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22" r:id="rId3"/>
    <p:sldId id="320" r:id="rId4"/>
    <p:sldId id="323" r:id="rId5"/>
    <p:sldId id="302" r:id="rId6"/>
    <p:sldId id="321" r:id="rId7"/>
    <p:sldId id="308" r:id="rId8"/>
    <p:sldId id="307" r:id="rId9"/>
    <p:sldId id="309" r:id="rId10"/>
    <p:sldId id="316" r:id="rId11"/>
    <p:sldId id="305" r:id="rId12"/>
    <p:sldId id="325" r:id="rId13"/>
    <p:sldId id="329" r:id="rId14"/>
    <p:sldId id="326" r:id="rId15"/>
    <p:sldId id="328" r:id="rId16"/>
    <p:sldId id="270" r:id="rId17"/>
  </p:sldIdLst>
  <p:sldSz cx="6858000" cy="5143500"/>
  <p:notesSz cx="6797675" cy="9872663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3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Dr. Pavla Komendová" initials="PK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073"/>
    <a:srgbClr val="C46878"/>
    <a:srgbClr val="FA98AF"/>
    <a:srgbClr val="F65872"/>
    <a:srgbClr val="4878B3"/>
    <a:srgbClr val="738290"/>
    <a:srgbClr val="929EAA"/>
    <a:srgbClr val="45546B"/>
    <a:srgbClr val="F9F9F9"/>
    <a:srgbClr val="737E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3"/>
    <p:restoredTop sz="86803" autoAdjust="0"/>
  </p:normalViewPr>
  <p:slideViewPr>
    <p:cSldViewPr snapToGrid="0">
      <p:cViewPr varScale="1">
        <p:scale>
          <a:sx n="141" d="100"/>
          <a:sy n="141" d="100"/>
        </p:scale>
        <p:origin x="2520" y="184"/>
      </p:cViewPr>
      <p:guideLst>
        <p:guide orient="horz" pos="1620"/>
        <p:guide pos="23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2211216B-4560-3B4C-9A9F-3577FDB38A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A0B28EC6-1F4B-8741-AC32-610871D0E7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2DECA-F238-6546-A3E3-A5D70CA5939B}" type="datetimeFigureOut">
              <a:rPr lang="cs-CZ" smtClean="0"/>
              <a:t>18.08.2022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2E18F4C-CC30-A947-8430-5D63DEDAEF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9B42557-AEE1-A04C-BB3C-C08074162B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377363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4A67E-B650-EF4E-ABDE-97D4BA17DD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06148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87B6E91-B2CE-47B0-AB62-AFDE51B0795C}" type="datetimeFigureOut">
              <a:rPr lang="cs-CZ"/>
              <a:pPr>
                <a:defRPr/>
              </a:pPr>
              <a:t>18.08.2022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cs-CZ" noProof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noProof="0"/>
              <a:t>Klepnutím lze upravit styly předlohy textu.</a:t>
            </a:r>
          </a:p>
          <a:p>
            <a:pPr lvl="1"/>
            <a:r>
              <a:rPr lang="cs-CZ" noProof="0"/>
              <a:t>Druhá úroveň</a:t>
            </a:r>
          </a:p>
          <a:p>
            <a:pPr lvl="2"/>
            <a:r>
              <a:rPr lang="cs-CZ" noProof="0"/>
              <a:t>Třetí úroveň</a:t>
            </a:r>
          </a:p>
          <a:p>
            <a:pPr lvl="3"/>
            <a:r>
              <a:rPr lang="cs-CZ" noProof="0"/>
              <a:t>Čtvrtá úroveň</a:t>
            </a:r>
          </a:p>
          <a:p>
            <a:pPr lvl="4"/>
            <a:r>
              <a:rPr lang="cs-CZ" noProof="0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FEE64EC-7C42-4F5A-A285-0E03636758BD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80321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EE64EC-7C42-4F5A-A285-0E03636758BD}" type="slidenum">
              <a:rPr lang="cs-CZ" smtClean="0"/>
              <a:pPr>
                <a:defRPr/>
              </a:pPr>
              <a:t>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81528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EE64EC-7C42-4F5A-A285-0E03636758BD}" type="slidenum">
              <a:rPr lang="cs-CZ" smtClean="0"/>
              <a:pPr>
                <a:defRPr/>
              </a:pPr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7605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EE64EC-7C42-4F5A-A285-0E03636758BD}" type="slidenum">
              <a:rPr lang="cs-CZ" smtClean="0"/>
              <a:pPr>
                <a:defRPr/>
              </a:pPr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4269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EE64EC-7C42-4F5A-A285-0E03636758BD}" type="slidenum">
              <a:rPr lang="cs-CZ" smtClean="0"/>
              <a:pPr>
                <a:defRPr/>
              </a:pPr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71657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EE64EC-7C42-4F5A-A285-0E03636758BD}" type="slidenum">
              <a:rPr lang="cs-CZ" smtClean="0"/>
              <a:pPr>
                <a:defRPr/>
              </a:pPr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35745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EE64EC-7C42-4F5A-A285-0E03636758BD}" type="slidenum">
              <a:rPr lang="cs-CZ" smtClean="0"/>
              <a:pPr>
                <a:defRPr/>
              </a:pPr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86341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EE64EC-7C42-4F5A-A285-0E03636758BD}" type="slidenum">
              <a:rPr lang="cs-CZ" smtClean="0"/>
              <a:pPr>
                <a:defRPr/>
              </a:pPr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611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EE64EC-7C42-4F5A-A285-0E03636758BD}" type="slidenum">
              <a:rPr lang="cs-CZ" smtClean="0"/>
              <a:pPr>
                <a:defRPr/>
              </a:pPr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1581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EE64EC-7C42-4F5A-A285-0E03636758BD}" type="slidenum">
              <a:rPr lang="cs-CZ" smtClean="0"/>
              <a:pPr>
                <a:defRPr/>
              </a:pPr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9432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EE64EC-7C42-4F5A-A285-0E03636758BD}" type="slidenum">
              <a:rPr lang="cs-CZ" smtClean="0"/>
              <a:pPr>
                <a:defRPr/>
              </a:pPr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9455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EE64EC-7C42-4F5A-A285-0E03636758BD}" type="slidenum">
              <a:rPr lang="cs-CZ" smtClean="0"/>
              <a:pPr>
                <a:defRPr/>
              </a:pPr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05799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EE64EC-7C42-4F5A-A285-0E03636758BD}" type="slidenum">
              <a:rPr lang="cs-CZ" smtClean="0"/>
              <a:pPr>
                <a:defRPr/>
              </a:pPr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6436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EE64EC-7C42-4F5A-A285-0E03636758BD}" type="slidenum">
              <a:rPr lang="cs-CZ" smtClean="0"/>
              <a:pPr>
                <a:defRPr/>
              </a:pPr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6884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EE64EC-7C42-4F5A-A285-0E03636758BD}" type="slidenum">
              <a:rPr lang="cs-CZ" smtClean="0"/>
              <a:pPr>
                <a:defRPr/>
              </a:pPr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1400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EE64EC-7C42-4F5A-A285-0E03636758BD}" type="slidenum">
              <a:rPr lang="cs-CZ" smtClean="0"/>
              <a:pPr>
                <a:defRPr/>
              </a:pPr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9428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úhlý trojúhelník 3"/>
          <p:cNvSpPr/>
          <p:nvPr/>
        </p:nvSpPr>
        <p:spPr>
          <a:xfrm>
            <a:off x="4" y="3498056"/>
            <a:ext cx="6862763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Nadpis 8"/>
          <p:cNvSpPr>
            <a:spLocks noGrp="1"/>
          </p:cNvSpPr>
          <p:nvPr>
            <p:ph type="ctrTitle" hasCustomPrompt="1"/>
          </p:nvPr>
        </p:nvSpPr>
        <p:spPr>
          <a:xfrm>
            <a:off x="675085" y="946234"/>
            <a:ext cx="2159850" cy="1050654"/>
          </a:xfrm>
          <a:noFill/>
          <a:ln w="38100">
            <a:noFill/>
          </a:ln>
        </p:spPr>
        <p:txBody>
          <a:bodyPr anchor="ctr">
            <a:noAutofit/>
          </a:bodyPr>
          <a:lstStyle>
            <a:lvl1pPr algn="l">
              <a:defRPr sz="2475" b="1">
                <a:solidFill>
                  <a:srgbClr val="C46878"/>
                </a:solidFill>
                <a:effectLst/>
              </a:defRPr>
            </a:lvl1pPr>
            <a:extLst/>
          </a:lstStyle>
          <a:p>
            <a:r>
              <a:rPr lang="cs-CZ" dirty="0"/>
              <a:t>KLEPNUTÍM LZE UPRAVIT STYL PŘEDLOHY NADPISŮ.</a:t>
            </a:r>
            <a:endParaRPr lang="en-US" dirty="0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3719201" y="946234"/>
            <a:ext cx="2816070" cy="1050654"/>
          </a:xfrm>
        </p:spPr>
        <p:txBody>
          <a:bodyPr lIns="45720" rIns="45720" anchor="ctr"/>
          <a:lstStyle>
            <a:lvl1pPr marL="0" marR="36002" indent="0" algn="l">
              <a:buNone/>
              <a:defRPr b="0">
                <a:solidFill>
                  <a:srgbClr val="738290"/>
                </a:solidFill>
              </a:defRPr>
            </a:lvl1pPr>
            <a:lvl2pPr marL="257156" indent="0" algn="ctr">
              <a:buNone/>
            </a:lvl2pPr>
            <a:lvl3pPr marL="514313" indent="0" algn="ctr">
              <a:buNone/>
            </a:lvl3pPr>
            <a:lvl4pPr marL="771468" indent="0" algn="ctr">
              <a:buNone/>
            </a:lvl4pPr>
            <a:lvl5pPr marL="1028624" indent="0" algn="ctr">
              <a:buNone/>
            </a:lvl5pPr>
            <a:lvl6pPr marL="1285779" indent="0" algn="ctr">
              <a:buNone/>
            </a:lvl6pPr>
            <a:lvl7pPr marL="1542935" indent="0" algn="ctr">
              <a:buNone/>
            </a:lvl7pPr>
            <a:lvl8pPr marL="1800090" indent="0" algn="ctr">
              <a:buNone/>
            </a:lvl8pPr>
            <a:lvl9pPr marL="2057246" indent="0" algn="ctr">
              <a:buNone/>
            </a:lvl9pPr>
            <a:extLst/>
          </a:lstStyle>
          <a:p>
            <a:r>
              <a:rPr lang="cs-CZ" dirty="0"/>
              <a:t>Klepnutím lze upravit styl předlohy podnadpisů.</a:t>
            </a:r>
            <a:endParaRPr lang="en-US" dirty="0"/>
          </a:p>
        </p:txBody>
      </p:sp>
      <p:pic>
        <p:nvPicPr>
          <p:cNvPr id="2" name="Obrázek 1" descr="LOGO_NAD_DVERMI_ROZDELENE_TISK_KVALITA.pdf - Adobe Acrobat Pro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6" t="42783" r="12200" b="22576"/>
          <a:stretch/>
        </p:blipFill>
        <p:spPr>
          <a:xfrm>
            <a:off x="627674" y="3333098"/>
            <a:ext cx="5602653" cy="1430465"/>
          </a:xfrm>
          <a:prstGeom prst="rect">
            <a:avLst/>
          </a:prstGeom>
        </p:spPr>
      </p:pic>
      <p:pic>
        <p:nvPicPr>
          <p:cNvPr id="18" name="Obrázek 17" descr="LOGO_NAD_DVERMI_ROZDELENE_TISK_KVALITA.pdf - Adobe Acrobat Pro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9" t="42783" r="48012" b="29331"/>
          <a:stretch/>
        </p:blipFill>
        <p:spPr>
          <a:xfrm>
            <a:off x="3353362" y="946236"/>
            <a:ext cx="151280" cy="1151506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188476" y="1221601"/>
            <a:ext cx="6481052" cy="3124442"/>
          </a:xfrm>
        </p:spPr>
        <p:txBody>
          <a:bodyPr/>
          <a:lstStyle>
            <a:lvl1pPr>
              <a:spcBef>
                <a:spcPts val="0"/>
              </a:spcBef>
              <a:spcAft>
                <a:spcPts val="563"/>
              </a:spcAft>
              <a:buClrTx/>
              <a:buSzPct val="100000"/>
              <a:buFont typeface="Wingdings" pitchFamily="2" charset="2"/>
              <a:buChar char="§"/>
              <a:defRPr sz="1575"/>
            </a:lvl1pPr>
            <a:lvl2pPr>
              <a:spcBef>
                <a:spcPts val="0"/>
              </a:spcBef>
              <a:spcAft>
                <a:spcPts val="338"/>
              </a:spcAft>
              <a:buClrTx/>
              <a:buFont typeface="Wingdings" pitchFamily="2" charset="2"/>
              <a:buChar char="§"/>
              <a:defRPr sz="1350"/>
            </a:lvl2pPr>
            <a:lvl3pPr>
              <a:spcBef>
                <a:spcPts val="0"/>
              </a:spcBef>
              <a:spcAft>
                <a:spcPts val="338"/>
              </a:spcAft>
              <a:buClrTx/>
              <a:buFont typeface="Wingdings" pitchFamily="2" charset="2"/>
              <a:buChar char="§"/>
              <a:defRPr sz="1125"/>
            </a:lvl3pPr>
            <a:lvl4pPr>
              <a:spcBef>
                <a:spcPts val="0"/>
              </a:spcBef>
              <a:spcAft>
                <a:spcPts val="338"/>
              </a:spcAft>
              <a:buClrTx/>
              <a:buFont typeface="Wingdings" pitchFamily="2" charset="2"/>
              <a:buChar char="§"/>
              <a:defRPr sz="1013"/>
            </a:lvl4pPr>
            <a:lvl5pPr>
              <a:spcBef>
                <a:spcPts val="0"/>
              </a:spcBef>
              <a:spcAft>
                <a:spcPts val="338"/>
              </a:spcAft>
              <a:buClrTx/>
              <a:buFont typeface="Wingdings" pitchFamily="2" charset="2"/>
              <a:buChar char="§"/>
              <a:defRPr sz="900"/>
            </a:lvl5pPr>
            <a:extLst/>
          </a:lstStyle>
          <a:p>
            <a:pPr lvl="0"/>
            <a:r>
              <a:rPr lang="cs-CZ" dirty="0"/>
              <a:t>Klepnutím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>
          <a:xfrm>
            <a:off x="188384" y="195486"/>
            <a:ext cx="6481241" cy="845698"/>
          </a:xfrm>
        </p:spPr>
        <p:txBody>
          <a:bodyPr rtlCol="0">
            <a:noAutofit/>
          </a:bodyPr>
          <a:lstStyle>
            <a:lvl1pPr algn="l">
              <a:defRPr sz="2700" b="1">
                <a:solidFill>
                  <a:srgbClr val="C46878"/>
                </a:solidFill>
                <a:effectLst/>
              </a:defRPr>
            </a:lvl1pPr>
            <a:extLst/>
          </a:lstStyle>
          <a:p>
            <a:r>
              <a:rPr lang="cs-CZ" dirty="0"/>
              <a:t>Klepnutím lze upravit styl předlohy nadpisů.</a:t>
            </a:r>
            <a:endParaRPr lang="en-US" dirty="0"/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0"/>
          </p:nvPr>
        </p:nvSpPr>
        <p:spPr>
          <a:xfrm>
            <a:off x="4637133" y="4728177"/>
            <a:ext cx="2032397" cy="273844"/>
          </a:xfrm>
        </p:spPr>
        <p:txBody>
          <a:bodyPr anchor="ctr"/>
          <a:lstStyle>
            <a:lvl1pPr algn="r">
              <a:defRPr sz="675" b="0" i="0">
                <a:solidFill>
                  <a:srgbClr val="45546B"/>
                </a:solidFill>
              </a:defRPr>
            </a:lvl1pPr>
            <a:extLst/>
          </a:lstStyle>
          <a:p>
            <a:pPr>
              <a:defRPr/>
            </a:pPr>
            <a:endParaRPr lang="cs-CZ"/>
          </a:p>
        </p:txBody>
      </p:sp>
      <p:sp>
        <p:nvSpPr>
          <p:cNvPr id="8" name="Zástupný symbol pro číslo snímku 5"/>
          <p:cNvSpPr>
            <a:spLocks noGrp="1"/>
          </p:cNvSpPr>
          <p:nvPr>
            <p:ph type="sldNum" sz="quarter" idx="11"/>
          </p:nvPr>
        </p:nvSpPr>
        <p:spPr>
          <a:xfrm>
            <a:off x="6399330" y="4458147"/>
            <a:ext cx="275034" cy="273844"/>
          </a:xfrm>
        </p:spPr>
        <p:txBody>
          <a:bodyPr anchor="ctr"/>
          <a:lstStyle>
            <a:lvl1pPr>
              <a:defRPr sz="675">
                <a:solidFill>
                  <a:srgbClr val="45546B"/>
                </a:solidFill>
              </a:defRPr>
            </a:lvl1pPr>
            <a:extLst/>
          </a:lstStyle>
          <a:p>
            <a:pPr>
              <a:defRPr/>
            </a:pPr>
            <a:fld id="{BC72B62A-7C67-4CDD-A277-6E43076DCCE4}" type="slidenum">
              <a:rPr lang="cs-CZ" smtClean="0"/>
              <a:pPr>
                <a:defRPr/>
              </a:pPr>
              <a:t>‹#›</a:t>
            </a:fld>
            <a:endParaRPr lang="cs-CZ"/>
          </a:p>
        </p:txBody>
      </p:sp>
      <p:pic>
        <p:nvPicPr>
          <p:cNvPr id="2" name="Obráze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97" y="4515967"/>
            <a:ext cx="2170799" cy="549422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18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Zástupný symbol pro zápatí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Mgr. Pavla Šimoníková</a:t>
            </a:r>
          </a:p>
        </p:txBody>
      </p:sp>
      <p:sp>
        <p:nvSpPr>
          <p:cNvPr id="4" name="Zástupný symbol pro číslo snímku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CA186-061E-4510-9A4E-5051507C3AD4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pro nadpis 8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cs-CZ"/>
              <a:t>Klepnutím lze upravit styl předlohy nadpisů.</a:t>
            </a:r>
            <a:endParaRPr lang="en-US"/>
          </a:p>
        </p:txBody>
      </p:sp>
      <p:sp>
        <p:nvSpPr>
          <p:cNvPr id="1033" name="Zástupný symbol pro text 29"/>
          <p:cNvSpPr>
            <a:spLocks noGrp="1"/>
          </p:cNvSpPr>
          <p:nvPr>
            <p:ph type="body" idx="1"/>
          </p:nvPr>
        </p:nvSpPr>
        <p:spPr bwMode="auto">
          <a:xfrm>
            <a:off x="342900" y="1110853"/>
            <a:ext cx="61722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2"/>
          </p:nvPr>
        </p:nvSpPr>
        <p:spPr>
          <a:xfrm>
            <a:off x="5045869" y="4806554"/>
            <a:ext cx="1439466" cy="273844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563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cs-CZ"/>
          </a:p>
        </p:txBody>
      </p:sp>
      <p:sp>
        <p:nvSpPr>
          <p:cNvPr id="22" name="Zástupný symbol pro zápatí 21"/>
          <p:cNvSpPr>
            <a:spLocks noGrp="1"/>
          </p:cNvSpPr>
          <p:nvPr>
            <p:ph type="ftr" sz="quarter" idx="3"/>
          </p:nvPr>
        </p:nvSpPr>
        <p:spPr>
          <a:xfrm>
            <a:off x="3284939" y="4806554"/>
            <a:ext cx="1763315" cy="273844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563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cs-CZ"/>
              <a:t>Mgr. Pavla Šimoníková</a:t>
            </a:r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4"/>
          </p:nvPr>
        </p:nvSpPr>
        <p:spPr>
          <a:xfrm>
            <a:off x="6485335" y="4806554"/>
            <a:ext cx="275034" cy="273844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563" b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E591896A-6248-4995-80FC-FF9A704E5931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47" r:id="rId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306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306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306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306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306" b="1">
          <a:solidFill>
            <a:schemeClr val="tx2"/>
          </a:solidFill>
          <a:latin typeface="Lucida Sans Unicode" pitchFamily="34" charset="0"/>
        </a:defRPr>
      </a:lvl5pPr>
      <a:lvl6pPr marL="257156" algn="l" rtl="0" fontAlgn="base">
        <a:spcBef>
          <a:spcPct val="0"/>
        </a:spcBef>
        <a:spcAft>
          <a:spcPct val="0"/>
        </a:spcAft>
        <a:defRPr sz="2306" b="1">
          <a:solidFill>
            <a:schemeClr val="tx2"/>
          </a:solidFill>
          <a:latin typeface="Lucida Sans Unicode" pitchFamily="34" charset="0"/>
        </a:defRPr>
      </a:lvl6pPr>
      <a:lvl7pPr marL="514313" algn="l" rtl="0" fontAlgn="base">
        <a:spcBef>
          <a:spcPct val="0"/>
        </a:spcBef>
        <a:spcAft>
          <a:spcPct val="0"/>
        </a:spcAft>
        <a:defRPr sz="2306" b="1">
          <a:solidFill>
            <a:schemeClr val="tx2"/>
          </a:solidFill>
          <a:latin typeface="Lucida Sans Unicode" pitchFamily="34" charset="0"/>
        </a:defRPr>
      </a:lvl7pPr>
      <a:lvl8pPr marL="771468" algn="l" rtl="0" fontAlgn="base">
        <a:spcBef>
          <a:spcPct val="0"/>
        </a:spcBef>
        <a:spcAft>
          <a:spcPct val="0"/>
        </a:spcAft>
        <a:defRPr sz="2306" b="1">
          <a:solidFill>
            <a:schemeClr val="tx2"/>
          </a:solidFill>
          <a:latin typeface="Lucida Sans Unicode" pitchFamily="34" charset="0"/>
        </a:defRPr>
      </a:lvl8pPr>
      <a:lvl9pPr marL="1028624" algn="l" rtl="0" fontAlgn="base">
        <a:spcBef>
          <a:spcPct val="0"/>
        </a:spcBef>
        <a:spcAft>
          <a:spcPct val="0"/>
        </a:spcAft>
        <a:defRPr sz="2306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205368" indent="-143759" algn="l" rtl="0" eaLnBrk="0" fontAlgn="base" hangingPunct="0">
        <a:spcBef>
          <a:spcPts val="225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1519" kern="1200">
          <a:solidFill>
            <a:schemeClr val="tx1"/>
          </a:solidFill>
          <a:latin typeface="+mn-lt"/>
          <a:ea typeface="+mn-ea"/>
          <a:cs typeface="+mn-cs"/>
        </a:defRPr>
      </a:lvl1pPr>
      <a:lvl2pPr marL="349124" indent="-128579" algn="l" rtl="0" eaLnBrk="0" fontAlgn="base" hangingPunct="0">
        <a:spcBef>
          <a:spcPts val="183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1294" kern="1200">
          <a:solidFill>
            <a:schemeClr val="tx1"/>
          </a:solidFill>
          <a:latin typeface="+mn-lt"/>
          <a:ea typeface="+mn-ea"/>
          <a:cs typeface="+mn-cs"/>
        </a:defRPr>
      </a:lvl2pPr>
      <a:lvl3pPr marL="483061" indent="-128579" algn="l" rtl="0" eaLnBrk="0" fontAlgn="base" hangingPunct="0">
        <a:spcBef>
          <a:spcPts val="197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642890" indent="-128579" algn="l" rtl="0" eaLnBrk="0" fontAlgn="base" hangingPunct="0">
        <a:spcBef>
          <a:spcPts val="197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069" kern="1200">
          <a:solidFill>
            <a:schemeClr val="tx1"/>
          </a:solidFill>
          <a:latin typeface="+mn-lt"/>
          <a:ea typeface="+mn-ea"/>
          <a:cs typeface="+mn-cs"/>
        </a:defRPr>
      </a:lvl4pPr>
      <a:lvl5pPr marL="771468" indent="-128579" algn="l" rtl="0" eaLnBrk="0" fontAlgn="base" hangingPunct="0">
        <a:spcBef>
          <a:spcPts val="197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900046" indent="-128579" algn="l" rtl="0" eaLnBrk="1" latinLnBrk="0" hangingPunct="1">
        <a:spcBef>
          <a:spcPts val="197"/>
        </a:spcBef>
        <a:buClr>
          <a:schemeClr val="accent3"/>
        </a:buClr>
        <a:buFont typeface="Wingdings 2"/>
        <a:buChar char=""/>
        <a:defRPr kumimoji="0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028624" indent="-128579" algn="l" rtl="0" eaLnBrk="1" latinLnBrk="0" hangingPunct="1">
        <a:spcBef>
          <a:spcPts val="197"/>
        </a:spcBef>
        <a:buClr>
          <a:schemeClr val="accent3"/>
        </a:buClr>
        <a:buFont typeface="Wingdings 2"/>
        <a:buChar char=""/>
        <a:defRPr kumimoji="0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157201" indent="-128579" algn="l" rtl="0" eaLnBrk="1" latinLnBrk="0" hangingPunct="1">
        <a:spcBef>
          <a:spcPts val="197"/>
        </a:spcBef>
        <a:buClr>
          <a:schemeClr val="accent3"/>
        </a:buClr>
        <a:buFont typeface="Wingdings 2"/>
        <a:buChar char=""/>
        <a:defRPr kumimoji="0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285779" indent="-128579" algn="l" rtl="0" eaLnBrk="1" latinLnBrk="0" hangingPunct="1">
        <a:spcBef>
          <a:spcPts val="197"/>
        </a:spcBef>
        <a:buClr>
          <a:schemeClr val="accent3"/>
        </a:buClr>
        <a:buFont typeface="Wingdings 2"/>
        <a:buChar char=""/>
        <a:defRPr kumimoji="0" sz="9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571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51431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77146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0286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2857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54293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8000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05724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pavla.komendova@akskp.cz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véPole 10">
            <a:extLst>
              <a:ext uri="{FF2B5EF4-FFF2-40B4-BE49-F238E27FC236}">
                <a16:creationId xmlns:a16="http://schemas.microsoft.com/office/drawing/2014/main" id="{81A084FB-8C07-3540-9B07-074F2EF797CC}"/>
              </a:ext>
            </a:extLst>
          </p:cNvPr>
          <p:cNvSpPr txBox="1"/>
          <p:nvPr/>
        </p:nvSpPr>
        <p:spPr>
          <a:xfrm>
            <a:off x="604434" y="2428388"/>
            <a:ext cx="5649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b="1" dirty="0">
                <a:solidFill>
                  <a:srgbClr val="C46878"/>
                </a:solidFill>
                <a:latin typeface="+mj-lt"/>
                <a:ea typeface="+mj-ea"/>
                <a:cs typeface="+mj-cs"/>
              </a:rPr>
              <a:t>JIC STARTUP CAMP</a:t>
            </a:r>
          </a:p>
        </p:txBody>
      </p:sp>
    </p:spTree>
    <p:extLst>
      <p:ext uri="{BB962C8B-B14F-4D97-AF65-F5344CB8AC3E}">
        <p14:creationId xmlns:p14="http://schemas.microsoft.com/office/powerpoint/2010/main" val="2104302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88478" y="1202317"/>
            <a:ext cx="6481052" cy="3124442"/>
          </a:xfrm>
        </p:spPr>
        <p:txBody>
          <a:bodyPr/>
          <a:lstStyle/>
          <a:p>
            <a:pPr marL="61609" indent="0">
              <a:buNone/>
            </a:pPr>
            <a:r>
              <a:rPr lang="cs-CZ" sz="1600" dirty="0"/>
              <a:t>Základní povinnost, která provází jednatele při každém úkonu</a:t>
            </a:r>
          </a:p>
          <a:p>
            <a:r>
              <a:rPr lang="cs-CZ" sz="1600" dirty="0"/>
              <a:t>Povinnost jednat</a:t>
            </a:r>
          </a:p>
          <a:p>
            <a:pPr lvl="1"/>
            <a:r>
              <a:rPr lang="cs-CZ" dirty="0"/>
              <a:t>Pečlivě</a:t>
            </a:r>
          </a:p>
          <a:p>
            <a:pPr lvl="1"/>
            <a:r>
              <a:rPr lang="cs-CZ" dirty="0"/>
              <a:t>S potřebnými znalostmi</a:t>
            </a:r>
          </a:p>
          <a:p>
            <a:pPr lvl="1"/>
            <a:r>
              <a:rPr lang="cs-CZ" dirty="0"/>
              <a:t>Loajálně ke společnosti </a:t>
            </a:r>
          </a:p>
          <a:p>
            <a:pPr marL="220545" lvl="1" indent="0">
              <a:buNone/>
            </a:pPr>
            <a:endParaRPr lang="cs-CZ" sz="1380" dirty="0"/>
          </a:p>
          <a:p>
            <a:pPr marL="61610" indent="0">
              <a:buNone/>
            </a:pPr>
            <a:r>
              <a:rPr lang="cs-CZ" sz="1600" dirty="0"/>
              <a:t>Následky porušení péče řádného hospodáře</a:t>
            </a:r>
          </a:p>
          <a:p>
            <a:r>
              <a:rPr lang="cs-CZ" sz="1350" dirty="0"/>
              <a:t>Náhrada újmy vzniklé společnosti</a:t>
            </a:r>
          </a:p>
          <a:p>
            <a:r>
              <a:rPr lang="cs-CZ" sz="1350" dirty="0"/>
              <a:t>Zákaz vykonávat funkci statutárního orgánu</a:t>
            </a:r>
          </a:p>
          <a:p>
            <a:r>
              <a:rPr lang="cs-CZ" sz="1350" dirty="0"/>
              <a:t>Ručení za závazky společnosti</a:t>
            </a:r>
          </a:p>
          <a:p>
            <a:r>
              <a:rPr lang="cs-CZ" sz="1350" dirty="0"/>
              <a:t>Trestněprávní důsledky</a:t>
            </a:r>
          </a:p>
          <a:p>
            <a:pPr marL="220545" lvl="1" indent="0">
              <a:buNone/>
            </a:pPr>
            <a:endParaRPr lang="cs-CZ" sz="140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Péče řádného hospodáře</a:t>
            </a:r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http://www.akskp.cz/</a:t>
            </a:r>
          </a:p>
        </p:txBody>
      </p:sp>
      <p:sp>
        <p:nvSpPr>
          <p:cNvPr id="11" name="Zástupný symbol pro číslo snímku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72B62A-7C67-4CDD-A277-6E43076DCCE4}" type="slidenum">
              <a:rPr lang="cs-CZ" smtClean="0"/>
              <a:pPr/>
              <a:t>10</a:t>
            </a:fld>
            <a:endParaRPr lang="cs-CZ"/>
          </a:p>
        </p:txBody>
      </p:sp>
      <p:cxnSp>
        <p:nvCxnSpPr>
          <p:cNvPr id="6" name="Přímá spojnice 5"/>
          <p:cNvCxnSpPr>
            <a:cxnSpLocks/>
          </p:cNvCxnSpPr>
          <p:nvPr/>
        </p:nvCxnSpPr>
        <p:spPr>
          <a:xfrm flipV="1">
            <a:off x="253240" y="909795"/>
            <a:ext cx="6072612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366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8384" y="195485"/>
            <a:ext cx="6481241" cy="4262661"/>
          </a:xfrm>
        </p:spPr>
        <p:txBody>
          <a:bodyPr/>
          <a:lstStyle/>
          <a:p>
            <a:pPr algn="ctr"/>
            <a:r>
              <a:rPr lang="cs-CZ" sz="2800" dirty="0"/>
              <a:t>OCHRANA VÝTVORŮ A NÁPADŮ</a:t>
            </a:r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http://www.akskp.cz/</a:t>
            </a:r>
          </a:p>
        </p:txBody>
      </p:sp>
      <p:sp>
        <p:nvSpPr>
          <p:cNvPr id="11" name="Zástupný symbol pro číslo snímku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72B62A-7C67-4CDD-A277-6E43076DCCE4}" type="slidenum">
              <a:rPr lang="cs-CZ" smtClean="0"/>
              <a:pPr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5134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88478" y="1202317"/>
            <a:ext cx="6481052" cy="3124442"/>
          </a:xfrm>
        </p:spPr>
        <p:txBody>
          <a:bodyPr/>
          <a:lstStyle/>
          <a:p>
            <a:pPr marL="61609" indent="0">
              <a:buNone/>
            </a:pPr>
            <a:r>
              <a:rPr lang="cs-CZ" sz="1600" b="1" dirty="0"/>
              <a:t>NÁPAD ČI MYŠLENKA</a:t>
            </a:r>
          </a:p>
          <a:p>
            <a:r>
              <a:rPr lang="cs-CZ" sz="1600" dirty="0"/>
              <a:t>Bez dalšího nelze obecně chránit nápad ve fázi myšlenky</a:t>
            </a:r>
          </a:p>
          <a:p>
            <a:r>
              <a:rPr lang="cs-CZ" sz="1600" dirty="0"/>
              <a:t>Bezhlavé šíření = potenciální krádež okopírování nápadu</a:t>
            </a:r>
          </a:p>
          <a:p>
            <a:r>
              <a:rPr lang="cs-CZ" sz="1600" dirty="0"/>
              <a:t>Možná ochrana vůči všem – autorským právem nebo průmyslovými právy</a:t>
            </a:r>
          </a:p>
          <a:p>
            <a:pPr marL="61609" indent="0">
              <a:buNone/>
            </a:pPr>
            <a:endParaRPr lang="cs-CZ" sz="1600" dirty="0"/>
          </a:p>
          <a:p>
            <a:r>
              <a:rPr lang="cs-CZ" sz="1600" dirty="0"/>
              <a:t>Ochrana - rozmyslet si komu a co svěřím (i v jaké fázi nápadu)</a:t>
            </a:r>
          </a:p>
          <a:p>
            <a:r>
              <a:rPr lang="cs-CZ" sz="1600" dirty="0"/>
              <a:t>NDA – dohoda o mlčenlivosti</a:t>
            </a:r>
          </a:p>
          <a:p>
            <a:pPr lvl="1"/>
            <a:r>
              <a:rPr lang="cs-CZ" sz="1375" dirty="0"/>
              <a:t>Nutno uzavřít před sdělením detailnějších informací</a:t>
            </a:r>
          </a:p>
          <a:p>
            <a:pPr lvl="1"/>
            <a:r>
              <a:rPr lang="cs-CZ" sz="1375" dirty="0"/>
              <a:t>Vymezení důvěrných informací</a:t>
            </a:r>
          </a:p>
          <a:p>
            <a:pPr lvl="1"/>
            <a:r>
              <a:rPr lang="cs-CZ" sz="1375" dirty="0"/>
              <a:t>Sankce za případné porušení ujednání – smluvní pokuta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Podnikatelský nápad</a:t>
            </a:r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http://www.akskp.cz/</a:t>
            </a:r>
          </a:p>
        </p:txBody>
      </p:sp>
      <p:sp>
        <p:nvSpPr>
          <p:cNvPr id="11" name="Zástupný symbol pro číslo snímku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72B62A-7C67-4CDD-A277-6E43076DCCE4}" type="slidenum">
              <a:rPr lang="cs-CZ" smtClean="0"/>
              <a:pPr/>
              <a:t>12</a:t>
            </a:fld>
            <a:endParaRPr lang="cs-CZ"/>
          </a:p>
        </p:txBody>
      </p:sp>
      <p:cxnSp>
        <p:nvCxnSpPr>
          <p:cNvPr id="6" name="Přímá spojnice 5"/>
          <p:cNvCxnSpPr>
            <a:cxnSpLocks/>
          </p:cNvCxnSpPr>
          <p:nvPr/>
        </p:nvCxnSpPr>
        <p:spPr>
          <a:xfrm flipV="1">
            <a:off x="253240" y="909795"/>
            <a:ext cx="6072612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310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88478" y="1202317"/>
            <a:ext cx="6481052" cy="3124442"/>
          </a:xfrm>
        </p:spPr>
        <p:txBody>
          <a:bodyPr/>
          <a:lstStyle/>
          <a:p>
            <a:pPr marL="61609" indent="0">
              <a:buNone/>
            </a:pPr>
            <a:r>
              <a:rPr lang="cs-CZ" sz="1600" b="1" dirty="0"/>
              <a:t>OCHRANNÁ ZNÁMKA</a:t>
            </a:r>
          </a:p>
          <a:p>
            <a:r>
              <a:rPr lang="cs-CZ" sz="1600" dirty="0"/>
              <a:t>Označení výrobku nebo služby</a:t>
            </a:r>
          </a:p>
          <a:p>
            <a:r>
              <a:rPr lang="cs-CZ" sz="1600" dirty="0"/>
              <a:t>Proč je důležité včas</a:t>
            </a:r>
          </a:p>
          <a:p>
            <a:pPr lvl="1"/>
            <a:r>
              <a:rPr lang="cs-CZ" sz="1375" dirty="0"/>
              <a:t>Přemýšlet nad správným označením</a:t>
            </a:r>
          </a:p>
          <a:p>
            <a:pPr lvl="1"/>
            <a:r>
              <a:rPr lang="cs-CZ" sz="1375" dirty="0"/>
              <a:t>Udělat si rešerši</a:t>
            </a:r>
          </a:p>
          <a:p>
            <a:pPr lvl="1"/>
            <a:r>
              <a:rPr lang="cs-CZ" sz="1375" dirty="0"/>
              <a:t>Takové označení chránit</a:t>
            </a:r>
            <a:endParaRPr lang="cs-CZ" sz="1600" dirty="0"/>
          </a:p>
          <a:p>
            <a:r>
              <a:rPr lang="cs-CZ" sz="1600" dirty="0"/>
              <a:t>Registrace</a:t>
            </a:r>
          </a:p>
          <a:p>
            <a:pPr lvl="1"/>
            <a:r>
              <a:rPr lang="cs-CZ" sz="1375" dirty="0"/>
              <a:t>Ochrana okamžikem registrace</a:t>
            </a:r>
          </a:p>
          <a:p>
            <a:pPr lvl="1"/>
            <a:r>
              <a:rPr lang="cs-CZ" sz="1375" dirty="0"/>
              <a:t>Označení musí splňovat zákonné podmínky pro registraci</a:t>
            </a:r>
          </a:p>
          <a:p>
            <a:pPr lvl="1"/>
            <a:r>
              <a:rPr lang="cs-CZ" sz="1375" dirty="0"/>
              <a:t>Územní omezení ochrany (ČR, EU, mezinárodní)</a:t>
            </a:r>
          </a:p>
          <a:p>
            <a:r>
              <a:rPr lang="cs-CZ" sz="1600" b="1" dirty="0"/>
              <a:t>Vztah k doménovému jménu</a:t>
            </a:r>
          </a:p>
          <a:p>
            <a:pPr marL="220545" lvl="1" indent="0">
              <a:buNone/>
            </a:pPr>
            <a:endParaRPr lang="cs-CZ" sz="1375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Označení</a:t>
            </a:r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http://www.akskp.cz/</a:t>
            </a:r>
          </a:p>
        </p:txBody>
      </p:sp>
      <p:sp>
        <p:nvSpPr>
          <p:cNvPr id="11" name="Zástupný symbol pro číslo snímku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72B62A-7C67-4CDD-A277-6E43076DCCE4}" type="slidenum">
              <a:rPr lang="cs-CZ" smtClean="0"/>
              <a:pPr/>
              <a:t>13</a:t>
            </a:fld>
            <a:endParaRPr lang="cs-CZ"/>
          </a:p>
        </p:txBody>
      </p:sp>
      <p:cxnSp>
        <p:nvCxnSpPr>
          <p:cNvPr id="6" name="Přímá spojnice 5"/>
          <p:cNvCxnSpPr>
            <a:cxnSpLocks/>
          </p:cNvCxnSpPr>
          <p:nvPr/>
        </p:nvCxnSpPr>
        <p:spPr>
          <a:xfrm flipV="1">
            <a:off x="253240" y="909795"/>
            <a:ext cx="6072612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Obrázek 6" descr="images (1).jpg">
            <a:extLst>
              <a:ext uri="{FF2B5EF4-FFF2-40B4-BE49-F238E27FC236}">
                <a16:creationId xmlns:a16="http://schemas.microsoft.com/office/drawing/2014/main" id="{8EFF4753-AD19-194C-8597-E59AA3E1E2A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44494" y="1295875"/>
            <a:ext cx="964224" cy="959939"/>
          </a:xfrm>
          <a:prstGeom prst="rect">
            <a:avLst/>
          </a:prstGeom>
        </p:spPr>
      </p:pic>
      <p:pic>
        <p:nvPicPr>
          <p:cNvPr id="9" name="Obrázek 8" descr="microsoft-logo__111129012732.jpg">
            <a:extLst>
              <a:ext uri="{FF2B5EF4-FFF2-40B4-BE49-F238E27FC236}">
                <a16:creationId xmlns:a16="http://schemas.microsoft.com/office/drawing/2014/main" id="{BF054CFD-3B30-5042-93FE-538B7620E29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77488" y="2390829"/>
            <a:ext cx="2319290" cy="559042"/>
          </a:xfrm>
          <a:prstGeom prst="rect">
            <a:avLst/>
          </a:prstGeom>
        </p:spPr>
      </p:pic>
      <p:pic>
        <p:nvPicPr>
          <p:cNvPr id="12" name="Obrázek 11" descr="images (4).jpg">
            <a:extLst>
              <a:ext uri="{FF2B5EF4-FFF2-40B4-BE49-F238E27FC236}">
                <a16:creationId xmlns:a16="http://schemas.microsoft.com/office/drawing/2014/main" id="{8D5DF714-46BB-9943-9A80-CF1BE2ED55BC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58856" y="3152462"/>
            <a:ext cx="749862" cy="98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223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88478" y="1202317"/>
            <a:ext cx="6481052" cy="3124442"/>
          </a:xfrm>
        </p:spPr>
        <p:txBody>
          <a:bodyPr/>
          <a:lstStyle/>
          <a:p>
            <a:pPr marL="61609" indent="0">
              <a:buNone/>
            </a:pPr>
            <a:r>
              <a:rPr lang="cs-CZ" sz="1600" b="1" dirty="0"/>
              <a:t>Výtvory průmyslově právní ochrany</a:t>
            </a:r>
          </a:p>
          <a:p>
            <a:pPr lvl="1"/>
            <a:r>
              <a:rPr lang="cs-CZ" dirty="0"/>
              <a:t>Průmyslový vzor</a:t>
            </a:r>
          </a:p>
          <a:p>
            <a:pPr lvl="1"/>
            <a:r>
              <a:rPr lang="cs-CZ" dirty="0"/>
              <a:t>Patent a užitný vzor</a:t>
            </a:r>
          </a:p>
          <a:p>
            <a:r>
              <a:rPr lang="cs-CZ" sz="1600" dirty="0"/>
              <a:t>Ochrana k okamžiku registrace – kdo dřív přijde, …</a:t>
            </a:r>
          </a:p>
          <a:p>
            <a:r>
              <a:rPr lang="cs-CZ" sz="1600" dirty="0"/>
              <a:t>Ochrana územně i časově omezená</a:t>
            </a:r>
          </a:p>
          <a:p>
            <a:pPr marL="220545" lvl="1" indent="0">
              <a:buNone/>
            </a:pPr>
            <a:endParaRPr lang="cs-CZ" sz="1400" dirty="0"/>
          </a:p>
          <a:p>
            <a:pPr marL="44450" lvl="1" indent="0">
              <a:buNone/>
            </a:pPr>
            <a:r>
              <a:rPr lang="cs-CZ" sz="1600" b="1" dirty="0"/>
              <a:t>Obchodní tajemství a know-how</a:t>
            </a:r>
          </a:p>
          <a:p>
            <a:pPr marL="330200" lvl="1" indent="-285750"/>
            <a:r>
              <a:rPr lang="cs-CZ" sz="1600" dirty="0"/>
              <a:t>Obchodní tajemství chráněno ze zákona</a:t>
            </a:r>
          </a:p>
          <a:p>
            <a:pPr marL="330200" lvl="1" indent="-285750"/>
            <a:r>
              <a:rPr lang="cs-CZ" sz="1600" dirty="0"/>
              <a:t>Faktické zabezpečení</a:t>
            </a:r>
          </a:p>
          <a:p>
            <a:pPr marL="464137" lvl="2" indent="-285750"/>
            <a:r>
              <a:rPr lang="cs-CZ" sz="1375" dirty="0"/>
              <a:t>Zaměstnanci, spolupracovníci, obchodníci, nastavené procesy</a:t>
            </a:r>
          </a:p>
          <a:p>
            <a:pPr marL="220545" lvl="1" indent="0">
              <a:buNone/>
            </a:pPr>
            <a:endParaRPr lang="cs-CZ" sz="140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Ochrana průmyslovými právy</a:t>
            </a:r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http://www.akskp.cz/</a:t>
            </a:r>
          </a:p>
        </p:txBody>
      </p:sp>
      <p:sp>
        <p:nvSpPr>
          <p:cNvPr id="11" name="Zástupný symbol pro číslo snímku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72B62A-7C67-4CDD-A277-6E43076DCCE4}" type="slidenum">
              <a:rPr lang="cs-CZ" smtClean="0"/>
              <a:pPr/>
              <a:t>14</a:t>
            </a:fld>
            <a:endParaRPr lang="cs-CZ"/>
          </a:p>
        </p:txBody>
      </p:sp>
      <p:cxnSp>
        <p:nvCxnSpPr>
          <p:cNvPr id="6" name="Přímá spojnice 5"/>
          <p:cNvCxnSpPr>
            <a:cxnSpLocks/>
          </p:cNvCxnSpPr>
          <p:nvPr/>
        </p:nvCxnSpPr>
        <p:spPr>
          <a:xfrm flipV="1">
            <a:off x="253240" y="909795"/>
            <a:ext cx="6072612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732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88478" y="1202317"/>
            <a:ext cx="6481052" cy="3124442"/>
          </a:xfrm>
        </p:spPr>
        <p:txBody>
          <a:bodyPr/>
          <a:lstStyle/>
          <a:p>
            <a:pPr marL="61609" indent="0">
              <a:buNone/>
            </a:pPr>
            <a:r>
              <a:rPr lang="cs-CZ" sz="1600" b="1" dirty="0"/>
              <a:t>Autorské dílo </a:t>
            </a:r>
          </a:p>
          <a:p>
            <a:r>
              <a:rPr lang="cs-CZ" sz="1600" dirty="0"/>
              <a:t>Co vše je autorské dílo?</a:t>
            </a:r>
          </a:p>
          <a:p>
            <a:pPr lvl="1"/>
            <a:r>
              <a:rPr lang="cs-CZ" dirty="0"/>
              <a:t>Literární dílo – např. i tvorba obsahu na web</a:t>
            </a:r>
          </a:p>
          <a:p>
            <a:pPr lvl="1"/>
            <a:r>
              <a:rPr lang="cs-CZ" dirty="0"/>
              <a:t>Počítačový program (SW)</a:t>
            </a:r>
          </a:p>
          <a:p>
            <a:pPr lvl="1"/>
            <a:r>
              <a:rPr lang="cs-CZ" dirty="0"/>
              <a:t>Grafika (logo)</a:t>
            </a:r>
            <a:endParaRPr lang="cs-CZ" sz="1380" dirty="0"/>
          </a:p>
          <a:p>
            <a:r>
              <a:rPr lang="cs-CZ" sz="1600" dirty="0"/>
              <a:t>Ochrana okamžikem vzniku</a:t>
            </a:r>
          </a:p>
          <a:p>
            <a:r>
              <a:rPr lang="cs-CZ" sz="1600" dirty="0"/>
              <a:t>Ochrana “bez hranic“ celosvětově</a:t>
            </a:r>
          </a:p>
          <a:p>
            <a:r>
              <a:rPr lang="cs-CZ" sz="1600" dirty="0"/>
              <a:t>Práva vykonává autor</a:t>
            </a:r>
          </a:p>
          <a:p>
            <a:pPr lvl="1"/>
            <a:r>
              <a:rPr lang="cs-CZ" sz="1375" dirty="0"/>
              <a:t>Neplatí na zaměstnanecká díla či díla na objednávku </a:t>
            </a:r>
            <a:endParaRPr lang="cs-CZ" sz="1200" dirty="0"/>
          </a:p>
          <a:p>
            <a:pPr marL="61609" indent="0">
              <a:buNone/>
            </a:pPr>
            <a:endParaRPr lang="cs-CZ" sz="1380" dirty="0"/>
          </a:p>
          <a:p>
            <a:pPr marL="220545" lvl="1" indent="0">
              <a:buNone/>
            </a:pPr>
            <a:endParaRPr lang="cs-CZ" sz="140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Ochrana autorským právem</a:t>
            </a:r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http://www.akskp.cz/</a:t>
            </a:r>
          </a:p>
        </p:txBody>
      </p:sp>
      <p:sp>
        <p:nvSpPr>
          <p:cNvPr id="11" name="Zástupný symbol pro číslo snímku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72B62A-7C67-4CDD-A277-6E43076DCCE4}" type="slidenum">
              <a:rPr lang="cs-CZ" smtClean="0"/>
              <a:pPr/>
              <a:t>15</a:t>
            </a:fld>
            <a:endParaRPr lang="cs-CZ"/>
          </a:p>
        </p:txBody>
      </p:sp>
      <p:cxnSp>
        <p:nvCxnSpPr>
          <p:cNvPr id="6" name="Přímá spojnice 5"/>
          <p:cNvCxnSpPr>
            <a:cxnSpLocks/>
          </p:cNvCxnSpPr>
          <p:nvPr/>
        </p:nvCxnSpPr>
        <p:spPr>
          <a:xfrm flipV="1">
            <a:off x="253240" y="909795"/>
            <a:ext cx="6072612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834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 idx="4294967295"/>
          </p:nvPr>
        </p:nvSpPr>
        <p:spPr>
          <a:xfrm>
            <a:off x="433224" y="1526446"/>
            <a:ext cx="6189072" cy="951044"/>
          </a:xfrm>
        </p:spPr>
        <p:txBody>
          <a:bodyPr>
            <a:normAutofit/>
          </a:bodyPr>
          <a:lstStyle/>
          <a:p>
            <a:pPr algn="ctr"/>
            <a:r>
              <a:rPr lang="cs-CZ" sz="2700" dirty="0">
                <a:solidFill>
                  <a:srgbClr val="C46878"/>
                </a:solidFill>
                <a:effectLst/>
              </a:rPr>
              <a:t>JUDr. Pavla Komendová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661E0388-69C4-4E12-8245-E73A9FF6CC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836" y="-136594"/>
            <a:ext cx="4126669" cy="2138562"/>
          </a:xfrm>
          <a:prstGeom prst="rect">
            <a:avLst/>
          </a:prstGeom>
        </p:spPr>
      </p:pic>
      <p:sp>
        <p:nvSpPr>
          <p:cNvPr id="11" name="TextovéPole 10">
            <a:extLst>
              <a:ext uri="{FF2B5EF4-FFF2-40B4-BE49-F238E27FC236}">
                <a16:creationId xmlns:a16="http://schemas.microsoft.com/office/drawing/2014/main" id="{805F48E7-ADBF-408F-B10D-66583D058C10}"/>
              </a:ext>
            </a:extLst>
          </p:cNvPr>
          <p:cNvSpPr txBox="1"/>
          <p:nvPr/>
        </p:nvSpPr>
        <p:spPr>
          <a:xfrm>
            <a:off x="2412182" y="4140530"/>
            <a:ext cx="2237442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250" dirty="0">
                <a:solidFill>
                  <a:schemeClr val="tx2"/>
                </a:solidFill>
              </a:rPr>
              <a:t>www.AKSKP.cz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C34BA3A0-1C90-4743-83C9-423770A46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839" y="2278089"/>
            <a:ext cx="1409176" cy="1409176"/>
          </a:xfrm>
          <a:prstGeom prst="rect">
            <a:avLst/>
          </a:prstGeo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BD24B478-697A-9E44-85B2-D55A7D59FD8C}"/>
              </a:ext>
            </a:extLst>
          </p:cNvPr>
          <p:cNvSpPr txBox="1"/>
          <p:nvPr/>
        </p:nvSpPr>
        <p:spPr>
          <a:xfrm>
            <a:off x="2170135" y="3817326"/>
            <a:ext cx="2715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cs-CZ" sz="1400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pavla.komendova@akskp.cz</a:t>
            </a:r>
            <a:endParaRPr lang="cs-CZ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25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61610" indent="0">
              <a:buNone/>
            </a:pPr>
            <a:r>
              <a:rPr lang="cs-CZ" sz="1600" b="1" dirty="0"/>
              <a:t>Co je vlastně podnikání?</a:t>
            </a:r>
          </a:p>
          <a:p>
            <a:pPr marL="61610" indent="0">
              <a:buNone/>
            </a:pPr>
            <a:endParaRPr lang="cs-CZ" sz="1600" b="1" dirty="0"/>
          </a:p>
          <a:p>
            <a:pPr marL="347360" indent="-285750"/>
            <a:r>
              <a:rPr lang="cs-CZ" sz="1600" dirty="0"/>
              <a:t>Soustavná činnost – opakovaně, ne „</a:t>
            </a:r>
            <a:r>
              <a:rPr lang="cs-CZ" sz="1600" dirty="0" err="1"/>
              <a:t>jednorázovky</a:t>
            </a:r>
            <a:r>
              <a:rPr lang="cs-CZ" sz="1600" dirty="0"/>
              <a:t>“</a:t>
            </a:r>
          </a:p>
          <a:p>
            <a:pPr marL="347360" indent="-285750"/>
            <a:r>
              <a:rPr lang="cs-CZ" dirty="0"/>
              <a:t>Prováděná samostatně podnikatelem vlastním jménem</a:t>
            </a:r>
          </a:p>
          <a:p>
            <a:pPr marL="347360" indent="-285750"/>
            <a:r>
              <a:rPr lang="cs-CZ" dirty="0"/>
              <a:t>Prováděná na vlastní účet – mně za to zaplatí</a:t>
            </a:r>
          </a:p>
          <a:p>
            <a:pPr marL="347360" indent="-285750"/>
            <a:r>
              <a:rPr lang="cs-CZ" dirty="0"/>
              <a:t>Na vlastní odpovědnost – nesu odpovědnost</a:t>
            </a:r>
          </a:p>
          <a:p>
            <a:pPr marL="347360" indent="-285750"/>
            <a:r>
              <a:rPr lang="cs-CZ" dirty="0"/>
              <a:t>Za účelem dosažení zisku – cílem je zisk, ne dobrovolnická činnost</a:t>
            </a:r>
          </a:p>
          <a:p>
            <a:pPr marL="61610" indent="0">
              <a:buNone/>
            </a:pPr>
            <a:endParaRPr lang="cs-CZ" dirty="0"/>
          </a:p>
          <a:p>
            <a:pPr marL="61610" indent="0">
              <a:buNone/>
            </a:pPr>
            <a:r>
              <a:rPr lang="cs-CZ" dirty="0"/>
              <a:t>vs. příležitostný příjem - nepravidelné příjmy za rok v souhrnu max. 30 000 Kč</a:t>
            </a:r>
            <a:endParaRPr lang="cs-CZ" sz="160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Podnikání</a:t>
            </a:r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http://www.akskp.cz/</a:t>
            </a:r>
          </a:p>
        </p:txBody>
      </p:sp>
      <p:sp>
        <p:nvSpPr>
          <p:cNvPr id="11" name="Zástupný symbol pro číslo snímku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72B62A-7C67-4CDD-A277-6E43076DCCE4}" type="slidenum">
              <a:rPr lang="cs-CZ" smtClean="0"/>
              <a:pPr/>
              <a:t>2</a:t>
            </a:fld>
            <a:endParaRPr lang="cs-CZ"/>
          </a:p>
        </p:txBody>
      </p:sp>
      <p:cxnSp>
        <p:nvCxnSpPr>
          <p:cNvPr id="6" name="Přímá spojnice 5"/>
          <p:cNvCxnSpPr>
            <a:cxnSpLocks/>
          </p:cNvCxnSpPr>
          <p:nvPr/>
        </p:nvCxnSpPr>
        <p:spPr>
          <a:xfrm flipV="1">
            <a:off x="259379" y="901630"/>
            <a:ext cx="6072612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505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61610" indent="0">
              <a:buNone/>
            </a:pPr>
            <a:r>
              <a:rPr lang="cs-CZ" sz="1600" b="1" dirty="0"/>
              <a:t>Osoba samostatně výdělečně činná (OSVČ)</a:t>
            </a:r>
            <a:r>
              <a:rPr lang="cs-CZ" sz="1600" dirty="0"/>
              <a:t>	</a:t>
            </a:r>
          </a:p>
          <a:p>
            <a:pPr marL="347360" indent="-285750"/>
            <a:r>
              <a:rPr lang="cs-CZ" sz="1600" dirty="0"/>
              <a:t>Registrace na živnostenském úřadě</a:t>
            </a:r>
          </a:p>
          <a:p>
            <a:pPr marL="347360" indent="-285750"/>
            <a:r>
              <a:rPr lang="cs-CZ" sz="1600" dirty="0"/>
              <a:t>Různé druhy živností – volná, ohlašovací, koncesovaná (k některým potřebuji vzdělání, zkušenosti, atd.)</a:t>
            </a:r>
          </a:p>
          <a:p>
            <a:pPr marL="347360" indent="-285750"/>
            <a:r>
              <a:rPr lang="cs-CZ" sz="1600" dirty="0"/>
              <a:t>Hlavní činnost nebo vedlejší (můžu vedle toho i pracovat + výhody odvody)</a:t>
            </a:r>
          </a:p>
          <a:p>
            <a:pPr marL="347360" indent="-285750"/>
            <a:r>
              <a:rPr lang="cs-CZ" sz="1600" dirty="0"/>
              <a:t>Náklady 1.000,- Kč správní poplatek (živnost volná)</a:t>
            </a:r>
          </a:p>
          <a:p>
            <a:pPr marL="347360" indent="-285750"/>
            <a:r>
              <a:rPr lang="cs-CZ" sz="1600" dirty="0"/>
              <a:t>Podnikatel</a:t>
            </a:r>
          </a:p>
          <a:p>
            <a:pPr marL="491116" lvl="1" indent="-285750"/>
            <a:r>
              <a:rPr lang="cs-CZ" sz="1375" dirty="0"/>
              <a:t>sám za sebe – platím daně, vedu daňovou evidenci atd.</a:t>
            </a:r>
          </a:p>
          <a:p>
            <a:pPr marL="491116" lvl="1" indent="-285750"/>
            <a:r>
              <a:rPr lang="cs-CZ" sz="1375" dirty="0"/>
              <a:t>můžu mít zaměstnance</a:t>
            </a:r>
            <a:endParaRPr lang="cs-CZ" sz="1600" dirty="0"/>
          </a:p>
          <a:p>
            <a:pPr marL="61610" indent="0">
              <a:buNone/>
            </a:pPr>
            <a:endParaRPr lang="cs-CZ" sz="1600" dirty="0"/>
          </a:p>
          <a:p>
            <a:pPr marL="61610" indent="0">
              <a:buNone/>
            </a:pPr>
            <a:endParaRPr lang="cs-CZ" sz="160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Živnost</a:t>
            </a:r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http://www.akskp.cz/</a:t>
            </a:r>
          </a:p>
        </p:txBody>
      </p:sp>
      <p:sp>
        <p:nvSpPr>
          <p:cNvPr id="11" name="Zástupný symbol pro číslo snímku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72B62A-7C67-4CDD-A277-6E43076DCCE4}" type="slidenum">
              <a:rPr lang="cs-CZ" smtClean="0"/>
              <a:pPr/>
              <a:t>3</a:t>
            </a:fld>
            <a:endParaRPr lang="cs-CZ"/>
          </a:p>
        </p:txBody>
      </p:sp>
      <p:cxnSp>
        <p:nvCxnSpPr>
          <p:cNvPr id="6" name="Přímá spojnice 5"/>
          <p:cNvCxnSpPr>
            <a:cxnSpLocks/>
          </p:cNvCxnSpPr>
          <p:nvPr/>
        </p:nvCxnSpPr>
        <p:spPr>
          <a:xfrm flipV="1">
            <a:off x="259379" y="901630"/>
            <a:ext cx="6072612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80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61610" indent="0">
              <a:buNone/>
            </a:pPr>
            <a:r>
              <a:rPr lang="cs-CZ" sz="1600" b="1" dirty="0"/>
              <a:t>Společnost (s ručením omezeným)</a:t>
            </a:r>
            <a:r>
              <a:rPr lang="cs-CZ" dirty="0"/>
              <a:t>	</a:t>
            </a:r>
          </a:p>
          <a:p>
            <a:pPr marL="347360" indent="-285750"/>
            <a:r>
              <a:rPr lang="cs-CZ" sz="1600" dirty="0"/>
              <a:t>Vhodná platforma pro téměř jakýkoli typ podnikání 1 a více osob</a:t>
            </a:r>
          </a:p>
          <a:p>
            <a:pPr marL="347360" indent="-285750"/>
            <a:r>
              <a:rPr lang="cs-CZ" sz="1600" dirty="0"/>
              <a:t>Nízký minimální základní kapitál společnosti (od 1,- </a:t>
            </a:r>
            <a:r>
              <a:rPr lang="cs-CZ" sz="1600" dirty="0" err="1"/>
              <a:t>kč</a:t>
            </a:r>
            <a:r>
              <a:rPr lang="cs-CZ" sz="1600" dirty="0"/>
              <a:t>)</a:t>
            </a:r>
          </a:p>
          <a:p>
            <a:pPr marL="347360" indent="-285750"/>
            <a:r>
              <a:rPr lang="cs-CZ" sz="1600" dirty="0"/>
              <a:t>Vysoká variabilita v nastavení společnosti</a:t>
            </a:r>
          </a:p>
          <a:p>
            <a:pPr marL="347360" indent="-285750"/>
            <a:r>
              <a:rPr lang="cs-CZ" sz="1600" dirty="0"/>
              <a:t>Založení - přijetím společenské smlouvy prostřednictvím notáře</a:t>
            </a:r>
          </a:p>
          <a:p>
            <a:pPr marL="347360" indent="-285750"/>
            <a:r>
              <a:rPr lang="cs-CZ" sz="1600" dirty="0"/>
              <a:t>Faktický vznik až zápisem do OR</a:t>
            </a:r>
          </a:p>
          <a:p>
            <a:pPr marL="347360" indent="-285750"/>
            <a:r>
              <a:rPr lang="cs-CZ" sz="1600" dirty="0"/>
              <a:t>Náklady – od cca 11.000,- Kč do 17.000,- Kč</a:t>
            </a:r>
          </a:p>
          <a:p>
            <a:pPr marL="347360" indent="-285750"/>
            <a:r>
              <a:rPr lang="cs-CZ" sz="1600" dirty="0"/>
              <a:t>Tzv. 100eurová společnost</a:t>
            </a:r>
          </a:p>
          <a:p>
            <a:pPr marL="347360" indent="-285750"/>
            <a:r>
              <a:rPr lang="cs-CZ" sz="1600" dirty="0"/>
              <a:t>Založení společnosti </a:t>
            </a:r>
            <a:r>
              <a:rPr lang="cs-CZ" sz="1600" dirty="0" err="1"/>
              <a:t>x</a:t>
            </a:r>
            <a:r>
              <a:rPr lang="cs-CZ" sz="1600" dirty="0"/>
              <a:t> koupě </a:t>
            </a:r>
            <a:r>
              <a:rPr lang="cs-CZ" sz="1600" dirty="0" err="1"/>
              <a:t>ready</a:t>
            </a:r>
            <a:r>
              <a:rPr lang="cs-CZ" sz="1600" dirty="0"/>
              <a:t>-made společnosti</a:t>
            </a:r>
          </a:p>
          <a:p>
            <a:pPr marL="61610" indent="0">
              <a:buNone/>
            </a:pPr>
            <a:endParaRPr lang="cs-CZ" sz="160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Společnost s ručením omezeným</a:t>
            </a:r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http://www.akskp.cz/</a:t>
            </a:r>
          </a:p>
        </p:txBody>
      </p:sp>
      <p:sp>
        <p:nvSpPr>
          <p:cNvPr id="11" name="Zástupný symbol pro číslo snímku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72B62A-7C67-4CDD-A277-6E43076DCCE4}" type="slidenum">
              <a:rPr lang="cs-CZ" smtClean="0"/>
              <a:pPr/>
              <a:t>4</a:t>
            </a:fld>
            <a:endParaRPr lang="cs-CZ"/>
          </a:p>
        </p:txBody>
      </p:sp>
      <p:cxnSp>
        <p:nvCxnSpPr>
          <p:cNvPr id="6" name="Přímá spojnice 5"/>
          <p:cNvCxnSpPr>
            <a:cxnSpLocks/>
          </p:cNvCxnSpPr>
          <p:nvPr/>
        </p:nvCxnSpPr>
        <p:spPr>
          <a:xfrm flipV="1">
            <a:off x="259379" y="901630"/>
            <a:ext cx="6072612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52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ulka 7">
            <a:extLst>
              <a:ext uri="{FF2B5EF4-FFF2-40B4-BE49-F238E27FC236}">
                <a16:creationId xmlns:a16="http://schemas.microsoft.com/office/drawing/2014/main" id="{46942106-9F41-4B47-A504-B87EDD5964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348941"/>
              </p:ext>
            </p:extLst>
          </p:nvPr>
        </p:nvGraphicFramePr>
        <p:xfrm>
          <a:off x="188913" y="1222375"/>
          <a:ext cx="6480174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87">
                  <a:extLst>
                    <a:ext uri="{9D8B030D-6E8A-4147-A177-3AD203B41FA5}">
                      <a16:colId xmlns:a16="http://schemas.microsoft.com/office/drawing/2014/main" val="3782052488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1847643922"/>
                    </a:ext>
                  </a:extLst>
                </a:gridCol>
              </a:tblGrid>
              <a:tr h="337461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OSVČ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Společník s.r.o.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607666"/>
                  </a:ext>
                </a:extLst>
              </a:tr>
              <a:tr h="337461">
                <a:tc>
                  <a:txBody>
                    <a:bodyPr/>
                    <a:lstStyle/>
                    <a:p>
                      <a:pPr algn="l"/>
                      <a:r>
                        <a:rPr lang="cs-CZ" dirty="0"/>
                        <a:t>Jednodušší vznik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dirty="0"/>
                        <a:t>Obtížnější a nákladnější založení společnosti</a:t>
                      </a:r>
                    </a:p>
                  </a:txBody>
                  <a:tcPr anchor="ctr">
                    <a:solidFill>
                      <a:srgbClr val="C468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113467"/>
                  </a:ext>
                </a:extLst>
              </a:tr>
              <a:tr h="329005">
                <a:tc>
                  <a:txBody>
                    <a:bodyPr/>
                    <a:lstStyle/>
                    <a:p>
                      <a:pPr algn="l"/>
                      <a:r>
                        <a:rPr lang="cs-CZ" dirty="0"/>
                        <a:t>Daň z příjmu FO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Daň z příjmu PO i FO</a:t>
                      </a:r>
                    </a:p>
                  </a:txBody>
                  <a:tcPr anchor="ctr">
                    <a:solidFill>
                      <a:srgbClr val="FA9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111146"/>
                  </a:ext>
                </a:extLst>
              </a:tr>
              <a:tr h="337461">
                <a:tc>
                  <a:txBody>
                    <a:bodyPr/>
                    <a:lstStyle/>
                    <a:p>
                      <a:pPr algn="l"/>
                      <a:r>
                        <a:rPr lang="cs-CZ" dirty="0"/>
                        <a:t>Pouze daňová evidence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dirty="0"/>
                        <a:t>Vedení účetnictví</a:t>
                      </a:r>
                    </a:p>
                  </a:txBody>
                  <a:tcPr anchor="ctr">
                    <a:solidFill>
                      <a:srgbClr val="C468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804360"/>
                  </a:ext>
                </a:extLst>
              </a:tr>
              <a:tr h="582467">
                <a:tc>
                  <a:txBody>
                    <a:bodyPr/>
                    <a:lstStyle/>
                    <a:p>
                      <a:pPr algn="l"/>
                      <a:r>
                        <a:rPr lang="cs-CZ" dirty="0"/>
                        <a:t>Monopol jediné osoby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dirty="0"/>
                        <a:t>Tradičně více osob podílejících se na vedení společnosti</a:t>
                      </a:r>
                    </a:p>
                  </a:txBody>
                  <a:tcPr anchor="ctr">
                    <a:solidFill>
                      <a:srgbClr val="FA9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46472"/>
                  </a:ext>
                </a:extLst>
              </a:tr>
              <a:tr h="582467">
                <a:tc>
                  <a:txBody>
                    <a:bodyPr/>
                    <a:lstStyle/>
                    <a:p>
                      <a:pPr algn="l"/>
                      <a:r>
                        <a:rPr lang="cs-CZ" dirty="0"/>
                        <a:t>Osobní výkon činnosti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dirty="0"/>
                        <a:t>Činnost vykonává společnost prostřednictvím fyzických osob</a:t>
                      </a:r>
                    </a:p>
                  </a:txBody>
                  <a:tcPr anchor="ctr">
                    <a:solidFill>
                      <a:srgbClr val="C468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574522"/>
                  </a:ext>
                </a:extLst>
              </a:tr>
            </a:tbl>
          </a:graphicData>
        </a:graphic>
      </p:graphicFrame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OSVČ </a:t>
            </a:r>
            <a:r>
              <a:rPr lang="cs-CZ" dirty="0" err="1"/>
              <a:t>x</a:t>
            </a:r>
            <a:r>
              <a:rPr lang="cs-CZ" dirty="0"/>
              <a:t> společník: jak to vlastně je?</a:t>
            </a:r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http://www.akskp.cz/</a:t>
            </a:r>
          </a:p>
        </p:txBody>
      </p:sp>
      <p:sp>
        <p:nvSpPr>
          <p:cNvPr id="11" name="Zástupný symbol pro číslo snímku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72B62A-7C67-4CDD-A277-6E43076DCCE4}" type="slidenum">
              <a:rPr lang="cs-CZ" smtClean="0"/>
              <a:pPr/>
              <a:t>5</a:t>
            </a:fld>
            <a:endParaRPr lang="cs-CZ"/>
          </a:p>
        </p:txBody>
      </p:sp>
      <p:cxnSp>
        <p:nvCxnSpPr>
          <p:cNvPr id="6" name="Přímá spojnice 5"/>
          <p:cNvCxnSpPr>
            <a:cxnSpLocks/>
          </p:cNvCxnSpPr>
          <p:nvPr/>
        </p:nvCxnSpPr>
        <p:spPr>
          <a:xfrm flipV="1">
            <a:off x="264725" y="904370"/>
            <a:ext cx="6072612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840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ulka 7">
            <a:extLst>
              <a:ext uri="{FF2B5EF4-FFF2-40B4-BE49-F238E27FC236}">
                <a16:creationId xmlns:a16="http://schemas.microsoft.com/office/drawing/2014/main" id="{46942106-9F41-4B47-A504-B87EDD5964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082281"/>
              </p:ext>
            </p:extLst>
          </p:nvPr>
        </p:nvGraphicFramePr>
        <p:xfrm>
          <a:off x="188913" y="1222375"/>
          <a:ext cx="6480174" cy="3070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87">
                  <a:extLst>
                    <a:ext uri="{9D8B030D-6E8A-4147-A177-3AD203B41FA5}">
                      <a16:colId xmlns:a16="http://schemas.microsoft.com/office/drawing/2014/main" val="3782052488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1847643922"/>
                    </a:ext>
                  </a:extLst>
                </a:gridCol>
              </a:tblGrid>
              <a:tr h="337461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OSVČ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/>
                        <a:t>Společník s.r.o.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607666"/>
                  </a:ext>
                </a:extLst>
              </a:tr>
              <a:tr h="337461">
                <a:tc>
                  <a:txBody>
                    <a:bodyPr/>
                    <a:lstStyle/>
                    <a:p>
                      <a:pPr algn="l"/>
                      <a:r>
                        <a:rPr lang="cs-CZ" dirty="0"/>
                        <a:t>Odpovědnost celým svým majetkem</a:t>
                      </a:r>
                    </a:p>
                  </a:txBody>
                  <a:tcPr anchor="ctr">
                    <a:solidFill>
                      <a:srgbClr val="C4687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/>
                        <a:t>Omezené ručení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113467"/>
                  </a:ext>
                </a:extLst>
              </a:tr>
              <a:tr h="582467">
                <a:tc>
                  <a:txBody>
                    <a:bodyPr/>
                    <a:lstStyle/>
                    <a:p>
                      <a:pPr algn="l"/>
                      <a:r>
                        <a:rPr lang="cs-CZ" dirty="0"/>
                        <a:t>Neoddělitelnost majetku a řízení</a:t>
                      </a:r>
                    </a:p>
                  </a:txBody>
                  <a:tcPr anchor="ctr">
                    <a:solidFill>
                      <a:srgbClr val="FA98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/>
                        <a:t>Oddělitelnost majetkové a řídící složky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111146"/>
                  </a:ext>
                </a:extLst>
              </a:tr>
              <a:tr h="337461">
                <a:tc>
                  <a:txBody>
                    <a:bodyPr/>
                    <a:lstStyle/>
                    <a:p>
                      <a:pPr algn="l"/>
                      <a:r>
                        <a:rPr lang="cs-CZ" dirty="0"/>
                        <a:t>Závislost na jediné osobě</a:t>
                      </a:r>
                    </a:p>
                  </a:txBody>
                  <a:tcPr anchor="ctr">
                    <a:solidFill>
                      <a:srgbClr val="C4687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/>
                        <a:t>Záštita vyššího celku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0804360"/>
                  </a:ext>
                </a:extLst>
              </a:tr>
              <a:tr h="582467">
                <a:tc>
                  <a:txBody>
                    <a:bodyPr/>
                    <a:lstStyle/>
                    <a:p>
                      <a:pPr algn="l"/>
                      <a:r>
                        <a:rPr lang="cs-CZ" dirty="0"/>
                        <a:t>Nemožnost přibrání další osoby</a:t>
                      </a:r>
                    </a:p>
                  </a:txBody>
                  <a:tcPr anchor="ctr">
                    <a:solidFill>
                      <a:srgbClr val="FA98A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/>
                        <a:t>Vhodnější platforma pro vstup investora/financování činnosti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46472"/>
                  </a:ext>
                </a:extLst>
              </a:tr>
              <a:tr h="418896">
                <a:tc>
                  <a:txBody>
                    <a:bodyPr/>
                    <a:lstStyle/>
                    <a:p>
                      <a:pPr algn="l"/>
                      <a:r>
                        <a:rPr lang="cs-CZ" dirty="0"/>
                        <a:t>Prodej – pouze prodej závodu</a:t>
                      </a:r>
                    </a:p>
                  </a:txBody>
                  <a:tcPr anchor="ctr">
                    <a:solidFill>
                      <a:srgbClr val="C4687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dirty="0"/>
                        <a:t>Jednodušší prodej společnosti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5574522"/>
                  </a:ext>
                </a:extLst>
              </a:tr>
            </a:tbl>
          </a:graphicData>
        </a:graphic>
      </p:graphicFrame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OSVČ </a:t>
            </a:r>
            <a:r>
              <a:rPr lang="cs-CZ" dirty="0" err="1"/>
              <a:t>x</a:t>
            </a:r>
            <a:r>
              <a:rPr lang="cs-CZ" dirty="0"/>
              <a:t> společník: jak to vlastně je?</a:t>
            </a:r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http://www.akskp.cz/</a:t>
            </a:r>
          </a:p>
        </p:txBody>
      </p:sp>
      <p:sp>
        <p:nvSpPr>
          <p:cNvPr id="11" name="Zástupný symbol pro číslo snímku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72B62A-7C67-4CDD-A277-6E43076DCCE4}" type="slidenum">
              <a:rPr lang="cs-CZ" smtClean="0"/>
              <a:pPr/>
              <a:t>6</a:t>
            </a:fld>
            <a:endParaRPr lang="cs-CZ"/>
          </a:p>
        </p:txBody>
      </p:sp>
      <p:cxnSp>
        <p:nvCxnSpPr>
          <p:cNvPr id="6" name="Přímá spojnice 5"/>
          <p:cNvCxnSpPr>
            <a:cxnSpLocks/>
          </p:cNvCxnSpPr>
          <p:nvPr/>
        </p:nvCxnSpPr>
        <p:spPr>
          <a:xfrm flipV="1">
            <a:off x="264725" y="904370"/>
            <a:ext cx="6072612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81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3613" indent="-285750"/>
            <a:r>
              <a:rPr lang="cs-CZ" sz="1600" dirty="0"/>
              <a:t>Společníci</a:t>
            </a:r>
          </a:p>
          <a:p>
            <a:pPr marL="497369" lvl="1" indent="-285750"/>
            <a:r>
              <a:rPr lang="cs-CZ" sz="1375" dirty="0"/>
              <a:t>Vlastníci společnosti v poměru dle dohodnutých procent</a:t>
            </a:r>
          </a:p>
          <a:p>
            <a:pPr marL="353613" indent="-285750"/>
            <a:r>
              <a:rPr lang="cs-CZ" sz="1600" dirty="0"/>
              <a:t>Jednatele</a:t>
            </a:r>
          </a:p>
          <a:p>
            <a:pPr marL="497369" lvl="1" indent="-285750"/>
            <a:r>
              <a:rPr lang="cs-CZ" sz="1375" dirty="0"/>
              <a:t>Kdo jím bude a zda může být</a:t>
            </a:r>
          </a:p>
          <a:p>
            <a:pPr marL="497369" lvl="1" indent="-285750"/>
            <a:r>
              <a:rPr lang="cs-CZ" sz="1375" dirty="0"/>
              <a:t>Jak bude společnost zastupovat</a:t>
            </a:r>
          </a:p>
          <a:p>
            <a:pPr marL="353613" indent="-285750"/>
            <a:r>
              <a:rPr lang="cs-CZ" sz="1600" dirty="0"/>
              <a:t>Sídlo – zapisuje se do obchodního rejstříku</a:t>
            </a:r>
          </a:p>
          <a:p>
            <a:pPr marL="353613" indent="-285750"/>
            <a:r>
              <a:rPr lang="cs-CZ" sz="1600" dirty="0"/>
              <a:t>Živnostenské oprávnění pro společnost</a:t>
            </a:r>
          </a:p>
          <a:p>
            <a:pPr marL="353613" indent="-285750"/>
            <a:r>
              <a:rPr lang="cs-CZ" sz="1600" dirty="0"/>
              <a:t>Základní kapitál – min 1,- Kč na osobu</a:t>
            </a:r>
          </a:p>
          <a:p>
            <a:pPr marL="353613" indent="-285750"/>
            <a:r>
              <a:rPr lang="cs-CZ" sz="1600" dirty="0"/>
              <a:t>Účet v bance – složení základního kapitálu</a:t>
            </a:r>
          </a:p>
          <a:p>
            <a:pPr marL="353613" indent="-285750"/>
            <a:r>
              <a:rPr lang="cs-CZ" sz="1600" dirty="0"/>
              <a:t>Společenská smlouva – „ústava“ společnosti</a:t>
            </a:r>
          </a:p>
          <a:p>
            <a:pPr marL="353613" indent="-285750"/>
            <a:endParaRPr lang="cs-CZ" sz="1600" dirty="0"/>
          </a:p>
          <a:p>
            <a:pPr marL="353613" indent="-285750"/>
            <a:endParaRPr lang="cs-CZ" sz="1600" dirty="0"/>
          </a:p>
          <a:p>
            <a:pPr marL="67863" indent="0">
              <a:buNone/>
            </a:pPr>
            <a:endParaRPr lang="cs-CZ" sz="135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potřebuji vědět k založení s.r.o.</a:t>
            </a:r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http://www.akskp.cz/</a:t>
            </a:r>
          </a:p>
        </p:txBody>
      </p:sp>
      <p:sp>
        <p:nvSpPr>
          <p:cNvPr id="11" name="Zástupný symbol pro číslo snímku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72B62A-7C67-4CDD-A277-6E43076DCCE4}" type="slidenum">
              <a:rPr lang="cs-CZ" smtClean="0"/>
              <a:pPr/>
              <a:t>7</a:t>
            </a:fld>
            <a:endParaRPr lang="cs-CZ"/>
          </a:p>
        </p:txBody>
      </p:sp>
      <p:cxnSp>
        <p:nvCxnSpPr>
          <p:cNvPr id="6" name="Přímá spojnice 5"/>
          <p:cNvCxnSpPr>
            <a:cxnSpLocks/>
          </p:cNvCxnSpPr>
          <p:nvPr/>
        </p:nvCxnSpPr>
        <p:spPr>
          <a:xfrm flipV="1">
            <a:off x="259113" y="913353"/>
            <a:ext cx="6072612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694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360" indent="-285750"/>
            <a:r>
              <a:rPr lang="cs-CZ" sz="1600" dirty="0"/>
              <a:t>Vlastník společnosti nebo podílu na ní </a:t>
            </a:r>
          </a:p>
          <a:p>
            <a:pPr marL="347360" indent="-285750"/>
            <a:r>
              <a:rPr lang="cs-CZ" sz="1600" dirty="0"/>
              <a:t>Podílí se v poměru svého vkladu na základním kapitálu</a:t>
            </a:r>
          </a:p>
          <a:p>
            <a:pPr marL="347360" indent="-285750"/>
            <a:r>
              <a:rPr lang="cs-CZ" sz="1600" dirty="0"/>
              <a:t>Společníci tvoří valnou hromadu – nejvyšší orgán</a:t>
            </a:r>
          </a:p>
          <a:p>
            <a:pPr marL="347360" indent="-285750"/>
            <a:r>
              <a:rPr lang="cs-CZ" sz="1600" dirty="0"/>
              <a:t>Práva společníka</a:t>
            </a:r>
          </a:p>
          <a:p>
            <a:pPr marL="491116" lvl="1" indent="-285750"/>
            <a:r>
              <a:rPr lang="cs-CZ" dirty="0"/>
              <a:t>Podíl na zisku a jiných vlastních zdrojích společnosti</a:t>
            </a:r>
          </a:p>
          <a:p>
            <a:pPr marL="491116" lvl="1" indent="-285750"/>
            <a:r>
              <a:rPr lang="cs-CZ" dirty="0"/>
              <a:t>Právo na informace o společnosti</a:t>
            </a:r>
          </a:p>
          <a:p>
            <a:pPr marL="491116" lvl="1" indent="-285750"/>
            <a:r>
              <a:rPr lang="cs-CZ" dirty="0"/>
              <a:t>Právo na řízení společnosti – zprostředkovaně</a:t>
            </a:r>
          </a:p>
          <a:p>
            <a:pPr marL="347360" indent="-285750"/>
            <a:r>
              <a:rPr lang="cs-CZ" sz="1600" dirty="0"/>
              <a:t>Povinnosti společníka – má základní povinnosti, jako např. splatit vklad</a:t>
            </a:r>
            <a:endParaRPr lang="cs-CZ" sz="1375" dirty="0"/>
          </a:p>
          <a:p>
            <a:pPr marL="347360" indent="-285750"/>
            <a:r>
              <a:rPr lang="cs-CZ" sz="1600" dirty="0"/>
              <a:t>Nerozhoduje o obchodním vedení společnosti</a:t>
            </a:r>
          </a:p>
          <a:p>
            <a:pPr marL="347360" indent="-285750"/>
            <a:r>
              <a:rPr lang="cs-CZ" sz="1600" dirty="0"/>
              <a:t>Ručení za závazky společnosti? – velmi omezené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Postavení společníka s.r.o.</a:t>
            </a:r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http://www.akskp.cz/</a:t>
            </a:r>
          </a:p>
        </p:txBody>
      </p:sp>
      <p:sp>
        <p:nvSpPr>
          <p:cNvPr id="11" name="Zástupný symbol pro číslo snímku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72B62A-7C67-4CDD-A277-6E43076DCCE4}" type="slidenum">
              <a:rPr lang="cs-CZ" smtClean="0"/>
              <a:pPr/>
              <a:t>8</a:t>
            </a:fld>
            <a:endParaRPr lang="cs-CZ"/>
          </a:p>
        </p:txBody>
      </p:sp>
      <p:cxnSp>
        <p:nvCxnSpPr>
          <p:cNvPr id="6" name="Přímá spojnice 5"/>
          <p:cNvCxnSpPr>
            <a:cxnSpLocks/>
          </p:cNvCxnSpPr>
          <p:nvPr/>
        </p:nvCxnSpPr>
        <p:spPr>
          <a:xfrm flipV="1">
            <a:off x="256380" y="910587"/>
            <a:ext cx="6072612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549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12738" indent="-250825"/>
            <a:r>
              <a:rPr lang="cs-CZ" sz="1600" dirty="0"/>
              <a:t>Jmenovaný výkonný orgán</a:t>
            </a:r>
          </a:p>
          <a:p>
            <a:pPr marL="456494" lvl="1" indent="-250825"/>
            <a:r>
              <a:rPr lang="cs-CZ" dirty="0"/>
              <a:t>Do funkce ho dosazují společníci na valné hromadě</a:t>
            </a:r>
            <a:endParaRPr lang="cs-CZ" sz="1375" dirty="0"/>
          </a:p>
          <a:p>
            <a:pPr marL="312738" indent="-250825"/>
            <a:r>
              <a:rPr lang="cs-CZ" sz="1600" dirty="0"/>
              <a:t>Pravomoc jednatele</a:t>
            </a:r>
          </a:p>
          <a:p>
            <a:pPr marL="491116" lvl="1" indent="-285750"/>
            <a:r>
              <a:rPr lang="cs-CZ" dirty="0"/>
              <a:t>Bezprostředně rozhoduje o každodenních záležitostech</a:t>
            </a:r>
          </a:p>
          <a:p>
            <a:pPr marL="491116" lvl="1" indent="-285750"/>
            <a:r>
              <a:rPr lang="cs-CZ" dirty="0"/>
              <a:t>Zastupování společnosti ve všech záležitostech – extrémně široké oprávnění</a:t>
            </a:r>
          </a:p>
          <a:p>
            <a:pPr marL="491116" lvl="1" indent="-285750"/>
            <a:r>
              <a:rPr lang="cs-CZ" dirty="0"/>
              <a:t>Obvykle vhodné omezení, pokud osoba odlišná od vlastníka</a:t>
            </a:r>
          </a:p>
          <a:p>
            <a:endParaRPr lang="cs-CZ" sz="1600" dirty="0"/>
          </a:p>
          <a:p>
            <a:pPr marL="312738" indent="-250825"/>
            <a:r>
              <a:rPr lang="cs-CZ" sz="1600" dirty="0"/>
              <a:t>Odpovědnost jednatele za dluhy společnosti</a:t>
            </a:r>
          </a:p>
          <a:p>
            <a:pPr marL="491116" lvl="1" indent="-285750"/>
            <a:r>
              <a:rPr lang="cs-CZ" dirty="0"/>
              <a:t>Povinnost zastupovat společnost a jednat s péčí řádného hospodáře</a:t>
            </a:r>
          </a:p>
          <a:p>
            <a:pPr marL="491116" lvl="1" indent="-285750"/>
            <a:r>
              <a:rPr lang="cs-CZ" dirty="0"/>
              <a:t>Odpovědnost ne bez dalšího – ale při porušení péče</a:t>
            </a:r>
          </a:p>
          <a:p>
            <a:pPr marL="220545" lvl="1" indent="0">
              <a:buNone/>
            </a:pPr>
            <a:endParaRPr lang="cs-CZ" sz="1375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Postavení jednatele s.r.o.</a:t>
            </a:r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http://www.akskp.cz/</a:t>
            </a:r>
          </a:p>
        </p:txBody>
      </p:sp>
      <p:sp>
        <p:nvSpPr>
          <p:cNvPr id="11" name="Zástupný symbol pro číslo snímku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72B62A-7C67-4CDD-A277-6E43076DCCE4}" type="slidenum">
              <a:rPr lang="cs-CZ" smtClean="0"/>
              <a:pPr/>
              <a:t>9</a:t>
            </a:fld>
            <a:endParaRPr lang="cs-CZ"/>
          </a:p>
        </p:txBody>
      </p:sp>
      <p:cxnSp>
        <p:nvCxnSpPr>
          <p:cNvPr id="6" name="Přímá spojnice 5"/>
          <p:cNvCxnSpPr>
            <a:cxnSpLocks/>
          </p:cNvCxnSpPr>
          <p:nvPr/>
        </p:nvCxnSpPr>
        <p:spPr>
          <a:xfrm flipV="1">
            <a:off x="250898" y="905538"/>
            <a:ext cx="6072612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028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hluk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hluk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268EABF44A8A3479AC218E8E98EF559" ma:contentTypeVersion="16" ma:contentTypeDescription="Vytvoří nový dokument" ma:contentTypeScope="" ma:versionID="0f34f4bb9fca0b9cd032a71e8540312e">
  <xsd:schema xmlns:xsd="http://www.w3.org/2001/XMLSchema" xmlns:xs="http://www.w3.org/2001/XMLSchema" xmlns:p="http://schemas.microsoft.com/office/2006/metadata/properties" xmlns:ns2="f956c3af-7e8e-4c8b-a7fd-5c0efa4cc5d6" xmlns:ns3="78c8e760-1592-4707-bbb2-8bd8c2f1115e" targetNamespace="http://schemas.microsoft.com/office/2006/metadata/properties" ma:root="true" ma:fieldsID="7d15673c2806fd25d5fa793a07af2802" ns2:_="" ns3:_="">
    <xsd:import namespace="f956c3af-7e8e-4c8b-a7fd-5c0efa4cc5d6"/>
    <xsd:import namespace="78c8e760-1592-4707-bbb2-8bd8c2f111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56c3af-7e8e-4c8b-a7fd-5c0efa4cc5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Značky obrázků" ma:readOnly="false" ma:fieldId="{5cf76f15-5ced-4ddc-b409-7134ff3c332f}" ma:taxonomyMulti="true" ma:sspId="f6a5530a-6835-4f4a-8a8c-48981b68a2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c8e760-1592-4707-bbb2-8bd8c2f1115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88fb7f0d-a641-420a-82eb-bfae186ee903}" ma:internalName="TaxCatchAll" ma:showField="CatchAllData" ma:web="78c8e760-1592-4707-bbb2-8bd8c2f1115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8c8e760-1592-4707-bbb2-8bd8c2f1115e" xsi:nil="true"/>
    <lcf76f155ced4ddcb4097134ff3c332f xmlns="f956c3af-7e8e-4c8b-a7fd-5c0efa4cc5d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34B9EF7-D01A-47A9-A04F-4796A8B0A868}"/>
</file>

<file path=customXml/itemProps2.xml><?xml version="1.0" encoding="utf-8"?>
<ds:datastoreItem xmlns:ds="http://schemas.openxmlformats.org/officeDocument/2006/customXml" ds:itemID="{ACAC2C36-0BB0-4837-830C-9AC1BFA050EC}"/>
</file>

<file path=customXml/itemProps3.xml><?xml version="1.0" encoding="utf-8"?>
<ds:datastoreItem xmlns:ds="http://schemas.openxmlformats.org/officeDocument/2006/customXml" ds:itemID="{0CEA8A24-E6CE-4809-BFE1-4732AE344213}"/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24961</TotalTime>
  <Words>949</Words>
  <Application>Microsoft Macintosh PowerPoint</Application>
  <PresentationFormat>Vlastní</PresentationFormat>
  <Paragraphs>193</Paragraphs>
  <Slides>16</Slides>
  <Notes>15</Notes>
  <HiddenSlides>0</HiddenSlides>
  <MMClips>0</MMClips>
  <ScaleCrop>false</ScaleCrop>
  <HeadingPairs>
    <vt:vector size="6" baseType="variant">
      <vt:variant>
        <vt:lpstr>Použitá písma</vt:lpstr>
      </vt:variant>
      <vt:variant>
        <vt:i4>8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Lucida Sans Unicode</vt:lpstr>
      <vt:lpstr>Verdana</vt:lpstr>
      <vt:lpstr>Wingdings</vt:lpstr>
      <vt:lpstr>Wingdings 2</vt:lpstr>
      <vt:lpstr>Wingdings 3</vt:lpstr>
      <vt:lpstr>Shluk</vt:lpstr>
      <vt:lpstr>Prezentace aplikace PowerPoint</vt:lpstr>
      <vt:lpstr>Podnikání</vt:lpstr>
      <vt:lpstr>Živnost</vt:lpstr>
      <vt:lpstr>Společnost s ručením omezeným</vt:lpstr>
      <vt:lpstr>OSVČ x společník: jak to vlastně je?</vt:lpstr>
      <vt:lpstr>OSVČ x společník: jak to vlastně je?</vt:lpstr>
      <vt:lpstr>Co potřebuji vědět k založení s.r.o.</vt:lpstr>
      <vt:lpstr>Postavení společníka s.r.o.</vt:lpstr>
      <vt:lpstr>Postavení jednatele s.r.o.</vt:lpstr>
      <vt:lpstr>Péče řádného hospodáře</vt:lpstr>
      <vt:lpstr>OCHRANA VÝTVORŮ A NÁPADŮ</vt:lpstr>
      <vt:lpstr>Podnikatelský nápad</vt:lpstr>
      <vt:lpstr>Označení</vt:lpstr>
      <vt:lpstr>Ochrana průmyslovými právy</vt:lpstr>
      <vt:lpstr>Ochrana autorským právem</vt:lpstr>
      <vt:lpstr>JUDr. Pavla Komendová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Pavla Šimoníková</dc:creator>
  <cp:lastModifiedBy>Pavla Komendová</cp:lastModifiedBy>
  <cp:revision>519</cp:revision>
  <cp:lastPrinted>2020-06-04T10:26:52Z</cp:lastPrinted>
  <dcterms:created xsi:type="dcterms:W3CDTF">2012-05-20T16:17:50Z</dcterms:created>
  <dcterms:modified xsi:type="dcterms:W3CDTF">2022-08-17T22:53:36Z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0x010100D268EABF44A8A3479AC218E8E98EF559</vt:lpwstr>
  </property>
</Properties>
</file>