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65" r:id="rId7"/>
    <p:sldId id="260" r:id="rId8"/>
    <p:sldId id="261" r:id="rId9"/>
    <p:sldId id="262" r:id="rId10"/>
    <p:sldId id="268" r:id="rId11"/>
    <p:sldId id="272" r:id="rId12"/>
    <p:sldId id="271" r:id="rId13"/>
    <p:sldId id="264" r:id="rId14"/>
    <p:sldId id="269" r:id="rId15"/>
    <p:sldId id="270" r:id="rId16"/>
    <p:sldId id="266" r:id="rId17"/>
    <p:sldId id="263" r:id="rId1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4"/>
    <p:restoredTop sz="96327"/>
  </p:normalViewPr>
  <p:slideViewPr>
    <p:cSldViewPr snapToGrid="0" snapToObjects="1" showGuides="1">
      <p:cViewPr varScale="1">
        <p:scale>
          <a:sx n="83" d="100"/>
          <a:sy n="83" d="100"/>
        </p:scale>
        <p:origin x="216" y="72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CD24-5BF0-5146-812E-D3F80BAE6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A559D-30C8-6E4D-98EF-59E6472A3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5FB7-EC79-4D40-AE62-E0571BD9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D95F-7925-1A4A-B2A6-338BFDBA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789B-DD30-5945-AA16-924E2F31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8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BEF0-B4FE-D249-9B90-E189242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52C1C-30EA-AB4A-86BB-B1C733371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CF48B-28F4-E448-9B6D-40F90447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AE1D0-9BFD-4748-A837-97931F8F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A900-44A1-CC45-8815-A2CD96C8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D5670-E0F3-714C-8F7F-790947244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5B3AB-77B3-8547-B014-CDA197E4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39613-8221-E849-9BC0-5470E987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3667-0E5E-734B-B2A1-BAC829B5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B469A-2CDF-5E4C-979A-F0F6CDC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6B16-09A0-0241-BA1B-B9FD52F9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4985-A5A5-744F-AD84-AA458672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4086-D5A5-A144-A23D-AD5273F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1F68E-0663-DC4D-B62C-51FA29EE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290ED-28B8-EC40-8683-E61646D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D8A0-1121-AF43-A5EB-D1CEF2AB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372D0-C61A-CC42-B846-01B3A853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D11F8-AA7B-9247-AB45-3231CC1A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4839-27EF-C749-AF7F-A6DE21BA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83AC-1524-FC4D-88F4-9CD51CD2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9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FF59-5CCC-7E4C-A093-43F5875E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2A70-9FCC-FA4E-99FF-5144C201A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01699-6F64-1A4E-970A-01292010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031A-2195-1F41-B69C-57A775E8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D1EE8-0A71-924F-B534-2B58CAA0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2561-D0AD-3E43-9D75-F75A62F9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A33-E61D-2A4F-ABEC-DC68E140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6E2E-9C7B-CF4A-BAEC-58294EC4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4AA49-D1EF-D040-86AC-4C9EC8905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305E2-B16C-B04A-A873-4E1D8ED2F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6863B-7798-EB4D-8457-E71FE6243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1799D-5227-8A4E-9BFD-F24E1F3F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7E5E6-F59F-ED43-B192-180EC4CD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7C10D-4CE6-9140-BBE1-57CE63CA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2DDE-0AC5-3648-A14A-A36A793A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72C1C-1EC9-0C49-B06A-E773C679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BA13E-041D-6A4F-B77B-C0AE27D9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D277-244F-6345-969E-06BBA034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9C820-FEF4-E949-80B5-90147469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37AB8-C748-C040-8806-CB841A54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C9F8F-804D-2140-80D3-7C6505DA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147F-5924-3547-92A4-7FC69EAA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311D-FA8C-5B40-B813-12998FAFD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99B8-8251-FE40-8783-A405667B6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95587-2325-1E41-A387-C90986BE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61B31-070B-FE4F-B522-42FCD065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1B72-708D-2D42-AD4F-078C808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6B3B-FFD7-8641-8DFE-8D2BD190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505B0-C14D-9A48-8B01-733451305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04DC-3EBB-8E44-9AD4-EED34C9A2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06883-0770-9545-82F4-3EE79CB1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CD19E-92D7-3D4B-B89C-A8D41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1256-4020-DC49-9F0E-AAD6ABF3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3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2C9CC-C842-4C4F-8988-A5800DAE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10D25-4527-8F46-8C0C-7BFBB162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DF0C7-E216-A14C-ACA5-9923C39E4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D1E78-7B0E-0B4B-BF05-B4CC8D7D915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4962-08AF-C246-99FD-DF26EFB06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1A59-4627-EF45-84A6-CD9BEC9F3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9832F-1D66-4C43-8E9F-B2208256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0">
            <a:extLst>
              <a:ext uri="{FF2B5EF4-FFF2-40B4-BE49-F238E27FC236}">
                <a16:creationId xmlns:a16="http://schemas.microsoft.com/office/drawing/2014/main" id="{A519B414-90C7-1646-A1CC-A70E6DCC0DA7}"/>
              </a:ext>
            </a:extLst>
          </p:cNvPr>
          <p:cNvSpPr/>
          <p:nvPr/>
        </p:nvSpPr>
        <p:spPr>
          <a:xfrm>
            <a:off x="890587" y="3005042"/>
            <a:ext cx="8910637" cy="1295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lang="cs-CZ" sz="40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  <a:sym typeface="Muller Medium"/>
              </a:rPr>
              <a:t>NÁZEV PREZENTACE, </a:t>
            </a:r>
            <a:br>
              <a:rPr lang="cs-CZ" sz="40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  <a:sym typeface="Muller Medium"/>
              </a:rPr>
            </a:br>
            <a:r>
              <a:rPr lang="cs-CZ" sz="40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  <a:sym typeface="Muller Medium"/>
              </a:rPr>
              <a:t>KTERÝ VZBUZUJE POZORNOST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CD646-B11A-904D-83BF-60C2748EC044}"/>
              </a:ext>
            </a:extLst>
          </p:cNvPr>
          <p:cNvSpPr txBox="1"/>
          <p:nvPr/>
        </p:nvSpPr>
        <p:spPr>
          <a:xfrm>
            <a:off x="890587" y="4300545"/>
            <a:ext cx="7010239" cy="807867"/>
          </a:xfrm>
          <a:prstGeom prst="rect">
            <a:avLst/>
          </a:prstGeom>
          <a:noFill/>
        </p:spPr>
        <p:txBody>
          <a:bodyPr wrap="square" lIns="68536" tIns="34267" rIns="68536" bIns="34267" rtlCol="0">
            <a:spAutoFit/>
          </a:bodyPr>
          <a:lstStyle/>
          <a:p>
            <a:pPr marL="0" marR="0" lvl="0" indent="0" algn="l" defTabSz="6853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Více detailní popis hodnoty, </a:t>
            </a:r>
            <a:br>
              <a:rPr kumimoji="0" lang="cs-CZ" sz="24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</a:br>
            <a:r>
              <a:rPr kumimoji="0" lang="cs-CZ" sz="24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kterou přinášíme. </a:t>
            </a:r>
            <a:endParaRPr kumimoji="0" lang="cs-CZ" sz="2400" b="0" i="0" u="none" strike="noStrike" kern="1200" cap="none" spc="0" normalizeH="0" baseline="0" dirty="0">
              <a:ln>
                <a:noFill/>
              </a:ln>
              <a:solidFill>
                <a:srgbClr val="152D47"/>
              </a:solidFill>
              <a:effectLst/>
              <a:uLnTx/>
              <a:uFillTx/>
              <a:latin typeface="Poppins" pitchFamily="2" charset="77"/>
              <a:ea typeface="Source Sans Pro" charset="0"/>
              <a:cs typeface="Poppins" pitchFamily="2" charset="77"/>
              <a:sym typeface="Helvetica Light"/>
            </a:endParaRPr>
          </a:p>
        </p:txBody>
      </p:sp>
      <p:sp>
        <p:nvSpPr>
          <p:cNvPr id="2" name="Shape 137">
            <a:extLst>
              <a:ext uri="{FF2B5EF4-FFF2-40B4-BE49-F238E27FC236}">
                <a16:creationId xmlns:a16="http://schemas.microsoft.com/office/drawing/2014/main" id="{E056CBA4-AD68-1D35-25B9-79F077801C49}"/>
              </a:ext>
            </a:extLst>
          </p:cNvPr>
          <p:cNvSpPr/>
          <p:nvPr/>
        </p:nvSpPr>
        <p:spPr>
          <a:xfrm>
            <a:off x="890588" y="1178401"/>
            <a:ext cx="4239552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ÚVODNÍ SLIDE</a:t>
            </a:r>
          </a:p>
        </p:txBody>
      </p:sp>
    </p:spTree>
    <p:extLst>
      <p:ext uri="{BB962C8B-B14F-4D97-AF65-F5344CB8AC3E}">
        <p14:creationId xmlns:p14="http://schemas.microsoft.com/office/powerpoint/2010/main" val="4569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7" y="1178401"/>
            <a:ext cx="4120799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GO-TO-MARKET STRATEGIE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4C014CE8-AAC6-7942-AAE3-61E134227A6B}"/>
              </a:ext>
            </a:extLst>
          </p:cNvPr>
          <p:cNvSpPr/>
          <p:nvPr/>
        </p:nvSpPr>
        <p:spPr>
          <a:xfrm>
            <a:off x="890587" y="1550574"/>
            <a:ext cx="7910512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V PRVNÍ FÁZI VYUŽIJEME KOMUNITU</a:t>
            </a:r>
            <a:b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</a:b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A V DRUHÉ FÁZI ZAPOJÍME PARTNERY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2BF4CB-989E-8266-808E-7186F57582BF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Popis rozvoje </a:t>
            </a:r>
            <a:b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</a:br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na časové ose</a:t>
            </a:r>
          </a:p>
        </p:txBody>
      </p:sp>
    </p:spTree>
    <p:extLst>
      <p:ext uri="{BB962C8B-B14F-4D97-AF65-F5344CB8AC3E}">
        <p14:creationId xmlns:p14="http://schemas.microsoft.com/office/powerpoint/2010/main" val="283924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7" y="1178401"/>
            <a:ext cx="4120799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FINANČNÍ PLÁN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4C014CE8-AAC6-7942-AAE3-61E134227A6B}"/>
              </a:ext>
            </a:extLst>
          </p:cNvPr>
          <p:cNvSpPr/>
          <p:nvPr/>
        </p:nvSpPr>
        <p:spPr>
          <a:xfrm>
            <a:off x="890586" y="1550574"/>
            <a:ext cx="9761580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ZISKU</a:t>
            </a: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 DOSÁHNEME V Q2 2023 </a:t>
            </a:r>
            <a:b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</a:b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A OČEKÁVANÉ TRŽBY DOSÁHNOU</a:t>
            </a: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 10 MIL KČ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Muller Medium Italic"/>
              <a:cs typeface="Poppins" pitchFamily="2" charset="77"/>
              <a:sym typeface="Muller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4A697E-AFB2-7817-E593-8FA3E8A7CF74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Graf s příjmovou, nákladovou a ziskovou křivkou</a:t>
            </a:r>
          </a:p>
        </p:txBody>
      </p:sp>
    </p:spTree>
    <p:extLst>
      <p:ext uri="{BB962C8B-B14F-4D97-AF65-F5344CB8AC3E}">
        <p14:creationId xmlns:p14="http://schemas.microsoft.com/office/powerpoint/2010/main" val="146246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7" y="1178401"/>
            <a:ext cx="4120799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TÝM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4C014CE8-AAC6-7942-AAE3-61E134227A6B}"/>
              </a:ext>
            </a:extLst>
          </p:cNvPr>
          <p:cNvSpPr/>
          <p:nvPr/>
        </p:nvSpPr>
        <p:spPr>
          <a:xfrm>
            <a:off x="890587" y="1550574"/>
            <a:ext cx="9761580" cy="154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JSME TÝM, KTERÝ JIŽ V MINULOSTI DOSÁHL SKVĚLÝCH ÚSPĚCHŮ A PROTO NÁM MŮŽETE VĚŘIT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F33281-32E4-EAA0-6927-A073E54BBBEB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Fotografie členů týmu</a:t>
            </a:r>
          </a:p>
        </p:txBody>
      </p:sp>
    </p:spTree>
    <p:extLst>
      <p:ext uri="{BB962C8B-B14F-4D97-AF65-F5344CB8AC3E}">
        <p14:creationId xmlns:p14="http://schemas.microsoft.com/office/powerpoint/2010/main" val="173834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2383190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BUDOUCNOST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6B3CE712-265B-D04E-8205-43325CFF0D86}"/>
              </a:ext>
            </a:extLst>
          </p:cNvPr>
          <p:cNvSpPr/>
          <p:nvPr/>
        </p:nvSpPr>
        <p:spPr>
          <a:xfrm>
            <a:off x="890588" y="1550574"/>
            <a:ext cx="7910512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NAŠE CÍLOVÁ SKUPINA JIŽ </a:t>
            </a:r>
            <a:b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</a:b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NIKDY NEZAŽIJE TO, CO DOTEĎ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84E409-BFD2-AB52-6665-FDB1B2211AA1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Vizuální podpora konce hlavního příběhu</a:t>
            </a:r>
          </a:p>
        </p:txBody>
      </p:sp>
    </p:spTree>
    <p:extLst>
      <p:ext uri="{BB962C8B-B14F-4D97-AF65-F5344CB8AC3E}">
        <p14:creationId xmlns:p14="http://schemas.microsoft.com/office/powerpoint/2010/main" val="231089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37">
            <a:extLst>
              <a:ext uri="{FF2B5EF4-FFF2-40B4-BE49-F238E27FC236}">
                <a16:creationId xmlns:a16="http://schemas.microsoft.com/office/drawing/2014/main" id="{24B7D4EE-E68C-EE40-861A-4F54FC0EBA49}"/>
              </a:ext>
            </a:extLst>
          </p:cNvPr>
          <p:cNvSpPr/>
          <p:nvPr/>
        </p:nvSpPr>
        <p:spPr>
          <a:xfrm>
            <a:off x="890588" y="1178401"/>
            <a:ext cx="1819686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ZÁVĚR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C8077469-4790-FB44-8226-BE214E7A2153}"/>
              </a:ext>
            </a:extLst>
          </p:cNvPr>
          <p:cNvSpPr/>
          <p:nvPr/>
        </p:nvSpPr>
        <p:spPr>
          <a:xfrm>
            <a:off x="890587" y="2507564"/>
            <a:ext cx="8910637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defTabSz="366702" hangingPunct="0"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  <a:sym typeface="Muller Medium"/>
              </a:rPr>
              <a:t>JEDINEČNÝ ZPŮSOB </a:t>
            </a:r>
            <a:b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  <a:sym typeface="Muller Medium"/>
              </a:rPr>
            </a:b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  <a:sym typeface="Muller Medium"/>
              </a:rPr>
              <a:t>JAK ZMĚNIT CELÉ ODVĚTVÍ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D36F3-EB64-D84D-9F93-012ACA652A97}"/>
              </a:ext>
            </a:extLst>
          </p:cNvPr>
          <p:cNvSpPr txBox="1"/>
          <p:nvPr/>
        </p:nvSpPr>
        <p:spPr>
          <a:xfrm>
            <a:off x="890587" y="3728204"/>
            <a:ext cx="7010239" cy="807867"/>
          </a:xfrm>
          <a:prstGeom prst="rect">
            <a:avLst/>
          </a:prstGeom>
          <a:noFill/>
        </p:spPr>
        <p:txBody>
          <a:bodyPr wrap="square" lIns="68536" tIns="34267" rIns="68536" bIns="34267" rtlCol="0">
            <a:spAutoFit/>
          </a:bodyPr>
          <a:lstStyle/>
          <a:p>
            <a:pPr marL="0" marR="0" lvl="0" indent="0" algn="l" defTabSz="6853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PODPOŘTE NÁS A VYTVOŘTE SI </a:t>
            </a:r>
            <a:b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</a:b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VLASTNÍ ÚČET NA NAŠEM WEBU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52D47"/>
              </a:solidFill>
              <a:effectLst/>
              <a:uLnTx/>
              <a:uFillTx/>
              <a:latin typeface="Poppins" pitchFamily="2" charset="77"/>
              <a:ea typeface="Source Sans Pro" charset="0"/>
              <a:cs typeface="Poppins" pitchFamily="2" charset="77"/>
              <a:sym typeface="Helvetica Ligh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1E543C-2FAE-E580-2345-4A576B646B46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Kontaktní informace</a:t>
            </a:r>
          </a:p>
        </p:txBody>
      </p:sp>
    </p:spTree>
    <p:extLst>
      <p:ext uri="{BB962C8B-B14F-4D97-AF65-F5344CB8AC3E}">
        <p14:creationId xmlns:p14="http://schemas.microsoft.com/office/powerpoint/2010/main" val="423306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4239552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PŘÍBĚH NEBO JINÝ SILNÝ ÚVOD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B06BD39B-B426-AA46-8171-4870D6073CA5}"/>
              </a:ext>
            </a:extLst>
          </p:cNvPr>
          <p:cNvSpPr/>
          <p:nvPr/>
        </p:nvSpPr>
        <p:spPr>
          <a:xfrm>
            <a:off x="890588" y="1550574"/>
            <a:ext cx="7910512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SDĚLENÍ POUKAZUJÍCÍ NA VELIKÝ POTENCIÁL, KTERÝ JSME OBJEVILI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C91721-13BC-3D29-5FB5-AC1EED3C0DC6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Vizuální podpora </a:t>
            </a:r>
            <a:b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</a:br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hlavního příběhu</a:t>
            </a:r>
          </a:p>
        </p:txBody>
      </p:sp>
    </p:spTree>
    <p:extLst>
      <p:ext uri="{BB962C8B-B14F-4D97-AF65-F5344CB8AC3E}">
        <p14:creationId xmlns:p14="http://schemas.microsoft.com/office/powerpoint/2010/main" val="14386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1819686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0" cap="none" spc="0" normalizeH="0" baseline="0" noProof="0" dirty="0">
                <a:ln>
                  <a:noFill/>
                </a:ln>
                <a:solidFill>
                  <a:srgbClr val="95969A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Muller Medium"/>
              </a:rPr>
              <a:t>PROBLÉM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025F23CD-5F64-6A44-87B4-FF7C347BE835}"/>
              </a:ext>
            </a:extLst>
          </p:cNvPr>
          <p:cNvSpPr/>
          <p:nvPr/>
        </p:nvSpPr>
        <p:spPr>
          <a:xfrm>
            <a:off x="890588" y="1550574"/>
            <a:ext cx="7910512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NA SVĚTĚ JE STÁLE 80% PROBLÉMŮ, KTERÉ NÁS OVLIVŇUJÍ KAŽDÝ DEN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71077C5-07D7-DD77-FF11-01597BCAD7FA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Specifikace detailního problému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F2D06-54EF-E914-5928-E5F6D2E7D509}"/>
              </a:ext>
            </a:extLst>
          </p:cNvPr>
          <p:cNvSpPr txBox="1"/>
          <p:nvPr/>
        </p:nvSpPr>
        <p:spPr>
          <a:xfrm>
            <a:off x="872643" y="2599855"/>
            <a:ext cx="7010239" cy="376980"/>
          </a:xfrm>
          <a:prstGeom prst="rect">
            <a:avLst/>
          </a:prstGeom>
          <a:noFill/>
        </p:spPr>
        <p:txBody>
          <a:bodyPr wrap="square" lIns="68536" tIns="34267" rIns="68536" bIns="34267" rtlCol="0">
            <a:spAutoFit/>
          </a:bodyPr>
          <a:lstStyle/>
          <a:p>
            <a:pPr marL="0" marR="0" lvl="0" indent="0" algn="l" defTabSz="6853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Proč by nás to všechny mělo zajímat</a:t>
            </a:r>
            <a:endParaRPr kumimoji="0" lang="cs-CZ" sz="2000" b="0" i="0" u="none" strike="noStrike" kern="1200" cap="none" spc="0" normalizeH="0" baseline="0" dirty="0">
              <a:ln>
                <a:noFill/>
              </a:ln>
              <a:solidFill>
                <a:srgbClr val="152D47"/>
              </a:solidFill>
              <a:effectLst/>
              <a:uLnTx/>
              <a:uFillTx/>
              <a:latin typeface="Poppins" pitchFamily="2" charset="77"/>
              <a:ea typeface="Source Sans Pro" charset="0"/>
              <a:cs typeface="Poppins" pitchFamily="2" charset="7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6615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1819686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kern="0" dirty="0">
                <a:latin typeface="Poppins" pitchFamily="2" charset="77"/>
                <a:cs typeface="Poppins" pitchFamily="2" charset="77"/>
              </a:rPr>
              <a:t>ŘEŠENÍ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5" name="Shape 140">
            <a:extLst>
              <a:ext uri="{FF2B5EF4-FFF2-40B4-BE49-F238E27FC236}">
                <a16:creationId xmlns:a16="http://schemas.microsoft.com/office/drawing/2014/main" id="{1E4EAEA0-AF32-FB4A-8D91-9B01B1CB840D}"/>
              </a:ext>
            </a:extLst>
          </p:cNvPr>
          <p:cNvSpPr/>
          <p:nvPr/>
        </p:nvSpPr>
        <p:spPr>
          <a:xfrm>
            <a:off x="890587" y="1550574"/>
            <a:ext cx="9198809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PŘINÁŠÍME TOTO ŘEŠENÍ, KDY JAKO JEDINÍ NA SVĚTĚ ZTROJNÁSOBÍME HODNOTU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4B921-0687-24E5-2DA0-45EA3EFFCE1B}"/>
              </a:ext>
            </a:extLst>
          </p:cNvPr>
          <p:cNvSpPr txBox="1"/>
          <p:nvPr/>
        </p:nvSpPr>
        <p:spPr>
          <a:xfrm>
            <a:off x="872643" y="2696446"/>
            <a:ext cx="7010239" cy="684756"/>
          </a:xfrm>
          <a:prstGeom prst="rect">
            <a:avLst/>
          </a:prstGeom>
          <a:noFill/>
        </p:spPr>
        <p:txBody>
          <a:bodyPr wrap="square" lIns="68536" tIns="34267" rIns="68536" bIns="34267" rtlCol="0">
            <a:spAutoFit/>
          </a:bodyPr>
          <a:lstStyle/>
          <a:p>
            <a:pPr marL="0" marR="0" lvl="0" indent="0" algn="l" defTabSz="6853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Více detailní popis toho, co a jak opravdu </a:t>
            </a:r>
            <a:br>
              <a:rPr kumimoji="0" lang="cs-CZ" sz="20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</a:br>
            <a:r>
              <a:rPr kumimoji="0" lang="cs-CZ" sz="2000" b="0" i="0" u="none" strike="noStrike" kern="1200" cap="none" spc="0" normalizeH="0" dirty="0">
                <a:ln>
                  <a:noFill/>
                </a:ln>
                <a:solidFill>
                  <a:srgbClr val="152D47"/>
                </a:solidFill>
                <a:effectLst/>
                <a:uLnTx/>
                <a:uFillTx/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děláme </a:t>
            </a:r>
            <a:r>
              <a:rPr lang="cs-CZ" sz="2000" dirty="0">
                <a:solidFill>
                  <a:srgbClr val="152D47"/>
                </a:solidFill>
                <a:latin typeface="Poppins" pitchFamily="2" charset="77"/>
                <a:ea typeface="Source Sans Pro" charset="0"/>
                <a:cs typeface="Poppins" pitchFamily="2" charset="77"/>
                <a:sym typeface="Helvetica Light"/>
              </a:rPr>
              <a:t>za pomoci jakého produktu.</a:t>
            </a:r>
            <a:endParaRPr kumimoji="0" lang="cs-CZ" sz="2000" b="0" i="0" u="none" strike="noStrike" kern="1200" cap="none" spc="0" normalizeH="0" baseline="0" dirty="0">
              <a:ln>
                <a:noFill/>
              </a:ln>
              <a:solidFill>
                <a:srgbClr val="152D47"/>
              </a:solidFill>
              <a:effectLst/>
              <a:uLnTx/>
              <a:uFillTx/>
              <a:latin typeface="Poppins" pitchFamily="2" charset="77"/>
              <a:ea typeface="Source Sans Pro" charset="0"/>
              <a:cs typeface="Poppins" pitchFamily="2" charset="77"/>
              <a:sym typeface="Helvetica Ligh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F2E3DD-058E-7E3C-A2C6-F83E19E742A4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Ukázka řešení</a:t>
            </a:r>
          </a:p>
        </p:txBody>
      </p:sp>
    </p:spTree>
    <p:extLst>
      <p:ext uri="{BB962C8B-B14F-4D97-AF65-F5344CB8AC3E}">
        <p14:creationId xmlns:p14="http://schemas.microsoft.com/office/powerpoint/2010/main" val="23730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0">
            <a:extLst>
              <a:ext uri="{FF2B5EF4-FFF2-40B4-BE49-F238E27FC236}">
                <a16:creationId xmlns:a16="http://schemas.microsoft.com/office/drawing/2014/main" id="{2EDE942E-A676-E64C-88CF-4C3DEEA5A77C}"/>
              </a:ext>
            </a:extLst>
          </p:cNvPr>
          <p:cNvSpPr/>
          <p:nvPr/>
        </p:nvSpPr>
        <p:spPr>
          <a:xfrm>
            <a:off x="890588" y="1550574"/>
            <a:ext cx="7910512" cy="154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TAKTO TO FUNGUJE A ZVLÁDNE TO KAŽDÝ POUZE V 3 KROCÍCH, KTERÉ NEZABEROU VÍCE JAK 30 SEKUND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CB5B92-DEE1-1203-B76B-DF3AEF510EB1}"/>
              </a:ext>
            </a:extLst>
          </p:cNvPr>
          <p:cNvSpPr/>
          <p:nvPr/>
        </p:nvSpPr>
        <p:spPr>
          <a:xfrm>
            <a:off x="2199305" y="3897331"/>
            <a:ext cx="2383190" cy="20312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Benefit 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9F6EBA-ACA3-405E-22E4-E75559201093}"/>
              </a:ext>
            </a:extLst>
          </p:cNvPr>
          <p:cNvSpPr/>
          <p:nvPr/>
        </p:nvSpPr>
        <p:spPr>
          <a:xfrm>
            <a:off x="4904405" y="3897331"/>
            <a:ext cx="2383190" cy="20312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Benefit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B0340B8-5542-EAA2-3D15-9574E610DA35}"/>
              </a:ext>
            </a:extLst>
          </p:cNvPr>
          <p:cNvSpPr/>
          <p:nvPr/>
        </p:nvSpPr>
        <p:spPr>
          <a:xfrm>
            <a:off x="7609505" y="3897331"/>
            <a:ext cx="2383190" cy="20312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Benefit 3</a:t>
            </a:r>
          </a:p>
        </p:txBody>
      </p:sp>
      <p:sp>
        <p:nvSpPr>
          <p:cNvPr id="8" name="Shape 137">
            <a:extLst>
              <a:ext uri="{FF2B5EF4-FFF2-40B4-BE49-F238E27FC236}">
                <a16:creationId xmlns:a16="http://schemas.microsoft.com/office/drawing/2014/main" id="{EABE7CDD-CE3E-FC9D-E144-C57C72E3BAE5}"/>
              </a:ext>
            </a:extLst>
          </p:cNvPr>
          <p:cNvSpPr/>
          <p:nvPr/>
        </p:nvSpPr>
        <p:spPr>
          <a:xfrm>
            <a:off x="890588" y="1178401"/>
            <a:ext cx="1819686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kern="0" dirty="0">
                <a:latin typeface="Poppins" pitchFamily="2" charset="77"/>
                <a:cs typeface="Poppins" pitchFamily="2" charset="77"/>
              </a:rPr>
              <a:t>ŘEŠENÍ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531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2383190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kern="0" dirty="0">
                <a:latin typeface="Poppins" pitchFamily="2" charset="77"/>
                <a:cs typeface="Poppins" pitchFamily="2" charset="77"/>
              </a:rPr>
              <a:t>UNIKÁTNOST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9C2CB2A9-CD05-4A4B-B84D-3F6588DC5B39}"/>
              </a:ext>
            </a:extLst>
          </p:cNvPr>
          <p:cNvSpPr/>
          <p:nvPr/>
        </p:nvSpPr>
        <p:spPr>
          <a:xfrm>
            <a:off x="890588" y="1550574"/>
            <a:ext cx="7910512" cy="154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kumimoji="0" lang="cs-CZ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OPROTI KONKURENCI JSME VYVINULI ZPŮSOB, JAK ZKOMBINOVAT DOSUD NEMOŽNÉ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B8CF664-9EFA-33DC-A6AF-3650183A6FD4}"/>
              </a:ext>
            </a:extLst>
          </p:cNvPr>
          <p:cNvSpPr/>
          <p:nvPr/>
        </p:nvSpPr>
        <p:spPr>
          <a:xfrm>
            <a:off x="2199305" y="3897331"/>
            <a:ext cx="2383190" cy="20312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Argument 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2BEC86-A415-201E-2922-83A37F11487D}"/>
              </a:ext>
            </a:extLst>
          </p:cNvPr>
          <p:cNvSpPr/>
          <p:nvPr/>
        </p:nvSpPr>
        <p:spPr>
          <a:xfrm>
            <a:off x="4904405" y="3897331"/>
            <a:ext cx="2383190" cy="20312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Argument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8E3DA7-3434-5E77-88A7-DA5F8A3E4B9E}"/>
              </a:ext>
            </a:extLst>
          </p:cNvPr>
          <p:cNvSpPr/>
          <p:nvPr/>
        </p:nvSpPr>
        <p:spPr>
          <a:xfrm>
            <a:off x="7609505" y="3897331"/>
            <a:ext cx="2383190" cy="2031264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Argument 3</a:t>
            </a:r>
          </a:p>
        </p:txBody>
      </p:sp>
    </p:spTree>
    <p:extLst>
      <p:ext uri="{BB962C8B-B14F-4D97-AF65-F5344CB8AC3E}">
        <p14:creationId xmlns:p14="http://schemas.microsoft.com/office/powerpoint/2010/main" val="295893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2383190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kern="0" dirty="0">
                <a:latin typeface="Poppins" pitchFamily="2" charset="77"/>
                <a:cs typeface="Poppins" pitchFamily="2" charset="77"/>
              </a:rPr>
              <a:t>VELIKOST TRHU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9C2CB2A9-CD05-4A4B-B84D-3F6588DC5B39}"/>
              </a:ext>
            </a:extLst>
          </p:cNvPr>
          <p:cNvSpPr/>
          <p:nvPr/>
        </p:nvSpPr>
        <p:spPr>
          <a:xfrm>
            <a:off x="890588" y="1550574"/>
            <a:ext cx="7910512" cy="154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NÁŠ CÍLOVÝ TRH ROSTE NEUVĚŘITELNÝCH 30% KAŽDÝ ROK </a:t>
            </a:r>
            <a:b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</a:b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A JE ODHADOVÁN NA 300 MLD EUR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Muller Medium Italic"/>
              <a:cs typeface="Poppins" pitchFamily="2" charset="77"/>
              <a:sym typeface="Muller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A9E50-9599-115D-B39E-4FFCE96BDCBD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Grafy velikosti celkového trhu a cílového trhu</a:t>
            </a:r>
          </a:p>
        </p:txBody>
      </p:sp>
    </p:spTree>
    <p:extLst>
      <p:ext uri="{BB962C8B-B14F-4D97-AF65-F5344CB8AC3E}">
        <p14:creationId xmlns:p14="http://schemas.microsoft.com/office/powerpoint/2010/main" val="229776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2383190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kern="0" dirty="0">
                <a:latin typeface="Poppins" pitchFamily="2" charset="77"/>
                <a:cs typeface="Poppins" pitchFamily="2" charset="77"/>
              </a:rPr>
              <a:t>VALIDACE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9C2CB2A9-CD05-4A4B-B84D-3F6588DC5B39}"/>
              </a:ext>
            </a:extLst>
          </p:cNvPr>
          <p:cNvSpPr/>
          <p:nvPr/>
        </p:nvSpPr>
        <p:spPr>
          <a:xfrm>
            <a:off x="890588" y="1550574"/>
            <a:ext cx="7910512" cy="1049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9 Z 10 DOTAZOVANÝCH KLIENTŮ NÁM POTVRDILO, ŽE NAŠE ŘEŠENÍ MILUJÍ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Muller Medium Italic"/>
              <a:cs typeface="Poppins" pitchFamily="2" charset="77"/>
              <a:sym typeface="Muller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3DA9E50-9599-115D-B39E-4FFCE96BDCBD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Reference od zákazníka</a:t>
            </a:r>
          </a:p>
        </p:txBody>
      </p:sp>
    </p:spTree>
    <p:extLst>
      <p:ext uri="{BB962C8B-B14F-4D97-AF65-F5344CB8AC3E}">
        <p14:creationId xmlns:p14="http://schemas.microsoft.com/office/powerpoint/2010/main" val="159002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7">
            <a:extLst>
              <a:ext uri="{FF2B5EF4-FFF2-40B4-BE49-F238E27FC236}">
                <a16:creationId xmlns:a16="http://schemas.microsoft.com/office/drawing/2014/main" id="{ED18CACD-F9A0-D242-9112-1D017BEDE76E}"/>
              </a:ext>
            </a:extLst>
          </p:cNvPr>
          <p:cNvSpPr/>
          <p:nvPr/>
        </p:nvSpPr>
        <p:spPr>
          <a:xfrm>
            <a:off x="890588" y="1178401"/>
            <a:ext cx="2383190" cy="372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>
            <a:lvl1pPr algn="l">
              <a:defRPr sz="5000">
                <a:solidFill>
                  <a:srgbClr val="95969A"/>
                </a:solidFill>
                <a:latin typeface="Muller Medium"/>
                <a:ea typeface="Muller Medium"/>
                <a:cs typeface="Muller Medium"/>
                <a:sym typeface="Muller Medium"/>
              </a:defRPr>
            </a:lvl1pPr>
          </a:lstStyle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2000" kern="0" dirty="0">
                <a:latin typeface="Poppins" pitchFamily="2" charset="77"/>
                <a:cs typeface="Poppins" pitchFamily="2" charset="77"/>
              </a:rPr>
              <a:t>BYZNYS PLÁN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95969A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Muller Medium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9C2CB2A9-CD05-4A4B-B84D-3F6588DC5B39}"/>
              </a:ext>
            </a:extLst>
          </p:cNvPr>
          <p:cNvSpPr/>
          <p:nvPr/>
        </p:nvSpPr>
        <p:spPr>
          <a:xfrm>
            <a:off x="890588" y="1550574"/>
            <a:ext cx="7910512" cy="154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887" tIns="31887" rIns="31887" bIns="31887" anchor="ctr">
            <a:spAutoFit/>
          </a:bodyPr>
          <a:lstStyle/>
          <a:p>
            <a:pPr marL="0" marR="0" lvl="0" indent="0" algn="l" defTabSz="36670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D92037"/>
                </a:solidFill>
                <a:latin typeface="Muller Medium"/>
                <a:ea typeface="Muller Medium"/>
                <a:cs typeface="Muller Medium"/>
                <a:sym typeface="Muller Medium"/>
              </a:defRPr>
            </a:pP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MONETIZACI STAVÍME NA STRATEGICKÉM PARTNERSTVÍ </a:t>
            </a:r>
            <a:b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</a:br>
            <a:r>
              <a:rPr lang="cs-CZ" sz="3200" b="1" kern="0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ea typeface="Muller Medium Italic"/>
                <a:cs typeface="Poppins" pitchFamily="2" charset="77"/>
                <a:sym typeface="Muller Medium"/>
              </a:rPr>
              <a:t>A MĚSÍČNÍCH PLATBÁCH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Muller Medium Italic"/>
              <a:cs typeface="Poppins" pitchFamily="2" charset="77"/>
              <a:sym typeface="Muller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EA9B0BC-FC4F-1CF6-35FE-1C4C491A239B}"/>
              </a:ext>
            </a:extLst>
          </p:cNvPr>
          <p:cNvSpPr/>
          <p:nvPr/>
        </p:nvSpPr>
        <p:spPr>
          <a:xfrm>
            <a:off x="7882882" y="4258145"/>
            <a:ext cx="3554867" cy="302991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Znázornění cenotvorby </a:t>
            </a:r>
            <a:b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</a:br>
            <a:r>
              <a:rPr lang="cs-CZ" dirty="0">
                <a:solidFill>
                  <a:schemeClr val="accent1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 příjmových kanálů</a:t>
            </a:r>
          </a:p>
        </p:txBody>
      </p:sp>
    </p:spTree>
    <p:extLst>
      <p:ext uri="{BB962C8B-B14F-4D97-AF65-F5344CB8AC3E}">
        <p14:creationId xmlns:p14="http://schemas.microsoft.com/office/powerpoint/2010/main" val="272473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FD5125F99D0D4FB9CDF180112DEE39" ma:contentTypeVersion="8" ma:contentTypeDescription="Vytvoří nový dokument" ma:contentTypeScope="" ma:versionID="d0352f79871b6f6c62f7c1e6e8a6859b">
  <xsd:schema xmlns:xsd="http://www.w3.org/2001/XMLSchema" xmlns:xs="http://www.w3.org/2001/XMLSchema" xmlns:p="http://schemas.microsoft.com/office/2006/metadata/properties" xmlns:ns2="ec7d1456-5e25-4041-ab1a-d892c745e52d" targetNamespace="http://schemas.microsoft.com/office/2006/metadata/properties" ma:root="true" ma:fieldsID="4125e1fe52e4344998285bf8c97b63be" ns2:_="">
    <xsd:import namespace="ec7d1456-5e25-4041-ab1a-d892c745e5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7d1456-5e25-4041-ab1a-d892c745e5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C0F087-6217-4612-BB97-FEA1766B6D1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c7d1456-5e25-4041-ab1a-d892c745e52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BB0161-B0F1-4C0D-90C4-FE786C8A7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7d1456-5e25-4041-ab1a-d892c745e5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ED6790-3FE1-487D-9522-569CBDEFC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292</Words>
  <Application>Microsoft Macintosh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Hrdlicka</dc:creator>
  <cp:lastModifiedBy>Lukas Hrdlicka</cp:lastModifiedBy>
  <cp:revision>14</cp:revision>
  <dcterms:created xsi:type="dcterms:W3CDTF">2021-04-01T14:53:20Z</dcterms:created>
  <dcterms:modified xsi:type="dcterms:W3CDTF">2022-11-21T22:49:26Z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0x01010083FD5125F99D0D4FB9CDF180112DEE39</vt:lpwstr>
  </property>
  <property fmtid="{D5CDD505-2E9C-101B-9397-08002B2CF9AE}" pid="3" name="MSIP_Label_d44a7eb9-e308-4cb8-ad88-b50d70445f3a_Enabled">
    <vt:lpwstr>true</vt:lpwstr>
  </property>
  <property fmtid="{D5CDD505-2E9C-101B-9397-08002B2CF9AE}" pid="4" name="MSIP_Label_d44a7eb9-e308-4cb8-ad88-b50d70445f3a_SetDate">
    <vt:lpwstr>2022-04-07T17:03:29Z</vt:lpwstr>
  </property>
  <property fmtid="{D5CDD505-2E9C-101B-9397-08002B2CF9AE}" pid="5" name="MSIP_Label_d44a7eb9-e308-4cb8-ad88-b50d70445f3a_Method">
    <vt:lpwstr>Standard</vt:lpwstr>
  </property>
  <property fmtid="{D5CDD505-2E9C-101B-9397-08002B2CF9AE}" pid="6" name="MSIP_Label_d44a7eb9-e308-4cb8-ad88-b50d70445f3a_Name">
    <vt:lpwstr>d44a7eb9-e308-4cb8-ad88-b50d70445f3a</vt:lpwstr>
  </property>
  <property fmtid="{D5CDD505-2E9C-101B-9397-08002B2CF9AE}" pid="7" name="MSIP_Label_d44a7eb9-e308-4cb8-ad88-b50d70445f3a_SiteId">
    <vt:lpwstr>64af2aee-7d6c-49ac-a409-192d3fee73b8</vt:lpwstr>
  </property>
  <property fmtid="{D5CDD505-2E9C-101B-9397-08002B2CF9AE}" pid="8" name="MSIP_Label_d44a7eb9-e308-4cb8-ad88-b50d70445f3a_ActionId">
    <vt:lpwstr>454e8e86-695e-4dc5-a254-4479c1afdb64</vt:lpwstr>
  </property>
  <property fmtid="{D5CDD505-2E9C-101B-9397-08002B2CF9AE}" pid="9" name="MSIP_Label_d44a7eb9-e308-4cb8-ad88-b50d70445f3a_ContentBits">
    <vt:lpwstr>1</vt:lpwstr>
  </property>
</Properties>
</file>