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3" r:id="rId4"/>
    <p:sldId id="293" r:id="rId5"/>
    <p:sldId id="311" r:id="rId6"/>
    <p:sldId id="306" r:id="rId7"/>
    <p:sldId id="314" r:id="rId8"/>
    <p:sldId id="303" r:id="rId9"/>
    <p:sldId id="313" r:id="rId10"/>
    <p:sldId id="315" r:id="rId11"/>
    <p:sldId id="309" r:id="rId12"/>
    <p:sldId id="318" r:id="rId13"/>
    <p:sldId id="262" r:id="rId14"/>
    <p:sldId id="289" r:id="rId15"/>
    <p:sldId id="263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H5jza7IH4eEc6YVyiZVQTzP04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77823" autoAdjust="0"/>
  </p:normalViewPr>
  <p:slideViewPr>
    <p:cSldViewPr snapToGrid="0">
      <p:cViewPr varScale="1">
        <p:scale>
          <a:sx n="106" d="100"/>
          <a:sy n="106" d="100"/>
        </p:scale>
        <p:origin x="108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e1d168e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3e1d168e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CB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e1d168e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3e1d168e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54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983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MAB and CB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So now let’s look at using pre-written code for tabular data, such as the CSV files that you can generate when doing a literature search in Omni, the main Library search engine.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1d168e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3e1d168e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MAB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1d168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e1d168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MAB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dirty="0"/>
              <a:t>CB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dirty="0"/>
              <a:t>Demonstrate Pandas functionality at this slide → examples in Jupyter Notebook which attendees can run as we go along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860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1f09d11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2" name="Google Shape;152;g13e1f09d11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48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MAB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MAB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17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431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749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20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2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925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351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739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6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80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896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03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092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carleton.ca/guides/help/exporting-search-resul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andas.pydata.org/docs/getting_started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Coding for digital humanities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14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200" b="1" dirty="0">
                <a:solidFill>
                  <a:srgbClr val="494C4E"/>
                </a:solidFill>
              </a:rPr>
              <a:t>Module </a:t>
            </a:r>
            <a:r>
              <a:rPr lang="en-US" sz="2200" b="1">
                <a:solidFill>
                  <a:srgbClr val="494C4E"/>
                </a:solidFill>
              </a:rPr>
              <a:t>5 (Part 2</a:t>
            </a:r>
            <a:r>
              <a:rPr lang="en-US" sz="2200" b="1" dirty="0">
                <a:solidFill>
                  <a:srgbClr val="494C4E"/>
                </a:solidFill>
              </a:rPr>
              <a:t>)</a:t>
            </a:r>
            <a:endParaRPr sz="2200" b="1" dirty="0">
              <a:solidFill>
                <a:srgbClr val="494C4E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1" dirty="0">
                <a:solidFill>
                  <a:srgbClr val="494C4E"/>
                </a:solidFill>
              </a:rPr>
              <a:t>Python libraries:</a:t>
            </a:r>
          </a:p>
          <a:p>
            <a:pPr marL="0" lvl="0" indent="0" algn="ctr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2000" b="1" dirty="0">
                <a:solidFill>
                  <a:srgbClr val="494C4E"/>
                </a:solidFill>
              </a:rPr>
              <a:t>Tabular data with Pandas</a:t>
            </a:r>
            <a:endParaRPr sz="2000" b="1" dirty="0">
              <a:solidFill>
                <a:srgbClr val="494C4E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e1d168e97_0_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586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activity (</a:t>
            </a:r>
            <a:r>
              <a:rPr lang="en-US" sz="2400" dirty="0"/>
              <a:t>cont.</a:t>
            </a:r>
            <a:r>
              <a:rPr lang="en-CA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23" name="Google Shape;123;g13e1d168e97_0_10"/>
          <p:cNvSpPr txBox="1">
            <a:spLocks noGrp="1"/>
          </p:cNvSpPr>
          <p:nvPr>
            <p:ph type="body" idx="1"/>
          </p:nvPr>
        </p:nvSpPr>
        <p:spPr>
          <a:xfrm>
            <a:off x="3195376" y="1853850"/>
            <a:ext cx="5336757" cy="328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97"/>
              <a:buNone/>
            </a:pPr>
            <a:r>
              <a:rPr lang="en-CA" sz="174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Work in Jupyter Notebook</a:t>
            </a:r>
            <a:endParaRPr sz="174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450"/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1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your small group, in the Jupyter Notebook for this module: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61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CSV into a </a:t>
            </a:r>
            <a:r>
              <a:rPr lang="en-CA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61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variable to store all the text.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61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text from a single column in the </a:t>
            </a:r>
            <a:r>
              <a:rPr lang="en-CA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61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Tokenize the content.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61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 </a:t>
            </a:r>
            <a:r>
              <a:rPr lang="en-CA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61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words to include and exclude, and why?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3" indent="-3061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Encourage discussion?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61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point: Data cleaning is not a neutral activity.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3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499"/>
              <a:buFont typeface="Arial"/>
              <a:buChar char="○"/>
            </a:pPr>
            <a:r>
              <a:rPr lang="en-CA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list of words and count the frequency of the words. 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None/>
            </a:pP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588"/>
              <a:buNone/>
            </a:pP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3e1d168e97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9" y="2075007"/>
            <a:ext cx="2013750" cy="2429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62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e1d168e97_0_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586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help guide: exporting results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23" name="Google Shape;123;g13e1d168e97_0_10"/>
          <p:cNvSpPr txBox="1">
            <a:spLocks noGrp="1"/>
          </p:cNvSpPr>
          <p:nvPr>
            <p:ph type="body" idx="1"/>
          </p:nvPr>
        </p:nvSpPr>
        <p:spPr>
          <a:xfrm>
            <a:off x="906142" y="1853850"/>
            <a:ext cx="6479395" cy="15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7450"/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1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Instructions for exporting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large number of search results from multiple databases.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588"/>
              <a:buNone/>
            </a:pP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41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729450" y="1928149"/>
            <a:ext cx="7688700" cy="284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Now, you have begun to use Python in your computational analysis of data.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You have used Python libraries (the Natural Language Toolkit and pandas) as sources of pre-written code to create, clean, and process data in both textual and tabular forms.</a:t>
            </a:r>
          </a:p>
          <a:p>
            <a:pPr lvl="1" indent="-311150">
              <a:buSzPts val="1300"/>
              <a:buChar char="●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You have generated a CSV file.</a:t>
            </a:r>
          </a:p>
          <a:p>
            <a:pPr lvl="1" indent="-311150">
              <a:buSzPts val="1300"/>
              <a:buChar char="●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You have cleaned (or “wrangled”) the data by tokenizing and finalizing a stop words list.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These processes support the computational analysis of textual data using Python.</a:t>
            </a: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835025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your Markdown notes to Git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253" name="Google Shape;253;p26"/>
          <p:cNvSpPr txBox="1">
            <a:spLocks noGrp="1"/>
          </p:cNvSpPr>
          <p:nvPr>
            <p:ph type="body" idx="1"/>
          </p:nvPr>
        </p:nvSpPr>
        <p:spPr>
          <a:xfrm>
            <a:off x="729449" y="2050273"/>
            <a:ext cx="7867800" cy="199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following commands in the command line to push your notes from Markdown to Git.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–A</a:t>
            </a: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–m “your commit message”</a:t>
            </a: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</a:p>
          <a:p>
            <a:pPr marL="558800" lvl="1" indent="0">
              <a:buClr>
                <a:srgbClr val="000000"/>
              </a:buClr>
              <a:buSzPts val="2000"/>
              <a:buNone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55600">
              <a:buClr>
                <a:srgbClr val="000000"/>
              </a:buClr>
              <a:buSzPts val="2000"/>
              <a:buFont typeface="Arial"/>
              <a:buChar char="●"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319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Break (5 minutes)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Markdown notes: record each week</a:t>
            </a:r>
            <a:endParaRPr dirty="0"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3388721" y="1923284"/>
            <a:ext cx="4581956" cy="223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 dirty="0">
                <a:solidFill>
                  <a:schemeClr val="dk2"/>
                </a:solidFill>
              </a:rPr>
              <a:t>Use the Markdown template to take notes and record relevant information needed to solve the summative text analysis problem.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 dirty="0">
                <a:solidFill>
                  <a:schemeClr val="dk2"/>
                </a:solidFill>
              </a:rPr>
              <a:t>You can make connections from week to week on the code needed to solve this problem.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can also record questions you have and insights you gain from each session.</a:t>
            </a:r>
            <a:endParaRPr lang="en-US"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3" name="Picture 2" descr="Shape">
            <a:extLst>
              <a:ext uri="{FF2B5EF4-FFF2-40B4-BE49-F238E27FC236}">
                <a16:creationId xmlns:a16="http://schemas.microsoft.com/office/drawing/2014/main" id="{43BFC989-2727-0BA8-3335-575246D4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02" y="1957137"/>
            <a:ext cx="2164556" cy="2164556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CB03FE-7A54-E6D6-938E-F444C2F1C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02" y="4564999"/>
            <a:ext cx="611864" cy="214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D6B5C-631D-AF05-A7A4-6B8C5D7F6CEB}"/>
              </a:ext>
            </a:extLst>
          </p:cNvPr>
          <p:cNvSpPr txBox="1"/>
          <p:nvPr/>
        </p:nvSpPr>
        <p:spPr>
          <a:xfrm>
            <a:off x="1489166" y="4564999"/>
            <a:ext cx="2326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The Noun Project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2907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835025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2: </a:t>
            </a:r>
            <a:r>
              <a:rPr lang="en-CA" sz="2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Working with tabular data (CSV files)</a:t>
            </a:r>
            <a:endParaRPr sz="2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29449" y="2026951"/>
            <a:ext cx="7867800" cy="2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CA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Pandas: Pre-written code for tabular data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CA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study: Data for a literature review</a:t>
            </a:r>
            <a:endParaRPr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CA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in Omni and generate a CSV file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CA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in Jupyter Notebook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8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e1d168e97_0_5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83502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get started</a:t>
            </a:r>
            <a:endParaRPr sz="2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99" name="Google Shape;99;g13e1d168e97_0_5"/>
          <p:cNvSpPr txBox="1">
            <a:spLocks noGrp="1"/>
          </p:cNvSpPr>
          <p:nvPr>
            <p:ph type="body" idx="1"/>
          </p:nvPr>
        </p:nvSpPr>
        <p:spPr>
          <a:xfrm>
            <a:off x="729449" y="2026951"/>
            <a:ext cx="7867800" cy="2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CA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you: 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CA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a literature review?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CA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a spreadsheet (Excel or CSV)?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CA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a literature review using a CSV file?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60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1d168e97_0_0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83502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Tabular data analysis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05" name="Google Shape;105;g13e1d168e97_0_0"/>
          <p:cNvSpPr txBox="1">
            <a:spLocks noGrp="1"/>
          </p:cNvSpPr>
          <p:nvPr>
            <p:ph type="body" idx="1"/>
          </p:nvPr>
        </p:nvSpPr>
        <p:spPr>
          <a:xfrm>
            <a:off x="729449" y="2026951"/>
            <a:ext cx="7867800" cy="2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CA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We’re going to look at a library that simplifies code for data that is in tabular format (i.e., in a table such as a CSV file or spreadsheet).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CA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in the table can be in any data type (e.g., integers, strings).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CA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use strings that are organized into tables (i.e., a spreadsheet).</a:t>
            </a:r>
            <a:endParaRPr sz="2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14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835025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Pandas?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729449" y="1853850"/>
            <a:ext cx="7867800" cy="2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CA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 dirty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</a:pPr>
            <a:r>
              <a:rPr lang="en-CA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is a Python </a:t>
            </a:r>
            <a:r>
              <a:rPr lang="en-CA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lang="en-CA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exploring, cleaning, and processing tabular data or </a:t>
            </a:r>
            <a:r>
              <a:rPr lang="en-CA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</a:t>
            </a:r>
            <a:r>
              <a:rPr lang="en-CA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(as data tables are defined in Python).</a:t>
            </a:r>
            <a:endParaRPr sz="1600" dirty="0">
              <a:solidFill>
                <a:srgbClr val="000000"/>
              </a:solidFill>
            </a:endParaRPr>
          </a:p>
          <a:p>
            <a:pPr lvl="1"/>
            <a:r>
              <a:rPr lang="en-CA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Helpful resources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en-CA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Pandas in 10 minutes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en-CA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Pandas: Getting started </a:t>
            </a:r>
            <a:endParaRPr lang="en-CA" sz="18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har char="■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81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e1f09d116_0_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How to work with Pandas</a:t>
            </a:r>
            <a:endParaRPr dirty="0"/>
          </a:p>
        </p:txBody>
      </p:sp>
      <p:sp>
        <p:nvSpPr>
          <p:cNvPr id="155" name="Google Shape;155;g13e1f09d116_0_46"/>
          <p:cNvSpPr txBox="1">
            <a:spLocks noGrp="1"/>
          </p:cNvSpPr>
          <p:nvPr>
            <p:ph type="body" idx="1"/>
          </p:nvPr>
        </p:nvSpPr>
        <p:spPr>
          <a:xfrm>
            <a:off x="2784425" y="1853850"/>
            <a:ext cx="5717700" cy="26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8"/>
              <a:buFont typeface="Arial"/>
              <a:buChar char="●"/>
            </a:pPr>
            <a:r>
              <a:rPr lang="en-US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Visual Studio Code or via the Command line, open Jupyter Notebook II</a:t>
            </a:r>
            <a:endParaRPr sz="2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008" dirty="0">
              <a:latin typeface="Arial"/>
              <a:ea typeface="Arial"/>
              <a:cs typeface="Arial"/>
              <a:sym typeface="Arial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156" name="Google Shape;156;g13e1f09d116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375" y="2006250"/>
            <a:ext cx="1814333" cy="22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74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119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activity: Generate a CSV for a literature review</a:t>
            </a:r>
            <a:endParaRPr sz="19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729450" y="1945955"/>
            <a:ext cx="7867800" cy="31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CA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Demonstration of generating a CSV in Omni</a:t>
            </a:r>
            <a:endParaRPr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the library website at library.Carleton.ca.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Omni Advanced Search.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the Carleton Library filter at the top of the search box.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a search using a key phrase.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the results for peer-reviewed journal articles.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the first 10 (ten) results.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the “action options” icon (three dots) and choose the Export to Excel option and then the CSV option in the drop-down menu.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the file to your desktop.</a:t>
            </a: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endParaRPr sz="1500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20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119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CA" sz="2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activity: Generate a CSV for a literature review</a:t>
            </a:r>
            <a:endParaRPr sz="19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729450" y="1976100"/>
            <a:ext cx="7867800" cy="2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CA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Small group work</a:t>
            </a:r>
            <a:endParaRPr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CA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a search in Omni (Library discovery tool) and export 50 sources from Omni.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lang="en-CA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 specific search terms: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CA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“digital humanities” AND [another term]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CA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the results to create a CSV.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8314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753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Lato</vt:lpstr>
      <vt:lpstr>Raleway</vt:lpstr>
      <vt:lpstr>Streamline</vt:lpstr>
      <vt:lpstr>1_Streamline</vt:lpstr>
      <vt:lpstr>Coding for digital humanities</vt:lpstr>
      <vt:lpstr>Markdown notes: record each week</vt:lpstr>
      <vt:lpstr>Part 2: Working with tabular data (CSV files)  </vt:lpstr>
      <vt:lpstr>Let’s get started  </vt:lpstr>
      <vt:lpstr>Tabular data analysis  </vt:lpstr>
      <vt:lpstr>What is Pandas?  </vt:lpstr>
      <vt:lpstr>How to work with Pandas</vt:lpstr>
      <vt:lpstr>Practice activity: Generate a CSV for a literature review  </vt:lpstr>
      <vt:lpstr>Practice activity: Generate a CSV for a literature review  </vt:lpstr>
      <vt:lpstr>Practice activity (cont.)  </vt:lpstr>
      <vt:lpstr>Library help guide: exporting results </vt:lpstr>
      <vt:lpstr>Summary</vt:lpstr>
      <vt:lpstr>Push your Markdown notes to Git </vt:lpstr>
      <vt:lpstr>Break (5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digital humanities</dc:title>
  <dc:creator>Martha Attridge Bufton</dc:creator>
  <cp:lastModifiedBy>Martha Attridge Bufton</cp:lastModifiedBy>
  <cp:revision>66</cp:revision>
  <dcterms:modified xsi:type="dcterms:W3CDTF">2024-02-15T20:18:12Z</dcterms:modified>
</cp:coreProperties>
</file>