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1" r:id="rId4"/>
    <p:sldId id="263" r:id="rId5"/>
    <p:sldId id="300" r:id="rId6"/>
    <p:sldId id="301" r:id="rId7"/>
    <p:sldId id="267" r:id="rId8"/>
    <p:sldId id="277" r:id="rId9"/>
    <p:sldId id="304" r:id="rId10"/>
    <p:sldId id="308" r:id="rId11"/>
    <p:sldId id="302" r:id="rId12"/>
    <p:sldId id="307" r:id="rId13"/>
    <p:sldId id="303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E7377D-7151-43E9-A0C0-87598AD6EF42}">
  <a:tblStyle styleId="{2DE7377D-7151-43E9-A0C0-87598AD6E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613" autoAdjust="0"/>
  </p:normalViewPr>
  <p:slideViewPr>
    <p:cSldViewPr snapToGrid="0">
      <p:cViewPr>
        <p:scale>
          <a:sx n="100" d="100"/>
          <a:sy n="100" d="100"/>
        </p:scale>
        <p:origin x="9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check </a:t>
            </a:r>
            <a:r>
              <a:rPr lang="fr-F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cyclomatic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: mesure quantitative du nombre de chemins dans un bout de code, linéairement indépendant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5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404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8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4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56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6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But : faciliter le développement de petits blocs de code, en testant les cas nominaux et dégradés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Dans notre cas, ils sont automatisés, et à chaque push et pull request sur le dépôt distant 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inherit"/>
              </a:rPr>
              <a:t>Github</a:t>
            </a: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) ils sont joués pour vérifier que le code ajouté respect toujours les tests précédemment écrit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check </a:t>
            </a:r>
            <a:r>
              <a:rPr lang="fr-F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cyclomatic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: mesure quantitative du nombre de chemins dans un bout de code, linéairement indépendant 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check </a:t>
            </a:r>
            <a:r>
              <a:rPr lang="fr-F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cyclomatic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: mesure quantitative du nombre de chemins dans un bout de code, linéairement indépendant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43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4" r:id="rId6"/>
    <p:sldLayoutId id="2147483666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an5d/crystals-trucks-CLGCMCR/blob/play_one_truck_and_get_crystals/.github/workflows/python.y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an5d/crystals-trucks-CLGCMCR/blob/play_one_truck_and_get_crystals/sources/gameplay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konan5d/crystals-trucks-CLGCMCR/blob/play_all_trucks_and_get_crystals/sources/game.py" TargetMode="External"/><Relationship Id="rId5" Type="http://schemas.openxmlformats.org/officeDocument/2006/relationships/hyperlink" Target="https://github.com/konan5d/crystals-trucks-CLGCMCR/blob/play_one_truck_and_get_closet_crystals/sources/gameplay.py" TargetMode="External"/><Relationship Id="rId4" Type="http://schemas.openxmlformats.org/officeDocument/2006/relationships/hyperlink" Target="https://github.com/konan5d/crystals-trucks-CLGCMCR/blob/play_one_truck_and_get_crystals/sources/gameinfo.p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an5d/crystals-trucks-CLGCMCR/blob/play_one_truck_and_get_crystals/.pre-commit-config.ya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6847605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Projet Cristaux Vs Camions 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804328" y="3024537"/>
            <a:ext cx="698407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&lt; Corentin LEGEAY – Marilyn CHICHERIT – Guillaume CUISINER &gt;</a:t>
            </a: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44581" y="211095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accent6"/>
                </a:solidFill>
              </a:rPr>
              <a:t>[ </a:t>
            </a:r>
            <a:r>
              <a:rPr lang="fr-FR" sz="2400" dirty="0">
                <a:solidFill>
                  <a:schemeClr val="accent1"/>
                </a:solidFill>
              </a:rPr>
              <a:t>Méthodologie de développement collaboratif </a:t>
            </a:r>
            <a:r>
              <a:rPr lang="fr-FR" sz="2400" dirty="0">
                <a:solidFill>
                  <a:schemeClr val="accent6"/>
                </a:solidFill>
              </a:rPr>
              <a:t>] </a:t>
            </a: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13373"/>
            <a:chOff x="1413525" y="1759900"/>
            <a:chExt cx="506100" cy="241337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Projet.py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09;p38">
            <a:extLst>
              <a:ext uri="{FF2B5EF4-FFF2-40B4-BE49-F238E27FC236}">
                <a16:creationId xmlns:a16="http://schemas.microsoft.com/office/drawing/2014/main" id="{EB9BA91F-530A-4F19-915F-CF3D21BEB03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>
                <a:solidFill>
                  <a:schemeClr val="accent3"/>
                </a:solidFill>
              </a:rPr>
              <a:t>Qualimetrie.css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21" name="Google Shape;808;p38">
            <a:extLst>
              <a:ext uri="{FF2B5EF4-FFF2-40B4-BE49-F238E27FC236}">
                <a16:creationId xmlns:a16="http://schemas.microsoft.com/office/drawing/2014/main" id="{D76FCFC5-2F45-4DC2-8B1E-2B2A8109146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dirty="0">
                <a:solidFill>
                  <a:schemeClr val="accent3"/>
                </a:solidFill>
              </a:rPr>
              <a:t>Tests_unitaires.html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2FCA6E-4115-456F-B1D4-791295862EA7}"/>
              </a:ext>
            </a:extLst>
          </p:cNvPr>
          <p:cNvSpPr txBox="1"/>
          <p:nvPr/>
        </p:nvSpPr>
        <p:spPr>
          <a:xfrm>
            <a:off x="1412217" y="1490794"/>
            <a:ext cx="6646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https://github.com/konan5d/crystals-trucks-CLGCMCR/blob/play_one_truck_and_get_crystals/.github/workflows/python.yml</a:t>
            </a:r>
            <a:r>
              <a:rPr lang="fr-FR" sz="12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54AC67-DA5B-4470-89E0-1DF23CBC0029}"/>
              </a:ext>
            </a:extLst>
          </p:cNvPr>
          <p:cNvSpPr txBox="1"/>
          <p:nvPr/>
        </p:nvSpPr>
        <p:spPr>
          <a:xfrm>
            <a:off x="1144588" y="692179"/>
            <a:ext cx="240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Dépôt Git; </a:t>
            </a:r>
            <a:r>
              <a:rPr lang="fr-FR" sz="2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</a:p>
        </p:txBody>
      </p:sp>
      <p:grpSp>
        <p:nvGrpSpPr>
          <p:cNvPr id="10" name="Google Shape;2527;p48">
            <a:extLst>
              <a:ext uri="{FF2B5EF4-FFF2-40B4-BE49-F238E27FC236}">
                <a16:creationId xmlns:a16="http://schemas.microsoft.com/office/drawing/2014/main" id="{8CD62330-E9D1-4450-BBF2-16F5F3AFDFBD}"/>
              </a:ext>
            </a:extLst>
          </p:cNvPr>
          <p:cNvGrpSpPr/>
          <p:nvPr/>
        </p:nvGrpSpPr>
        <p:grpSpPr>
          <a:xfrm>
            <a:off x="1025352" y="1092289"/>
            <a:ext cx="506100" cy="3333403"/>
            <a:chOff x="1084825" y="2246100"/>
            <a:chExt cx="506100" cy="2015430"/>
          </a:xfrm>
        </p:grpSpPr>
        <p:sp>
          <p:nvSpPr>
            <p:cNvPr id="11" name="Google Shape;2528;p48">
              <a:extLst>
                <a:ext uri="{FF2B5EF4-FFF2-40B4-BE49-F238E27FC236}">
                  <a16:creationId xmlns:a16="http://schemas.microsoft.com/office/drawing/2014/main" id="{6FCA487F-BDD6-4912-A300-B46D6EBB6ABF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307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2529;p48">
              <a:extLst>
                <a:ext uri="{FF2B5EF4-FFF2-40B4-BE49-F238E27FC236}">
                  <a16:creationId xmlns:a16="http://schemas.microsoft.com/office/drawing/2014/main" id="{12811969-7004-4DF3-A321-EEFDEB0105AD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5861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024480" y="559683"/>
            <a:ext cx="2260250" cy="43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Le code ;  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gameinfo.py</a:t>
            </a: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Competition.css</a:t>
            </a:r>
          </a:p>
        </p:txBody>
      </p:sp>
      <p:grpSp>
        <p:nvGrpSpPr>
          <p:cNvPr id="37" name="Google Shape;10050;p59">
            <a:extLst>
              <a:ext uri="{FF2B5EF4-FFF2-40B4-BE49-F238E27FC236}">
                <a16:creationId xmlns:a16="http://schemas.microsoft.com/office/drawing/2014/main" id="{F2F2127D-72D4-4EE8-AF3F-127569495252}"/>
              </a:ext>
            </a:extLst>
          </p:cNvPr>
          <p:cNvGrpSpPr/>
          <p:nvPr/>
        </p:nvGrpSpPr>
        <p:grpSpPr>
          <a:xfrm>
            <a:off x="1050193" y="1226493"/>
            <a:ext cx="7939678" cy="3191467"/>
            <a:chOff x="3507552" y="1484695"/>
            <a:chExt cx="1844966" cy="774620"/>
          </a:xfrm>
        </p:grpSpPr>
        <p:grpSp>
          <p:nvGrpSpPr>
            <p:cNvPr id="38" name="Google Shape;10051;p59">
              <a:extLst>
                <a:ext uri="{FF2B5EF4-FFF2-40B4-BE49-F238E27FC236}">
                  <a16:creationId xmlns:a16="http://schemas.microsoft.com/office/drawing/2014/main" id="{D12F71B2-08C1-4653-BAA8-F000260D846E}"/>
                </a:ext>
              </a:extLst>
            </p:cNvPr>
            <p:cNvGrpSpPr/>
            <p:nvPr/>
          </p:nvGrpSpPr>
          <p:grpSpPr>
            <a:xfrm>
              <a:off x="3804337" y="1872102"/>
              <a:ext cx="1548181" cy="1058"/>
              <a:chOff x="3804337" y="1872102"/>
              <a:chExt cx="1548181" cy="1058"/>
            </a:xfrm>
          </p:grpSpPr>
          <p:cxnSp>
            <p:nvCxnSpPr>
              <p:cNvPr id="55" name="Google Shape;10052;p59">
                <a:extLst>
                  <a:ext uri="{FF2B5EF4-FFF2-40B4-BE49-F238E27FC236}">
                    <a16:creationId xmlns:a16="http://schemas.microsoft.com/office/drawing/2014/main" id="{F8FD9220-1C2D-46A7-A4AB-D5B4D20D37A7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>
                <a:off x="4527901" y="1872102"/>
                <a:ext cx="11201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10054;p59">
                <a:extLst>
                  <a:ext uri="{FF2B5EF4-FFF2-40B4-BE49-F238E27FC236}">
                    <a16:creationId xmlns:a16="http://schemas.microsoft.com/office/drawing/2014/main" id="{D48987C8-F066-447E-8FC2-CFCFFCC41A38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4148313" y="1872102"/>
                <a:ext cx="92729" cy="18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10055;p59">
                <a:extLst>
                  <a:ext uri="{FF2B5EF4-FFF2-40B4-BE49-F238E27FC236}">
                    <a16:creationId xmlns:a16="http://schemas.microsoft.com/office/drawing/2014/main" id="{DD29AFCC-3EDD-4913-8240-A0E98E79E7DA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 flipV="1">
                <a:off x="3804337" y="1872291"/>
                <a:ext cx="76700" cy="86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10056;p59">
                <a:extLst>
                  <a:ext uri="{FF2B5EF4-FFF2-40B4-BE49-F238E27FC236}">
                    <a16:creationId xmlns:a16="http://schemas.microsoft.com/office/drawing/2014/main" id="{365C2B79-59C2-4ECD-8021-A1E2B6C5B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8008" y="1872102"/>
                <a:ext cx="10451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39" name="Google Shape;10057;p59">
              <a:extLst>
                <a:ext uri="{FF2B5EF4-FFF2-40B4-BE49-F238E27FC236}">
                  <a16:creationId xmlns:a16="http://schemas.microsoft.com/office/drawing/2014/main" id="{8E262596-3CFE-4C43-A4C4-A079964E057C}"/>
                </a:ext>
              </a:extLst>
            </p:cNvPr>
            <p:cNvGrpSpPr/>
            <p:nvPr/>
          </p:nvGrpSpPr>
          <p:grpSpPr>
            <a:xfrm>
              <a:off x="3567462" y="1496185"/>
              <a:ext cx="286500" cy="256457"/>
              <a:chOff x="3567462" y="1496185"/>
              <a:chExt cx="286500" cy="256457"/>
            </a:xfrm>
          </p:grpSpPr>
          <p:cxnSp>
            <p:nvCxnSpPr>
              <p:cNvPr id="53" name="Google Shape;10058;p59">
                <a:extLst>
                  <a:ext uri="{FF2B5EF4-FFF2-40B4-BE49-F238E27FC236}">
                    <a16:creationId xmlns:a16="http://schemas.microsoft.com/office/drawing/2014/main" id="{9884C2E5-454C-471C-9298-35FA200C3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6004" y="1597849"/>
                <a:ext cx="0" cy="154793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0059;p59">
                <a:extLst>
                  <a:ext uri="{FF2B5EF4-FFF2-40B4-BE49-F238E27FC236}">
                    <a16:creationId xmlns:a16="http://schemas.microsoft.com/office/drawing/2014/main" id="{63481C9A-1520-4DCE-A436-1D90F0E1F89C}"/>
                  </a:ext>
                </a:extLst>
              </p:cNvPr>
              <p:cNvSpPr/>
              <p:nvPr/>
            </p:nvSpPr>
            <p:spPr>
              <a:xfrm>
                <a:off x="3567462" y="1496185"/>
                <a:ext cx="286500" cy="99900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1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Lecture des arguments </a:t>
                </a:r>
                <a:endParaRPr sz="1100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p:grpSp>
        <p:sp>
          <p:nvSpPr>
            <p:cNvPr id="40" name="Google Shape;10060;p59">
              <a:extLst>
                <a:ext uri="{FF2B5EF4-FFF2-40B4-BE49-F238E27FC236}">
                  <a16:creationId xmlns:a16="http://schemas.microsoft.com/office/drawing/2014/main" id="{2573C298-66F2-46C9-84E6-8493965F2528}"/>
                </a:ext>
              </a:extLst>
            </p:cNvPr>
            <p:cNvSpPr/>
            <p:nvPr/>
          </p:nvSpPr>
          <p:spPr>
            <a:xfrm>
              <a:off x="3507552" y="1750709"/>
              <a:ext cx="296785" cy="244900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41" name="Google Shape;10061;p59">
              <a:extLst>
                <a:ext uri="{FF2B5EF4-FFF2-40B4-BE49-F238E27FC236}">
                  <a16:creationId xmlns:a16="http://schemas.microsoft.com/office/drawing/2014/main" id="{66451EB3-D8A7-4878-9134-95613FB54D34}"/>
                </a:ext>
              </a:extLst>
            </p:cNvPr>
            <p:cNvSpPr/>
            <p:nvPr/>
          </p:nvSpPr>
          <p:spPr>
            <a:xfrm>
              <a:off x="3881037" y="1759786"/>
              <a:ext cx="267276" cy="225009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" name="Google Shape;10062;p59">
              <a:extLst>
                <a:ext uri="{FF2B5EF4-FFF2-40B4-BE49-F238E27FC236}">
                  <a16:creationId xmlns:a16="http://schemas.microsoft.com/office/drawing/2014/main" id="{4AA38B07-1DEE-4BDF-ADA5-97A243564065}"/>
                </a:ext>
              </a:extLst>
            </p:cNvPr>
            <p:cNvGrpSpPr/>
            <p:nvPr/>
          </p:nvGrpSpPr>
          <p:grpSpPr>
            <a:xfrm>
              <a:off x="3907764" y="1984795"/>
              <a:ext cx="319329" cy="274520"/>
              <a:chOff x="3907764" y="1984795"/>
              <a:chExt cx="319329" cy="274520"/>
            </a:xfrm>
          </p:grpSpPr>
          <p:cxnSp>
            <p:nvCxnSpPr>
              <p:cNvPr id="51" name="Google Shape;10063;p59">
                <a:extLst>
                  <a:ext uri="{FF2B5EF4-FFF2-40B4-BE49-F238E27FC236}">
                    <a16:creationId xmlns:a16="http://schemas.microsoft.com/office/drawing/2014/main" id="{B29502A9-3792-40BF-9BF8-E1EFB8DA2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5537" y="1984795"/>
                <a:ext cx="0" cy="129321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10064;p59">
                <a:extLst>
                  <a:ext uri="{FF2B5EF4-FFF2-40B4-BE49-F238E27FC236}">
                    <a16:creationId xmlns:a16="http://schemas.microsoft.com/office/drawing/2014/main" id="{83F3636D-BC45-4CD1-8B9D-F3127C552F55}"/>
                  </a:ext>
                </a:extLst>
              </p:cNvPr>
              <p:cNvSpPr/>
              <p:nvPr/>
            </p:nvSpPr>
            <p:spPr>
              <a:xfrm>
                <a:off x="3907764" y="2114116"/>
                <a:ext cx="319329" cy="145199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1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Initialisation des données d'entrées</a:t>
                </a:r>
                <a:endParaRPr sz="1100" dirty="0"/>
              </a:p>
            </p:txBody>
          </p:sp>
        </p:grpSp>
        <p:grpSp>
          <p:nvGrpSpPr>
            <p:cNvPr id="43" name="Google Shape;10065;p59">
              <a:extLst>
                <a:ext uri="{FF2B5EF4-FFF2-40B4-BE49-F238E27FC236}">
                  <a16:creationId xmlns:a16="http://schemas.microsoft.com/office/drawing/2014/main" id="{ACFB1A33-BB9E-408D-B154-37C048586798}"/>
                </a:ext>
              </a:extLst>
            </p:cNvPr>
            <p:cNvGrpSpPr/>
            <p:nvPr/>
          </p:nvGrpSpPr>
          <p:grpSpPr>
            <a:xfrm>
              <a:off x="4234169" y="1484695"/>
              <a:ext cx="438812" cy="294202"/>
              <a:chOff x="4234169" y="1484695"/>
              <a:chExt cx="438812" cy="294202"/>
            </a:xfrm>
          </p:grpSpPr>
          <p:cxnSp>
            <p:nvCxnSpPr>
              <p:cNvPr id="49" name="Google Shape;10066;p59">
                <a:extLst>
                  <a:ext uri="{FF2B5EF4-FFF2-40B4-BE49-F238E27FC236}">
                    <a16:creationId xmlns:a16="http://schemas.microsoft.com/office/drawing/2014/main" id="{E9791B10-8010-423F-9188-52ED0A336E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0000" y="1592301"/>
                <a:ext cx="0" cy="18659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" name="Google Shape;10067;p59">
                <a:extLst>
                  <a:ext uri="{FF2B5EF4-FFF2-40B4-BE49-F238E27FC236}">
                    <a16:creationId xmlns:a16="http://schemas.microsoft.com/office/drawing/2014/main" id="{7D848ABC-CAC5-4EF2-82D7-B751D8A35EDE}"/>
                  </a:ext>
                </a:extLst>
              </p:cNvPr>
              <p:cNvSpPr/>
              <p:nvPr/>
            </p:nvSpPr>
            <p:spPr>
              <a:xfrm>
                <a:off x="4234169" y="1484695"/>
                <a:ext cx="438812" cy="108609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1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Enregistrement de la </a:t>
                </a:r>
                <a:r>
                  <a:rPr lang="fr-FR" sz="1100" dirty="0" err="1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map</a:t>
                </a:r>
                <a:r>
                  <a:rPr lang="fr-FR" sz="11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+ autres infos</a:t>
                </a:r>
                <a:endParaRPr sz="1100" dirty="0"/>
              </a:p>
            </p:txBody>
          </p:sp>
        </p:grpSp>
        <p:sp>
          <p:nvSpPr>
            <p:cNvPr id="44" name="Google Shape;10068;p59">
              <a:extLst>
                <a:ext uri="{FF2B5EF4-FFF2-40B4-BE49-F238E27FC236}">
                  <a16:creationId xmlns:a16="http://schemas.microsoft.com/office/drawing/2014/main" id="{4505E7C7-9F1F-449D-B6BE-0489A98E32E5}"/>
                </a:ext>
              </a:extLst>
            </p:cNvPr>
            <p:cNvSpPr/>
            <p:nvPr/>
          </p:nvSpPr>
          <p:spPr>
            <a:xfrm>
              <a:off x="4252606" y="1771972"/>
              <a:ext cx="278452" cy="257145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053;p59">
              <a:extLst>
                <a:ext uri="{FF2B5EF4-FFF2-40B4-BE49-F238E27FC236}">
                  <a16:creationId xmlns:a16="http://schemas.microsoft.com/office/drawing/2014/main" id="{B6E27A1B-3997-4239-ADF5-EBD01975EA31}"/>
                </a:ext>
              </a:extLst>
            </p:cNvPr>
            <p:cNvSpPr/>
            <p:nvPr/>
          </p:nvSpPr>
          <p:spPr>
            <a:xfrm>
              <a:off x="4639912" y="1799502"/>
              <a:ext cx="193598" cy="145200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0069;p59">
              <a:extLst>
                <a:ext uri="{FF2B5EF4-FFF2-40B4-BE49-F238E27FC236}">
                  <a16:creationId xmlns:a16="http://schemas.microsoft.com/office/drawing/2014/main" id="{C4D0801C-01AD-47C9-94DC-C9FD35787B6F}"/>
                </a:ext>
              </a:extLst>
            </p:cNvPr>
            <p:cNvGrpSpPr/>
            <p:nvPr/>
          </p:nvGrpSpPr>
          <p:grpSpPr>
            <a:xfrm>
              <a:off x="4615228" y="1938595"/>
              <a:ext cx="332206" cy="276729"/>
              <a:chOff x="4615228" y="1938595"/>
              <a:chExt cx="332206" cy="276729"/>
            </a:xfrm>
          </p:grpSpPr>
          <p:cxnSp>
            <p:nvCxnSpPr>
              <p:cNvPr id="47" name="Google Shape;10070;p59">
                <a:extLst>
                  <a:ext uri="{FF2B5EF4-FFF2-40B4-BE49-F238E27FC236}">
                    <a16:creationId xmlns:a16="http://schemas.microsoft.com/office/drawing/2014/main" id="{E931D8BF-8251-472D-95CC-231B0C29F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7423" y="1938595"/>
                <a:ext cx="0" cy="166271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" name="Google Shape;10071;p59">
                <a:extLst>
                  <a:ext uri="{FF2B5EF4-FFF2-40B4-BE49-F238E27FC236}">
                    <a16:creationId xmlns:a16="http://schemas.microsoft.com/office/drawing/2014/main" id="{47A074E1-FFEE-4457-9871-11D5DC8D9757}"/>
                  </a:ext>
                </a:extLst>
              </p:cNvPr>
              <p:cNvSpPr/>
              <p:nvPr/>
            </p:nvSpPr>
            <p:spPr>
              <a:xfrm>
                <a:off x="4615228" y="2106715"/>
                <a:ext cx="332206" cy="108609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1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Initialisation des camions</a:t>
                </a:r>
                <a:endParaRPr sz="1100" dirty="0"/>
              </a:p>
            </p:txBody>
          </p:sp>
        </p:grpSp>
      </p:grpSp>
      <p:cxnSp>
        <p:nvCxnSpPr>
          <p:cNvPr id="59" name="Google Shape;10066;p59">
            <a:extLst>
              <a:ext uri="{FF2B5EF4-FFF2-40B4-BE49-F238E27FC236}">
                <a16:creationId xmlns:a16="http://schemas.microsoft.com/office/drawing/2014/main" id="{562E8440-4F8C-4E7E-A725-44CEABA52B53}"/>
              </a:ext>
            </a:extLst>
          </p:cNvPr>
          <p:cNvCxnSpPr/>
          <p:nvPr/>
        </p:nvCxnSpPr>
        <p:spPr>
          <a:xfrm rot="10800000">
            <a:off x="7768822" y="1677454"/>
            <a:ext cx="0" cy="713179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067;p59">
            <a:extLst>
              <a:ext uri="{FF2B5EF4-FFF2-40B4-BE49-F238E27FC236}">
                <a16:creationId xmlns:a16="http://schemas.microsoft.com/office/drawing/2014/main" id="{B400DC1D-E441-4954-888A-45EF65B10DEF}"/>
              </a:ext>
            </a:extLst>
          </p:cNvPr>
          <p:cNvSpPr/>
          <p:nvPr/>
        </p:nvSpPr>
        <p:spPr>
          <a:xfrm>
            <a:off x="7514180" y="1075737"/>
            <a:ext cx="1232932" cy="602067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068;p59">
            <a:extLst>
              <a:ext uri="{FF2B5EF4-FFF2-40B4-BE49-F238E27FC236}">
                <a16:creationId xmlns:a16="http://schemas.microsoft.com/office/drawing/2014/main" id="{5BBFB146-51D5-4B76-85CE-11B016E9D463}"/>
              </a:ext>
            </a:extLst>
          </p:cNvPr>
          <p:cNvSpPr/>
          <p:nvPr/>
        </p:nvSpPr>
        <p:spPr>
          <a:xfrm>
            <a:off x="7110495" y="2398252"/>
            <a:ext cx="1429624" cy="855749"/>
          </a:xfrm>
          <a:prstGeom prst="ellipse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2" name="Google Shape;10052;p59">
            <a:extLst>
              <a:ext uri="{FF2B5EF4-FFF2-40B4-BE49-F238E27FC236}">
                <a16:creationId xmlns:a16="http://schemas.microsoft.com/office/drawing/2014/main" id="{DF7A0CDB-3400-4B41-9925-7E0D028EE7B7}"/>
              </a:ext>
            </a:extLst>
          </p:cNvPr>
          <p:cNvCxnSpPr>
            <a:cxnSpLocks/>
            <a:stCxn id="45" idx="6"/>
            <a:endCxn id="61" idx="2"/>
          </p:cNvCxnSpPr>
          <p:nvPr/>
        </p:nvCxnSpPr>
        <p:spPr>
          <a:xfrm>
            <a:off x="6756356" y="2822627"/>
            <a:ext cx="354139" cy="350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DACB313E-BE59-4B63-A417-D26B43DF429F}"/>
              </a:ext>
            </a:extLst>
          </p:cNvPr>
          <p:cNvSpPr txBox="1"/>
          <p:nvPr/>
        </p:nvSpPr>
        <p:spPr>
          <a:xfrm>
            <a:off x="1024333" y="2453858"/>
            <a:ext cx="1310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{main.py &lt;&lt;seed&gt;&gt; &lt;&lt;output_file.txt&gt;&gt;}</a:t>
            </a:r>
            <a:endParaRPr lang="en-US" sz="1100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EB415A5-2A1F-4E08-A370-B613A30DCD82}"/>
              </a:ext>
            </a:extLst>
          </p:cNvPr>
          <p:cNvSpPr txBox="1"/>
          <p:nvPr/>
        </p:nvSpPr>
        <p:spPr>
          <a:xfrm>
            <a:off x="2652778" y="2453858"/>
            <a:ext cx="1246789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read_</a:t>
            </a:r>
          </a:p>
          <a:p>
            <a:pPr algn="ctr"/>
            <a:r>
              <a:rPr lang="fr-FR" sz="10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initiale_</a:t>
            </a:r>
          </a:p>
          <a:p>
            <a:pPr algn="ctr"/>
            <a:r>
              <a:rPr lang="fr-FR" sz="10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information()</a:t>
            </a:r>
          </a:p>
          <a:p>
            <a:pPr algn="ctr"/>
            <a:endParaRPr lang="fr-FR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413DF3B4-6D03-4DB2-BEA4-C4912FD5D694}"/>
              </a:ext>
            </a:extLst>
          </p:cNvPr>
          <p:cNvSpPr txBox="1"/>
          <p:nvPr/>
        </p:nvSpPr>
        <p:spPr>
          <a:xfrm>
            <a:off x="4348384" y="2595573"/>
            <a:ext cx="115020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set_map</a:t>
            </a:r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algn="ctr"/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set_</a:t>
            </a:r>
          </a:p>
          <a:p>
            <a:pPr algn="ctr"/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information()</a:t>
            </a:r>
          </a:p>
          <a:p>
            <a:endParaRPr lang="fr-FR" sz="11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DB2FF986-94FB-4DAF-8C5C-1024DD8EFC21}"/>
              </a:ext>
            </a:extLst>
          </p:cNvPr>
          <p:cNvSpPr txBox="1"/>
          <p:nvPr/>
        </p:nvSpPr>
        <p:spPr>
          <a:xfrm>
            <a:off x="5996487" y="2679242"/>
            <a:ext cx="729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Init()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DE839A2E-FE5C-447E-8D1E-0F6830880967}"/>
              </a:ext>
            </a:extLst>
          </p:cNvPr>
          <p:cNvSpPr txBox="1"/>
          <p:nvPr/>
        </p:nvSpPr>
        <p:spPr>
          <a:xfrm>
            <a:off x="7514180" y="1085726"/>
            <a:ext cx="12329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Création du fichier de sortie</a:t>
            </a:r>
            <a:endParaRPr lang="fr-FR" sz="1100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9E3D76F4-89D0-492C-984D-4A481E3C4B1E}"/>
              </a:ext>
            </a:extLst>
          </p:cNvPr>
          <p:cNvSpPr txBox="1"/>
          <p:nvPr/>
        </p:nvSpPr>
        <p:spPr>
          <a:xfrm>
            <a:off x="7064775" y="2574005"/>
            <a:ext cx="152523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save_actions()</a:t>
            </a:r>
          </a:p>
          <a:p>
            <a:pPr algn="ctr"/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</a:p>
          <a:p>
            <a:pPr algn="ctr"/>
            <a:r>
              <a:rPr lang="fr-FR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test.txt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8117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263244" y="719225"/>
            <a:ext cx="4753823" cy="43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Le code ;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r>
              <a:rPr lang="en" sz="2000" dirty="0">
                <a:solidFill>
                  <a:schemeClr val="lt1"/>
                </a:solidFill>
              </a:rPr>
              <a:t>  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165860"/>
            <a:ext cx="506100" cy="3428999"/>
            <a:chOff x="1084825" y="1403975"/>
            <a:chExt cx="506100" cy="2738812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gameplay.py </a:t>
            </a: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Competition.css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C2CF0D-552C-4833-BA00-C8291CF5D946}"/>
              </a:ext>
            </a:extLst>
          </p:cNvPr>
          <p:cNvSpPr txBox="1"/>
          <p:nvPr/>
        </p:nvSpPr>
        <p:spPr>
          <a:xfrm>
            <a:off x="1590925" y="3375078"/>
            <a:ext cx="7429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https://github.com/konan5d/crystals-trucks-CLGCMCR/blob/play_one_truck_and_get_crystals/sources/gameplay.py</a:t>
            </a:r>
            <a:r>
              <a:rPr lang="fr-FR" sz="12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363589-6D7F-4BB0-81F6-62933F688E94}"/>
              </a:ext>
            </a:extLst>
          </p:cNvPr>
          <p:cNvSpPr txBox="1"/>
          <p:nvPr/>
        </p:nvSpPr>
        <p:spPr>
          <a:xfrm>
            <a:off x="1590925" y="1424650"/>
            <a:ext cx="631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https://github.com/konan5d/crystals-trucks-CLGCMCR/blob/play_one_truck_and_get_crystals/sources/gameinfo.py</a:t>
            </a:r>
            <a:r>
              <a:rPr lang="fr-FR" sz="12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F58C97-2B7B-416C-839F-DA92154A9601}"/>
              </a:ext>
            </a:extLst>
          </p:cNvPr>
          <p:cNvSpPr txBox="1"/>
          <p:nvPr/>
        </p:nvSpPr>
        <p:spPr>
          <a:xfrm>
            <a:off x="1590925" y="2070372"/>
            <a:ext cx="685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https://github.com/konan5d/crystals-trucks-CLGCMCR/blob/play_one_truck_and_get_closet_crystals/sources/gameplay.py</a:t>
            </a:r>
            <a:r>
              <a:rPr lang="fr-FR" sz="12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404893-164A-4B79-A815-1988F9ECF0C1}"/>
              </a:ext>
            </a:extLst>
          </p:cNvPr>
          <p:cNvSpPr txBox="1"/>
          <p:nvPr/>
        </p:nvSpPr>
        <p:spPr>
          <a:xfrm>
            <a:off x="1590925" y="2759642"/>
            <a:ext cx="691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https://github.com/konan5d/crystals-trucks-CLGCMCR/blob/play_all_trucks_and_get_crystals/sources/game.py</a:t>
            </a:r>
            <a:r>
              <a:rPr lang="fr-FR" sz="1200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49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34937" y="700923"/>
            <a:ext cx="650723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Démonstration d’une </a:t>
            </a:r>
            <a:r>
              <a:rPr lang="fr-FR" sz="2000" dirty="0">
                <a:solidFill>
                  <a:schemeClr val="accent2"/>
                </a:solidFill>
              </a:rPr>
              <a:t>‘partie’ </a:t>
            </a:r>
            <a:r>
              <a:rPr lang="fr-FR" sz="2000" dirty="0"/>
              <a:t>en direct </a:t>
            </a:r>
            <a:endParaRPr sz="2000" dirty="0"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08;p38">
            <a:extLst>
              <a:ext uri="{FF2B5EF4-FFF2-40B4-BE49-F238E27FC236}">
                <a16:creationId xmlns:a16="http://schemas.microsoft.com/office/drawing/2014/main" id="{0394175E-50E3-4395-A05E-D0A6F4CAF7D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dirty="0">
                <a:solidFill>
                  <a:schemeClr val="accent3"/>
                </a:solidFill>
              </a:rPr>
              <a:t>Presentation_du_code.html</a:t>
            </a:r>
          </a:p>
        </p:txBody>
      </p:sp>
      <p:sp>
        <p:nvSpPr>
          <p:cNvPr id="17" name="Google Shape;809;p38">
            <a:extLst>
              <a:ext uri="{FF2B5EF4-FFF2-40B4-BE49-F238E27FC236}">
                <a16:creationId xmlns:a16="http://schemas.microsoft.com/office/drawing/2014/main" id="{52E622A9-7875-413D-9200-56AF1035D516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dirty="0">
                <a:solidFill>
                  <a:schemeClr val="accent3"/>
                </a:solidFill>
              </a:rPr>
              <a:t>Competition.css</a:t>
            </a:r>
          </a:p>
        </p:txBody>
      </p:sp>
    </p:spTree>
    <p:extLst>
      <p:ext uri="{BB962C8B-B14F-4D97-AF65-F5344CB8AC3E}">
        <p14:creationId xmlns:p14="http://schemas.microsoft.com/office/powerpoint/2010/main" val="28674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4" y="582056"/>
            <a:ext cx="6610415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Merci pour votre attention;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‘Des questions ?’</a:t>
            </a:r>
            <a:endParaRPr dirty="0"/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355868"/>
            <a:chOff x="1084825" y="1152525"/>
            <a:chExt cx="506100" cy="3355868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808;p38">
            <a:extLst>
              <a:ext uri="{FF2B5EF4-FFF2-40B4-BE49-F238E27FC236}">
                <a16:creationId xmlns:a16="http://schemas.microsoft.com/office/drawing/2014/main" id="{C30D8FF8-19D3-4F1F-8868-5D1C65C3FC0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dirty="0">
                <a:solidFill>
                  <a:schemeClr val="accent3"/>
                </a:solidFill>
              </a:rPr>
              <a:t>Merci.html</a:t>
            </a:r>
          </a:p>
        </p:txBody>
      </p:sp>
      <p:pic>
        <p:nvPicPr>
          <p:cNvPr id="9" name="Picture 2" descr="Bonhomme Blanc Banque d'images et photos libres de droit - iStock">
            <a:extLst>
              <a:ext uri="{FF2B5EF4-FFF2-40B4-BE49-F238E27FC236}">
                <a16:creationId xmlns:a16="http://schemas.microsoft.com/office/drawing/2014/main" id="{4DF312FD-05BF-4AD0-B5B2-6605C314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22" b="89325" l="21242" r="73693">
                        <a14:foregroundMark x1="39216" y1="21786" x2="26634" y2="22004"/>
                        <a14:foregroundMark x1="26634" y1="22004" x2="33987" y2="31155"/>
                        <a14:foregroundMark x1="32680" y1="46405" x2="33497" y2="69935"/>
                        <a14:foregroundMark x1="35458" y1="80828" x2="36765" y2="86492"/>
                        <a14:foregroundMark x1="28758" y1="89325" x2="28758" y2="89325"/>
                        <a14:foregroundMark x1="33497" y1="87800" x2="33497" y2="87800"/>
                        <a14:foregroundMark x1="49837" y1="14161" x2="49837" y2="14161"/>
                        <a14:foregroundMark x1="46242" y1="10022" x2="46242" y2="10022"/>
                        <a14:backgroundMark x1="55556" y1="32680" x2="55556" y2="32680"/>
                        <a14:backgroundMark x1="47386" y1="23312" x2="47386" y2="23312"/>
                        <a14:backgroundMark x1="47386" y1="17647" x2="47386" y2="17647"/>
                        <a14:backgroundMark x1="34477" y1="78867" x2="34477" y2="78867"/>
                        <a14:backgroundMark x1="50490" y1="44227" x2="50490" y2="44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3" t="6546" r="19765" b="4248"/>
          <a:stretch/>
        </p:blipFill>
        <p:spPr bwMode="auto">
          <a:xfrm>
            <a:off x="6766412" y="1152525"/>
            <a:ext cx="1806088" cy="170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43497" y="149945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20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050318" y="1499450"/>
            <a:ext cx="426419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Le jeu : Cristaux VS Camions</a:t>
            </a: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755220" y="189860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02</a:t>
            </a:r>
            <a:endParaRPr sz="18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392607" y="190233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200" dirty="0"/>
              <a:t>Git</a:t>
            </a: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050318" y="231336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03</a:t>
            </a:r>
            <a:endParaRPr sz="20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701821" y="2314241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200" dirty="0"/>
              <a:t>Tests unitaires</a:t>
            </a: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56446" y="602941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Sommaire 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Sommaire.css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3" name="Google Shape;465;p27">
            <a:extLst>
              <a:ext uri="{FF2B5EF4-FFF2-40B4-BE49-F238E27FC236}">
                <a16:creationId xmlns:a16="http://schemas.microsoft.com/office/drawing/2014/main" id="{1E7AEFD2-039D-4C62-9D60-E8675E781EE5}"/>
              </a:ext>
            </a:extLst>
          </p:cNvPr>
          <p:cNvSpPr txBox="1">
            <a:spLocks/>
          </p:cNvSpPr>
          <p:nvPr/>
        </p:nvSpPr>
        <p:spPr>
          <a:xfrm>
            <a:off x="110139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Projet.py</a:t>
            </a:r>
          </a:p>
        </p:txBody>
      </p:sp>
      <p:sp>
        <p:nvSpPr>
          <p:cNvPr id="24" name="Google Shape;480;p29">
            <a:extLst>
              <a:ext uri="{FF2B5EF4-FFF2-40B4-BE49-F238E27FC236}">
                <a16:creationId xmlns:a16="http://schemas.microsoft.com/office/drawing/2014/main" id="{9758A3B3-B2FA-4428-99A1-E40572A85A5C}"/>
              </a:ext>
            </a:extLst>
          </p:cNvPr>
          <p:cNvSpPr txBox="1">
            <a:spLocks/>
          </p:cNvSpPr>
          <p:nvPr/>
        </p:nvSpPr>
        <p:spPr>
          <a:xfrm flipH="1">
            <a:off x="2392607" y="2714515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800" dirty="0"/>
              <a:t>04</a:t>
            </a:r>
            <a:endParaRPr lang="en" sz="2000" dirty="0"/>
          </a:p>
        </p:txBody>
      </p:sp>
      <p:sp>
        <p:nvSpPr>
          <p:cNvPr id="25" name="Google Shape;482;p29">
            <a:extLst>
              <a:ext uri="{FF2B5EF4-FFF2-40B4-BE49-F238E27FC236}">
                <a16:creationId xmlns:a16="http://schemas.microsoft.com/office/drawing/2014/main" id="{6E1A3290-6338-457A-8230-6B290EF70A26}"/>
              </a:ext>
            </a:extLst>
          </p:cNvPr>
          <p:cNvSpPr txBox="1">
            <a:spLocks/>
          </p:cNvSpPr>
          <p:nvPr/>
        </p:nvSpPr>
        <p:spPr>
          <a:xfrm>
            <a:off x="3105050" y="2704222"/>
            <a:ext cx="4264193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fr-FR" sz="1200" dirty="0"/>
              <a:t>Qualimétrie</a:t>
            </a:r>
            <a:endParaRPr lang="fr-FR" sz="1100" dirty="0"/>
          </a:p>
        </p:txBody>
      </p:sp>
      <p:sp>
        <p:nvSpPr>
          <p:cNvPr id="26" name="Google Shape;483;p29">
            <a:extLst>
              <a:ext uri="{FF2B5EF4-FFF2-40B4-BE49-F238E27FC236}">
                <a16:creationId xmlns:a16="http://schemas.microsoft.com/office/drawing/2014/main" id="{D5C28F8D-F71A-4F58-885D-3954D24A7D1C}"/>
              </a:ext>
            </a:extLst>
          </p:cNvPr>
          <p:cNvSpPr txBox="1">
            <a:spLocks/>
          </p:cNvSpPr>
          <p:nvPr/>
        </p:nvSpPr>
        <p:spPr>
          <a:xfrm flipH="1">
            <a:off x="2738106" y="3148167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800" dirty="0"/>
              <a:t>05</a:t>
            </a:r>
          </a:p>
        </p:txBody>
      </p:sp>
      <p:sp>
        <p:nvSpPr>
          <p:cNvPr id="27" name="Google Shape;485;p29">
            <a:extLst>
              <a:ext uri="{FF2B5EF4-FFF2-40B4-BE49-F238E27FC236}">
                <a16:creationId xmlns:a16="http://schemas.microsoft.com/office/drawing/2014/main" id="{329BC690-359B-49A5-A52C-E09AE57BEC43}"/>
              </a:ext>
            </a:extLst>
          </p:cNvPr>
          <p:cNvSpPr txBox="1">
            <a:spLocks/>
          </p:cNvSpPr>
          <p:nvPr/>
        </p:nvSpPr>
        <p:spPr>
          <a:xfrm>
            <a:off x="3392824" y="3128816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fr-FR" sz="1200" dirty="0"/>
              <a:t>Présentation du code</a:t>
            </a:r>
          </a:p>
        </p:txBody>
      </p:sp>
      <p:sp>
        <p:nvSpPr>
          <p:cNvPr id="34" name="Google Shape;486;p29">
            <a:extLst>
              <a:ext uri="{FF2B5EF4-FFF2-40B4-BE49-F238E27FC236}">
                <a16:creationId xmlns:a16="http://schemas.microsoft.com/office/drawing/2014/main" id="{99D0A5F4-CEDE-47C0-B36E-C85AD7CFAA9B}"/>
              </a:ext>
            </a:extLst>
          </p:cNvPr>
          <p:cNvSpPr txBox="1">
            <a:spLocks/>
          </p:cNvSpPr>
          <p:nvPr/>
        </p:nvSpPr>
        <p:spPr>
          <a:xfrm flipH="1">
            <a:off x="3105050" y="3595050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800" dirty="0"/>
              <a:t>06</a:t>
            </a:r>
            <a:endParaRPr lang="en" sz="2000" dirty="0"/>
          </a:p>
        </p:txBody>
      </p:sp>
      <p:sp>
        <p:nvSpPr>
          <p:cNvPr id="35" name="Google Shape;488;p29">
            <a:extLst>
              <a:ext uri="{FF2B5EF4-FFF2-40B4-BE49-F238E27FC236}">
                <a16:creationId xmlns:a16="http://schemas.microsoft.com/office/drawing/2014/main" id="{9B27CEFC-FFFD-4CB9-8E9C-0DF9027C07A7}"/>
              </a:ext>
            </a:extLst>
          </p:cNvPr>
          <p:cNvSpPr txBox="1">
            <a:spLocks/>
          </p:cNvSpPr>
          <p:nvPr/>
        </p:nvSpPr>
        <p:spPr>
          <a:xfrm>
            <a:off x="3792838" y="35950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fr-FR" sz="1200" dirty="0"/>
              <a:t>Compétition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20075" y="542575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But du jeu ;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2664" y="1177851"/>
            <a:ext cx="5539200" cy="2306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</a:rPr>
              <a:t>‘</a:t>
            </a:r>
            <a:r>
              <a:rPr lang="fr-FR" sz="1200" dirty="0">
                <a:solidFill>
                  <a:schemeClr val="accent2"/>
                </a:solidFill>
              </a:rPr>
              <a:t>Collecter des cristaux de la manière la plus rapide avec des camions.</a:t>
            </a:r>
            <a:r>
              <a:rPr lang="en" sz="1200" dirty="0">
                <a:solidFill>
                  <a:schemeClr val="accent2"/>
                </a:solidFill>
              </a:rPr>
              <a:t>’</a:t>
            </a:r>
            <a:endParaRPr sz="12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</a:t>
            </a:r>
            <a:r>
              <a:rPr lang="en" sz="1300" dirty="0">
                <a:solidFill>
                  <a:schemeClr val="accent1"/>
                </a:solidFill>
              </a:rPr>
              <a:t>p</a:t>
            </a:r>
            <a:r>
              <a:rPr lang="en" sz="1300" dirty="0">
                <a:solidFill>
                  <a:schemeClr val="accent3"/>
                </a:solidFill>
              </a:rPr>
              <a:t>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</a:rPr>
              <a:t>Python 3.10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</a:rPr>
              <a:t>Github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</a:rPr>
              <a:t>Tests unitaires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</a:rPr>
              <a:t>Qualimétrie &gt;</a:t>
            </a:r>
            <a:endParaRPr sz="12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339443"/>
            <a:chOff x="1084825" y="1168950"/>
            <a:chExt cx="506100" cy="3339443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946125" y="3461657"/>
            <a:ext cx="667800" cy="729431"/>
            <a:chOff x="2008321" y="3128959"/>
            <a:chExt cx="667800" cy="729431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128959"/>
              <a:ext cx="0" cy="36389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384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sz="13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sz="13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sz="13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Le_jeu</a:t>
            </a:r>
            <a:r>
              <a:rPr lang="fr-FR" dirty="0">
                <a:solidFill>
                  <a:schemeClr val="accent3"/>
                </a:solidFill>
              </a:rPr>
              <a:t>_:_Cr</a:t>
            </a:r>
            <a:r>
              <a:rPr lang="fr-FR" sz="1400" dirty="0">
                <a:solidFill>
                  <a:schemeClr val="accent3"/>
                </a:solidFill>
              </a:rPr>
              <a:t>istaux</a:t>
            </a:r>
            <a:r>
              <a:rPr lang="fr-FR" dirty="0">
                <a:solidFill>
                  <a:schemeClr val="accent3"/>
                </a:solidFill>
              </a:rPr>
              <a:t>_</a:t>
            </a:r>
            <a:r>
              <a:rPr lang="fr-FR" sz="1400" dirty="0">
                <a:solidFill>
                  <a:schemeClr val="accent3"/>
                </a:solidFill>
              </a:rPr>
              <a:t>VS</a:t>
            </a:r>
            <a:r>
              <a:rPr lang="fr-FR" dirty="0">
                <a:solidFill>
                  <a:schemeClr val="accent3"/>
                </a:solidFill>
              </a:rPr>
              <a:t>_</a:t>
            </a:r>
            <a:r>
              <a:rPr lang="fr-FR" sz="1400" dirty="0">
                <a:solidFill>
                  <a:schemeClr val="accent3"/>
                </a:solidFill>
              </a:rPr>
              <a:t>Camions.</a:t>
            </a:r>
            <a:r>
              <a:rPr lang="fr-FR" dirty="0">
                <a:solidFill>
                  <a:schemeClr val="accent3"/>
                </a:solidFill>
              </a:rPr>
              <a:t>html</a:t>
            </a:r>
            <a:endParaRPr lang="fr-FR"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git.css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32FC18-882A-4B91-944B-4116945F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42" y="2196193"/>
            <a:ext cx="2960188" cy="2306160"/>
          </a:xfrm>
          <a:prstGeom prst="rect">
            <a:avLst/>
          </a:prstGeom>
        </p:spPr>
      </p:pic>
      <p:pic>
        <p:nvPicPr>
          <p:cNvPr id="2050" name="Picture 2" descr="Python, Logo, Programmeur PNG - Python, Logo, Programmeur transparentes |  PNG gratuit">
            <a:extLst>
              <a:ext uri="{FF2B5EF4-FFF2-40B4-BE49-F238E27FC236}">
                <a16:creationId xmlns:a16="http://schemas.microsoft.com/office/drawing/2014/main" id="{8B505F26-7852-403C-910C-2130C8880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56" y1="56346" x2="55778" y2="30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40" t="5784" r="23903" b="6409"/>
          <a:stretch/>
        </p:blipFill>
        <p:spPr bwMode="auto">
          <a:xfrm>
            <a:off x="3423623" y="2092220"/>
            <a:ext cx="310287" cy="30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774556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Git </a:t>
            </a:r>
            <a:r>
              <a:rPr lang="fr-FR" sz="2000" dirty="0">
                <a:solidFill>
                  <a:schemeClr val="accent2"/>
                </a:solidFill>
              </a:rPr>
              <a:t>‘un outil formidable’ 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1748615" y="1744463"/>
            <a:ext cx="255668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Créer par Linus Torvald </a:t>
            </a:r>
          </a:p>
        </p:txBody>
      </p:sp>
      <p:sp>
        <p:nvSpPr>
          <p:cNvPr id="639" name="Google Shape;639;p34"/>
          <p:cNvSpPr txBox="1"/>
          <p:nvPr/>
        </p:nvSpPr>
        <p:spPr>
          <a:xfrm>
            <a:off x="2138995" y="246700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Gérer des versions de code</a:t>
            </a:r>
          </a:p>
        </p:txBody>
      </p:sp>
      <p:sp>
        <p:nvSpPr>
          <p:cNvPr id="641" name="Google Shape;641;p34"/>
          <p:cNvSpPr txBox="1"/>
          <p:nvPr/>
        </p:nvSpPr>
        <p:spPr>
          <a:xfrm>
            <a:off x="2593383" y="318893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Permettre le travail collaboratif </a:t>
            </a:r>
          </a:p>
        </p:txBody>
      </p:sp>
      <p:cxnSp>
        <p:nvCxnSpPr>
          <p:cNvPr id="647" name="Google Shape;647;p34"/>
          <p:cNvCxnSpPr>
            <a:cxnSpLocks/>
            <a:endCxn id="653" idx="4"/>
          </p:cNvCxnSpPr>
          <p:nvPr/>
        </p:nvCxnSpPr>
        <p:spPr>
          <a:xfrm>
            <a:off x="1345495" y="1637930"/>
            <a:ext cx="0" cy="190160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</p:cNvCxnSpPr>
          <p:nvPr/>
        </p:nvCxnSpPr>
        <p:spPr>
          <a:xfrm>
            <a:off x="1345495" y="203670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45495" y="275923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7745" y="270147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652" name="Google Shape;652;p34"/>
          <p:cNvCxnSpPr/>
          <p:nvPr/>
        </p:nvCxnSpPr>
        <p:spPr>
          <a:xfrm>
            <a:off x="1345495" y="348179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7745" y="342403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5" name="Google Shape;655;p34"/>
          <p:cNvSpPr/>
          <p:nvPr/>
        </p:nvSpPr>
        <p:spPr>
          <a:xfrm>
            <a:off x="1287745" y="387692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" name="Google Shape;570;p32">
            <a:extLst>
              <a:ext uri="{FF2B5EF4-FFF2-40B4-BE49-F238E27FC236}">
                <a16:creationId xmlns:a16="http://schemas.microsoft.com/office/drawing/2014/main" id="{09261A09-345D-4660-AA24-7B7F5957FB9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>
                <a:solidFill>
                  <a:schemeClr val="accent3"/>
                </a:solidFill>
              </a:rPr>
              <a:t>Le_jeu_:_Cristaux_VS_Camions.html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24" name="Google Shape;571;p32">
            <a:extLst>
              <a:ext uri="{FF2B5EF4-FFF2-40B4-BE49-F238E27FC236}">
                <a16:creationId xmlns:a16="http://schemas.microsoft.com/office/drawing/2014/main" id="{377A5484-CCFC-4924-A193-2FA3C0E3E1B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>
                <a:solidFill>
                  <a:schemeClr val="accent3"/>
                </a:solidFill>
              </a:rPr>
              <a:t>git.css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D4DDD3E-4D09-446E-A2F4-3F6F2890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94" y="1917876"/>
            <a:ext cx="1660400" cy="6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570;p32">
            <a:extLst>
              <a:ext uri="{FF2B5EF4-FFF2-40B4-BE49-F238E27FC236}">
                <a16:creationId xmlns:a16="http://schemas.microsoft.com/office/drawing/2014/main" id="{09261A09-345D-4660-AA24-7B7F5957FB9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>
                <a:solidFill>
                  <a:schemeClr val="accent3"/>
                </a:solidFill>
              </a:rPr>
              <a:t>Le_jeu_:_Cristaux_VS_Camions.html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24" name="Google Shape;571;p32">
            <a:extLst>
              <a:ext uri="{FF2B5EF4-FFF2-40B4-BE49-F238E27FC236}">
                <a16:creationId xmlns:a16="http://schemas.microsoft.com/office/drawing/2014/main" id="{377A5484-CCFC-4924-A193-2FA3C0E3E1B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>
                <a:solidFill>
                  <a:schemeClr val="accent3"/>
                </a:solidFill>
              </a:rPr>
              <a:t>git.css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191B0DB-9FBF-4F1B-AE55-353C96E5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85" y="655676"/>
            <a:ext cx="7290600" cy="541200"/>
          </a:xfrm>
        </p:spPr>
        <p:txBody>
          <a:bodyPr/>
          <a:lstStyle/>
          <a:p>
            <a:r>
              <a:rPr lang="fr-FR" sz="2000" dirty="0"/>
              <a:t>Git </a:t>
            </a:r>
            <a:r>
              <a:rPr lang="fr-FR" sz="2000" dirty="0">
                <a:solidFill>
                  <a:schemeClr val="accent2"/>
                </a:solidFill>
              </a:rPr>
              <a:t>‘le concept’</a:t>
            </a:r>
            <a:endParaRPr lang="fr-FR" sz="2000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EB9B8F-255A-4402-A2F9-EC8A9C229F5F}"/>
              </a:ext>
            </a:extLst>
          </p:cNvPr>
          <p:cNvGrpSpPr/>
          <p:nvPr/>
        </p:nvGrpSpPr>
        <p:grpSpPr>
          <a:xfrm>
            <a:off x="1494725" y="1733793"/>
            <a:ext cx="7290601" cy="1499914"/>
            <a:chOff x="2021122" y="4553146"/>
            <a:chExt cx="7815489" cy="1632206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91142014-9077-4CB5-9089-09E79F5DBC32}"/>
                </a:ext>
              </a:extLst>
            </p:cNvPr>
            <p:cNvSpPr/>
            <p:nvPr/>
          </p:nvSpPr>
          <p:spPr>
            <a:xfrm>
              <a:off x="2021122" y="4554605"/>
              <a:ext cx="2026763" cy="90497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/>
                  </a:solidFill>
                </a:rPr>
                <a:t>GitHub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6254A247-5E39-441B-BBA2-A7A96B0E0A66}"/>
                </a:ext>
              </a:extLst>
            </p:cNvPr>
            <p:cNvSpPr/>
            <p:nvPr/>
          </p:nvSpPr>
          <p:spPr>
            <a:xfrm>
              <a:off x="4954893" y="4553146"/>
              <a:ext cx="2026763" cy="904974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/>
                  </a:solidFill>
                </a:rPr>
                <a:t>Git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1BD986C6-9A17-4D3A-B0FC-28EAD1C6B6C3}"/>
                </a:ext>
              </a:extLst>
            </p:cNvPr>
            <p:cNvSpPr/>
            <p:nvPr/>
          </p:nvSpPr>
          <p:spPr>
            <a:xfrm>
              <a:off x="7809848" y="4553146"/>
              <a:ext cx="2026763" cy="90497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/>
                  </a:solidFill>
                </a:rPr>
                <a:t>Local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550EA32-5D3C-4437-88F6-80A0FCC72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957" y="5590095"/>
              <a:ext cx="753217" cy="529259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FFE6FF8-C7FD-46BE-8A55-FDA617891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4642" y="5590095"/>
              <a:ext cx="753217" cy="529259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0D24640-711A-4D80-97B3-1195C09EE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6065" y="5656093"/>
              <a:ext cx="753217" cy="529259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5E9941FC-70E3-4361-BF32-59A5DA9658D4}"/>
                </a:ext>
              </a:extLst>
            </p:cNvPr>
            <p:cNvCxnSpPr>
              <a:stCxn id="28" idx="1"/>
              <a:endCxn id="27" idx="3"/>
            </p:cNvCxnSpPr>
            <p:nvPr/>
          </p:nvCxnSpPr>
          <p:spPr>
            <a:xfrm flipH="1">
              <a:off x="6981656" y="5005633"/>
              <a:ext cx="8281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70B938AB-C2DC-42F5-B76D-11E33C5073FE}"/>
                </a:ext>
              </a:extLst>
            </p:cNvPr>
            <p:cNvCxnSpPr>
              <a:stCxn id="27" idx="1"/>
              <a:endCxn id="26" idx="3"/>
            </p:cNvCxnSpPr>
            <p:nvPr/>
          </p:nvCxnSpPr>
          <p:spPr>
            <a:xfrm flipH="1">
              <a:off x="4047885" y="5005633"/>
              <a:ext cx="907008" cy="1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F381A563-7287-46FE-A400-45C75008D2CB}"/>
              </a:ext>
            </a:extLst>
          </p:cNvPr>
          <p:cNvSpPr txBox="1"/>
          <p:nvPr/>
        </p:nvSpPr>
        <p:spPr>
          <a:xfrm>
            <a:off x="1195579" y="3226087"/>
            <a:ext cx="136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Dépôt distant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19FC719-2341-4A3D-B674-0B65276254EC}"/>
              </a:ext>
            </a:extLst>
          </p:cNvPr>
          <p:cNvSpPr txBox="1"/>
          <p:nvPr/>
        </p:nvSpPr>
        <p:spPr>
          <a:xfrm>
            <a:off x="3449730" y="3248312"/>
            <a:ext cx="231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Gestionnaire de version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DB51EDA-731C-4015-9D29-3E5A78663EED}"/>
              </a:ext>
            </a:extLst>
          </p:cNvPr>
          <p:cNvSpPr txBox="1"/>
          <p:nvPr/>
        </p:nvSpPr>
        <p:spPr>
          <a:xfrm>
            <a:off x="6514307" y="3279427"/>
            <a:ext cx="116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Dépôt local</a:t>
            </a:r>
          </a:p>
        </p:txBody>
      </p:sp>
    </p:spTree>
    <p:extLst>
      <p:ext uri="{BB962C8B-B14F-4D97-AF65-F5344CB8AC3E}">
        <p14:creationId xmlns:p14="http://schemas.microsoft.com/office/powerpoint/2010/main" val="311813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570;p32">
            <a:extLst>
              <a:ext uri="{FF2B5EF4-FFF2-40B4-BE49-F238E27FC236}">
                <a16:creationId xmlns:a16="http://schemas.microsoft.com/office/drawing/2014/main" id="{09261A09-345D-4660-AA24-7B7F5957FB9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>
                <a:solidFill>
                  <a:schemeClr val="accent3"/>
                </a:solidFill>
              </a:rPr>
              <a:t>Le_jeu_:_Cristaux_VS_Camions.html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24" name="Google Shape;571;p32">
            <a:extLst>
              <a:ext uri="{FF2B5EF4-FFF2-40B4-BE49-F238E27FC236}">
                <a16:creationId xmlns:a16="http://schemas.microsoft.com/office/drawing/2014/main" id="{377A5484-CCFC-4924-A193-2FA3C0E3E1B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>
                <a:solidFill>
                  <a:schemeClr val="accent3"/>
                </a:solidFill>
              </a:rPr>
              <a:t>git.css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191B0DB-9FBF-4F1B-AE55-353C96E5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9" y="630192"/>
            <a:ext cx="3693165" cy="508545"/>
          </a:xfrm>
        </p:spPr>
        <p:txBody>
          <a:bodyPr/>
          <a:lstStyle/>
          <a:p>
            <a:r>
              <a:rPr lang="fr-FR" sz="2000" dirty="0"/>
              <a:t>Git </a:t>
            </a:r>
            <a:r>
              <a:rPr lang="fr-FR" sz="2000" dirty="0">
                <a:solidFill>
                  <a:schemeClr val="accent2"/>
                </a:solidFill>
              </a:rPr>
              <a:t>‘l’organisation’</a:t>
            </a:r>
            <a:endParaRPr lang="fr-FR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D0F64-569B-467E-8430-67538CF4104D}"/>
              </a:ext>
            </a:extLst>
          </p:cNvPr>
          <p:cNvSpPr/>
          <p:nvPr/>
        </p:nvSpPr>
        <p:spPr>
          <a:xfrm>
            <a:off x="1264065" y="1470472"/>
            <a:ext cx="6568986" cy="12231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8F447E-1019-4D86-A7E9-CBC6A898E1DE}"/>
              </a:ext>
            </a:extLst>
          </p:cNvPr>
          <p:cNvSpPr/>
          <p:nvPr/>
        </p:nvSpPr>
        <p:spPr>
          <a:xfrm>
            <a:off x="1264065" y="3222666"/>
            <a:ext cx="6568986" cy="11234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D7B3862-6D17-4224-9FBA-BA64A65F86DC}"/>
              </a:ext>
            </a:extLst>
          </p:cNvPr>
          <p:cNvGrpSpPr/>
          <p:nvPr/>
        </p:nvGrpSpPr>
        <p:grpSpPr>
          <a:xfrm>
            <a:off x="1624980" y="1541138"/>
            <a:ext cx="6009910" cy="2637315"/>
            <a:chOff x="1927782" y="1678176"/>
            <a:chExt cx="7693057" cy="287881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7FE5A93-94C9-4B00-B834-3F328AB53FCC}"/>
                </a:ext>
              </a:extLst>
            </p:cNvPr>
            <p:cNvSpPr/>
            <p:nvPr/>
          </p:nvSpPr>
          <p:spPr>
            <a:xfrm>
              <a:off x="7905161" y="1787980"/>
              <a:ext cx="1715678" cy="9144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sz="1300" dirty="0">
                  <a:solidFill>
                    <a:schemeClr val="tx1"/>
                  </a:solidFill>
                </a:rPr>
                <a:t>crystals-trucks-CLGCMCR</a:t>
              </a:r>
            </a:p>
            <a:p>
              <a:pPr algn="ctr"/>
              <a:endParaRPr lang="fr-FR" dirty="0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D3C7C3A9-CE9E-4581-9B4C-A913193B45BD}"/>
                </a:ext>
              </a:extLst>
            </p:cNvPr>
            <p:cNvSpPr/>
            <p:nvPr/>
          </p:nvSpPr>
          <p:spPr>
            <a:xfrm>
              <a:off x="2014980" y="3642589"/>
              <a:ext cx="1541282" cy="9144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sz="1300" dirty="0">
                  <a:solidFill>
                    <a:schemeClr val="tx1"/>
                  </a:solidFill>
                </a:rPr>
                <a:t>crystals-trucks-CLGCMCR</a:t>
              </a:r>
            </a:p>
            <a:p>
              <a:pPr algn="ctr"/>
              <a:endParaRPr lang="fr-FR" dirty="0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86F291C6-4F25-4455-BC72-E288418E3273}"/>
                </a:ext>
              </a:extLst>
            </p:cNvPr>
            <p:cNvSpPr/>
            <p:nvPr/>
          </p:nvSpPr>
          <p:spPr>
            <a:xfrm>
              <a:off x="1927782" y="1824087"/>
              <a:ext cx="1715678" cy="9144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sz="1300" dirty="0">
                  <a:solidFill>
                    <a:schemeClr val="tx1"/>
                  </a:solidFill>
                </a:rPr>
                <a:t>crystals-trucks-CLGCMCR</a:t>
              </a:r>
            </a:p>
            <a:p>
              <a:pPr algn="ctr"/>
              <a:endParaRPr lang="fr-FR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41F90B7E-F8CD-4843-8586-DD9269843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3460" y="2011868"/>
              <a:ext cx="426170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10DD6041-5465-4695-B62B-399622DE0882}"/>
                </a:ext>
              </a:extLst>
            </p:cNvPr>
            <p:cNvSpPr txBox="1"/>
            <p:nvPr/>
          </p:nvSpPr>
          <p:spPr>
            <a:xfrm>
              <a:off x="5359136" y="1678176"/>
              <a:ext cx="630358" cy="302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/>
                  </a:solidFill>
                </a:rPr>
                <a:t>Fork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43271E4-A162-4506-9A3F-2E975F81AA40}"/>
                </a:ext>
              </a:extLst>
            </p:cNvPr>
            <p:cNvSpPr txBox="1"/>
            <p:nvPr/>
          </p:nvSpPr>
          <p:spPr>
            <a:xfrm>
              <a:off x="4984163" y="2463188"/>
              <a:ext cx="1348538" cy="302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/>
                  </a:solidFill>
                </a:rPr>
                <a:t>Pull Request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D45B9EB8-30DD-4233-8C40-718F3CAF5AC1}"/>
                </a:ext>
              </a:extLst>
            </p:cNvPr>
            <p:cNvCxnSpPr/>
            <p:nvPr/>
          </p:nvCxnSpPr>
          <p:spPr>
            <a:xfrm>
              <a:off x="3643460" y="2441542"/>
              <a:ext cx="4261701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 : en angle 41">
              <a:extLst>
                <a:ext uri="{FF2B5EF4-FFF2-40B4-BE49-F238E27FC236}">
                  <a16:creationId xmlns:a16="http://schemas.microsoft.com/office/drawing/2014/main" id="{68EBE16D-1E92-430C-A367-F9E5C7EDA03A}"/>
                </a:ext>
              </a:extLst>
            </p:cNvPr>
            <p:cNvCxnSpPr>
              <a:stCxn id="21" idx="2"/>
              <a:endCxn id="22" idx="3"/>
            </p:cNvCxnSpPr>
            <p:nvPr/>
          </p:nvCxnSpPr>
          <p:spPr>
            <a:xfrm rot="5400000">
              <a:off x="5460926" y="797715"/>
              <a:ext cx="1397409" cy="520673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76AEFD6-1A5B-4BBA-8A96-78665A4F3FBA}"/>
                </a:ext>
              </a:extLst>
            </p:cNvPr>
            <p:cNvSpPr txBox="1"/>
            <p:nvPr/>
          </p:nvSpPr>
          <p:spPr>
            <a:xfrm>
              <a:off x="5518804" y="4142775"/>
              <a:ext cx="620098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Pull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8E7BD31-E1D5-46C8-9D6E-03B410498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265" y="2738487"/>
              <a:ext cx="0" cy="8758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2C2F621-5D50-4E6F-885A-D1C0E76E7F1A}"/>
                </a:ext>
              </a:extLst>
            </p:cNvPr>
            <p:cNvSpPr txBox="1"/>
            <p:nvPr/>
          </p:nvSpPr>
          <p:spPr>
            <a:xfrm>
              <a:off x="3124248" y="3034197"/>
              <a:ext cx="1676848" cy="302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2">
                      <a:lumMod val="50000"/>
                    </a:schemeClr>
                  </a:solidFill>
                </a:rPr>
                <a:t>Commit + Push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1B11AD29-3A20-4E10-A9CD-AFD68010E7A3}"/>
              </a:ext>
            </a:extLst>
          </p:cNvPr>
          <p:cNvSpPr txBox="1"/>
          <p:nvPr/>
        </p:nvSpPr>
        <p:spPr>
          <a:xfrm>
            <a:off x="1185028" y="1189046"/>
            <a:ext cx="218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6"/>
                </a:solidFill>
              </a:rPr>
              <a:t>Github (distant)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1D90BF-BA7D-4EF0-90B0-B5DCBBC1B6CF}"/>
              </a:ext>
            </a:extLst>
          </p:cNvPr>
          <p:cNvCxnSpPr>
            <a:cxnSpLocks/>
          </p:cNvCxnSpPr>
          <p:nvPr/>
        </p:nvCxnSpPr>
        <p:spPr>
          <a:xfrm flipV="1">
            <a:off x="2049848" y="2512501"/>
            <a:ext cx="0" cy="82825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3F540511-62BC-4D03-8303-68F6BB8643AC}"/>
              </a:ext>
            </a:extLst>
          </p:cNvPr>
          <p:cNvSpPr txBox="1"/>
          <p:nvPr/>
        </p:nvSpPr>
        <p:spPr>
          <a:xfrm>
            <a:off x="1610392" y="2781390"/>
            <a:ext cx="125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Pull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53A0B81-A83A-404C-9DC9-960354372CCD}"/>
              </a:ext>
            </a:extLst>
          </p:cNvPr>
          <p:cNvSpPr txBox="1"/>
          <p:nvPr/>
        </p:nvSpPr>
        <p:spPr>
          <a:xfrm>
            <a:off x="1185028" y="4331369"/>
            <a:ext cx="2439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6"/>
                </a:solidFill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27753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6434" y="672725"/>
            <a:ext cx="6483566" cy="43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Les tests unitaires ; </a:t>
            </a:r>
            <a:r>
              <a:rPr lang="en" sz="2000" dirty="0">
                <a:solidFill>
                  <a:schemeClr val="accent6"/>
                </a:solidFill>
              </a:rPr>
              <a:t>{</a:t>
            </a:r>
            <a:r>
              <a:rPr lang="en" sz="2000" dirty="0">
                <a:solidFill>
                  <a:schemeClr val="lt1"/>
                </a:solidFill>
              </a:rPr>
              <a:t>  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165860"/>
            <a:ext cx="506100" cy="3428999"/>
            <a:chOff x="1084825" y="1403975"/>
            <a:chExt cx="506100" cy="2738812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Tests_unitaires.html</a:t>
            </a: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Qualimetrie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753ED1-2752-4207-8DC8-476E8BDE0D2C}"/>
              </a:ext>
            </a:extLst>
          </p:cNvPr>
          <p:cNvSpPr txBox="1"/>
          <p:nvPr/>
        </p:nvSpPr>
        <p:spPr>
          <a:xfrm>
            <a:off x="1714138" y="1226732"/>
            <a:ext cx="74298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Step</a:t>
            </a:r>
            <a:r>
              <a:rPr lang="fr-FR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 0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Créer un fichier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 « </a:t>
            </a:r>
            <a:r>
              <a:rPr lang="fr-FR" sz="12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test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_prime.py »</a:t>
            </a:r>
          </a:p>
          <a:p>
            <a:endParaRPr lang="fr-FR" sz="125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FR" sz="12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fr-FR" dirty="0" err="1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Step</a:t>
            </a:r>
            <a:r>
              <a:rPr lang="fr-FR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 1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Importer </a:t>
            </a:r>
            <a:r>
              <a:rPr lang="fr-FR" sz="12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unittest</a:t>
            </a:r>
            <a:endParaRPr lang="fr-FR" sz="125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fr-FR" sz="125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FR" sz="12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fr-FR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Step</a:t>
            </a:r>
            <a:r>
              <a:rPr lang="fr-FR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 2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Créer une classe : 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 </a:t>
            </a:r>
            <a:r>
              <a:rPr lang="en-US" sz="12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unittest.TestCase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200" i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methodName</a:t>
            </a:r>
            <a:r>
              <a:rPr lang="en-US" sz="12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='</a:t>
            </a:r>
            <a:r>
              <a:rPr lang="en-US" sz="1200" i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runTest</a:t>
            </a:r>
            <a:r>
              <a:rPr lang="en-US" sz="12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</a:p>
          <a:p>
            <a:endParaRPr lang="fr-FR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FR" sz="12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</a:t>
            </a:r>
            <a:r>
              <a:rPr lang="fr-FR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Step</a:t>
            </a:r>
            <a:r>
              <a:rPr lang="fr-FR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 3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Écrire les tests</a:t>
            </a:r>
            <a:endParaRPr lang="fr-FR" sz="125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fr-FR" sz="125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FR" sz="12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fr-FR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Step</a:t>
            </a:r>
            <a:r>
              <a:rPr lang="fr-FR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 4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Les exécuter : tests nok</a:t>
            </a:r>
          </a:p>
          <a:p>
            <a:endParaRPr lang="fr-FR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FR" sz="12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lang="fr-FR" dirty="0" err="1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Step</a:t>
            </a:r>
            <a:r>
              <a:rPr lang="fr-FR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 5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Ecrire la fonction associée</a:t>
            </a:r>
          </a:p>
          <a:p>
            <a:endParaRPr lang="fr-FR" sz="125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FR" sz="125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fr-FR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Step</a:t>
            </a:r>
            <a:r>
              <a:rPr lang="fr-FR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 6 </a:t>
            </a:r>
            <a:r>
              <a:rPr lang="fr-FR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Exécuter les tests : tests ok !</a:t>
            </a:r>
            <a:endParaRPr lang="fr-FR" sz="125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40" name="Google Shape;647;p34">
            <a:extLst>
              <a:ext uri="{FF2B5EF4-FFF2-40B4-BE49-F238E27FC236}">
                <a16:creationId xmlns:a16="http://schemas.microsoft.com/office/drawing/2014/main" id="{AFC007CB-994D-4DDF-B158-5CEE191BEE37}"/>
              </a:ext>
            </a:extLst>
          </p:cNvPr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648;p34">
            <a:extLst>
              <a:ext uri="{FF2B5EF4-FFF2-40B4-BE49-F238E27FC236}">
                <a16:creationId xmlns:a16="http://schemas.microsoft.com/office/drawing/2014/main" id="{4B0A7957-E271-405F-9707-3ECBE893FFD0}"/>
              </a:ext>
            </a:extLst>
          </p:cNvPr>
          <p:cNvCxnSpPr>
            <a:cxnSpLocks/>
          </p:cNvCxnSpPr>
          <p:nvPr/>
        </p:nvCxnSpPr>
        <p:spPr>
          <a:xfrm>
            <a:off x="1337875" y="1386035"/>
            <a:ext cx="376263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650;p34">
            <a:extLst>
              <a:ext uri="{FF2B5EF4-FFF2-40B4-BE49-F238E27FC236}">
                <a16:creationId xmlns:a16="http://schemas.microsoft.com/office/drawing/2014/main" id="{DC23D212-F254-4A23-8073-F1FEEEDF8ADF}"/>
              </a:ext>
            </a:extLst>
          </p:cNvPr>
          <p:cNvCxnSpPr>
            <a:cxnSpLocks/>
          </p:cNvCxnSpPr>
          <p:nvPr/>
        </p:nvCxnSpPr>
        <p:spPr>
          <a:xfrm>
            <a:off x="1337875" y="1788520"/>
            <a:ext cx="58998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652;p34">
            <a:extLst>
              <a:ext uri="{FF2B5EF4-FFF2-40B4-BE49-F238E27FC236}">
                <a16:creationId xmlns:a16="http://schemas.microsoft.com/office/drawing/2014/main" id="{C86C17F5-5D86-4CA6-A787-B1234CB9FC05}"/>
              </a:ext>
            </a:extLst>
          </p:cNvPr>
          <p:cNvCxnSpPr/>
          <p:nvPr/>
        </p:nvCxnSpPr>
        <p:spPr>
          <a:xfrm>
            <a:off x="1337875" y="297590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654;p34">
            <a:extLst>
              <a:ext uri="{FF2B5EF4-FFF2-40B4-BE49-F238E27FC236}">
                <a16:creationId xmlns:a16="http://schemas.microsoft.com/office/drawing/2014/main" id="{E3327EBD-FB94-49D8-A59A-3642DEC2732E}"/>
              </a:ext>
            </a:extLst>
          </p:cNvPr>
          <p:cNvCxnSpPr>
            <a:cxnSpLocks/>
          </p:cNvCxnSpPr>
          <p:nvPr/>
        </p:nvCxnSpPr>
        <p:spPr>
          <a:xfrm>
            <a:off x="1337875" y="3789905"/>
            <a:ext cx="15577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652;p34">
            <a:extLst>
              <a:ext uri="{FF2B5EF4-FFF2-40B4-BE49-F238E27FC236}">
                <a16:creationId xmlns:a16="http://schemas.microsoft.com/office/drawing/2014/main" id="{A9B5BE03-2A0A-412E-AE78-4F2D7860712A}"/>
              </a:ext>
            </a:extLst>
          </p:cNvPr>
          <p:cNvCxnSpPr>
            <a:cxnSpLocks/>
          </p:cNvCxnSpPr>
          <p:nvPr/>
        </p:nvCxnSpPr>
        <p:spPr>
          <a:xfrm>
            <a:off x="1337875" y="3387383"/>
            <a:ext cx="134436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652;p34">
            <a:extLst>
              <a:ext uri="{FF2B5EF4-FFF2-40B4-BE49-F238E27FC236}">
                <a16:creationId xmlns:a16="http://schemas.microsoft.com/office/drawing/2014/main" id="{D1EE4EED-F2E4-4243-9408-B955BC993CB6}"/>
              </a:ext>
            </a:extLst>
          </p:cNvPr>
          <p:cNvCxnSpPr>
            <a:cxnSpLocks/>
          </p:cNvCxnSpPr>
          <p:nvPr/>
        </p:nvCxnSpPr>
        <p:spPr>
          <a:xfrm>
            <a:off x="1337875" y="2579370"/>
            <a:ext cx="96336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650;p34">
            <a:extLst>
              <a:ext uri="{FF2B5EF4-FFF2-40B4-BE49-F238E27FC236}">
                <a16:creationId xmlns:a16="http://schemas.microsoft.com/office/drawing/2014/main" id="{F10DC501-2495-4722-A037-1E6D3275FF34}"/>
              </a:ext>
            </a:extLst>
          </p:cNvPr>
          <p:cNvCxnSpPr>
            <a:cxnSpLocks/>
          </p:cNvCxnSpPr>
          <p:nvPr/>
        </p:nvCxnSpPr>
        <p:spPr>
          <a:xfrm>
            <a:off x="1337875" y="2184760"/>
            <a:ext cx="76524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084825" y="626045"/>
            <a:ext cx="8059174" cy="548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lt1"/>
                </a:solidFill>
              </a:rPr>
              <a:t>Choix des indicateurs de qualité pondérables ; </a:t>
            </a:r>
            <a:r>
              <a:rPr lang="en" sz="2000" dirty="0">
                <a:solidFill>
                  <a:schemeClr val="accent3"/>
                </a:solidFill>
              </a:rPr>
              <a:t>{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400778" y="1354788"/>
            <a:ext cx="7280344" cy="2705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fr-FR" sz="1200" dirty="0">
                <a:solidFill>
                  <a:srgbClr val="92D050"/>
                </a:solidFill>
              </a:rPr>
              <a:t>Black : Formateur de code Python (respect de la PEP8)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sz="1200" dirty="0"/>
              <a:t>Flake8 : Vérifie le respect de la PEP8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	   Erreurs de programmation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	   Complexité cyclomatique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3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Mise en place : Pre-commit 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 vérifier en local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		 Workflow 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 vérifier lors d’un pull request</a:t>
            </a: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1082977"/>
            <a:ext cx="506100" cy="3405863"/>
            <a:chOff x="1084825" y="2246100"/>
            <a:chExt cx="506100" cy="2015430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307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809;p38">
            <a:extLst>
              <a:ext uri="{FF2B5EF4-FFF2-40B4-BE49-F238E27FC236}">
                <a16:creationId xmlns:a16="http://schemas.microsoft.com/office/drawing/2014/main" id="{EB9BA91F-530A-4F19-915F-CF3D21BEB03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>
                <a:solidFill>
                  <a:schemeClr val="accent3"/>
                </a:solidFill>
              </a:rPr>
              <a:t>Qualimetrie.css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21" name="Google Shape;808;p38">
            <a:extLst>
              <a:ext uri="{FF2B5EF4-FFF2-40B4-BE49-F238E27FC236}">
                <a16:creationId xmlns:a16="http://schemas.microsoft.com/office/drawing/2014/main" id="{D76FCFC5-2F45-4DC2-8B1E-2B2A8109146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>
                <a:solidFill>
                  <a:schemeClr val="accent3"/>
                </a:solidFill>
              </a:rPr>
              <a:t>Tests_unitaires.html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F1A310-9242-45CD-BB28-28CEC1C75C29}"/>
              </a:ext>
            </a:extLst>
          </p:cNvPr>
          <p:cNvSpPr txBox="1"/>
          <p:nvPr/>
        </p:nvSpPr>
        <p:spPr>
          <a:xfrm>
            <a:off x="6022701" y="2144487"/>
            <a:ext cx="2974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E203 : espace avant les ":"</a:t>
            </a:r>
          </a:p>
          <a:p>
            <a:r>
              <a:rPr lang="fr-FR" sz="105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E266 : la surutilisation des # pour les blocs de commentaires </a:t>
            </a:r>
          </a:p>
          <a:p>
            <a:r>
              <a:rPr lang="fr-FR" sz="105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F401 : module importé inutilisé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90BA9D3-9447-4A22-8B7D-42666B729FB2}"/>
              </a:ext>
            </a:extLst>
          </p:cNvPr>
          <p:cNvSpPr/>
          <p:nvPr/>
        </p:nvSpPr>
        <p:spPr>
          <a:xfrm>
            <a:off x="5992220" y="2087880"/>
            <a:ext cx="3052719" cy="825751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09;p38">
            <a:extLst>
              <a:ext uri="{FF2B5EF4-FFF2-40B4-BE49-F238E27FC236}">
                <a16:creationId xmlns:a16="http://schemas.microsoft.com/office/drawing/2014/main" id="{EB9BA91F-530A-4F19-915F-CF3D21BEB03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>
                <a:solidFill>
                  <a:schemeClr val="accent3"/>
                </a:solidFill>
              </a:rPr>
              <a:t>Qualimetrie.css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21" name="Google Shape;808;p38">
            <a:extLst>
              <a:ext uri="{FF2B5EF4-FFF2-40B4-BE49-F238E27FC236}">
                <a16:creationId xmlns:a16="http://schemas.microsoft.com/office/drawing/2014/main" id="{D76FCFC5-2F45-4DC2-8B1E-2B2A8109146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dirty="0">
                <a:solidFill>
                  <a:schemeClr val="accent3"/>
                </a:solidFill>
              </a:rPr>
              <a:t>Tests_unitaires.html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2E723D-87E7-441D-803E-371ECEC5470E}"/>
              </a:ext>
            </a:extLst>
          </p:cNvPr>
          <p:cNvSpPr txBox="1"/>
          <p:nvPr/>
        </p:nvSpPr>
        <p:spPr>
          <a:xfrm>
            <a:off x="1349162" y="1203164"/>
            <a:ext cx="730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https://github.com/konan5d/crystals-trucks-CLGCMCR/blob/play_one_truck_and_get_crystals/.pre-commit-config.yaml</a:t>
            </a:r>
            <a:r>
              <a:rPr lang="fr-FR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ADC885-A38F-4E37-BDE6-8EA6A8BA105B}"/>
              </a:ext>
            </a:extLst>
          </p:cNvPr>
          <p:cNvSpPr txBox="1"/>
          <p:nvPr/>
        </p:nvSpPr>
        <p:spPr>
          <a:xfrm>
            <a:off x="1144588" y="692179"/>
            <a:ext cx="240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En local ; </a:t>
            </a:r>
            <a:r>
              <a:rPr lang="fr-FR" sz="2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D63DFD0E-CF73-401E-A377-1D5FCA37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17" y="2005215"/>
            <a:ext cx="7181385" cy="19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oogle Shape;2527;p48">
            <a:extLst>
              <a:ext uri="{FF2B5EF4-FFF2-40B4-BE49-F238E27FC236}">
                <a16:creationId xmlns:a16="http://schemas.microsoft.com/office/drawing/2014/main" id="{7E5B002E-2AA1-4467-90A4-C7D37C84BACB}"/>
              </a:ext>
            </a:extLst>
          </p:cNvPr>
          <p:cNvGrpSpPr/>
          <p:nvPr/>
        </p:nvGrpSpPr>
        <p:grpSpPr>
          <a:xfrm>
            <a:off x="1025352" y="1092289"/>
            <a:ext cx="506100" cy="3333403"/>
            <a:chOff x="1084825" y="2246100"/>
            <a:chExt cx="506100" cy="2015430"/>
          </a:xfrm>
        </p:grpSpPr>
        <p:sp>
          <p:nvSpPr>
            <p:cNvPr id="19" name="Google Shape;2528;p48">
              <a:extLst>
                <a:ext uri="{FF2B5EF4-FFF2-40B4-BE49-F238E27FC236}">
                  <a16:creationId xmlns:a16="http://schemas.microsoft.com/office/drawing/2014/main" id="{2E6F4255-F5A6-4DF5-ABD6-F77C38A587D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307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2" name="Google Shape;2529;p48">
              <a:extLst>
                <a:ext uri="{FF2B5EF4-FFF2-40B4-BE49-F238E27FC236}">
                  <a16:creationId xmlns:a16="http://schemas.microsoft.com/office/drawing/2014/main" id="{2E090554-0B04-4DE1-94C6-54AC27DCDB07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50059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Affichage à l'écran (16:9)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Arial</vt:lpstr>
      <vt:lpstr>Fira Code</vt:lpstr>
      <vt:lpstr>inherit</vt:lpstr>
      <vt:lpstr>Wingdings</vt:lpstr>
      <vt:lpstr>Programming Language Workshop for Beginners by Slidesgo</vt:lpstr>
      <vt:lpstr>Projet Cristaux Vs Camions {</vt:lpstr>
      <vt:lpstr>01</vt:lpstr>
      <vt:lpstr>But du jeu ; {</vt:lpstr>
      <vt:lpstr>Git ‘un outil formidable’ </vt:lpstr>
      <vt:lpstr>Git ‘le concept’</vt:lpstr>
      <vt:lpstr>Git ‘l’organisation’</vt:lpstr>
      <vt:lpstr>Les tests unitaires ; {  </vt:lpstr>
      <vt:lpstr>Choix des indicateurs de qualité pondérables ; {</vt:lpstr>
      <vt:lpstr>Présentation PowerPoint</vt:lpstr>
      <vt:lpstr>Présentation PowerPoint</vt:lpstr>
      <vt:lpstr>Le code ;  </vt:lpstr>
      <vt:lpstr>Le code ; {  </vt:lpstr>
      <vt:lpstr>Démonstration d’une ‘partie’ en direct </vt:lpstr>
      <vt:lpstr>Merci pour votre attention;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Cristaux Vs Camions {</dc:title>
  <dc:creator>Marilyn Chicherit</dc:creator>
  <cp:lastModifiedBy>Marilyn Chicherit</cp:lastModifiedBy>
  <cp:revision>58</cp:revision>
  <dcterms:modified xsi:type="dcterms:W3CDTF">2022-04-28T10:54:45Z</dcterms:modified>
</cp:coreProperties>
</file>