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lacial Indifference Bold" charset="1" panose="00000800000000000000"/>
      <p:regular r:id="rId21"/>
    </p:embeddedFont>
    <p:embeddedFont>
      <p:font typeface="Glacial Indifference"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49752" y="-793340"/>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9752" y="7740308"/>
            <a:ext cx="4995681" cy="3434531"/>
          </a:xfrm>
          <a:custGeom>
            <a:avLst/>
            <a:gdLst/>
            <a:ahLst/>
            <a:cxnLst/>
            <a:rect r="r" b="b" t="t" l="l"/>
            <a:pathLst>
              <a:path h="3434531" w="4995681">
                <a:moveTo>
                  <a:pt x="0" y="0"/>
                </a:moveTo>
                <a:lnTo>
                  <a:pt x="4995681" y="0"/>
                </a:lnTo>
                <a:lnTo>
                  <a:pt x="4995681" y="3434531"/>
                </a:lnTo>
                <a:lnTo>
                  <a:pt x="0" y="3434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952094" y="-3052640"/>
            <a:ext cx="9684316" cy="6609546"/>
          </a:xfrm>
          <a:custGeom>
            <a:avLst/>
            <a:gdLst/>
            <a:ahLst/>
            <a:cxnLst/>
            <a:rect r="r" b="b" t="t" l="l"/>
            <a:pathLst>
              <a:path h="6609546" w="9684316">
                <a:moveTo>
                  <a:pt x="0" y="0"/>
                </a:moveTo>
                <a:lnTo>
                  <a:pt x="9684316" y="0"/>
                </a:lnTo>
                <a:lnTo>
                  <a:pt x="9684316" y="6609545"/>
                </a:lnTo>
                <a:lnTo>
                  <a:pt x="0" y="6609545"/>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0" y="7975298"/>
            <a:ext cx="9684316" cy="6609546"/>
          </a:xfrm>
          <a:custGeom>
            <a:avLst/>
            <a:gdLst/>
            <a:ahLst/>
            <a:cxnLst/>
            <a:rect r="r" b="b" t="t" l="l"/>
            <a:pathLst>
              <a:path h="6609546" w="9684316">
                <a:moveTo>
                  <a:pt x="0" y="0"/>
                </a:moveTo>
                <a:lnTo>
                  <a:pt x="9684316" y="0"/>
                </a:lnTo>
                <a:lnTo>
                  <a:pt x="9684316" y="6609546"/>
                </a:lnTo>
                <a:lnTo>
                  <a:pt x="0" y="6609546"/>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0" y="2328970"/>
            <a:ext cx="10542059" cy="5859980"/>
            <a:chOff x="0" y="0"/>
            <a:chExt cx="2776509" cy="1543369"/>
          </a:xfrm>
        </p:grpSpPr>
        <p:sp>
          <p:nvSpPr>
            <p:cNvPr name="Freeform 7" id="7"/>
            <p:cNvSpPr/>
            <p:nvPr/>
          </p:nvSpPr>
          <p:spPr>
            <a:xfrm flipH="false" flipV="false" rot="0">
              <a:off x="0" y="0"/>
              <a:ext cx="2776509" cy="1543369"/>
            </a:xfrm>
            <a:custGeom>
              <a:avLst/>
              <a:gdLst/>
              <a:ahLst/>
              <a:cxnLst/>
              <a:rect r="r" b="b" t="t" l="l"/>
              <a:pathLst>
                <a:path h="1543369" w="2776509">
                  <a:moveTo>
                    <a:pt x="0" y="0"/>
                  </a:moveTo>
                  <a:lnTo>
                    <a:pt x="2776509" y="0"/>
                  </a:lnTo>
                  <a:lnTo>
                    <a:pt x="2776509" y="1543369"/>
                  </a:lnTo>
                  <a:lnTo>
                    <a:pt x="0" y="1543369"/>
                  </a:lnTo>
                  <a:close/>
                </a:path>
              </a:pathLst>
            </a:custGeom>
            <a:solidFill>
              <a:srgbClr val="000000">
                <a:alpha val="0"/>
              </a:srgbClr>
            </a:solidFill>
            <a:ln cap="sq">
              <a:noFill/>
              <a:prstDash val="solid"/>
              <a:miter/>
            </a:ln>
          </p:spPr>
        </p:sp>
        <p:sp>
          <p:nvSpPr>
            <p:cNvPr name="TextBox 8" id="8"/>
            <p:cNvSpPr txBox="true"/>
            <p:nvPr/>
          </p:nvSpPr>
          <p:spPr>
            <a:xfrm>
              <a:off x="0" y="-57150"/>
              <a:ext cx="2776509" cy="160051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640076" y="3555999"/>
            <a:ext cx="17007848" cy="3371141"/>
          </a:xfrm>
          <a:prstGeom prst="rect">
            <a:avLst/>
          </a:prstGeom>
        </p:spPr>
        <p:txBody>
          <a:bodyPr anchor="t" rtlCol="false" tIns="0" lIns="0" bIns="0" rIns="0">
            <a:spAutoFit/>
          </a:bodyPr>
          <a:lstStyle/>
          <a:p>
            <a:pPr algn="ctr">
              <a:lnSpc>
                <a:spcPts val="8959"/>
              </a:lnSpc>
            </a:pPr>
            <a:r>
              <a:rPr lang="en-US" b="true" sz="6399">
                <a:solidFill>
                  <a:srgbClr val="000000"/>
                </a:solidFill>
                <a:latin typeface="Glacial Indifference Bold"/>
                <a:ea typeface="Glacial Indifference Bold"/>
                <a:cs typeface="Glacial Indifference Bold"/>
                <a:sym typeface="Glacial Indifference Bold"/>
              </a:rPr>
              <a:t>AIRCRAFT ACQUISITION RISK ASSESSMENT</a:t>
            </a:r>
          </a:p>
          <a:p>
            <a:pPr algn="ctr">
              <a:lnSpc>
                <a:spcPts val="8959"/>
              </a:lnSpc>
            </a:pPr>
          </a:p>
          <a:p>
            <a:pPr algn="ctr">
              <a:lnSpc>
                <a:spcPts val="8959"/>
              </a:lnSpc>
            </a:pPr>
          </a:p>
        </p:txBody>
      </p:sp>
      <p:sp>
        <p:nvSpPr>
          <p:cNvPr name="TextBox 10" id="10"/>
          <p:cNvSpPr txBox="true"/>
          <p:nvPr/>
        </p:nvSpPr>
        <p:spPr>
          <a:xfrm rot="0">
            <a:off x="2392114" y="5187864"/>
            <a:ext cx="14061743" cy="612393"/>
          </a:xfrm>
          <a:prstGeom prst="rect">
            <a:avLst/>
          </a:prstGeom>
        </p:spPr>
        <p:txBody>
          <a:bodyPr anchor="t" rtlCol="false" tIns="0" lIns="0" bIns="0" rIns="0">
            <a:spAutoFit/>
          </a:bodyPr>
          <a:lstStyle/>
          <a:p>
            <a:pPr algn="ctr">
              <a:lnSpc>
                <a:spcPts val="5098"/>
              </a:lnSpc>
            </a:pPr>
            <a:r>
              <a:rPr lang="en-US" b="true" sz="3642">
                <a:solidFill>
                  <a:srgbClr val="FF914D"/>
                </a:solidFill>
                <a:latin typeface="Glacial Indifference Bold"/>
                <a:ea typeface="Glacial Indifference Bold"/>
                <a:cs typeface="Glacial Indifference Bold"/>
                <a:sym typeface="Glacial Indifference Bold"/>
              </a:rPr>
              <a:t>MINIMIZING INVESTMENT RISK THROUGH DATA DRIVEN INSIGHTS</a:t>
            </a:r>
          </a:p>
        </p:txBody>
      </p:sp>
      <p:sp>
        <p:nvSpPr>
          <p:cNvPr name="AutoShape 11" id="11"/>
          <p:cNvSpPr/>
          <p:nvPr/>
        </p:nvSpPr>
        <p:spPr>
          <a:xfrm>
            <a:off x="4424394" y="4944220"/>
            <a:ext cx="9458261" cy="0"/>
          </a:xfrm>
          <a:prstGeom prst="line">
            <a:avLst/>
          </a:prstGeom>
          <a:ln cap="flat" w="38100">
            <a:solidFill>
              <a:srgbClr val="FF914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57200" y="1268990"/>
            <a:ext cx="12036067" cy="7216625"/>
          </a:xfrm>
          <a:custGeom>
            <a:avLst/>
            <a:gdLst/>
            <a:ahLst/>
            <a:cxnLst/>
            <a:rect r="r" b="b" t="t" l="l"/>
            <a:pathLst>
              <a:path h="7216625" w="12036067">
                <a:moveTo>
                  <a:pt x="0" y="0"/>
                </a:moveTo>
                <a:lnTo>
                  <a:pt x="12036067" y="0"/>
                </a:lnTo>
                <a:lnTo>
                  <a:pt x="12036067" y="7216625"/>
                </a:lnTo>
                <a:lnTo>
                  <a:pt x="0" y="7216625"/>
                </a:lnTo>
                <a:lnTo>
                  <a:pt x="0" y="0"/>
                </a:lnTo>
                <a:close/>
              </a:path>
            </a:pathLst>
          </a:custGeom>
          <a:blipFill>
            <a:blip r:embed="rId2"/>
            <a:stretch>
              <a:fillRect l="0" t="0" r="0" b="0"/>
            </a:stretch>
          </a:blipFill>
        </p:spPr>
      </p:sp>
      <p:sp>
        <p:nvSpPr>
          <p:cNvPr name="TextBox 3" id="3"/>
          <p:cNvSpPr txBox="true"/>
          <p:nvPr/>
        </p:nvSpPr>
        <p:spPr>
          <a:xfrm rot="0">
            <a:off x="457200" y="466700"/>
            <a:ext cx="16344900" cy="523900"/>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Bottom 10 Aircrafts: Combined Damage and Purpose </a:t>
            </a:r>
          </a:p>
        </p:txBody>
      </p:sp>
      <p:sp>
        <p:nvSpPr>
          <p:cNvPr name="TextBox 4" id="4"/>
          <p:cNvSpPr txBox="true"/>
          <p:nvPr/>
        </p:nvSpPr>
        <p:spPr>
          <a:xfrm rot="0">
            <a:off x="294186" y="8697329"/>
            <a:ext cx="17699627" cy="1057324"/>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Analyzing </a:t>
            </a:r>
            <a:r>
              <a:rPr lang="en-US" sz="3000">
                <a:solidFill>
                  <a:srgbClr val="000000"/>
                </a:solidFill>
                <a:latin typeface="Glacial Indifference"/>
                <a:ea typeface="Glacial Indifference"/>
                <a:cs typeface="Glacial Indifference"/>
                <a:sym typeface="Glacial Indifference"/>
              </a:rPr>
              <a:t>damage types alongside flight purposes shows that some aircraft models face higher risks due to their operational roles, emphasizing the need for targeted risk management.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57200" y="1282809"/>
            <a:ext cx="12227900" cy="7188986"/>
          </a:xfrm>
          <a:custGeom>
            <a:avLst/>
            <a:gdLst/>
            <a:ahLst/>
            <a:cxnLst/>
            <a:rect r="r" b="b" t="t" l="l"/>
            <a:pathLst>
              <a:path h="7188986" w="12227900">
                <a:moveTo>
                  <a:pt x="0" y="0"/>
                </a:moveTo>
                <a:lnTo>
                  <a:pt x="12227900" y="0"/>
                </a:lnTo>
                <a:lnTo>
                  <a:pt x="12227900" y="7188986"/>
                </a:lnTo>
                <a:lnTo>
                  <a:pt x="0" y="7188986"/>
                </a:lnTo>
                <a:lnTo>
                  <a:pt x="0" y="0"/>
                </a:lnTo>
                <a:close/>
              </a:path>
            </a:pathLst>
          </a:custGeom>
          <a:blipFill>
            <a:blip r:embed="rId2"/>
            <a:stretch>
              <a:fillRect l="0" t="0" r="0" b="0"/>
            </a:stretch>
          </a:blipFill>
        </p:spPr>
      </p:sp>
      <p:sp>
        <p:nvSpPr>
          <p:cNvPr name="TextBox 3" id="3"/>
          <p:cNvSpPr txBox="true"/>
          <p:nvPr/>
        </p:nvSpPr>
        <p:spPr>
          <a:xfrm rot="0">
            <a:off x="457200" y="466700"/>
            <a:ext cx="16344900" cy="523900"/>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Accidents by Weather Condition</a:t>
            </a:r>
          </a:p>
        </p:txBody>
      </p:sp>
      <p:sp>
        <p:nvSpPr>
          <p:cNvPr name="TextBox 4" id="4"/>
          <p:cNvSpPr txBox="true"/>
          <p:nvPr/>
        </p:nvSpPr>
        <p:spPr>
          <a:xfrm rot="0">
            <a:off x="294186" y="8697329"/>
            <a:ext cx="17699627" cy="1057324"/>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Acci</a:t>
            </a:r>
            <a:r>
              <a:rPr lang="en-US" sz="3000">
                <a:solidFill>
                  <a:srgbClr val="000000"/>
                </a:solidFill>
                <a:latin typeface="Glacial Indifference"/>
                <a:ea typeface="Glacial Indifference"/>
                <a:cs typeface="Glacial Indifference"/>
                <a:sym typeface="Glacial Indifference"/>
              </a:rPr>
              <a:t>dents were higher when pilots relied on visual navigation (VMC) instead of instruments. In contrast, incidents involving instrument-based navigation were minimal.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4186" y="1279315"/>
            <a:ext cx="12179363" cy="7195973"/>
          </a:xfrm>
          <a:custGeom>
            <a:avLst/>
            <a:gdLst/>
            <a:ahLst/>
            <a:cxnLst/>
            <a:rect r="r" b="b" t="t" l="l"/>
            <a:pathLst>
              <a:path h="7195973" w="12179363">
                <a:moveTo>
                  <a:pt x="0" y="0"/>
                </a:moveTo>
                <a:lnTo>
                  <a:pt x="12179363" y="0"/>
                </a:lnTo>
                <a:lnTo>
                  <a:pt x="12179363" y="7195974"/>
                </a:lnTo>
                <a:lnTo>
                  <a:pt x="0" y="7195974"/>
                </a:lnTo>
                <a:lnTo>
                  <a:pt x="0" y="0"/>
                </a:lnTo>
                <a:close/>
              </a:path>
            </a:pathLst>
          </a:custGeom>
          <a:blipFill>
            <a:blip r:embed="rId2"/>
            <a:stretch>
              <a:fillRect l="0" t="0" r="0" b="0"/>
            </a:stretch>
          </a:blipFill>
        </p:spPr>
      </p:sp>
      <p:sp>
        <p:nvSpPr>
          <p:cNvPr name="TextBox 3" id="3"/>
          <p:cNvSpPr txBox="true"/>
          <p:nvPr/>
        </p:nvSpPr>
        <p:spPr>
          <a:xfrm rot="0">
            <a:off x="457200" y="466700"/>
            <a:ext cx="16344900" cy="523900"/>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Causes of Accidents by Phase of Flight</a:t>
            </a:r>
          </a:p>
        </p:txBody>
      </p:sp>
      <p:sp>
        <p:nvSpPr>
          <p:cNvPr name="TextBox 4" id="4"/>
          <p:cNvSpPr txBox="true"/>
          <p:nvPr/>
        </p:nvSpPr>
        <p:spPr>
          <a:xfrm rot="0">
            <a:off x="294186" y="8697329"/>
            <a:ext cx="17699627" cy="1057324"/>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Most acci</a:t>
            </a:r>
            <a:r>
              <a:rPr lang="en-US" sz="3000">
                <a:solidFill>
                  <a:srgbClr val="000000"/>
                </a:solidFill>
                <a:latin typeface="Glacial Indifference"/>
                <a:ea typeface="Glacial Indifference"/>
                <a:cs typeface="Glacial Indifference"/>
                <a:sym typeface="Glacial Indifference"/>
              </a:rPr>
              <a:t>dents occur during landing, takeoff, cruise, maneuvering, and unknown phases, highlighting the need for enhanced safety measures during these critical stages.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36190" y="1666483"/>
            <a:ext cx="12386852" cy="1104240"/>
          </a:xfrm>
          <a:prstGeom prst="rect">
            <a:avLst/>
          </a:prstGeom>
        </p:spPr>
        <p:txBody>
          <a:bodyPr anchor="t" rtlCol="false" tIns="0" lIns="0" bIns="0" rIns="0">
            <a:spAutoFit/>
          </a:bodyPr>
          <a:lstStyle/>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RECOMMENDATIONS</a:t>
            </a:r>
          </a:p>
        </p:txBody>
      </p:sp>
      <p:sp>
        <p:nvSpPr>
          <p:cNvPr name="TextBox 3" id="3"/>
          <p:cNvSpPr txBox="true"/>
          <p:nvPr/>
        </p:nvSpPr>
        <p:spPr>
          <a:xfrm rot="0">
            <a:off x="836190" y="3209826"/>
            <a:ext cx="15517982" cy="4791298"/>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Glacial Indifference"/>
                <a:ea typeface="Glacial Indifference"/>
                <a:cs typeface="Glacial Indifference"/>
                <a:sym typeface="Glacial Indifference"/>
              </a:rPr>
              <a:t>Prioritize Safer Aircraft: Focus on models with lower fatal injuries and incident rates, like Maule MX-7-180 and One Design DR 107.</a:t>
            </a:r>
          </a:p>
          <a:p>
            <a:pPr algn="l">
              <a:lnSpc>
                <a:spcPts val="4200"/>
              </a:lnSpc>
            </a:pPr>
          </a:p>
          <a:p>
            <a:pPr algn="l" marL="647700" indent="-323850" lvl="1">
              <a:lnSpc>
                <a:spcPts val="4200"/>
              </a:lnSpc>
              <a:buFont typeface="Arial"/>
              <a:buChar char="•"/>
            </a:pPr>
            <a:r>
              <a:rPr lang="en-US" sz="3000">
                <a:solidFill>
                  <a:srgbClr val="000000"/>
                </a:solidFill>
                <a:latin typeface="Glacial Indifference"/>
                <a:ea typeface="Glacial Indifference"/>
                <a:cs typeface="Glacial Indifference"/>
                <a:sym typeface="Glacial Indifference"/>
              </a:rPr>
              <a:t>Select Resilient Models: Choose aircraft that mostly sustain minor damage, reducing repair costs and enhancing safety.</a:t>
            </a:r>
          </a:p>
          <a:p>
            <a:pPr algn="l">
              <a:lnSpc>
                <a:spcPts val="4200"/>
              </a:lnSpc>
            </a:pPr>
          </a:p>
          <a:p>
            <a:pPr algn="l" marL="647700" indent="-323850" lvl="1">
              <a:lnSpc>
                <a:spcPts val="4200"/>
              </a:lnSpc>
              <a:buFont typeface="Arial"/>
              <a:buChar char="•"/>
            </a:pPr>
            <a:r>
              <a:rPr lang="en-US" sz="3000">
                <a:solidFill>
                  <a:srgbClr val="000000"/>
                </a:solidFill>
                <a:latin typeface="Glacial Indifference"/>
                <a:ea typeface="Glacial Indifference"/>
                <a:cs typeface="Glacial Indifference"/>
                <a:sym typeface="Glacial Indifference"/>
              </a:rPr>
              <a:t>Consider Weather and Flight Phases: Prefer aircraft that perform well during critical phases like takeoff and landing, and in varying weather conditions.</a:t>
            </a:r>
          </a:p>
          <a:p>
            <a:pPr algn="l">
              <a:lnSpc>
                <a:spcPts val="4200"/>
              </a:lnSpc>
            </a:pPr>
          </a:p>
        </p:txBody>
      </p:sp>
      <p:sp>
        <p:nvSpPr>
          <p:cNvPr name="Freeform 4" id="4"/>
          <p:cNvSpPr/>
          <p:nvPr/>
        </p:nvSpPr>
        <p:spPr>
          <a:xfrm flipH="false" flipV="false" rot="0">
            <a:off x="-909229" y="-1717265"/>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36190" y="1666483"/>
            <a:ext cx="12386852" cy="1104240"/>
          </a:xfrm>
          <a:prstGeom prst="rect">
            <a:avLst/>
          </a:prstGeom>
        </p:spPr>
        <p:txBody>
          <a:bodyPr anchor="t" rtlCol="false" tIns="0" lIns="0" bIns="0" rIns="0">
            <a:spAutoFit/>
          </a:bodyPr>
          <a:lstStyle/>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NEXT STEPS</a:t>
            </a:r>
          </a:p>
        </p:txBody>
      </p:sp>
      <p:sp>
        <p:nvSpPr>
          <p:cNvPr name="TextBox 3" id="3"/>
          <p:cNvSpPr txBox="true"/>
          <p:nvPr/>
        </p:nvSpPr>
        <p:spPr>
          <a:xfrm rot="0">
            <a:off x="836190" y="3057426"/>
            <a:ext cx="15517982" cy="4240803"/>
          </a:xfrm>
          <a:prstGeom prst="rect">
            <a:avLst/>
          </a:prstGeom>
        </p:spPr>
        <p:txBody>
          <a:bodyPr anchor="t" rtlCol="false" tIns="0" lIns="0" bIns="0" rIns="0">
            <a:spAutoFit/>
          </a:bodyPr>
          <a:lstStyle/>
          <a:p>
            <a:pPr algn="l" marL="647700" indent="-323850" lvl="1">
              <a:lnSpc>
                <a:spcPts val="5820"/>
              </a:lnSpc>
              <a:buFont typeface="Arial"/>
              <a:buChar char="•"/>
            </a:pPr>
            <a:r>
              <a:rPr lang="en-US" sz="3000">
                <a:solidFill>
                  <a:srgbClr val="000000"/>
                </a:solidFill>
                <a:latin typeface="Glacial Indifference"/>
                <a:ea typeface="Glacial Indifference"/>
                <a:cs typeface="Glacial Indifference"/>
                <a:sym typeface="Glacial Indifference"/>
              </a:rPr>
              <a:t>C</a:t>
            </a:r>
            <a:r>
              <a:rPr lang="en-US" sz="3000">
                <a:solidFill>
                  <a:srgbClr val="000000"/>
                </a:solidFill>
                <a:latin typeface="Glacial Indifference"/>
                <a:ea typeface="Glacial Indifference"/>
                <a:cs typeface="Glacial Indifference"/>
                <a:sym typeface="Glacial Indifference"/>
              </a:rPr>
              <a:t>onduct Detailed Risk Assessments for shortlisted aircraft models.</a:t>
            </a:r>
          </a:p>
          <a:p>
            <a:pPr algn="l" marL="647700" indent="-323850" lvl="1">
              <a:lnSpc>
                <a:spcPts val="5820"/>
              </a:lnSpc>
              <a:buFont typeface="Arial"/>
              <a:buChar char="•"/>
            </a:pPr>
            <a:r>
              <a:rPr lang="en-US" sz="3000">
                <a:solidFill>
                  <a:srgbClr val="000000"/>
                </a:solidFill>
                <a:latin typeface="Glacial Indifference"/>
                <a:ea typeface="Glacial Indifference"/>
                <a:cs typeface="Glacial Indifference"/>
                <a:sym typeface="Glacial Indifference"/>
              </a:rPr>
              <a:t>Engage with Manufacturers to gather maintenance and safety records.</a:t>
            </a:r>
          </a:p>
          <a:p>
            <a:pPr algn="l" marL="647700" indent="-323850" lvl="1">
              <a:lnSpc>
                <a:spcPts val="5820"/>
              </a:lnSpc>
              <a:buFont typeface="Arial"/>
              <a:buChar char="•"/>
            </a:pPr>
            <a:r>
              <a:rPr lang="en-US" sz="3000">
                <a:solidFill>
                  <a:srgbClr val="000000"/>
                </a:solidFill>
                <a:latin typeface="Glacial Indifference"/>
                <a:ea typeface="Glacial Indifference"/>
                <a:cs typeface="Glacial Indifference"/>
                <a:sym typeface="Glacial Indifference"/>
              </a:rPr>
              <a:t>Pilot Test Selected Aircraft under different conditions (weather, phases of flight).</a:t>
            </a:r>
          </a:p>
          <a:p>
            <a:pPr algn="l" marL="647700" indent="-323850" lvl="1">
              <a:lnSpc>
                <a:spcPts val="5820"/>
              </a:lnSpc>
              <a:buFont typeface="Arial"/>
              <a:buChar char="•"/>
            </a:pPr>
            <a:r>
              <a:rPr lang="en-US" sz="3000">
                <a:solidFill>
                  <a:srgbClr val="000000"/>
                </a:solidFill>
                <a:latin typeface="Glacial Indifference"/>
                <a:ea typeface="Glacial Indifference"/>
                <a:cs typeface="Glacial Indifference"/>
                <a:sym typeface="Glacial Indifference"/>
              </a:rPr>
              <a:t>Develop Training Programs focused on high-risk phases like takeoff and landing.</a:t>
            </a:r>
          </a:p>
          <a:p>
            <a:pPr algn="l" marL="647700" indent="-323850" lvl="1">
              <a:lnSpc>
                <a:spcPts val="5820"/>
              </a:lnSpc>
              <a:buFont typeface="Arial"/>
              <a:buChar char="•"/>
            </a:pPr>
            <a:r>
              <a:rPr lang="en-US" sz="3000">
                <a:solidFill>
                  <a:srgbClr val="000000"/>
                </a:solidFill>
                <a:latin typeface="Glacial Indifference"/>
                <a:ea typeface="Glacial Indifference"/>
                <a:cs typeface="Glacial Indifference"/>
                <a:sym typeface="Glacial Indifference"/>
              </a:rPr>
              <a:t>Establish Ongoing Monitoring to track incident and maintenance trends after acquisition.</a:t>
            </a:r>
          </a:p>
          <a:p>
            <a:pPr algn="l">
              <a:lnSpc>
                <a:spcPts val="4200"/>
              </a:lnSpc>
            </a:pPr>
          </a:p>
        </p:txBody>
      </p:sp>
      <p:sp>
        <p:nvSpPr>
          <p:cNvPr name="Freeform 4" id="4"/>
          <p:cNvSpPr/>
          <p:nvPr/>
        </p:nvSpPr>
        <p:spPr>
          <a:xfrm flipH="false" flipV="false" rot="0">
            <a:off x="-909229" y="-1717265"/>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09229" y="-1717265"/>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75669" y="3154593"/>
            <a:ext cx="6964784" cy="3844464"/>
          </a:xfrm>
          <a:prstGeom prst="rect">
            <a:avLst/>
          </a:prstGeom>
        </p:spPr>
        <p:txBody>
          <a:bodyPr anchor="t" rtlCol="false" tIns="0" lIns="0" bIns="0" rIns="0">
            <a:spAutoFit/>
          </a:bodyPr>
          <a:lstStyle/>
          <a:p>
            <a:pPr algn="ctr">
              <a:lnSpc>
                <a:spcPts val="8819"/>
              </a:lnSpc>
              <a:spcBef>
                <a:spcPct val="0"/>
              </a:spcBef>
            </a:pPr>
            <a:r>
              <a:rPr lang="en-US" b="true" sz="6299">
                <a:solidFill>
                  <a:srgbClr val="FF914D"/>
                </a:solidFill>
                <a:latin typeface="Glacial Indifference Bold"/>
                <a:ea typeface="Glacial Indifference Bold"/>
                <a:cs typeface="Glacial Indifference Bold"/>
                <a:sym typeface="Glacial Indifference Bold"/>
              </a:rPr>
              <a:t>THANK YOU</a:t>
            </a:r>
          </a:p>
          <a:p>
            <a:pPr algn="ctr">
              <a:lnSpc>
                <a:spcPts val="8819"/>
              </a:lnSpc>
              <a:spcBef>
                <a:spcPct val="0"/>
              </a:spcBef>
            </a:pPr>
          </a:p>
          <a:p>
            <a:pPr algn="ctr">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For any inquiries, please contact me at:</a:t>
            </a:r>
          </a:p>
          <a:p>
            <a:pPr algn="ctr">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 </a:t>
            </a:r>
          </a:p>
          <a:p>
            <a:pPr algn="ctr">
              <a:lnSpc>
                <a:spcPts val="4200"/>
              </a:lnSpc>
              <a:spcBef>
                <a:spcPct val="0"/>
              </a:spcBef>
            </a:pPr>
          </a:p>
        </p:txBody>
      </p:sp>
      <p:grpSp>
        <p:nvGrpSpPr>
          <p:cNvPr name="Group 5" id="5"/>
          <p:cNvGrpSpPr/>
          <p:nvPr/>
        </p:nvGrpSpPr>
        <p:grpSpPr>
          <a:xfrm rot="0">
            <a:off x="6301176" y="6260690"/>
            <a:ext cx="4913771" cy="1159987"/>
            <a:chOff x="0" y="0"/>
            <a:chExt cx="6551695" cy="1546649"/>
          </a:xfrm>
        </p:grpSpPr>
        <p:sp>
          <p:nvSpPr>
            <p:cNvPr name="Freeform 6" id="6"/>
            <p:cNvSpPr/>
            <p:nvPr/>
          </p:nvSpPr>
          <p:spPr>
            <a:xfrm flipH="false" flipV="false" rot="0">
              <a:off x="0" y="0"/>
              <a:ext cx="800100" cy="800100"/>
            </a:xfrm>
            <a:custGeom>
              <a:avLst/>
              <a:gdLst/>
              <a:ahLst/>
              <a:cxnLst/>
              <a:rect r="r" b="b" t="t" l="l"/>
              <a:pathLst>
                <a:path h="800100" w="800100">
                  <a:moveTo>
                    <a:pt x="0" y="0"/>
                  </a:moveTo>
                  <a:lnTo>
                    <a:pt x="800100" y="0"/>
                  </a:lnTo>
                  <a:lnTo>
                    <a:pt x="800100" y="800100"/>
                  </a:lnTo>
                  <a:lnTo>
                    <a:pt x="0" y="8001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800100"/>
              <a:ext cx="746549" cy="746549"/>
            </a:xfrm>
            <a:custGeom>
              <a:avLst/>
              <a:gdLst/>
              <a:ahLst/>
              <a:cxnLst/>
              <a:rect r="r" b="b" t="t" l="l"/>
              <a:pathLst>
                <a:path h="746549" w="746549">
                  <a:moveTo>
                    <a:pt x="0" y="0"/>
                  </a:moveTo>
                  <a:lnTo>
                    <a:pt x="746549" y="0"/>
                  </a:lnTo>
                  <a:lnTo>
                    <a:pt x="746549" y="746549"/>
                  </a:lnTo>
                  <a:lnTo>
                    <a:pt x="0" y="746549"/>
                  </a:lnTo>
                  <a:lnTo>
                    <a:pt x="0" y="0"/>
                  </a:lnTo>
                  <a:close/>
                </a:path>
              </a:pathLst>
            </a:custGeom>
            <a:blipFill>
              <a:blip r:embed="rId6"/>
              <a:stretch>
                <a:fillRect l="0" t="0" r="0" b="0"/>
              </a:stretch>
            </a:blipFill>
          </p:spPr>
        </p:sp>
        <p:sp>
          <p:nvSpPr>
            <p:cNvPr name="TextBox 8" id="8"/>
            <p:cNvSpPr txBox="true"/>
            <p:nvPr/>
          </p:nvSpPr>
          <p:spPr>
            <a:xfrm rot="0">
              <a:off x="1004706" y="733425"/>
              <a:ext cx="5546989" cy="676308"/>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Glacial Indifference"/>
                  <a:ea typeface="Glacial Indifference"/>
                  <a:cs typeface="Glacial Indifference"/>
                  <a:sym typeface="Glacial Indifference"/>
                </a:rPr>
                <a:t> UserName: Marilyn Akinyi</a:t>
              </a:r>
            </a:p>
          </p:txBody>
        </p:sp>
        <p:sp>
          <p:nvSpPr>
            <p:cNvPr name="TextBox 9" id="9"/>
            <p:cNvSpPr txBox="true"/>
            <p:nvPr/>
          </p:nvSpPr>
          <p:spPr>
            <a:xfrm rot="0">
              <a:off x="1004706" y="-66675"/>
              <a:ext cx="5293485" cy="676308"/>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Glacial Indifference"/>
                  <a:ea typeface="Glacial Indifference"/>
                  <a:cs typeface="Glacial Indifference"/>
                  <a:sym typeface="Glacial Indifference"/>
                </a:rPr>
                <a:t>akinyimarilyn@gmail.com</a:t>
              </a:r>
            </a:p>
          </p:txBody>
        </p:sp>
      </p:grpSp>
      <p:sp>
        <p:nvSpPr>
          <p:cNvPr name="Freeform 10" id="10"/>
          <p:cNvSpPr/>
          <p:nvPr/>
        </p:nvSpPr>
        <p:spPr>
          <a:xfrm flipH="false" flipV="false" rot="0">
            <a:off x="11726294" y="-2430320"/>
            <a:ext cx="9684316" cy="6609546"/>
          </a:xfrm>
          <a:custGeom>
            <a:avLst/>
            <a:gdLst/>
            <a:ahLst/>
            <a:cxnLst/>
            <a:rect r="r" b="b" t="t" l="l"/>
            <a:pathLst>
              <a:path h="6609546" w="9684316">
                <a:moveTo>
                  <a:pt x="0" y="0"/>
                </a:moveTo>
                <a:lnTo>
                  <a:pt x="9684316" y="0"/>
                </a:lnTo>
                <a:lnTo>
                  <a:pt x="9684316" y="6609546"/>
                </a:lnTo>
                <a:lnTo>
                  <a:pt x="0" y="66095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3FB"/>
        </a:solidFill>
      </p:bgPr>
    </p:bg>
    <p:spTree>
      <p:nvGrpSpPr>
        <p:cNvPr id="1" name=""/>
        <p:cNvGrpSpPr/>
        <p:nvPr/>
      </p:nvGrpSpPr>
      <p:grpSpPr>
        <a:xfrm>
          <a:off x="0" y="0"/>
          <a:ext cx="0" cy="0"/>
          <a:chOff x="0" y="0"/>
          <a:chExt cx="0" cy="0"/>
        </a:xfrm>
      </p:grpSpPr>
      <p:sp>
        <p:nvSpPr>
          <p:cNvPr name="Freeform 2" id="2"/>
          <p:cNvSpPr/>
          <p:nvPr/>
        </p:nvSpPr>
        <p:spPr>
          <a:xfrm flipH="false" flipV="false" rot="0">
            <a:off x="-909229" y="-1717265"/>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4602243" y="427747"/>
            <a:ext cx="7665657" cy="20050230"/>
            <a:chOff x="0" y="0"/>
            <a:chExt cx="2018938" cy="5280719"/>
          </a:xfrm>
        </p:grpSpPr>
        <p:sp>
          <p:nvSpPr>
            <p:cNvPr name="Freeform 5" id="5"/>
            <p:cNvSpPr/>
            <p:nvPr/>
          </p:nvSpPr>
          <p:spPr>
            <a:xfrm flipH="false" flipV="false" rot="0">
              <a:off x="0" y="0"/>
              <a:ext cx="2018938" cy="5280719"/>
            </a:xfrm>
            <a:custGeom>
              <a:avLst/>
              <a:gdLst/>
              <a:ahLst/>
              <a:cxnLst/>
              <a:rect r="r" b="b" t="t" l="l"/>
              <a:pathLst>
                <a:path h="5280719" w="2018938">
                  <a:moveTo>
                    <a:pt x="0" y="0"/>
                  </a:moveTo>
                  <a:lnTo>
                    <a:pt x="2018938" y="0"/>
                  </a:lnTo>
                  <a:lnTo>
                    <a:pt x="2018938" y="5280719"/>
                  </a:lnTo>
                  <a:lnTo>
                    <a:pt x="0" y="5280719"/>
                  </a:lnTo>
                  <a:close/>
                </a:path>
              </a:pathLst>
            </a:custGeom>
            <a:gradFill rotWithShape="true">
              <a:gsLst>
                <a:gs pos="0">
                  <a:srgbClr val="C7D7F3">
                    <a:alpha val="100000"/>
                  </a:srgbClr>
                </a:gs>
                <a:gs pos="100000">
                  <a:srgbClr val="C7D7F3">
                    <a:alpha val="0"/>
                  </a:srgbClr>
                </a:gs>
              </a:gsLst>
              <a:lin ang="0"/>
            </a:gradFill>
            <a:ln cap="sq">
              <a:noFill/>
              <a:prstDash val="solid"/>
              <a:miter/>
            </a:ln>
          </p:spPr>
        </p:sp>
        <p:sp>
          <p:nvSpPr>
            <p:cNvPr name="TextBox 6" id="6"/>
            <p:cNvSpPr txBox="true"/>
            <p:nvPr/>
          </p:nvSpPr>
          <p:spPr>
            <a:xfrm>
              <a:off x="0" y="-57150"/>
              <a:ext cx="2018938" cy="533786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20440" y="2612615"/>
            <a:ext cx="17028020" cy="2657599"/>
          </a:xfrm>
          <a:prstGeom prst="rect">
            <a:avLst/>
          </a:prstGeom>
        </p:spPr>
        <p:txBody>
          <a:bodyPr anchor="t" rtlCol="false" tIns="0" lIns="0" bIns="0" rIns="0">
            <a:spAutoFit/>
          </a:bodyPr>
          <a:lstStyle/>
          <a:p>
            <a:pPr algn="l">
              <a:lnSpc>
                <a:spcPts val="4200"/>
              </a:lnSpc>
              <a:spcBef>
                <a:spcPct val="0"/>
              </a:spcBef>
            </a:pPr>
            <a:r>
              <a:rPr lang="en-US" b="true" sz="3000">
                <a:solidFill>
                  <a:srgbClr val="FF914D"/>
                </a:solidFill>
                <a:latin typeface="Glacial Indifference Bold"/>
                <a:ea typeface="Glacial Indifference Bold"/>
                <a:cs typeface="Glacial Indifference Bold"/>
                <a:sym typeface="Glacial Indifference Bold"/>
              </a:rPr>
              <a:t>Overview </a:t>
            </a:r>
          </a:p>
          <a:p>
            <a:pPr algn="l">
              <a:lnSpc>
                <a:spcPts val="4200"/>
              </a:lnSpc>
              <a:spcBef>
                <a:spcPct val="0"/>
              </a:spcBef>
            </a:pPr>
          </a:p>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The presentation identifies aircraft makes and models that reduce incident &amp; fatalities risk, optimize operations, and improving safety records. This presentation provides actionable recommendations to ensure , low-risk factors into expansion into the aviation industry.</a:t>
            </a:r>
          </a:p>
        </p:txBody>
      </p:sp>
      <p:sp>
        <p:nvSpPr>
          <p:cNvPr name="TextBox 8" id="8"/>
          <p:cNvSpPr txBox="true"/>
          <p:nvPr/>
        </p:nvSpPr>
        <p:spPr>
          <a:xfrm rot="0">
            <a:off x="-1972946" y="1117850"/>
            <a:ext cx="10408018" cy="1104240"/>
          </a:xfrm>
          <a:prstGeom prst="rect">
            <a:avLst/>
          </a:prstGeom>
        </p:spPr>
        <p:txBody>
          <a:bodyPr anchor="t" rtlCol="false" tIns="0" lIns="0" bIns="0" rIns="0">
            <a:spAutoFit/>
          </a:bodyPr>
          <a:lstStyle/>
          <a:p>
            <a:pPr algn="ctr">
              <a:lnSpc>
                <a:spcPts val="8959"/>
              </a:lnSpc>
            </a:pPr>
            <a:r>
              <a:rPr lang="en-US" b="true" sz="6399">
                <a:solidFill>
                  <a:srgbClr val="FF914D"/>
                </a:solidFill>
                <a:latin typeface="Glacial Indifference Bold"/>
                <a:ea typeface="Glacial Indifference Bold"/>
                <a:cs typeface="Glacial Indifference Bold"/>
                <a:sym typeface="Glacial Indifference Bold"/>
              </a:rPr>
              <a:t>INTRODUCTION</a:t>
            </a:r>
          </a:p>
        </p:txBody>
      </p:sp>
      <p:sp>
        <p:nvSpPr>
          <p:cNvPr name="TextBox 9" id="9"/>
          <p:cNvSpPr txBox="true"/>
          <p:nvPr/>
        </p:nvSpPr>
        <p:spPr>
          <a:xfrm rot="0">
            <a:off x="420440" y="5661564"/>
            <a:ext cx="13645554" cy="4791298"/>
          </a:xfrm>
          <a:prstGeom prst="rect">
            <a:avLst/>
          </a:prstGeom>
        </p:spPr>
        <p:txBody>
          <a:bodyPr anchor="t" rtlCol="false" tIns="0" lIns="0" bIns="0" rIns="0">
            <a:spAutoFit/>
          </a:bodyPr>
          <a:lstStyle/>
          <a:p>
            <a:pPr algn="l">
              <a:lnSpc>
                <a:spcPts val="4200"/>
              </a:lnSpc>
              <a:spcBef>
                <a:spcPct val="0"/>
              </a:spcBef>
            </a:pPr>
            <a:r>
              <a:rPr lang="en-US" b="true" sz="3000">
                <a:solidFill>
                  <a:srgbClr val="FF914D"/>
                </a:solidFill>
                <a:latin typeface="Glacial Indifference Bold"/>
                <a:ea typeface="Glacial Indifference Bold"/>
                <a:cs typeface="Glacial Indifference Bold"/>
                <a:sym typeface="Glacial Indifference Bold"/>
              </a:rPr>
              <a:t>Key Business Questions Answered</a:t>
            </a:r>
          </a:p>
          <a:p>
            <a:pPr algn="l">
              <a:lnSpc>
                <a:spcPts val="4200"/>
              </a:lnSpc>
              <a:spcBef>
                <a:spcPct val="0"/>
              </a:spcBef>
            </a:pPr>
          </a:p>
          <a:p>
            <a:pPr algn="l" marL="647700" indent="-323850" lvl="1">
              <a:lnSpc>
                <a:spcPts val="4200"/>
              </a:lnSpc>
              <a:spcBef>
                <a:spcPct val="0"/>
              </a:spcBef>
              <a:buFont typeface="Arial"/>
              <a:buChar char="•"/>
            </a:pPr>
            <a:r>
              <a:rPr lang="en-US" sz="3000">
                <a:solidFill>
                  <a:srgbClr val="000000"/>
                </a:solidFill>
                <a:latin typeface="Glacial Indifference"/>
                <a:ea typeface="Glacial Indifference"/>
                <a:cs typeface="Glacial Indifference"/>
                <a:sym typeface="Glacial Indifference"/>
              </a:rPr>
              <a:t>Which aircraft models have the most and fewest fatal accidents?</a:t>
            </a:r>
          </a:p>
          <a:p>
            <a:pPr algn="l" marL="647700" indent="-323850" lvl="1">
              <a:lnSpc>
                <a:spcPts val="4200"/>
              </a:lnSpc>
              <a:spcBef>
                <a:spcPct val="0"/>
              </a:spcBef>
              <a:buFont typeface="Arial"/>
              <a:buChar char="•"/>
            </a:pPr>
            <a:r>
              <a:rPr lang="en-US" sz="3000">
                <a:solidFill>
                  <a:srgbClr val="000000"/>
                </a:solidFill>
                <a:latin typeface="Glacial Indifference"/>
                <a:ea typeface="Glacial Indifference"/>
                <a:cs typeface="Glacial Indifference"/>
                <a:sym typeface="Glacial Indifference"/>
              </a:rPr>
              <a:t>What are the top causes of aircraft incidents?</a:t>
            </a:r>
          </a:p>
          <a:p>
            <a:pPr algn="l" marL="647700" indent="-323850" lvl="1">
              <a:lnSpc>
                <a:spcPts val="4200"/>
              </a:lnSpc>
              <a:spcBef>
                <a:spcPct val="0"/>
              </a:spcBef>
              <a:buFont typeface="Arial"/>
              <a:buChar char="•"/>
            </a:pPr>
            <a:r>
              <a:rPr lang="en-US" sz="3000">
                <a:solidFill>
                  <a:srgbClr val="000000"/>
                </a:solidFill>
                <a:latin typeface="Glacial Indifference"/>
                <a:ea typeface="Glacial Indifference"/>
                <a:cs typeface="Glacial Indifference"/>
                <a:sym typeface="Glacial Indifference"/>
              </a:rPr>
              <a:t>How does weather impact incident frequency and severity?</a:t>
            </a:r>
          </a:p>
          <a:p>
            <a:pPr algn="l" marL="647700" indent="-323850" lvl="1">
              <a:lnSpc>
                <a:spcPts val="4200"/>
              </a:lnSpc>
              <a:spcBef>
                <a:spcPct val="0"/>
              </a:spcBef>
              <a:buFont typeface="Arial"/>
              <a:buChar char="•"/>
            </a:pPr>
            <a:r>
              <a:rPr lang="en-US" sz="3000">
                <a:solidFill>
                  <a:srgbClr val="000000"/>
                </a:solidFill>
                <a:latin typeface="Glacial Indifference"/>
                <a:ea typeface="Glacial Indifference"/>
                <a:cs typeface="Glacial Indifference"/>
                <a:sym typeface="Glacial Indifference"/>
              </a:rPr>
              <a:t>What aircraft types are safest for passenger vs. non-passenger flights?</a:t>
            </a:r>
          </a:p>
          <a:p>
            <a:pPr algn="l" marL="647700" indent="-323850" lvl="1">
              <a:lnSpc>
                <a:spcPts val="4200"/>
              </a:lnSpc>
              <a:spcBef>
                <a:spcPct val="0"/>
              </a:spcBef>
              <a:buFont typeface="Arial"/>
              <a:buChar char="•"/>
            </a:pPr>
            <a:r>
              <a:rPr lang="en-US" sz="3000">
                <a:solidFill>
                  <a:srgbClr val="000000"/>
                </a:solidFill>
                <a:latin typeface="Glacial Indifference"/>
                <a:ea typeface="Glacial Indifference"/>
                <a:cs typeface="Glacial Indifference"/>
                <a:sym typeface="Glacial Indifference"/>
              </a:rPr>
              <a:t>How does flight purpose (personal, business, instruction) relate to accident risk?</a:t>
            </a:r>
          </a:p>
          <a:p>
            <a:pPr algn="l">
              <a:lnSpc>
                <a:spcPts val="4200"/>
              </a:lnSpc>
              <a:spcBef>
                <a:spcPct val="0"/>
              </a:spcBef>
            </a:pPr>
          </a:p>
          <a:p>
            <a:pPr algn="l">
              <a:lnSpc>
                <a:spcPts val="420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3FB"/>
        </a:solidFill>
      </p:bgPr>
    </p:bg>
    <p:spTree>
      <p:nvGrpSpPr>
        <p:cNvPr id="1" name=""/>
        <p:cNvGrpSpPr/>
        <p:nvPr/>
      </p:nvGrpSpPr>
      <p:grpSpPr>
        <a:xfrm>
          <a:off x="0" y="0"/>
          <a:ext cx="0" cy="0"/>
          <a:chOff x="0" y="0"/>
          <a:chExt cx="0" cy="0"/>
        </a:xfrm>
      </p:grpSpPr>
      <p:sp>
        <p:nvSpPr>
          <p:cNvPr name="TextBox 2" id="2"/>
          <p:cNvSpPr txBox="true"/>
          <p:nvPr/>
        </p:nvSpPr>
        <p:spPr>
          <a:xfrm rot="0">
            <a:off x="836190" y="1666483"/>
            <a:ext cx="12386852" cy="1104240"/>
          </a:xfrm>
          <a:prstGeom prst="rect">
            <a:avLst/>
          </a:prstGeom>
        </p:spPr>
        <p:txBody>
          <a:bodyPr anchor="t" rtlCol="false" tIns="0" lIns="0" bIns="0" rIns="0">
            <a:spAutoFit/>
          </a:bodyPr>
          <a:lstStyle/>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BUSINESS UNDERSTANDING</a:t>
            </a:r>
          </a:p>
        </p:txBody>
      </p:sp>
      <p:sp>
        <p:nvSpPr>
          <p:cNvPr name="TextBox 3" id="3"/>
          <p:cNvSpPr txBox="true"/>
          <p:nvPr/>
        </p:nvSpPr>
        <p:spPr>
          <a:xfrm rot="0">
            <a:off x="868028" y="3633467"/>
            <a:ext cx="15517982" cy="4257873"/>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Our company is expanding into the aviation industry, with plans to purchase and operate airplanes for commercial and private use. However, we currently lack insight into the potential risks associated with different aircraft types. </a:t>
            </a:r>
          </a:p>
          <a:p>
            <a:pPr algn="l">
              <a:lnSpc>
                <a:spcPts val="4200"/>
              </a:lnSpc>
            </a:pPr>
          </a:p>
          <a:p>
            <a:pPr algn="l">
              <a:lnSpc>
                <a:spcPts val="4200"/>
              </a:lnSpc>
            </a:pPr>
            <a:r>
              <a:rPr lang="en-US" sz="3000">
                <a:solidFill>
                  <a:srgbClr val="000000"/>
                </a:solidFill>
                <a:latin typeface="Glacial Indifference"/>
                <a:ea typeface="Glacial Indifference"/>
                <a:cs typeface="Glacial Indifference"/>
                <a:sym typeface="Glacial Indifference"/>
              </a:rPr>
              <a:t>This project aims to analyze aircraft incident and fatality data to identify which models present the lowest risk. Our findings will provide actionable recommendations to guide the new aviation division in selecting safer, more reliable aircraft for purchase.</a:t>
            </a:r>
          </a:p>
          <a:p>
            <a:pPr algn="l">
              <a:lnSpc>
                <a:spcPts val="4200"/>
              </a:lnSpc>
            </a:pPr>
          </a:p>
        </p:txBody>
      </p:sp>
      <p:sp>
        <p:nvSpPr>
          <p:cNvPr name="Freeform 4" id="4"/>
          <p:cNvSpPr/>
          <p:nvPr/>
        </p:nvSpPr>
        <p:spPr>
          <a:xfrm flipH="false" flipV="false" rot="0">
            <a:off x="-909229" y="-1717265"/>
            <a:ext cx="4995681" cy="3434531"/>
          </a:xfrm>
          <a:custGeom>
            <a:avLst/>
            <a:gdLst/>
            <a:ahLst/>
            <a:cxnLst/>
            <a:rect r="r" b="b" t="t" l="l"/>
            <a:pathLst>
              <a:path h="3434531" w="4995681">
                <a:moveTo>
                  <a:pt x="0" y="0"/>
                </a:moveTo>
                <a:lnTo>
                  <a:pt x="4995681" y="0"/>
                </a:lnTo>
                <a:lnTo>
                  <a:pt x="4995681" y="3434530"/>
                </a:lnTo>
                <a:lnTo>
                  <a:pt x="0" y="343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726294" y="-2430320"/>
            <a:ext cx="9684316" cy="6609546"/>
          </a:xfrm>
          <a:custGeom>
            <a:avLst/>
            <a:gdLst/>
            <a:ahLst/>
            <a:cxnLst/>
            <a:rect r="r" b="b" t="t" l="l"/>
            <a:pathLst>
              <a:path h="6609546" w="9684316">
                <a:moveTo>
                  <a:pt x="0" y="0"/>
                </a:moveTo>
                <a:lnTo>
                  <a:pt x="9684316" y="0"/>
                </a:lnTo>
                <a:lnTo>
                  <a:pt x="9684316" y="6609546"/>
                </a:lnTo>
                <a:lnTo>
                  <a:pt x="0" y="6609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0110"/>
            <a:ext cx="11156708" cy="1104240"/>
          </a:xfrm>
          <a:prstGeom prst="rect">
            <a:avLst/>
          </a:prstGeom>
        </p:spPr>
        <p:txBody>
          <a:bodyPr anchor="t" rtlCol="false" tIns="0" lIns="0" bIns="0" rIns="0">
            <a:spAutoFit/>
          </a:bodyPr>
          <a:lstStyle/>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DATA UNDERSTANDING</a:t>
            </a:r>
          </a:p>
        </p:txBody>
      </p:sp>
      <p:sp>
        <p:nvSpPr>
          <p:cNvPr name="Freeform 4" id="4"/>
          <p:cNvSpPr/>
          <p:nvPr/>
        </p:nvSpPr>
        <p:spPr>
          <a:xfrm flipH="false" flipV="false" rot="0">
            <a:off x="-622195" y="-1577003"/>
            <a:ext cx="4995681" cy="3434531"/>
          </a:xfrm>
          <a:custGeom>
            <a:avLst/>
            <a:gdLst/>
            <a:ahLst/>
            <a:cxnLst/>
            <a:rect r="r" b="b" t="t" l="l"/>
            <a:pathLst>
              <a:path h="3434531" w="4995681">
                <a:moveTo>
                  <a:pt x="0" y="0"/>
                </a:moveTo>
                <a:lnTo>
                  <a:pt x="4995681" y="0"/>
                </a:lnTo>
                <a:lnTo>
                  <a:pt x="4995681" y="3434531"/>
                </a:lnTo>
                <a:lnTo>
                  <a:pt x="0" y="34345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3274692"/>
            <a:ext cx="15849826" cy="5324723"/>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For this analysis, we worked with historical aircraft incident and accident data. The dataset includes key details such as aircraft type, number of incidents, fatal incidents, fatalities, and location information. </a:t>
            </a:r>
          </a:p>
          <a:p>
            <a:pPr algn="l">
              <a:lnSpc>
                <a:spcPts val="4200"/>
              </a:lnSpc>
            </a:pPr>
          </a:p>
          <a:p>
            <a:pPr algn="l">
              <a:lnSpc>
                <a:spcPts val="4200"/>
              </a:lnSpc>
            </a:pPr>
            <a:r>
              <a:rPr lang="en-US" sz="3000">
                <a:solidFill>
                  <a:srgbClr val="000000"/>
                </a:solidFill>
                <a:latin typeface="Glacial Indifference"/>
                <a:ea typeface="Glacial Indifference"/>
                <a:cs typeface="Glacial Indifference"/>
                <a:sym typeface="Glacial Indifference"/>
              </a:rPr>
              <a:t>We assessed the data for completeness, accuracy, and consistency to ensure reliable analysis. Early exploration helped us identify patterns, spot missing values, and understand how different aircraft models vary in terms of safety performance. </a:t>
            </a:r>
          </a:p>
          <a:p>
            <a:pPr algn="l">
              <a:lnSpc>
                <a:spcPts val="4200"/>
              </a:lnSpc>
            </a:pPr>
          </a:p>
          <a:p>
            <a:pPr algn="l">
              <a:lnSpc>
                <a:spcPts val="4200"/>
              </a:lnSpc>
            </a:pPr>
            <a:r>
              <a:rPr lang="en-US" sz="3000">
                <a:solidFill>
                  <a:srgbClr val="000000"/>
                </a:solidFill>
                <a:latin typeface="Glacial Indifference"/>
                <a:ea typeface="Glacial Indifference"/>
                <a:cs typeface="Glacial Indifference"/>
                <a:sym typeface="Glacial Indifference"/>
              </a:rPr>
              <a:t>This understanding shaped how we approached the analysis and developed insights for business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3FB"/>
        </a:solidFill>
      </p:bgPr>
    </p:bg>
    <p:spTree>
      <p:nvGrpSpPr>
        <p:cNvPr id="1" name=""/>
        <p:cNvGrpSpPr/>
        <p:nvPr/>
      </p:nvGrpSpPr>
      <p:grpSpPr>
        <a:xfrm>
          <a:off x="0" y="0"/>
          <a:ext cx="0" cy="0"/>
          <a:chOff x="0" y="0"/>
          <a:chExt cx="0" cy="0"/>
        </a:xfrm>
      </p:grpSpPr>
      <p:sp>
        <p:nvSpPr>
          <p:cNvPr name="TextBox 2" id="2"/>
          <p:cNvSpPr txBox="true"/>
          <p:nvPr/>
        </p:nvSpPr>
        <p:spPr>
          <a:xfrm rot="0">
            <a:off x="1024203" y="1645018"/>
            <a:ext cx="20142033" cy="2237690"/>
          </a:xfrm>
          <a:prstGeom prst="rect">
            <a:avLst/>
          </a:prstGeom>
        </p:spPr>
        <p:txBody>
          <a:bodyPr anchor="t" rtlCol="false" tIns="0" lIns="0" bIns="0" rIns="0">
            <a:spAutoFit/>
          </a:bodyPr>
          <a:lstStyle/>
          <a:p>
            <a:pPr algn="l">
              <a:lnSpc>
                <a:spcPts val="8959"/>
              </a:lnSpc>
            </a:pPr>
            <a:r>
              <a:rPr lang="en-US" sz="6399" b="true">
                <a:solidFill>
                  <a:srgbClr val="FF914D"/>
                </a:solidFill>
                <a:latin typeface="Glacial Indifference Bold"/>
                <a:ea typeface="Glacial Indifference Bold"/>
                <a:cs typeface="Glacial Indifference Bold"/>
                <a:sym typeface="Glacial Indifference Bold"/>
              </a:rPr>
              <a:t>DATA PREPARATION, CLEANING AND </a:t>
            </a:r>
          </a:p>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MANIPULATION</a:t>
            </a:r>
          </a:p>
        </p:txBody>
      </p:sp>
      <p:sp>
        <p:nvSpPr>
          <p:cNvPr name="Freeform 3" id="3"/>
          <p:cNvSpPr/>
          <p:nvPr/>
        </p:nvSpPr>
        <p:spPr>
          <a:xfrm flipH="false" flipV="false" rot="0">
            <a:off x="-622195" y="-1577003"/>
            <a:ext cx="4995681" cy="3434531"/>
          </a:xfrm>
          <a:custGeom>
            <a:avLst/>
            <a:gdLst/>
            <a:ahLst/>
            <a:cxnLst/>
            <a:rect r="r" b="b" t="t" l="l"/>
            <a:pathLst>
              <a:path h="3434531" w="4995681">
                <a:moveTo>
                  <a:pt x="0" y="0"/>
                </a:moveTo>
                <a:lnTo>
                  <a:pt x="4995681" y="0"/>
                </a:lnTo>
                <a:lnTo>
                  <a:pt x="4995681" y="3434531"/>
                </a:lnTo>
                <a:lnTo>
                  <a:pt x="0" y="3434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888169" y="-793340"/>
            <a:ext cx="4995681" cy="3434531"/>
          </a:xfrm>
          <a:custGeom>
            <a:avLst/>
            <a:gdLst/>
            <a:ahLst/>
            <a:cxnLst/>
            <a:rect r="r" b="b" t="t" l="l"/>
            <a:pathLst>
              <a:path h="3434531" w="4995681">
                <a:moveTo>
                  <a:pt x="4995681" y="0"/>
                </a:moveTo>
                <a:lnTo>
                  <a:pt x="0" y="0"/>
                </a:lnTo>
                <a:lnTo>
                  <a:pt x="0" y="3434530"/>
                </a:lnTo>
                <a:lnTo>
                  <a:pt x="4995681" y="3434530"/>
                </a:lnTo>
                <a:lnTo>
                  <a:pt x="49956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4203" y="4842051"/>
            <a:ext cx="16235097" cy="3724449"/>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Before analysis, we cleaned and prepared the dataset to improve its quality and usability. This involved handling missing values, correcting inconsistencies in aircraft model names, and filtering out irrelevant or incomplete records. </a:t>
            </a:r>
          </a:p>
          <a:p>
            <a:pPr algn="l">
              <a:lnSpc>
                <a:spcPts val="4200"/>
              </a:lnSpc>
              <a:spcBef>
                <a:spcPct val="0"/>
              </a:spcBef>
            </a:pPr>
          </a:p>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We also created new variables, such as total incident rates, to better compare aircraft safety performance. This process ensured that our data was accurate, consistent, and ready for meaningful analysis and visualization.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3FB"/>
        </a:solidFill>
      </p:bgPr>
    </p:bg>
    <p:spTree>
      <p:nvGrpSpPr>
        <p:cNvPr id="1" name=""/>
        <p:cNvGrpSpPr/>
        <p:nvPr/>
      </p:nvGrpSpPr>
      <p:grpSpPr>
        <a:xfrm>
          <a:off x="0" y="0"/>
          <a:ext cx="0" cy="0"/>
          <a:chOff x="0" y="0"/>
          <a:chExt cx="0" cy="0"/>
        </a:xfrm>
      </p:grpSpPr>
      <p:sp>
        <p:nvSpPr>
          <p:cNvPr name="Freeform 2" id="2"/>
          <p:cNvSpPr/>
          <p:nvPr/>
        </p:nvSpPr>
        <p:spPr>
          <a:xfrm flipH="false" flipV="false" rot="0">
            <a:off x="361635" y="1871828"/>
            <a:ext cx="11061355" cy="7046266"/>
          </a:xfrm>
          <a:custGeom>
            <a:avLst/>
            <a:gdLst/>
            <a:ahLst/>
            <a:cxnLst/>
            <a:rect r="r" b="b" t="t" l="l"/>
            <a:pathLst>
              <a:path h="7046266" w="11061355">
                <a:moveTo>
                  <a:pt x="0" y="0"/>
                </a:moveTo>
                <a:lnTo>
                  <a:pt x="11061355" y="0"/>
                </a:lnTo>
                <a:lnTo>
                  <a:pt x="11061355" y="7046266"/>
                </a:lnTo>
                <a:lnTo>
                  <a:pt x="0" y="7046266"/>
                </a:lnTo>
                <a:lnTo>
                  <a:pt x="0" y="0"/>
                </a:lnTo>
                <a:close/>
              </a:path>
            </a:pathLst>
          </a:custGeom>
          <a:blipFill>
            <a:blip r:embed="rId2"/>
            <a:stretch>
              <a:fillRect l="0" t="0" r="-515" b="0"/>
            </a:stretch>
          </a:blipFill>
        </p:spPr>
      </p:sp>
      <p:sp>
        <p:nvSpPr>
          <p:cNvPr name="TextBox 3" id="3"/>
          <p:cNvSpPr txBox="true"/>
          <p:nvPr/>
        </p:nvSpPr>
        <p:spPr>
          <a:xfrm rot="0">
            <a:off x="313958" y="8259"/>
            <a:ext cx="11156708" cy="1104240"/>
          </a:xfrm>
          <a:prstGeom prst="rect">
            <a:avLst/>
          </a:prstGeom>
        </p:spPr>
        <p:txBody>
          <a:bodyPr anchor="t" rtlCol="false" tIns="0" lIns="0" bIns="0" rIns="0">
            <a:spAutoFit/>
          </a:bodyPr>
          <a:lstStyle/>
          <a:p>
            <a:pPr algn="l">
              <a:lnSpc>
                <a:spcPts val="8959"/>
              </a:lnSpc>
            </a:pPr>
            <a:r>
              <a:rPr lang="en-US" b="true" sz="6399">
                <a:solidFill>
                  <a:srgbClr val="FF914D"/>
                </a:solidFill>
                <a:latin typeface="Glacial Indifference Bold"/>
                <a:ea typeface="Glacial Indifference Bold"/>
                <a:cs typeface="Glacial Indifference Bold"/>
                <a:sym typeface="Glacial Indifference Bold"/>
              </a:rPr>
              <a:t>DATA ANALYSIS</a:t>
            </a:r>
          </a:p>
        </p:txBody>
      </p:sp>
      <p:sp>
        <p:nvSpPr>
          <p:cNvPr name="TextBox 4" id="4"/>
          <p:cNvSpPr txBox="true"/>
          <p:nvPr/>
        </p:nvSpPr>
        <p:spPr>
          <a:xfrm rot="0">
            <a:off x="190500" y="9086850"/>
            <a:ext cx="18097500" cy="903069"/>
          </a:xfrm>
          <a:prstGeom prst="rect">
            <a:avLst/>
          </a:prstGeom>
        </p:spPr>
        <p:txBody>
          <a:bodyPr anchor="t" rtlCol="false" tIns="0" lIns="0" bIns="0" rIns="0">
            <a:spAutoFit/>
          </a:bodyPr>
          <a:lstStyle/>
          <a:p>
            <a:pPr algn="l">
              <a:lnSpc>
                <a:spcPts val="3540"/>
              </a:lnSpc>
            </a:pPr>
            <a:r>
              <a:rPr lang="en-US" sz="3000">
                <a:solidFill>
                  <a:srgbClr val="000000"/>
                </a:solidFill>
                <a:latin typeface="Glacial Indifference"/>
                <a:ea typeface="Glacial Indifference"/>
                <a:cs typeface="Glacial Indifference"/>
                <a:sym typeface="Glacial Indifference"/>
              </a:rPr>
              <a:t>The bar chart shows higher fatal injuries in models like Boeing 737 and 777-206, indicating a need for further investigation into usage, maintenance, and operational factors before acquisition.</a:t>
            </a:r>
          </a:p>
        </p:txBody>
      </p:sp>
      <p:sp>
        <p:nvSpPr>
          <p:cNvPr name="TextBox 5" id="5"/>
          <p:cNvSpPr txBox="true"/>
          <p:nvPr/>
        </p:nvSpPr>
        <p:spPr>
          <a:xfrm rot="0">
            <a:off x="447584" y="1179174"/>
            <a:ext cx="7196708" cy="523898"/>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Top 10 Aircraft with Highest fatal injuries</a:t>
            </a:r>
          </a:p>
        </p:txBody>
      </p:sp>
      <p:sp>
        <p:nvSpPr>
          <p:cNvPr name="Freeform 6" id="6"/>
          <p:cNvSpPr/>
          <p:nvPr/>
        </p:nvSpPr>
        <p:spPr>
          <a:xfrm flipH="false" flipV="false" rot="0">
            <a:off x="14761460" y="-1562703"/>
            <a:ext cx="4995681" cy="3434531"/>
          </a:xfrm>
          <a:custGeom>
            <a:avLst/>
            <a:gdLst/>
            <a:ahLst/>
            <a:cxnLst/>
            <a:rect r="r" b="b" t="t" l="l"/>
            <a:pathLst>
              <a:path h="3434531" w="4995681">
                <a:moveTo>
                  <a:pt x="0" y="0"/>
                </a:moveTo>
                <a:lnTo>
                  <a:pt x="4995680" y="0"/>
                </a:lnTo>
                <a:lnTo>
                  <a:pt x="4995680" y="3434531"/>
                </a:lnTo>
                <a:lnTo>
                  <a:pt x="0" y="34345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3FB"/>
        </a:solidFill>
      </p:bgPr>
    </p:bg>
    <p:spTree>
      <p:nvGrpSpPr>
        <p:cNvPr id="1" name=""/>
        <p:cNvGrpSpPr/>
        <p:nvPr/>
      </p:nvGrpSpPr>
      <p:grpSpPr>
        <a:xfrm>
          <a:off x="0" y="0"/>
          <a:ext cx="0" cy="0"/>
          <a:chOff x="0" y="0"/>
          <a:chExt cx="0" cy="0"/>
        </a:xfrm>
      </p:grpSpPr>
      <p:sp>
        <p:nvSpPr>
          <p:cNvPr name="Freeform 2" id="2"/>
          <p:cNvSpPr/>
          <p:nvPr/>
        </p:nvSpPr>
        <p:spPr>
          <a:xfrm flipH="false" flipV="false" rot="0">
            <a:off x="-647721" y="-1985427"/>
            <a:ext cx="4995681" cy="3434531"/>
          </a:xfrm>
          <a:custGeom>
            <a:avLst/>
            <a:gdLst/>
            <a:ahLst/>
            <a:cxnLst/>
            <a:rect r="r" b="b" t="t" l="l"/>
            <a:pathLst>
              <a:path h="3434531" w="4995681">
                <a:moveTo>
                  <a:pt x="0" y="0"/>
                </a:moveTo>
                <a:lnTo>
                  <a:pt x="4995681" y="0"/>
                </a:lnTo>
                <a:lnTo>
                  <a:pt x="4995681" y="3434531"/>
                </a:lnTo>
                <a:lnTo>
                  <a:pt x="0" y="3434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50311" y="-1577003"/>
            <a:ext cx="4995681" cy="3434531"/>
          </a:xfrm>
          <a:custGeom>
            <a:avLst/>
            <a:gdLst/>
            <a:ahLst/>
            <a:cxnLst/>
            <a:rect r="r" b="b" t="t" l="l"/>
            <a:pathLst>
              <a:path h="3434531" w="4995681">
                <a:moveTo>
                  <a:pt x="0" y="0"/>
                </a:moveTo>
                <a:lnTo>
                  <a:pt x="4995681" y="0"/>
                </a:lnTo>
                <a:lnTo>
                  <a:pt x="4995681" y="3434531"/>
                </a:lnTo>
                <a:lnTo>
                  <a:pt x="0" y="3434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73435" y="1449104"/>
            <a:ext cx="14764633" cy="7400772"/>
          </a:xfrm>
          <a:custGeom>
            <a:avLst/>
            <a:gdLst/>
            <a:ahLst/>
            <a:cxnLst/>
            <a:rect r="r" b="b" t="t" l="l"/>
            <a:pathLst>
              <a:path h="7400772" w="14764633">
                <a:moveTo>
                  <a:pt x="0" y="0"/>
                </a:moveTo>
                <a:lnTo>
                  <a:pt x="14764633" y="0"/>
                </a:lnTo>
                <a:lnTo>
                  <a:pt x="14764633" y="7400772"/>
                </a:lnTo>
                <a:lnTo>
                  <a:pt x="0" y="7400772"/>
                </a:lnTo>
                <a:lnTo>
                  <a:pt x="0" y="0"/>
                </a:lnTo>
                <a:close/>
              </a:path>
            </a:pathLst>
          </a:custGeom>
          <a:blipFill>
            <a:blip r:embed="rId4"/>
            <a:stretch>
              <a:fillRect l="0" t="0" r="0" b="0"/>
            </a:stretch>
          </a:blipFill>
        </p:spPr>
      </p:sp>
      <p:sp>
        <p:nvSpPr>
          <p:cNvPr name="TextBox 5" id="5"/>
          <p:cNvSpPr txBox="true"/>
          <p:nvPr/>
        </p:nvSpPr>
        <p:spPr>
          <a:xfrm rot="0">
            <a:off x="773435" y="733414"/>
            <a:ext cx="8061275" cy="523898"/>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Top 10 Aircraft Models with Highest fatalities </a:t>
            </a:r>
          </a:p>
        </p:txBody>
      </p:sp>
      <p:sp>
        <p:nvSpPr>
          <p:cNvPr name="TextBox 6" id="6"/>
          <p:cNvSpPr txBox="true"/>
          <p:nvPr/>
        </p:nvSpPr>
        <p:spPr>
          <a:xfrm rot="0">
            <a:off x="612636" y="9067800"/>
            <a:ext cx="16935516" cy="1057324"/>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This</a:t>
            </a:r>
            <a:r>
              <a:rPr lang="en-US" sz="3000">
                <a:solidFill>
                  <a:srgbClr val="000000"/>
                </a:solidFill>
                <a:latin typeface="Glacial Indifference"/>
                <a:ea typeface="Glacial Indifference"/>
                <a:cs typeface="Glacial Indifference"/>
                <a:sym typeface="Glacial Indifference"/>
              </a:rPr>
              <a:t> graph highlights the top 10 aircraft models with the highest fatalities such as boeing 737, 737-200, helping prioritize safety reviews and deeper investigations into high-risk models before acquisition.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5333" y="2208325"/>
            <a:ext cx="8951895" cy="5072740"/>
          </a:xfrm>
          <a:custGeom>
            <a:avLst/>
            <a:gdLst/>
            <a:ahLst/>
            <a:cxnLst/>
            <a:rect r="r" b="b" t="t" l="l"/>
            <a:pathLst>
              <a:path h="5072740" w="8951895">
                <a:moveTo>
                  <a:pt x="0" y="0"/>
                </a:moveTo>
                <a:lnTo>
                  <a:pt x="8951894" y="0"/>
                </a:lnTo>
                <a:lnTo>
                  <a:pt x="8951894" y="5072740"/>
                </a:lnTo>
                <a:lnTo>
                  <a:pt x="0" y="5072740"/>
                </a:lnTo>
                <a:lnTo>
                  <a:pt x="0" y="0"/>
                </a:lnTo>
                <a:close/>
              </a:path>
            </a:pathLst>
          </a:custGeom>
          <a:blipFill>
            <a:blip r:embed="rId2"/>
            <a:stretch>
              <a:fillRect l="0" t="0" r="0" b="0"/>
            </a:stretch>
          </a:blipFill>
        </p:spPr>
      </p:sp>
      <p:sp>
        <p:nvSpPr>
          <p:cNvPr name="Freeform 3" id="3"/>
          <p:cNvSpPr/>
          <p:nvPr/>
        </p:nvSpPr>
        <p:spPr>
          <a:xfrm flipH="false" flipV="false" rot="0">
            <a:off x="9173924" y="2208325"/>
            <a:ext cx="8841377" cy="5072740"/>
          </a:xfrm>
          <a:custGeom>
            <a:avLst/>
            <a:gdLst/>
            <a:ahLst/>
            <a:cxnLst/>
            <a:rect r="r" b="b" t="t" l="l"/>
            <a:pathLst>
              <a:path h="5072740" w="8841377">
                <a:moveTo>
                  <a:pt x="0" y="0"/>
                </a:moveTo>
                <a:lnTo>
                  <a:pt x="8841377" y="0"/>
                </a:lnTo>
                <a:lnTo>
                  <a:pt x="8841377" y="5072740"/>
                </a:lnTo>
                <a:lnTo>
                  <a:pt x="0" y="5072740"/>
                </a:lnTo>
                <a:lnTo>
                  <a:pt x="0" y="0"/>
                </a:lnTo>
                <a:close/>
              </a:path>
            </a:pathLst>
          </a:custGeom>
          <a:blipFill>
            <a:blip r:embed="rId3"/>
            <a:stretch>
              <a:fillRect l="0" t="0" r="0" b="0"/>
            </a:stretch>
          </a:blipFill>
        </p:spPr>
      </p:sp>
      <p:sp>
        <p:nvSpPr>
          <p:cNvPr name="TextBox 4" id="4"/>
          <p:cNvSpPr txBox="true"/>
          <p:nvPr/>
        </p:nvSpPr>
        <p:spPr>
          <a:xfrm rot="0">
            <a:off x="457200" y="466700"/>
            <a:ext cx="16344900" cy="1057324"/>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Top 5 Aircraft Types by Most Total Number of Incidents vs Top 5 Aircraft Types by Least Total Number of Incidents</a:t>
            </a:r>
          </a:p>
        </p:txBody>
      </p:sp>
      <p:sp>
        <p:nvSpPr>
          <p:cNvPr name="TextBox 5" id="5"/>
          <p:cNvSpPr txBox="true"/>
          <p:nvPr/>
        </p:nvSpPr>
        <p:spPr>
          <a:xfrm rot="0">
            <a:off x="315674" y="7762801"/>
            <a:ext cx="17699627" cy="1590749"/>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The above bar graphs</a:t>
            </a:r>
            <a:r>
              <a:rPr lang="en-US" sz="3000">
                <a:solidFill>
                  <a:srgbClr val="000000"/>
                </a:solidFill>
                <a:latin typeface="Glacial Indifference"/>
                <a:ea typeface="Glacial Indifference"/>
                <a:cs typeface="Glacial Indifference"/>
                <a:sym typeface="Glacial Indifference"/>
              </a:rPr>
              <a:t> shows that models like Cessna 152 and Piper PA-28-140 report higher incidents, while Maule models report fewer, highlighting areas for deeper investigation into usage, maintenance, and design factors.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C7D7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57200" y="1275848"/>
            <a:ext cx="12131215" cy="7202909"/>
          </a:xfrm>
          <a:custGeom>
            <a:avLst/>
            <a:gdLst/>
            <a:ahLst/>
            <a:cxnLst/>
            <a:rect r="r" b="b" t="t" l="l"/>
            <a:pathLst>
              <a:path h="7202909" w="12131215">
                <a:moveTo>
                  <a:pt x="0" y="0"/>
                </a:moveTo>
                <a:lnTo>
                  <a:pt x="12131215" y="0"/>
                </a:lnTo>
                <a:lnTo>
                  <a:pt x="12131215" y="7202909"/>
                </a:lnTo>
                <a:lnTo>
                  <a:pt x="0" y="7202909"/>
                </a:lnTo>
                <a:lnTo>
                  <a:pt x="0" y="0"/>
                </a:lnTo>
                <a:close/>
              </a:path>
            </a:pathLst>
          </a:custGeom>
          <a:blipFill>
            <a:blip r:embed="rId2"/>
            <a:stretch>
              <a:fillRect l="0" t="0" r="0" b="0"/>
            </a:stretch>
          </a:blipFill>
        </p:spPr>
      </p:sp>
      <p:sp>
        <p:nvSpPr>
          <p:cNvPr name="TextBox 3" id="3"/>
          <p:cNvSpPr txBox="true"/>
          <p:nvPr/>
        </p:nvSpPr>
        <p:spPr>
          <a:xfrm rot="0">
            <a:off x="457200" y="466700"/>
            <a:ext cx="16344900" cy="523900"/>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Glacial Indifference Bold"/>
                <a:ea typeface="Glacial Indifference Bold"/>
                <a:cs typeface="Glacial Indifference Bold"/>
                <a:sym typeface="Glacial Indifference Bold"/>
              </a:rPr>
              <a:t>Top 5 Aircraft Models  with the Most Number of Damage Incidents</a:t>
            </a:r>
          </a:p>
        </p:txBody>
      </p:sp>
      <p:sp>
        <p:nvSpPr>
          <p:cNvPr name="TextBox 4" id="4"/>
          <p:cNvSpPr txBox="true"/>
          <p:nvPr/>
        </p:nvSpPr>
        <p:spPr>
          <a:xfrm rot="0">
            <a:off x="294186" y="8697329"/>
            <a:ext cx="17699627" cy="1057324"/>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Glacial Indifference"/>
                <a:ea typeface="Glacial Indifference"/>
                <a:cs typeface="Glacial Indifference"/>
                <a:sym typeface="Glacial Indifference"/>
              </a:rPr>
              <a:t>Aircraf</a:t>
            </a:r>
            <a:r>
              <a:rPr lang="en-US" sz="3000">
                <a:solidFill>
                  <a:srgbClr val="000000"/>
                </a:solidFill>
                <a:latin typeface="Glacial Indifference"/>
                <a:ea typeface="Glacial Indifference"/>
                <a:cs typeface="Glacial Indifference"/>
                <a:sym typeface="Glacial Indifference"/>
              </a:rPr>
              <a:t>t models with most damage incidents like the cesna 152, may not offer a viable option when it comes to resilience and safer options for starting the aviation business.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DAGl8_o2H5E</dc:identifier>
  <dcterms:modified xsi:type="dcterms:W3CDTF">2011-08-01T06:04:30Z</dcterms:modified>
  <cp:revision>1</cp:revision>
  <dc:title>Presentation</dc:title>
</cp:coreProperties>
</file>