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18288000" cy="10287000"/>
  <p:notesSz cx="6858000" cy="9144000"/>
  <p:embeddedFontLst>
    <p:embeddedFont>
      <p:font typeface="Cormorant Garamond Bold Italics" panose="020B0604020202020204" charset="0"/>
      <p:regular r:id="rId27"/>
    </p:embeddedFont>
    <p:embeddedFont>
      <p:font typeface="Quicksand" panose="020B0604020202020204" charset="0"/>
      <p:regular r:id="rId28"/>
    </p:embeddedFont>
    <p:embeddedFont>
      <p:font typeface="Quicksand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535492"/>
            <a:ext cx="16229942" cy="2793913"/>
          </a:xfrm>
          <a:prstGeom prst="rect">
            <a:avLst/>
          </a:prstGeom>
        </p:spPr>
        <p:txBody>
          <a:bodyPr lIns="0" tIns="0" rIns="0" bIns="0" rtlCol="0" anchor="t">
            <a:spAutoFit/>
          </a:bodyPr>
          <a:lstStyle/>
          <a:p>
            <a:pPr marL="0" lvl="0" indent="0" algn="ctr">
              <a:lnSpc>
                <a:spcPts val="22929"/>
              </a:lnSpc>
              <a:spcBef>
                <a:spcPct val="0"/>
              </a:spcBef>
            </a:pPr>
            <a:r>
              <a:rPr lang="en-US" sz="16378" b="1" i="1" dirty="0">
                <a:solidFill>
                  <a:srgbClr val="0F4662"/>
                </a:solidFill>
                <a:latin typeface="Cormorant Garamond Bold Italics"/>
                <a:ea typeface="Cormorant Garamond Bold Italics"/>
                <a:cs typeface="Cormorant Garamond Bold Italics"/>
                <a:sym typeface="Cormorant Garamond Bold Italics"/>
              </a:rPr>
              <a:t>Group 5 Analytics</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08475"/>
            <a:ext cx="16245006" cy="837844"/>
          </a:xfrm>
          <a:prstGeom prst="rect">
            <a:avLst/>
          </a:prstGeom>
        </p:spPr>
        <p:txBody>
          <a:bodyPr lIns="0" tIns="0" rIns="0" bIns="0" rtlCol="0" anchor="t">
            <a:spAutoFit/>
          </a:bodyPr>
          <a:lstStyle/>
          <a:p>
            <a:pPr marL="0" lvl="0" indent="0" algn="ctr">
              <a:lnSpc>
                <a:spcPts val="6844"/>
              </a:lnSpc>
              <a:spcBef>
                <a:spcPct val="0"/>
              </a:spcBef>
            </a:pPr>
            <a:r>
              <a:rPr lang="en-US" sz="4889">
                <a:solidFill>
                  <a:srgbClr val="0F4662"/>
                </a:solidFill>
                <a:latin typeface="Quicksand"/>
                <a:ea typeface="Quicksand"/>
                <a:cs typeface="Quicksand"/>
                <a:sym typeface="Quicksand"/>
              </a:rPr>
              <a:t>Turning Insights into Box-Office Gold</a:t>
            </a:r>
          </a:p>
        </p:txBody>
      </p:sp>
      <p:sp>
        <p:nvSpPr>
          <p:cNvPr id="7" name="TextBox 7"/>
          <p:cNvSpPr txBox="1"/>
          <p:nvPr/>
        </p:nvSpPr>
        <p:spPr>
          <a:xfrm>
            <a:off x="5649752" y="70320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10 June, 2025</a:t>
            </a:r>
          </a:p>
        </p:txBody>
      </p:sp>
      <p:sp>
        <p:nvSpPr>
          <p:cNvPr id="8" name="TextBox 8"/>
          <p:cNvSpPr txBox="1"/>
          <p:nvPr/>
        </p:nvSpPr>
        <p:spPr>
          <a:xfrm>
            <a:off x="3322179" y="1967581"/>
            <a:ext cx="11643643" cy="529811"/>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Prepared by group 5</a:t>
            </a: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5599064" y="83274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a:solidFill>
                  <a:srgbClr val="0F4662"/>
                </a:solidFill>
                <a:latin typeface="Quicksand"/>
                <a:ea typeface="Quicksand"/>
                <a:cs typeface="Quicksand"/>
                <a:sym typeface="Quicksand"/>
              </a:rPr>
              <a:t>Technical Mentor: George Kamundia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111942" y="1684924"/>
            <a:ext cx="13939247" cy="3781021"/>
          </a:xfrm>
          <a:custGeom>
            <a:avLst/>
            <a:gdLst/>
            <a:ahLst/>
            <a:cxnLst/>
            <a:rect l="l" t="t" r="r" b="b"/>
            <a:pathLst>
              <a:path w="13939247" h="3781021">
                <a:moveTo>
                  <a:pt x="0" y="0"/>
                </a:moveTo>
                <a:lnTo>
                  <a:pt x="13939247" y="0"/>
                </a:lnTo>
                <a:lnTo>
                  <a:pt x="13939247" y="3781021"/>
                </a:lnTo>
                <a:lnTo>
                  <a:pt x="0" y="3781021"/>
                </a:lnTo>
                <a:lnTo>
                  <a:pt x="0" y="0"/>
                </a:lnTo>
                <a:close/>
              </a:path>
            </a:pathLst>
          </a:custGeom>
          <a:blipFill>
            <a:blip r:embed="rId2"/>
            <a:stretch>
              <a:fillRect/>
            </a:stretch>
          </a:blipFill>
        </p:spPr>
      </p:sp>
      <p:sp>
        <p:nvSpPr>
          <p:cNvPr id="3" name="TextBox 3"/>
          <p:cNvSpPr txBox="1"/>
          <p:nvPr/>
        </p:nvSpPr>
        <p:spPr>
          <a:xfrm>
            <a:off x="289110" y="342534"/>
            <a:ext cx="1758491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Analysis: Statistical Summary of Movie Financials</a:t>
            </a:r>
          </a:p>
        </p:txBody>
      </p:sp>
      <p:sp>
        <p:nvSpPr>
          <p:cNvPr id="4" name="TextBox 4"/>
          <p:cNvSpPr txBox="1"/>
          <p:nvPr/>
        </p:nvSpPr>
        <p:spPr>
          <a:xfrm>
            <a:off x="1495423" y="6207748"/>
            <a:ext cx="15961074" cy="357187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Blockbusters skew the data: The mean is much higher than the median, indicating a few massive productions inflate the averages.</a:t>
            </a:r>
          </a:p>
          <a:p>
            <a:pPr algn="l">
              <a:lnSpc>
                <a:spcPts val="4079"/>
              </a:lnSpc>
            </a:pPr>
            <a:r>
              <a:rPr lang="en-US" sz="2400">
                <a:solidFill>
                  <a:srgbClr val="0F4662"/>
                </a:solidFill>
                <a:latin typeface="Quicksand"/>
                <a:ea typeface="Quicksand"/>
                <a:cs typeface="Quicksand"/>
                <a:sym typeface="Quicksand"/>
              </a:rPr>
              <a:t>- High-risk, high-reward industry: The wide standard deviation shows just how unpredictable returns are.</a:t>
            </a:r>
          </a:p>
          <a:p>
            <a:pPr algn="l">
              <a:lnSpc>
                <a:spcPts val="4079"/>
              </a:lnSpc>
            </a:pPr>
            <a:r>
              <a:rPr lang="en-US" sz="2400">
                <a:solidFill>
                  <a:srgbClr val="0F4662"/>
                </a:solidFill>
                <a:latin typeface="Quicksand"/>
                <a:ea typeface="Quicksand"/>
                <a:cs typeface="Quicksand"/>
                <a:sym typeface="Quicksand"/>
              </a:rPr>
              <a:t>- Most films operate on mid-sized budgets: The 25th–75th percentile range shows typical budgets fall between $5M and $40M.</a:t>
            </a:r>
          </a:p>
          <a:p>
            <a:pPr marL="0" lvl="0" indent="0" algn="l">
              <a:lnSpc>
                <a:spcPts val="4079"/>
              </a:lnSpc>
            </a:pPr>
            <a:r>
              <a:rPr lang="en-US" sz="2400">
                <a:solidFill>
                  <a:srgbClr val="0F4662"/>
                </a:solidFill>
                <a:latin typeface="Quicksand"/>
                <a:ea typeface="Quicksand"/>
                <a:cs typeface="Quicksand"/>
                <a:sym typeface="Quicksand"/>
              </a:rPr>
              <a:t>-Many films underperform: With a minimum gross of $0, it's clear that not all films succeed commercially.</a:t>
            </a:r>
          </a:p>
          <a:p>
            <a:pPr marL="0" lvl="0" indent="0" algn="l">
              <a:lnSpc>
                <a:spcPts val="4079"/>
              </a:lnSpc>
            </a:pPr>
            <a:endParaRPr lang="en-US" sz="2400">
              <a:solidFill>
                <a:srgbClr val="0F4662"/>
              </a:solidFill>
              <a:latin typeface="Quicksand"/>
              <a:ea typeface="Quicksand"/>
              <a:cs typeface="Quicksand"/>
              <a:sym typeface="Quicksand"/>
            </a:endParaRPr>
          </a:p>
        </p:txBody>
      </p:sp>
      <p:sp>
        <p:nvSpPr>
          <p:cNvPr id="5" name="TextBox 5"/>
          <p:cNvSpPr txBox="1"/>
          <p:nvPr/>
        </p:nvSpPr>
        <p:spPr>
          <a:xfrm>
            <a:off x="5628924" y="5323070"/>
            <a:ext cx="8606683"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Key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3609534" y="4457700"/>
            <a:ext cx="10452320" cy="5487716"/>
          </a:xfrm>
          <a:custGeom>
            <a:avLst/>
            <a:gdLst/>
            <a:ahLst/>
            <a:cxnLst/>
            <a:rect l="l" t="t" r="r" b="b"/>
            <a:pathLst>
              <a:path w="10452320" h="5487716">
                <a:moveTo>
                  <a:pt x="0" y="0"/>
                </a:moveTo>
                <a:lnTo>
                  <a:pt x="10452319" y="0"/>
                </a:lnTo>
                <a:lnTo>
                  <a:pt x="10452319" y="5487716"/>
                </a:lnTo>
                <a:lnTo>
                  <a:pt x="0" y="5487716"/>
                </a:lnTo>
                <a:lnTo>
                  <a:pt x="0" y="0"/>
                </a:lnTo>
                <a:close/>
              </a:path>
            </a:pathLst>
          </a:custGeom>
          <a:blipFill>
            <a:blip r:embed="rId2"/>
            <a:stretch>
              <a:fillRect t="-18566"/>
            </a:stretch>
          </a:blipFill>
        </p:spPr>
      </p:sp>
      <p:sp>
        <p:nvSpPr>
          <p:cNvPr id="3" name="TextBox 3"/>
          <p:cNvSpPr txBox="1"/>
          <p:nvPr/>
        </p:nvSpPr>
        <p:spPr>
          <a:xfrm>
            <a:off x="1028700" y="599709"/>
            <a:ext cx="1032659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 Analysis: ROI Vs Runtime</a:t>
            </a:r>
          </a:p>
        </p:txBody>
      </p:sp>
      <p:sp>
        <p:nvSpPr>
          <p:cNvPr id="4" name="TextBox 4"/>
          <p:cNvSpPr txBox="1"/>
          <p:nvPr/>
        </p:nvSpPr>
        <p:spPr>
          <a:xfrm>
            <a:off x="535707" y="1638300"/>
            <a:ext cx="17512383" cy="3571875"/>
          </a:xfrm>
          <a:prstGeom prst="rect">
            <a:avLst/>
          </a:prstGeom>
        </p:spPr>
        <p:txBody>
          <a:bodyPr lIns="0" tIns="0" rIns="0" bIns="0" rtlCol="0" anchor="t">
            <a:spAutoFit/>
          </a:bodyPr>
          <a:lstStyle/>
          <a:p>
            <a:pPr algn="l">
              <a:lnSpc>
                <a:spcPts val="4079"/>
              </a:lnSpc>
            </a:pPr>
            <a:r>
              <a:rPr lang="en-US" sz="2400" dirty="0">
                <a:solidFill>
                  <a:srgbClr val="0F4662"/>
                </a:solidFill>
                <a:latin typeface="Quicksand"/>
                <a:ea typeface="Quicksand"/>
                <a:cs typeface="Quicksand"/>
                <a:sym typeface="Quicksand"/>
              </a:rPr>
              <a:t>Correlation between runtime and ROI: -0.024</a:t>
            </a:r>
          </a:p>
          <a:p>
            <a:pPr algn="l">
              <a:lnSpc>
                <a:spcPts val="4079"/>
              </a:lnSpc>
            </a:pPr>
            <a:r>
              <a:rPr lang="en-US" sz="2400" dirty="0">
                <a:solidFill>
                  <a:srgbClr val="0F4662"/>
                </a:solidFill>
                <a:latin typeface="Quicksand"/>
                <a:ea typeface="Quicksand"/>
                <a:cs typeface="Quicksand"/>
                <a:sym typeface="Quicksand"/>
              </a:rPr>
              <a:t>The correlation coefficient is -0.024, which is very close to zero.</a:t>
            </a:r>
          </a:p>
          <a:p>
            <a:pPr algn="l">
              <a:lnSpc>
                <a:spcPts val="4079"/>
              </a:lnSpc>
            </a:pPr>
            <a:r>
              <a:rPr lang="en-US" sz="2400" dirty="0">
                <a:solidFill>
                  <a:srgbClr val="0F4662"/>
                </a:solidFill>
                <a:latin typeface="Quicksand"/>
                <a:ea typeface="Quicksand"/>
                <a:cs typeface="Quicksand"/>
                <a:sym typeface="Quicksand"/>
              </a:rPr>
              <a:t>No linear relationship between the length of a movie (runtime) and its Return on Investment (ROI).</a:t>
            </a:r>
          </a:p>
          <a:p>
            <a:pPr marL="0" lvl="0" indent="0" algn="l">
              <a:lnSpc>
                <a:spcPts val="4079"/>
              </a:lnSpc>
            </a:pPr>
            <a:r>
              <a:rPr lang="en-US" sz="2400" dirty="0">
                <a:solidFill>
                  <a:srgbClr val="0F4662"/>
                </a:solidFill>
                <a:latin typeface="Quicksand"/>
                <a:ea typeface="Quicksand"/>
                <a:cs typeface="Quicksand"/>
                <a:sym typeface="Quicksand"/>
              </a:rPr>
              <a:t>The slight negative value suggests a very weak tendency where longer runtimes might be associated with slightly lower ROI, but this effect is little and not statistically significant.</a:t>
            </a:r>
          </a:p>
          <a:p>
            <a:pPr marL="0" lvl="0" indent="0" algn="l">
              <a:lnSpc>
                <a:spcPts val="4079"/>
              </a:lnSpc>
            </a:pPr>
            <a:endParaRPr lang="en-US" sz="2400" dirty="0">
              <a:solidFill>
                <a:srgbClr val="0F4662"/>
              </a:solidFill>
              <a:latin typeface="Quicksand"/>
              <a:ea typeface="Quicksand"/>
              <a:cs typeface="Quicksand"/>
              <a:sym typeface="Quicksand"/>
            </a:endParaRPr>
          </a:p>
          <a:p>
            <a:pPr marL="0" lvl="0" indent="0" algn="l">
              <a:lnSpc>
                <a:spcPts val="4079"/>
              </a:lnSpc>
            </a:pPr>
            <a:endParaRPr lang="en-US" sz="2400" dirty="0">
              <a:solidFill>
                <a:srgbClr val="0F4662"/>
              </a:solidFill>
              <a:latin typeface="Quicksand"/>
              <a:ea typeface="Quicksand"/>
              <a:cs typeface="Quicksand"/>
              <a:sym typeface="Quicksa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3839597" y="3701227"/>
            <a:ext cx="9989306" cy="6242873"/>
          </a:xfrm>
          <a:custGeom>
            <a:avLst/>
            <a:gdLst/>
            <a:ahLst/>
            <a:cxnLst/>
            <a:rect l="l" t="t" r="r" b="b"/>
            <a:pathLst>
              <a:path w="9989306" h="6242873">
                <a:moveTo>
                  <a:pt x="0" y="0"/>
                </a:moveTo>
                <a:lnTo>
                  <a:pt x="9989306" y="0"/>
                </a:lnTo>
                <a:lnTo>
                  <a:pt x="9989306" y="6242873"/>
                </a:lnTo>
                <a:lnTo>
                  <a:pt x="0" y="6242873"/>
                </a:lnTo>
                <a:lnTo>
                  <a:pt x="0" y="0"/>
                </a:lnTo>
                <a:close/>
              </a:path>
            </a:pathLst>
          </a:custGeom>
          <a:blipFill>
            <a:blip r:embed="rId2"/>
            <a:stretch>
              <a:fillRect l="-2738" r="-2738"/>
            </a:stretch>
          </a:blipFill>
        </p:spPr>
      </p:sp>
      <p:sp>
        <p:nvSpPr>
          <p:cNvPr id="3" name="TextBox 3"/>
          <p:cNvSpPr txBox="1"/>
          <p:nvPr/>
        </p:nvSpPr>
        <p:spPr>
          <a:xfrm>
            <a:off x="535707" y="599709"/>
            <a:ext cx="1751238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Data Analysis: ROI Vs Budget</a:t>
            </a:r>
          </a:p>
        </p:txBody>
      </p:sp>
      <p:sp>
        <p:nvSpPr>
          <p:cNvPr id="4" name="TextBox 4"/>
          <p:cNvSpPr txBox="1"/>
          <p:nvPr/>
        </p:nvSpPr>
        <p:spPr>
          <a:xfrm>
            <a:off x="535707" y="1934897"/>
            <a:ext cx="17512383" cy="202882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 Most data points are tightly packed at lower ROI values, regardless of the production budget.</a:t>
            </a:r>
          </a:p>
          <a:p>
            <a:pPr algn="l">
              <a:lnSpc>
                <a:spcPts val="4079"/>
              </a:lnSpc>
            </a:pPr>
            <a:r>
              <a:rPr lang="en-US" sz="2400">
                <a:solidFill>
                  <a:srgbClr val="0F4662"/>
                </a:solidFill>
                <a:latin typeface="Quicksand"/>
                <a:ea typeface="Quicksand"/>
                <a:cs typeface="Quicksand"/>
                <a:sym typeface="Quicksand"/>
              </a:rPr>
              <a:t> - This indicates that very high returns are rare.</a:t>
            </a:r>
          </a:p>
          <a:p>
            <a:pPr marL="0" lvl="0" indent="0" algn="l">
              <a:lnSpc>
                <a:spcPts val="4079"/>
              </a:lnSpc>
            </a:pPr>
            <a:r>
              <a:rPr lang="en-US" sz="2400">
                <a:solidFill>
                  <a:srgbClr val="0F4662"/>
                </a:solidFill>
                <a:latin typeface="Quicksand"/>
                <a:ea typeface="Quicksand"/>
                <a:cs typeface="Quicksand"/>
                <a:sym typeface="Quicksand"/>
              </a:rPr>
              <a:t> - Most films tend to yield modest to moderate ROI, with only a few performing exceptionally well.</a:t>
            </a:r>
          </a:p>
          <a:p>
            <a:pPr marL="0" lvl="0" indent="0" algn="l">
              <a:lnSpc>
                <a:spcPts val="4079"/>
              </a:lnSpc>
            </a:pPr>
            <a:endParaRPr lang="en-US" sz="2400">
              <a:solidFill>
                <a:srgbClr val="0F4662"/>
              </a:solidFill>
              <a:latin typeface="Quicksand"/>
              <a:ea typeface="Quicksand"/>
              <a:cs typeface="Quicksand"/>
              <a:sym typeface="Quicksa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3642400" y="3314700"/>
            <a:ext cx="10355069" cy="6627244"/>
          </a:xfrm>
          <a:custGeom>
            <a:avLst/>
            <a:gdLst/>
            <a:ahLst/>
            <a:cxnLst/>
            <a:rect l="l" t="t" r="r" b="b"/>
            <a:pathLst>
              <a:path w="10355069" h="6627244">
                <a:moveTo>
                  <a:pt x="0" y="0"/>
                </a:moveTo>
                <a:lnTo>
                  <a:pt x="10355069" y="0"/>
                </a:lnTo>
                <a:lnTo>
                  <a:pt x="10355069" y="6627244"/>
                </a:lnTo>
                <a:lnTo>
                  <a:pt x="0" y="6627244"/>
                </a:lnTo>
                <a:lnTo>
                  <a:pt x="0" y="0"/>
                </a:lnTo>
                <a:close/>
              </a:path>
            </a:pathLst>
          </a:custGeom>
          <a:blipFill>
            <a:blip r:embed="rId2"/>
            <a:stretch>
              <a:fillRect/>
            </a:stretch>
          </a:blipFill>
        </p:spPr>
      </p:sp>
      <p:sp>
        <p:nvSpPr>
          <p:cNvPr id="3" name="TextBox 3"/>
          <p:cNvSpPr txBox="1"/>
          <p:nvPr/>
        </p:nvSpPr>
        <p:spPr>
          <a:xfrm>
            <a:off x="535707" y="599709"/>
            <a:ext cx="1751238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Data Analysis: ROI Vs Season</a:t>
            </a:r>
          </a:p>
        </p:txBody>
      </p:sp>
      <p:sp>
        <p:nvSpPr>
          <p:cNvPr id="4" name="TextBox 4"/>
          <p:cNvSpPr txBox="1"/>
          <p:nvPr/>
        </p:nvSpPr>
        <p:spPr>
          <a:xfrm>
            <a:off x="535707" y="1934897"/>
            <a:ext cx="17512383" cy="1514475"/>
          </a:xfrm>
          <a:prstGeom prst="rect">
            <a:avLst/>
          </a:prstGeom>
        </p:spPr>
        <p:txBody>
          <a:bodyPr lIns="0" tIns="0" rIns="0" bIns="0" rtlCol="0" anchor="t">
            <a:spAutoFit/>
          </a:bodyPr>
          <a:lstStyle/>
          <a:p>
            <a:pPr algn="l">
              <a:lnSpc>
                <a:spcPts val="4079"/>
              </a:lnSpc>
            </a:pPr>
            <a:r>
              <a:rPr lang="en-US" sz="2400">
                <a:solidFill>
                  <a:srgbClr val="0F4662"/>
                </a:solidFill>
                <a:latin typeface="Quicksand"/>
                <a:ea typeface="Quicksand"/>
                <a:cs typeface="Quicksand"/>
                <a:sym typeface="Quicksand"/>
              </a:rPr>
              <a:t>Summer and Fall yield slightly better ROI as compared to Spring and Winter Season . This information therefore informs the decison that movie releases should be Strategically released on these dates to enhance profitability.</a:t>
            </a:r>
          </a:p>
          <a:p>
            <a:pPr marL="0" lvl="0" indent="0" algn="l">
              <a:lnSpc>
                <a:spcPts val="4079"/>
              </a:lnSpc>
            </a:pPr>
            <a:endParaRPr lang="en-US" sz="2400">
              <a:solidFill>
                <a:srgbClr val="0F4662"/>
              </a:solidFill>
              <a:latin typeface="Quicksand"/>
              <a:ea typeface="Quicksand"/>
              <a:cs typeface="Quicksand"/>
              <a:sym typeface="Quicksan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57822" y="2971128"/>
            <a:ext cx="13708378" cy="6808494"/>
          </a:xfrm>
          <a:custGeom>
            <a:avLst/>
            <a:gdLst/>
            <a:ahLst/>
            <a:cxnLst/>
            <a:rect l="l" t="t" r="r" b="b"/>
            <a:pathLst>
              <a:path w="13708378" h="6808494">
                <a:moveTo>
                  <a:pt x="0" y="0"/>
                </a:moveTo>
                <a:lnTo>
                  <a:pt x="13708378" y="0"/>
                </a:lnTo>
                <a:lnTo>
                  <a:pt x="13708378" y="6808495"/>
                </a:lnTo>
                <a:lnTo>
                  <a:pt x="0" y="6808495"/>
                </a:lnTo>
                <a:lnTo>
                  <a:pt x="0" y="0"/>
                </a:lnTo>
                <a:close/>
              </a:path>
            </a:pathLst>
          </a:custGeom>
          <a:blipFill>
            <a:blip r:embed="rId2"/>
            <a:stretch>
              <a:fillRect/>
            </a:stretch>
          </a:blipFill>
        </p:spPr>
      </p:sp>
      <p:sp>
        <p:nvSpPr>
          <p:cNvPr id="3" name="TextBox 3"/>
          <p:cNvSpPr txBox="1"/>
          <p:nvPr/>
        </p:nvSpPr>
        <p:spPr>
          <a:xfrm>
            <a:off x="535707" y="599709"/>
            <a:ext cx="1751238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EDA2: Content Quality and Rating Impapct</a:t>
            </a:r>
          </a:p>
        </p:txBody>
      </p:sp>
      <p:sp>
        <p:nvSpPr>
          <p:cNvPr id="4" name="TextBox 4"/>
          <p:cNvSpPr txBox="1"/>
          <p:nvPr/>
        </p:nvSpPr>
        <p:spPr>
          <a:xfrm>
            <a:off x="764723" y="1743851"/>
            <a:ext cx="16494577" cy="1165225"/>
          </a:xfrm>
          <a:prstGeom prst="rect">
            <a:avLst/>
          </a:prstGeom>
        </p:spPr>
        <p:txBody>
          <a:bodyPr lIns="0" tIns="0" rIns="0" bIns="0" rtlCol="0" anchor="t">
            <a:spAutoFit/>
          </a:bodyPr>
          <a:lstStyle/>
          <a:p>
            <a:pPr algn="l">
              <a:lnSpc>
                <a:spcPts val="4759"/>
              </a:lnSpc>
            </a:pPr>
            <a:r>
              <a:rPr lang="en-US" sz="2799" b="1">
                <a:solidFill>
                  <a:srgbClr val="0F4662"/>
                </a:solidFill>
                <a:latin typeface="Quicksand Bold"/>
                <a:ea typeface="Quicksand Bold"/>
                <a:cs typeface="Quicksand Bold"/>
                <a:sym typeface="Quicksand Bold"/>
              </a:rPr>
              <a:t>Relationship between Average Audience and Tomatometer Ratings by Genre</a:t>
            </a:r>
          </a:p>
          <a:p>
            <a:pPr marL="0" lvl="0" indent="0" algn="l">
              <a:lnSpc>
                <a:spcPts val="4759"/>
              </a:lnSpc>
            </a:pPr>
            <a:endParaRPr lang="en-US" sz="2799" b="1">
              <a:solidFill>
                <a:srgbClr val="0F4662"/>
              </a:solidFill>
              <a:latin typeface="Quicksand Bold"/>
              <a:ea typeface="Quicksand Bold"/>
              <a:cs typeface="Quicksand Bold"/>
              <a:sym typeface="Quicksand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19343" y="2846215"/>
            <a:ext cx="11177945" cy="7340184"/>
          </a:xfrm>
          <a:custGeom>
            <a:avLst/>
            <a:gdLst/>
            <a:ahLst/>
            <a:cxnLst/>
            <a:rect l="l" t="t" r="r" b="b"/>
            <a:pathLst>
              <a:path w="11177945" h="7340184">
                <a:moveTo>
                  <a:pt x="0" y="0"/>
                </a:moveTo>
                <a:lnTo>
                  <a:pt x="11177944" y="0"/>
                </a:lnTo>
                <a:lnTo>
                  <a:pt x="11177944" y="7340183"/>
                </a:lnTo>
                <a:lnTo>
                  <a:pt x="0" y="7340183"/>
                </a:lnTo>
                <a:lnTo>
                  <a:pt x="0" y="0"/>
                </a:lnTo>
                <a:close/>
              </a:path>
            </a:pathLst>
          </a:custGeom>
          <a:blipFill>
            <a:blip r:embed="rId2"/>
            <a:stretch>
              <a:fillRect/>
            </a:stretch>
          </a:blipFill>
        </p:spPr>
      </p:sp>
      <p:sp>
        <p:nvSpPr>
          <p:cNvPr id="3" name="TextBox 3"/>
          <p:cNvSpPr txBox="1"/>
          <p:nvPr/>
        </p:nvSpPr>
        <p:spPr>
          <a:xfrm>
            <a:off x="328662" y="285891"/>
            <a:ext cx="18465503" cy="2112010"/>
          </a:xfrm>
          <a:prstGeom prst="rect">
            <a:avLst/>
          </a:prstGeom>
        </p:spPr>
        <p:txBody>
          <a:bodyPr lIns="0" tIns="0" rIns="0" bIns="0" rtlCol="0" anchor="t">
            <a:spAutoFit/>
          </a:bodyPr>
          <a:lstStyle/>
          <a:p>
            <a:pPr algn="l">
              <a:lnSpc>
                <a:spcPts val="8540"/>
              </a:lnSpc>
            </a:pPr>
            <a:r>
              <a:rPr lang="en-US" sz="6100" b="1" i="1">
                <a:solidFill>
                  <a:srgbClr val="0F4662"/>
                </a:solidFill>
                <a:latin typeface="Cormorant Garamond Bold Italics"/>
                <a:ea typeface="Cormorant Garamond Bold Italics"/>
                <a:cs typeface="Cormorant Garamond Bold Italics"/>
                <a:sym typeface="Cormorant Garamond Bold Italics"/>
              </a:rPr>
              <a:t>EDA3: Market Dynamics: Timing, Language, and Accessibility</a:t>
            </a:r>
          </a:p>
          <a:p>
            <a:pPr marL="0" lvl="0" indent="0" algn="l">
              <a:lnSpc>
                <a:spcPts val="8540"/>
              </a:lnSpc>
              <a:spcBef>
                <a:spcPct val="0"/>
              </a:spcBef>
            </a:pPr>
            <a:endParaRPr lang="en-US" sz="6100" b="1" i="1">
              <a:solidFill>
                <a:srgbClr val="0F4662"/>
              </a:solidFill>
              <a:latin typeface="Cormorant Garamond Bold Italics"/>
              <a:ea typeface="Cormorant Garamond Bold Italics"/>
              <a:cs typeface="Cormorant Garamond Bold Italics"/>
              <a:sym typeface="Cormorant Garamond Bold Italics"/>
            </a:endParaRPr>
          </a:p>
        </p:txBody>
      </p:sp>
      <p:sp>
        <p:nvSpPr>
          <p:cNvPr id="4" name="TextBox 4"/>
          <p:cNvSpPr txBox="1"/>
          <p:nvPr/>
        </p:nvSpPr>
        <p:spPr>
          <a:xfrm>
            <a:off x="764723" y="1743851"/>
            <a:ext cx="16494577" cy="1165225"/>
          </a:xfrm>
          <a:prstGeom prst="rect">
            <a:avLst/>
          </a:prstGeom>
        </p:spPr>
        <p:txBody>
          <a:bodyPr lIns="0" tIns="0" rIns="0" bIns="0" rtlCol="0" anchor="t">
            <a:spAutoFit/>
          </a:bodyPr>
          <a:lstStyle/>
          <a:p>
            <a:pPr algn="l">
              <a:lnSpc>
                <a:spcPts val="4759"/>
              </a:lnSpc>
            </a:pPr>
            <a:r>
              <a:rPr lang="en-US" sz="2799" b="1">
                <a:solidFill>
                  <a:srgbClr val="0F4662"/>
                </a:solidFill>
                <a:latin typeface="Quicksand Bold"/>
                <a:ea typeface="Quicksand Bold"/>
                <a:cs typeface="Quicksand Bold"/>
                <a:sym typeface="Quicksand Bold"/>
              </a:rPr>
              <a:t>Relationship between Top Languages and Popularity</a:t>
            </a:r>
          </a:p>
          <a:p>
            <a:pPr marL="0" lvl="0" indent="0" algn="l">
              <a:lnSpc>
                <a:spcPts val="4759"/>
              </a:lnSpc>
            </a:pPr>
            <a:endParaRPr lang="en-US" sz="2799" b="1">
              <a:solidFill>
                <a:srgbClr val="0F4662"/>
              </a:solidFill>
              <a:latin typeface="Quicksand Bold"/>
              <a:ea typeface="Quicksand Bold"/>
              <a:cs typeface="Quicksand Bold"/>
              <a:sym typeface="Quicksand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94885" y="2616151"/>
            <a:ext cx="12513012" cy="7148058"/>
          </a:xfrm>
          <a:custGeom>
            <a:avLst/>
            <a:gdLst/>
            <a:ahLst/>
            <a:cxnLst/>
            <a:rect l="l" t="t" r="r" b="b"/>
            <a:pathLst>
              <a:path w="12513012" h="7148058">
                <a:moveTo>
                  <a:pt x="0" y="0"/>
                </a:moveTo>
                <a:lnTo>
                  <a:pt x="12513012" y="0"/>
                </a:lnTo>
                <a:lnTo>
                  <a:pt x="12513012" y="7148058"/>
                </a:lnTo>
                <a:lnTo>
                  <a:pt x="0" y="7148058"/>
                </a:lnTo>
                <a:lnTo>
                  <a:pt x="0" y="0"/>
                </a:lnTo>
                <a:close/>
              </a:path>
            </a:pathLst>
          </a:custGeom>
          <a:blipFill>
            <a:blip r:embed="rId2"/>
            <a:stretch>
              <a:fillRect/>
            </a:stretch>
          </a:blipFill>
        </p:spPr>
      </p:sp>
      <p:sp>
        <p:nvSpPr>
          <p:cNvPr id="3" name="TextBox 3"/>
          <p:cNvSpPr txBox="1"/>
          <p:nvPr/>
        </p:nvSpPr>
        <p:spPr>
          <a:xfrm>
            <a:off x="328662" y="285891"/>
            <a:ext cx="18465503" cy="2112010"/>
          </a:xfrm>
          <a:prstGeom prst="rect">
            <a:avLst/>
          </a:prstGeom>
        </p:spPr>
        <p:txBody>
          <a:bodyPr lIns="0" tIns="0" rIns="0" bIns="0" rtlCol="0" anchor="t">
            <a:spAutoFit/>
          </a:bodyPr>
          <a:lstStyle/>
          <a:p>
            <a:pPr algn="l">
              <a:lnSpc>
                <a:spcPts val="8540"/>
              </a:lnSpc>
            </a:pPr>
            <a:r>
              <a:rPr lang="en-US" sz="6100" b="1" i="1">
                <a:solidFill>
                  <a:srgbClr val="0F4662"/>
                </a:solidFill>
                <a:latin typeface="Cormorant Garamond Bold Italics"/>
                <a:ea typeface="Cormorant Garamond Bold Italics"/>
                <a:cs typeface="Cormorant Garamond Bold Italics"/>
                <a:sym typeface="Cormorant Garamond Bold Italics"/>
              </a:rPr>
              <a:t>EDA3: Market Dynamics: Timing, Language, and Accessibility</a:t>
            </a:r>
          </a:p>
          <a:p>
            <a:pPr marL="0" lvl="0" indent="0" algn="l">
              <a:lnSpc>
                <a:spcPts val="8540"/>
              </a:lnSpc>
              <a:spcBef>
                <a:spcPct val="0"/>
              </a:spcBef>
            </a:pPr>
            <a:endParaRPr lang="en-US" sz="6100" b="1" i="1">
              <a:solidFill>
                <a:srgbClr val="0F4662"/>
              </a:solidFill>
              <a:latin typeface="Cormorant Garamond Bold Italics"/>
              <a:ea typeface="Cormorant Garamond Bold Italics"/>
              <a:cs typeface="Cormorant Garamond Bold Italics"/>
              <a:sym typeface="Cormorant Garamond Bold Italics"/>
            </a:endParaRPr>
          </a:p>
        </p:txBody>
      </p:sp>
      <p:sp>
        <p:nvSpPr>
          <p:cNvPr id="4" name="TextBox 4"/>
          <p:cNvSpPr txBox="1"/>
          <p:nvPr/>
        </p:nvSpPr>
        <p:spPr>
          <a:xfrm>
            <a:off x="764723" y="1743851"/>
            <a:ext cx="16494577" cy="1165225"/>
          </a:xfrm>
          <a:prstGeom prst="rect">
            <a:avLst/>
          </a:prstGeom>
        </p:spPr>
        <p:txBody>
          <a:bodyPr lIns="0" tIns="0" rIns="0" bIns="0" rtlCol="0" anchor="t">
            <a:spAutoFit/>
          </a:bodyPr>
          <a:lstStyle/>
          <a:p>
            <a:pPr algn="l">
              <a:lnSpc>
                <a:spcPts val="4759"/>
              </a:lnSpc>
            </a:pPr>
            <a:r>
              <a:rPr lang="en-US" sz="2799" b="1">
                <a:solidFill>
                  <a:srgbClr val="0F4662"/>
                </a:solidFill>
                <a:latin typeface="Quicksand Bold"/>
                <a:ea typeface="Quicksand Bold"/>
                <a:cs typeface="Quicksand Bold"/>
                <a:sym typeface="Quicksand Bold"/>
              </a:rPr>
              <a:t>Top 10 Most Popular Genres (2014–2024)</a:t>
            </a:r>
          </a:p>
          <a:p>
            <a:pPr marL="0" lvl="0" indent="0" algn="l">
              <a:lnSpc>
                <a:spcPts val="4759"/>
              </a:lnSpc>
            </a:pPr>
            <a:endParaRPr lang="en-US" sz="2799" b="1">
              <a:solidFill>
                <a:srgbClr val="0F4662"/>
              </a:solidFill>
              <a:latin typeface="Quicksand Bold"/>
              <a:ea typeface="Quicksand Bold"/>
              <a:cs typeface="Quicksand Bold"/>
              <a:sym typeface="Quicksand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64621" y="2397901"/>
            <a:ext cx="9993585" cy="7503517"/>
          </a:xfrm>
          <a:custGeom>
            <a:avLst/>
            <a:gdLst/>
            <a:ahLst/>
            <a:cxnLst/>
            <a:rect l="l" t="t" r="r" b="b"/>
            <a:pathLst>
              <a:path w="9993585" h="7503517">
                <a:moveTo>
                  <a:pt x="0" y="0"/>
                </a:moveTo>
                <a:lnTo>
                  <a:pt x="9993585" y="0"/>
                </a:lnTo>
                <a:lnTo>
                  <a:pt x="9993585" y="7503517"/>
                </a:lnTo>
                <a:lnTo>
                  <a:pt x="0" y="7503517"/>
                </a:lnTo>
                <a:lnTo>
                  <a:pt x="0" y="0"/>
                </a:lnTo>
                <a:close/>
              </a:path>
            </a:pathLst>
          </a:custGeom>
          <a:blipFill>
            <a:blip r:embed="rId2"/>
            <a:stretch>
              <a:fillRect/>
            </a:stretch>
          </a:blipFill>
        </p:spPr>
      </p:sp>
      <p:sp>
        <p:nvSpPr>
          <p:cNvPr id="3" name="TextBox 3"/>
          <p:cNvSpPr txBox="1"/>
          <p:nvPr/>
        </p:nvSpPr>
        <p:spPr>
          <a:xfrm>
            <a:off x="328662" y="285891"/>
            <a:ext cx="18465503" cy="2112010"/>
          </a:xfrm>
          <a:prstGeom prst="rect">
            <a:avLst/>
          </a:prstGeom>
        </p:spPr>
        <p:txBody>
          <a:bodyPr lIns="0" tIns="0" rIns="0" bIns="0" rtlCol="0" anchor="t">
            <a:spAutoFit/>
          </a:bodyPr>
          <a:lstStyle/>
          <a:p>
            <a:pPr algn="l">
              <a:lnSpc>
                <a:spcPts val="8540"/>
              </a:lnSpc>
            </a:pPr>
            <a:r>
              <a:rPr lang="en-US" sz="6100" b="1" i="1">
                <a:solidFill>
                  <a:srgbClr val="0F4662"/>
                </a:solidFill>
                <a:latin typeface="Cormorant Garamond Bold Italics"/>
                <a:ea typeface="Cormorant Garamond Bold Italics"/>
                <a:cs typeface="Cormorant Garamond Bold Italics"/>
                <a:sym typeface="Cormorant Garamond Bold Italics"/>
              </a:rPr>
              <a:t>EDA3: Market Dynamics: Timing, Language, and Accessibility</a:t>
            </a:r>
          </a:p>
          <a:p>
            <a:pPr marL="0" lvl="0" indent="0" algn="l">
              <a:lnSpc>
                <a:spcPts val="8540"/>
              </a:lnSpc>
              <a:spcBef>
                <a:spcPct val="0"/>
              </a:spcBef>
            </a:pPr>
            <a:endParaRPr lang="en-US" sz="6100" b="1" i="1">
              <a:solidFill>
                <a:srgbClr val="0F4662"/>
              </a:solidFill>
              <a:latin typeface="Cormorant Garamond Bold Italics"/>
              <a:ea typeface="Cormorant Garamond Bold Italics"/>
              <a:cs typeface="Cormorant Garamond Bold Italics"/>
              <a:sym typeface="Cormorant Garamond Bold Italics"/>
            </a:endParaRPr>
          </a:p>
        </p:txBody>
      </p:sp>
      <p:sp>
        <p:nvSpPr>
          <p:cNvPr id="4" name="TextBox 4"/>
          <p:cNvSpPr txBox="1"/>
          <p:nvPr/>
        </p:nvSpPr>
        <p:spPr>
          <a:xfrm>
            <a:off x="764723" y="1743851"/>
            <a:ext cx="16494577" cy="1165225"/>
          </a:xfrm>
          <a:prstGeom prst="rect">
            <a:avLst/>
          </a:prstGeom>
        </p:spPr>
        <p:txBody>
          <a:bodyPr lIns="0" tIns="0" rIns="0" bIns="0" rtlCol="0" anchor="t">
            <a:spAutoFit/>
          </a:bodyPr>
          <a:lstStyle/>
          <a:p>
            <a:pPr algn="l">
              <a:lnSpc>
                <a:spcPts val="4759"/>
              </a:lnSpc>
            </a:pPr>
            <a:r>
              <a:rPr lang="en-US" sz="2799" b="1">
                <a:solidFill>
                  <a:srgbClr val="0F4662"/>
                </a:solidFill>
                <a:latin typeface="Quicksand Bold"/>
                <a:ea typeface="Quicksand Bold"/>
                <a:cs typeface="Quicksand Bold"/>
                <a:sym typeface="Quicksand Bold"/>
              </a:rPr>
              <a:t>Genre Popularity Trend</a:t>
            </a:r>
          </a:p>
          <a:p>
            <a:pPr marL="0" lvl="0" indent="0" algn="l">
              <a:lnSpc>
                <a:spcPts val="4759"/>
              </a:lnSpc>
            </a:pPr>
            <a:endParaRPr lang="en-US" sz="2799" b="1">
              <a:solidFill>
                <a:srgbClr val="0F4662"/>
              </a:solidFill>
              <a:latin typeface="Quicksand Bold"/>
              <a:ea typeface="Quicksand Bold"/>
              <a:cs typeface="Quicksand Bold"/>
              <a:sym typeface="Quicksand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649457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Test 1: Are there Significant Differences in ROI Across Genres?</a:t>
            </a:r>
          </a:p>
        </p:txBody>
      </p:sp>
      <p:sp>
        <p:nvSpPr>
          <p:cNvPr id="4" name="TextBox 4"/>
          <p:cNvSpPr txBox="1"/>
          <p:nvPr/>
        </p:nvSpPr>
        <p:spPr>
          <a:xfrm>
            <a:off x="400573" y="2396984"/>
            <a:ext cx="16858727" cy="5911188"/>
          </a:xfrm>
          <a:prstGeom prst="rect">
            <a:avLst/>
          </a:prstGeom>
        </p:spPr>
        <p:txBody>
          <a:bodyPr lIns="0" tIns="0" rIns="0" bIns="0" rtlCol="0" anchor="t">
            <a:spAutoFit/>
          </a:bodyPr>
          <a:lstStyle/>
          <a:p>
            <a:pPr algn="l">
              <a:lnSpc>
                <a:spcPts val="3927"/>
              </a:lnSpc>
            </a:pPr>
            <a:r>
              <a:rPr lang="en-US" sz="2310">
                <a:solidFill>
                  <a:srgbClr val="0F4662"/>
                </a:solidFill>
                <a:latin typeface="Quicksand"/>
                <a:ea typeface="Quicksand"/>
                <a:cs typeface="Quicksand"/>
                <a:sym typeface="Quicksand"/>
              </a:rPr>
              <a:t>H₀ - There is no significant difference in average ROI across movie genres. </a:t>
            </a:r>
          </a:p>
          <a:p>
            <a:pPr algn="l">
              <a:lnSpc>
                <a:spcPts val="3927"/>
              </a:lnSpc>
            </a:pPr>
            <a:r>
              <a:rPr lang="en-US" sz="2310">
                <a:solidFill>
                  <a:srgbClr val="0F4662"/>
                </a:solidFill>
                <a:latin typeface="Quicksand"/>
                <a:ea typeface="Quicksand"/>
                <a:cs typeface="Quicksand"/>
                <a:sym typeface="Quicksand"/>
              </a:rPr>
              <a:t>H₁- There is a significant difference in ROI between at least one pair of genres. </a:t>
            </a:r>
          </a:p>
          <a:p>
            <a:pPr marL="0" lvl="0" indent="0" algn="l">
              <a:lnSpc>
                <a:spcPts val="3927"/>
              </a:lnSpc>
            </a:pPr>
            <a:endParaRPr lang="en-US" sz="2310">
              <a:solidFill>
                <a:srgbClr val="0F4662"/>
              </a:solidFill>
              <a:latin typeface="Quicksand"/>
              <a:ea typeface="Quicksand"/>
              <a:cs typeface="Quicksand"/>
              <a:sym typeface="Quicksand"/>
            </a:endParaRPr>
          </a:p>
          <a:p>
            <a:pPr marL="0" lvl="0" indent="0" algn="l">
              <a:lnSpc>
                <a:spcPts val="3927"/>
              </a:lnSpc>
            </a:pPr>
            <a:r>
              <a:rPr lang="en-US" sz="2310" u="none" strike="noStrike">
                <a:solidFill>
                  <a:srgbClr val="0F4662"/>
                </a:solidFill>
                <a:latin typeface="Quicksand"/>
                <a:ea typeface="Quicksand"/>
                <a:cs typeface="Quicksand"/>
                <a:sym typeface="Quicksand"/>
              </a:rPr>
              <a:t>ANOVA F-statistic: 1.91</a:t>
            </a:r>
          </a:p>
          <a:p>
            <a:pPr marL="0" lvl="0" indent="0" algn="l">
              <a:lnSpc>
                <a:spcPts val="3927"/>
              </a:lnSpc>
            </a:pPr>
            <a:r>
              <a:rPr lang="en-US" sz="2310" u="none" strike="noStrike">
                <a:solidFill>
                  <a:srgbClr val="0F4662"/>
                </a:solidFill>
                <a:latin typeface="Quicksand"/>
                <a:ea typeface="Quicksand"/>
                <a:cs typeface="Quicksand"/>
                <a:sym typeface="Quicksand"/>
              </a:rPr>
              <a:t> p-value is less than 0.05, </a:t>
            </a:r>
            <a:r>
              <a:rPr lang="en-US" sz="2310" b="1" u="none" strike="noStrike">
                <a:solidFill>
                  <a:srgbClr val="0F4662"/>
                </a:solidFill>
                <a:latin typeface="Quicksand Bold"/>
                <a:ea typeface="Quicksand Bold"/>
                <a:cs typeface="Quicksand Bold"/>
                <a:sym typeface="Quicksand Bold"/>
              </a:rPr>
              <a:t>reject the null hypothesis</a:t>
            </a:r>
            <a:r>
              <a:rPr lang="en-US" sz="2310" u="none" strike="noStrike">
                <a:solidFill>
                  <a:srgbClr val="0F4662"/>
                </a:solidFill>
                <a:latin typeface="Quicksand"/>
                <a:ea typeface="Quicksand"/>
                <a:cs typeface="Quicksand"/>
                <a:sym typeface="Quicksand"/>
              </a:rPr>
              <a:t>. </a:t>
            </a:r>
          </a:p>
          <a:p>
            <a:pPr marL="0" lvl="0" indent="0" algn="l">
              <a:lnSpc>
                <a:spcPts val="3927"/>
              </a:lnSpc>
            </a:pPr>
            <a:r>
              <a:rPr lang="en-US" sz="2310" u="none" strike="noStrike">
                <a:solidFill>
                  <a:srgbClr val="0F4662"/>
                </a:solidFill>
                <a:latin typeface="Quicksand"/>
                <a:ea typeface="Quicksand"/>
                <a:cs typeface="Quicksand"/>
                <a:sym typeface="Quicksand"/>
              </a:rPr>
              <a:t>There is a </a:t>
            </a:r>
            <a:r>
              <a:rPr lang="en-US" sz="2310" b="1" u="none" strike="noStrike">
                <a:solidFill>
                  <a:srgbClr val="0F4662"/>
                </a:solidFill>
                <a:latin typeface="Quicksand Bold"/>
                <a:ea typeface="Quicksand Bold"/>
                <a:cs typeface="Quicksand Bold"/>
                <a:sym typeface="Quicksand Bold"/>
              </a:rPr>
              <a:t>statistically significant difference</a:t>
            </a:r>
            <a:r>
              <a:rPr lang="en-US" sz="2310" u="none" strike="noStrike">
                <a:solidFill>
                  <a:srgbClr val="0F4662"/>
                </a:solidFill>
                <a:latin typeface="Quicksand"/>
                <a:ea typeface="Quicksand"/>
                <a:cs typeface="Quicksand"/>
                <a:sym typeface="Quicksand"/>
              </a:rPr>
              <a:t> in average ROI across movie genres.</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b="1" u="none" strike="noStrike">
                <a:solidFill>
                  <a:srgbClr val="0F4662"/>
                </a:solidFill>
                <a:latin typeface="Quicksand Bold"/>
                <a:ea typeface="Quicksand Bold"/>
                <a:cs typeface="Quicksand Bold"/>
                <a:sym typeface="Quicksand Bold"/>
              </a:rPr>
              <a:t>At least one genre tends to perform differently</a:t>
            </a:r>
            <a:r>
              <a:rPr lang="en-US" sz="2310" u="none" strike="noStrike">
                <a:solidFill>
                  <a:srgbClr val="0F4662"/>
                </a:solidFill>
                <a:latin typeface="Quicksand"/>
                <a:ea typeface="Quicksand"/>
                <a:cs typeface="Quicksand"/>
                <a:sym typeface="Quicksand"/>
              </a:rPr>
              <a:t> better or worse in terms of ROI.</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u="none" strike="noStrike">
                <a:solidFill>
                  <a:srgbClr val="0F4662"/>
                </a:solidFill>
                <a:latin typeface="Quicksand"/>
                <a:ea typeface="Quicksand"/>
                <a:cs typeface="Quicksand"/>
                <a:sym typeface="Quicksand"/>
              </a:rPr>
              <a:t>It is recommended to </a:t>
            </a:r>
            <a:r>
              <a:rPr lang="en-US" sz="2310" b="1" u="none" strike="noStrike">
                <a:solidFill>
                  <a:srgbClr val="0F4662"/>
                </a:solidFill>
                <a:latin typeface="Quicksand Bold"/>
                <a:ea typeface="Quicksand Bold"/>
                <a:cs typeface="Quicksand Bold"/>
                <a:sym typeface="Quicksand Bold"/>
              </a:rPr>
              <a:t>invest in movies from genres such as Cult Movies, Horror , Special Interest and Doucumntary</a:t>
            </a:r>
            <a:r>
              <a:rPr lang="en-US" sz="2310" u="none" strike="noStrike">
                <a:solidFill>
                  <a:srgbClr val="0F4662"/>
                </a:solidFill>
                <a:latin typeface="Quicksand"/>
                <a:ea typeface="Quicksand"/>
                <a:cs typeface="Quicksand"/>
                <a:sym typeface="Quicksand"/>
              </a:rPr>
              <a:t>, which tend to show </a:t>
            </a:r>
            <a:r>
              <a:rPr lang="en-US" sz="2310" b="1" u="none" strike="noStrike">
                <a:solidFill>
                  <a:srgbClr val="0F4662"/>
                </a:solidFill>
                <a:latin typeface="Quicksand Bold"/>
                <a:ea typeface="Quicksand Bold"/>
                <a:cs typeface="Quicksand Bold"/>
                <a:sym typeface="Quicksand Bold"/>
              </a:rPr>
              <a:t>higher returns on investment</a:t>
            </a:r>
            <a:r>
              <a:rPr lang="en-US" sz="2310" u="none" strike="noStrike">
                <a:solidFill>
                  <a:srgbClr val="0F4662"/>
                </a:solidFill>
                <a:latin typeface="Quicksand"/>
                <a:ea typeface="Quicksand"/>
                <a:cs typeface="Quicksand"/>
                <a:sym typeface="Quicksand"/>
              </a:rPr>
              <a:t> on average.</a:t>
            </a:r>
          </a:p>
          <a:p>
            <a:pPr marL="0" lvl="0" indent="0" algn="l">
              <a:lnSpc>
                <a:spcPts val="3927"/>
              </a:lnSpc>
            </a:pPr>
            <a:endParaRPr lang="en-US" sz="2310" u="none" strike="noStrike">
              <a:solidFill>
                <a:srgbClr val="0F4662"/>
              </a:solidFill>
              <a:latin typeface="Quicksand"/>
              <a:ea typeface="Quicksand"/>
              <a:cs typeface="Quicksand"/>
              <a:sym typeface="Quicksan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649457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2: Is There a Significant Difference in ROI Across Budget Categories?</a:t>
            </a:r>
          </a:p>
        </p:txBody>
      </p:sp>
      <p:sp>
        <p:nvSpPr>
          <p:cNvPr id="4" name="TextBox 4"/>
          <p:cNvSpPr txBox="1"/>
          <p:nvPr/>
        </p:nvSpPr>
        <p:spPr>
          <a:xfrm>
            <a:off x="328662" y="2197876"/>
            <a:ext cx="16858727" cy="6899712"/>
          </a:xfrm>
          <a:prstGeom prst="rect">
            <a:avLst/>
          </a:prstGeom>
        </p:spPr>
        <p:txBody>
          <a:bodyPr lIns="0" tIns="0" rIns="0" bIns="0" rtlCol="0" anchor="t">
            <a:spAutoFit/>
          </a:bodyPr>
          <a:lstStyle/>
          <a:p>
            <a:pPr algn="l">
              <a:lnSpc>
                <a:spcPts val="3927"/>
              </a:lnSpc>
            </a:pPr>
            <a:r>
              <a:rPr lang="en-US" sz="2310">
                <a:solidFill>
                  <a:srgbClr val="0F4662"/>
                </a:solidFill>
                <a:latin typeface="Quicksand"/>
                <a:ea typeface="Quicksand"/>
                <a:cs typeface="Quicksand"/>
                <a:sym typeface="Quicksand"/>
              </a:rPr>
              <a:t>H₀ - There is no significant difference in average ROI across budget groups. </a:t>
            </a:r>
          </a:p>
          <a:p>
            <a:pPr marL="0" lvl="0" indent="0" algn="l">
              <a:lnSpc>
                <a:spcPts val="3927"/>
              </a:lnSpc>
            </a:pPr>
            <a:r>
              <a:rPr lang="en-US" sz="2310" u="none" strike="noStrike">
                <a:solidFill>
                  <a:srgbClr val="0F4662"/>
                </a:solidFill>
                <a:latin typeface="Quicksand"/>
                <a:ea typeface="Quicksand"/>
                <a:cs typeface="Quicksand"/>
                <a:sym typeface="Quicksand"/>
              </a:rPr>
              <a:t>H₁ - There is a significant difference in average ROI between at least one pair of budget groups. </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u="none" strike="noStrike">
                <a:solidFill>
                  <a:srgbClr val="0F4662"/>
                </a:solidFill>
                <a:latin typeface="Quicksand"/>
                <a:ea typeface="Quicksand"/>
                <a:cs typeface="Quicksand"/>
                <a:sym typeface="Quicksand"/>
              </a:rPr>
              <a:t>ANOVA F-statistic: 15.63,  p-value of 0.0000</a:t>
            </a:r>
          </a:p>
          <a:p>
            <a:pPr marL="0" lvl="0" indent="0" algn="l">
              <a:lnSpc>
                <a:spcPts val="3927"/>
              </a:lnSpc>
            </a:pPr>
            <a:r>
              <a:rPr lang="en-US" sz="2310" u="none" strike="noStrike">
                <a:solidFill>
                  <a:srgbClr val="0F4662"/>
                </a:solidFill>
                <a:latin typeface="Quicksand"/>
                <a:ea typeface="Quicksand"/>
                <a:cs typeface="Quicksand"/>
                <a:sym typeface="Quicksand"/>
              </a:rPr>
              <a:t>Below the significance threshold of 0.05. This indicates:</a:t>
            </a:r>
          </a:p>
          <a:p>
            <a:pPr marL="0" lvl="0" indent="0" algn="l">
              <a:lnSpc>
                <a:spcPts val="3927"/>
              </a:lnSpc>
            </a:pPr>
            <a:r>
              <a:rPr lang="en-US" sz="2310" u="none" strike="noStrike">
                <a:solidFill>
                  <a:srgbClr val="0F4662"/>
                </a:solidFill>
                <a:latin typeface="Quicksand"/>
                <a:ea typeface="Quicksand"/>
                <a:cs typeface="Quicksand"/>
                <a:sym typeface="Quicksand"/>
              </a:rPr>
              <a:t>- There is strong statistical evidence to reject the null hypothesis that the average ROI is the same across all budget groups.</a:t>
            </a:r>
          </a:p>
          <a:p>
            <a:pPr marL="0" lvl="0" indent="0" algn="l">
              <a:lnSpc>
                <a:spcPts val="3927"/>
              </a:lnSpc>
            </a:pPr>
            <a:r>
              <a:rPr lang="en-US" sz="2310" u="none" strike="noStrike">
                <a:solidFill>
                  <a:srgbClr val="0F4662"/>
                </a:solidFill>
                <a:latin typeface="Quicksand"/>
                <a:ea typeface="Quicksand"/>
                <a:cs typeface="Quicksand"/>
                <a:sym typeface="Quicksand"/>
              </a:rPr>
              <a:t>- Budget size has a significant effect on ROI.</a:t>
            </a:r>
          </a:p>
          <a:p>
            <a:pPr marL="0" lvl="0" indent="0" algn="l">
              <a:lnSpc>
                <a:spcPts val="3927"/>
              </a:lnSpc>
            </a:pPr>
            <a:r>
              <a:rPr lang="en-US" sz="2310" u="none" strike="noStrike">
                <a:solidFill>
                  <a:srgbClr val="0F4662"/>
                </a:solidFill>
                <a:latin typeface="Quicksand"/>
                <a:ea typeface="Quicksand"/>
                <a:cs typeface="Quicksand"/>
                <a:sym typeface="Quicksand"/>
              </a:rPr>
              <a:t>- Different budget categories (Low, Mid, High) show different average returns on investment.</a:t>
            </a:r>
          </a:p>
          <a:p>
            <a:pPr marL="0" lvl="0" indent="0" algn="l">
              <a:lnSpc>
                <a:spcPts val="3927"/>
              </a:lnSpc>
            </a:pPr>
            <a:r>
              <a:rPr lang="en-US" sz="2310" u="none" strike="noStrike">
                <a:solidFill>
                  <a:srgbClr val="0F4662"/>
                </a:solidFill>
                <a:latin typeface="Quicksand"/>
                <a:ea typeface="Quicksand"/>
                <a:cs typeface="Quicksand"/>
                <a:sym typeface="Quicksand"/>
              </a:rPr>
              <a:t>This confirms that production budget meaningfully influences movie profitability.</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b="1" u="none" strike="noStrike">
                <a:solidFill>
                  <a:srgbClr val="0F4662"/>
                </a:solidFill>
                <a:latin typeface="Quicksand Bold"/>
                <a:ea typeface="Quicksand Bold"/>
                <a:cs typeface="Quicksand Bold"/>
                <a:sym typeface="Quicksand Bold"/>
              </a:rPr>
              <a:t>Recommendation</a:t>
            </a:r>
          </a:p>
          <a:p>
            <a:pPr marL="0" lvl="0" indent="0" algn="l">
              <a:lnSpc>
                <a:spcPts val="3927"/>
              </a:lnSpc>
            </a:pPr>
            <a:r>
              <a:rPr lang="en-US" sz="2310" u="none" strike="noStrike">
                <a:solidFill>
                  <a:srgbClr val="0F4662"/>
                </a:solidFill>
                <a:latin typeface="Quicksand"/>
                <a:ea typeface="Quicksand"/>
                <a:cs typeface="Quicksand"/>
                <a:sym typeface="Quicksand"/>
              </a:rPr>
              <a:t>-</a:t>
            </a:r>
            <a:r>
              <a:rPr lang="en-US" sz="2310" b="1" u="none" strike="noStrike">
                <a:solidFill>
                  <a:srgbClr val="0F4662"/>
                </a:solidFill>
                <a:latin typeface="Quicksand Bold"/>
                <a:ea typeface="Quicksand Bold"/>
                <a:cs typeface="Quicksand Bold"/>
                <a:sym typeface="Quicksand Bold"/>
              </a:rPr>
              <a:t>Focus investments on movies with production budgets in the $20M–$60M range (Mid group).</a:t>
            </a:r>
          </a:p>
          <a:p>
            <a:pPr marL="0" lvl="0" indent="0" algn="l">
              <a:lnSpc>
                <a:spcPts val="3927"/>
              </a:lnSpc>
            </a:pPr>
            <a:r>
              <a:rPr lang="en-US" sz="2310" u="none" strike="noStrike">
                <a:solidFill>
                  <a:srgbClr val="0F4662"/>
                </a:solidFill>
                <a:latin typeface="Quicksand"/>
                <a:ea typeface="Quicksand"/>
                <a:cs typeface="Quicksand"/>
                <a:sym typeface="Quicksand"/>
              </a:rPr>
              <a:t> This mid-budget range tends to offer the best balance between cost and ROI, avoid very ;ow budget</a:t>
            </a:r>
          </a:p>
          <a:p>
            <a:pPr marL="0" lvl="0" indent="0" algn="l">
              <a:lnSpc>
                <a:spcPts val="3927"/>
              </a:lnSpc>
            </a:pPr>
            <a:endParaRPr lang="en-US" sz="2310" u="none" strike="noStrike">
              <a:solidFill>
                <a:srgbClr val="0F4662"/>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4099486"/>
            <a:chOff x="0" y="0"/>
            <a:chExt cx="4816593" cy="1079700"/>
          </a:xfrm>
        </p:grpSpPr>
        <p:sp>
          <p:nvSpPr>
            <p:cNvPr id="3" name="Freeform 3"/>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4" name="TextBox 4"/>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grpSp>
        <p:nvGrpSpPr>
          <p:cNvPr id="5" name="Group 5"/>
          <p:cNvGrpSpPr/>
          <p:nvPr/>
        </p:nvGrpSpPr>
        <p:grpSpPr>
          <a:xfrm>
            <a:off x="1961289" y="1954493"/>
            <a:ext cx="2757698" cy="2757698"/>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4906" r="-24906"/>
              </a:stretch>
            </a:blipFill>
          </p:spPr>
        </p:sp>
      </p:grpSp>
      <p:grpSp>
        <p:nvGrpSpPr>
          <p:cNvPr id="7" name="Group 7"/>
          <p:cNvGrpSpPr/>
          <p:nvPr/>
        </p:nvGrpSpPr>
        <p:grpSpPr>
          <a:xfrm>
            <a:off x="7739227" y="2096241"/>
            <a:ext cx="2416069" cy="241606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p:spPr>
        </p:sp>
      </p:grpSp>
      <p:grpSp>
        <p:nvGrpSpPr>
          <p:cNvPr id="9" name="Group 9"/>
          <p:cNvGrpSpPr/>
          <p:nvPr/>
        </p:nvGrpSpPr>
        <p:grpSpPr>
          <a:xfrm>
            <a:off x="13174569" y="2040218"/>
            <a:ext cx="2757698" cy="275769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p:spPr>
        </p:sp>
      </p:grpSp>
      <p:sp>
        <p:nvSpPr>
          <p:cNvPr id="11" name="TextBox 11"/>
          <p:cNvSpPr txBox="1"/>
          <p:nvPr/>
        </p:nvSpPr>
        <p:spPr>
          <a:xfrm>
            <a:off x="831478" y="4731241"/>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Erick Mauti</a:t>
            </a:r>
          </a:p>
        </p:txBody>
      </p:sp>
      <p:sp>
        <p:nvSpPr>
          <p:cNvPr id="12" name="AutoShape 12"/>
          <p:cNvSpPr/>
          <p:nvPr/>
        </p:nvSpPr>
        <p:spPr>
          <a:xfrm>
            <a:off x="5986182" y="963665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3" name="Freeform 13"/>
          <p:cNvSpPr/>
          <p:nvPr/>
        </p:nvSpPr>
        <p:spPr>
          <a:xfrm>
            <a:off x="8304001" y="9779623"/>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14" name="Group 14"/>
          <p:cNvGrpSpPr/>
          <p:nvPr/>
        </p:nvGrpSpPr>
        <p:grpSpPr>
          <a:xfrm>
            <a:off x="1962256" y="1954493"/>
            <a:ext cx="2757698" cy="2757698"/>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p:spPr>
        </p:sp>
      </p:grpSp>
      <p:sp>
        <p:nvSpPr>
          <p:cNvPr id="16" name="TextBox 16"/>
          <p:cNvSpPr txBox="1"/>
          <p:nvPr/>
        </p:nvSpPr>
        <p:spPr>
          <a:xfrm>
            <a:off x="1028700" y="599709"/>
            <a:ext cx="99149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id="17" name="TextBox 17"/>
          <p:cNvSpPr txBox="1"/>
          <p:nvPr/>
        </p:nvSpPr>
        <p:spPr>
          <a:xfrm>
            <a:off x="6635340" y="4864735"/>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Marilyn Akinyi</a:t>
            </a:r>
          </a:p>
        </p:txBody>
      </p:sp>
      <p:sp>
        <p:nvSpPr>
          <p:cNvPr id="18" name="TextBox 18"/>
          <p:cNvSpPr txBox="1"/>
          <p:nvPr/>
        </p:nvSpPr>
        <p:spPr>
          <a:xfrm>
            <a:off x="6438118" y="5334635"/>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Data Alchemist</a:t>
            </a:r>
          </a:p>
        </p:txBody>
      </p:sp>
      <p:sp>
        <p:nvSpPr>
          <p:cNvPr id="19" name="TextBox 19"/>
          <p:cNvSpPr txBox="1"/>
          <p:nvPr/>
        </p:nvSpPr>
        <p:spPr>
          <a:xfrm>
            <a:off x="12044758" y="4864735"/>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Samwel Ongechi</a:t>
            </a:r>
          </a:p>
        </p:txBody>
      </p:sp>
      <p:sp>
        <p:nvSpPr>
          <p:cNvPr id="20" name="TextBox 20"/>
          <p:cNvSpPr txBox="1"/>
          <p:nvPr/>
        </p:nvSpPr>
        <p:spPr>
          <a:xfrm>
            <a:off x="12045988" y="5298440"/>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Feature Forge Master</a:t>
            </a:r>
          </a:p>
        </p:txBody>
      </p:sp>
      <p:sp>
        <p:nvSpPr>
          <p:cNvPr id="21" name="TextBox 21"/>
          <p:cNvSpPr txBox="1"/>
          <p:nvPr/>
        </p:nvSpPr>
        <p:spPr>
          <a:xfrm>
            <a:off x="830248" y="5119370"/>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Statistical Sleuth</a:t>
            </a:r>
          </a:p>
        </p:txBody>
      </p:sp>
      <p:grpSp>
        <p:nvGrpSpPr>
          <p:cNvPr id="22" name="Group 22"/>
          <p:cNvGrpSpPr/>
          <p:nvPr/>
        </p:nvGrpSpPr>
        <p:grpSpPr>
          <a:xfrm>
            <a:off x="1961289" y="6026150"/>
            <a:ext cx="2757698" cy="275769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p:spPr>
        </p:sp>
      </p:grpSp>
      <p:grpSp>
        <p:nvGrpSpPr>
          <p:cNvPr id="24" name="Group 24"/>
          <p:cNvGrpSpPr/>
          <p:nvPr/>
        </p:nvGrpSpPr>
        <p:grpSpPr>
          <a:xfrm>
            <a:off x="7922314" y="6166485"/>
            <a:ext cx="2443373" cy="2443373"/>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p:spPr>
        </p:sp>
      </p:grpSp>
      <p:grpSp>
        <p:nvGrpSpPr>
          <p:cNvPr id="26" name="Group 26"/>
          <p:cNvGrpSpPr/>
          <p:nvPr/>
        </p:nvGrpSpPr>
        <p:grpSpPr>
          <a:xfrm>
            <a:off x="13390080" y="5713730"/>
            <a:ext cx="2757698" cy="275769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p:spPr>
        </p:sp>
      </p:grpSp>
      <p:sp>
        <p:nvSpPr>
          <p:cNvPr id="28" name="TextBox 28"/>
          <p:cNvSpPr txBox="1"/>
          <p:nvPr/>
        </p:nvSpPr>
        <p:spPr>
          <a:xfrm>
            <a:off x="830248" y="8717173"/>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Isaack Onyango</a:t>
            </a:r>
          </a:p>
        </p:txBody>
      </p:sp>
      <p:sp>
        <p:nvSpPr>
          <p:cNvPr id="29" name="TextBox 29"/>
          <p:cNvSpPr txBox="1"/>
          <p:nvPr/>
        </p:nvSpPr>
        <p:spPr>
          <a:xfrm>
            <a:off x="6443284" y="8632083"/>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dirty="0">
                <a:solidFill>
                  <a:srgbClr val="0F4662"/>
                </a:solidFill>
                <a:latin typeface="Quicksand Bold"/>
                <a:ea typeface="Quicksand Bold"/>
                <a:cs typeface="Quicksand Bold"/>
                <a:sym typeface="Quicksand Bold"/>
              </a:rPr>
              <a:t>Rose Miriti</a:t>
            </a:r>
          </a:p>
        </p:txBody>
      </p:sp>
      <p:sp>
        <p:nvSpPr>
          <p:cNvPr id="30" name="TextBox 30"/>
          <p:cNvSpPr txBox="1"/>
          <p:nvPr/>
        </p:nvSpPr>
        <p:spPr>
          <a:xfrm>
            <a:off x="12260269" y="8331093"/>
            <a:ext cx="5017320" cy="490855"/>
          </a:xfrm>
          <a:prstGeom prst="rect">
            <a:avLst/>
          </a:prstGeom>
        </p:spPr>
        <p:txBody>
          <a:bodyPr lIns="0" tIns="0" rIns="0" bIns="0" rtlCol="0" anchor="t">
            <a:spAutoFit/>
          </a:bodyPr>
          <a:lstStyle/>
          <a:p>
            <a:pPr marL="0" lvl="0" indent="0" algn="ctr">
              <a:lnSpc>
                <a:spcPts val="3919"/>
              </a:lnSpc>
              <a:spcBef>
                <a:spcPct val="0"/>
              </a:spcBef>
            </a:pPr>
            <a:r>
              <a:rPr lang="en-US" sz="2799" b="1">
                <a:solidFill>
                  <a:srgbClr val="0F4662"/>
                </a:solidFill>
                <a:latin typeface="Quicksand Bold"/>
                <a:ea typeface="Quicksand Bold"/>
                <a:cs typeface="Quicksand Bold"/>
                <a:sym typeface="Quicksand Bold"/>
              </a:rPr>
              <a:t>Rodgers Otieno</a:t>
            </a:r>
          </a:p>
        </p:txBody>
      </p:sp>
      <p:sp>
        <p:nvSpPr>
          <p:cNvPr id="31" name="TextBox 31"/>
          <p:cNvSpPr txBox="1"/>
          <p:nvPr/>
        </p:nvSpPr>
        <p:spPr>
          <a:xfrm>
            <a:off x="12241980" y="8764798"/>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Story Teller</a:t>
            </a:r>
          </a:p>
        </p:txBody>
      </p:sp>
      <p:sp>
        <p:nvSpPr>
          <p:cNvPr id="32" name="TextBox 32"/>
          <p:cNvSpPr txBox="1"/>
          <p:nvPr/>
        </p:nvSpPr>
        <p:spPr>
          <a:xfrm>
            <a:off x="6438118" y="9078488"/>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Insight Illuminator</a:t>
            </a:r>
          </a:p>
        </p:txBody>
      </p:sp>
      <p:sp>
        <p:nvSpPr>
          <p:cNvPr id="33" name="TextBox 33"/>
          <p:cNvSpPr txBox="1"/>
          <p:nvPr/>
        </p:nvSpPr>
        <p:spPr>
          <a:xfrm>
            <a:off x="630223" y="9122938"/>
            <a:ext cx="5017320" cy="415290"/>
          </a:xfrm>
          <a:prstGeom prst="rect">
            <a:avLst/>
          </a:prstGeom>
        </p:spPr>
        <p:txBody>
          <a:bodyPr lIns="0" tIns="0" rIns="0" bIns="0" rtlCol="0" anchor="t">
            <a:spAutoFit/>
          </a:bodyPr>
          <a:lstStyle/>
          <a:p>
            <a:pPr marL="0" lvl="0" indent="0" algn="ctr">
              <a:lnSpc>
                <a:spcPts val="3359"/>
              </a:lnSpc>
              <a:spcBef>
                <a:spcPct val="0"/>
              </a:spcBef>
            </a:pPr>
            <a:r>
              <a:rPr lang="en-US" sz="2400" dirty="0">
                <a:solidFill>
                  <a:srgbClr val="0F4662"/>
                </a:solidFill>
                <a:latin typeface="Quicksand"/>
                <a:ea typeface="Quicksand"/>
                <a:cs typeface="Quicksand"/>
                <a:sym typeface="Quicksand"/>
              </a:rPr>
              <a:t>Hypothesis Whisperer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a:solidFill>
                  <a:srgbClr val="0F4662"/>
                </a:solidFill>
                <a:latin typeface="Cormorant Garamond Bold Italics"/>
                <a:ea typeface="Cormorant Garamond Bold Italics"/>
                <a:cs typeface="Cormorant Garamond Bold Italics"/>
                <a:sym typeface="Cormorant Garamond Bold Italics"/>
              </a:rPr>
              <a:t>Hypothesis Testing &amp; Strategic Validation</a:t>
            </a:r>
          </a:p>
        </p:txBody>
      </p:sp>
      <p:sp>
        <p:nvSpPr>
          <p:cNvPr id="3" name="TextBox 3"/>
          <p:cNvSpPr txBox="1"/>
          <p:nvPr/>
        </p:nvSpPr>
        <p:spPr>
          <a:xfrm>
            <a:off x="764723" y="1461276"/>
            <a:ext cx="1649457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3: Is There a Relationship Between Ratings and Worldwide Gross Revenue?</a:t>
            </a:r>
          </a:p>
        </p:txBody>
      </p:sp>
      <p:sp>
        <p:nvSpPr>
          <p:cNvPr id="4" name="TextBox 4"/>
          <p:cNvSpPr txBox="1"/>
          <p:nvPr/>
        </p:nvSpPr>
        <p:spPr>
          <a:xfrm>
            <a:off x="400573" y="2826445"/>
            <a:ext cx="16858727" cy="5909409"/>
          </a:xfrm>
          <a:prstGeom prst="rect">
            <a:avLst/>
          </a:prstGeom>
        </p:spPr>
        <p:txBody>
          <a:bodyPr lIns="0" tIns="0" rIns="0" bIns="0" rtlCol="0" anchor="t">
            <a:spAutoFit/>
          </a:bodyPr>
          <a:lstStyle/>
          <a:p>
            <a:pPr algn="l">
              <a:lnSpc>
                <a:spcPts val="3927"/>
              </a:lnSpc>
            </a:pPr>
            <a:r>
              <a:rPr lang="en-US" sz="2310">
                <a:solidFill>
                  <a:srgbClr val="0F4662"/>
                </a:solidFill>
                <a:latin typeface="Quicksand"/>
                <a:ea typeface="Quicksand"/>
                <a:cs typeface="Quicksand"/>
                <a:sym typeface="Quicksand"/>
              </a:rPr>
              <a:t>H₀ - There is no linear relationship between movie ratings and worldwide box office revenue. </a:t>
            </a:r>
          </a:p>
          <a:p>
            <a:pPr algn="l">
              <a:lnSpc>
                <a:spcPts val="3927"/>
              </a:lnSpc>
            </a:pPr>
            <a:r>
              <a:rPr lang="en-US" sz="2310">
                <a:solidFill>
                  <a:srgbClr val="0F4662"/>
                </a:solidFill>
                <a:latin typeface="Quicksand"/>
                <a:ea typeface="Quicksand"/>
                <a:cs typeface="Quicksand"/>
                <a:sym typeface="Quicksand"/>
              </a:rPr>
              <a:t>H₁ - There is a linear relationship between movie ratings and worldwide gross revenue. </a:t>
            </a:r>
          </a:p>
          <a:p>
            <a:pPr marL="0" lvl="0" indent="0" algn="l">
              <a:lnSpc>
                <a:spcPts val="3927"/>
              </a:lnSpc>
            </a:pPr>
            <a:r>
              <a:rPr lang="en-US" sz="2310" b="1">
                <a:solidFill>
                  <a:srgbClr val="0F4662"/>
                </a:solidFill>
                <a:latin typeface="Quicksand Bold"/>
                <a:ea typeface="Quicksand Bold"/>
                <a:cs typeface="Quicksand Bold"/>
                <a:sym typeface="Quicksand Bold"/>
              </a:rPr>
              <a:t>Audience Rating vs Worldwide Gross: Correlation = 0.180, P-value = 0.0000 Critic Rating vs Worldwide Gross: Correlation = 0.164, P-value = 0.0000</a:t>
            </a:r>
          </a:p>
          <a:p>
            <a:pPr marL="0" lvl="0" indent="0" algn="l">
              <a:lnSpc>
                <a:spcPts val="3927"/>
              </a:lnSpc>
            </a:pPr>
            <a:endParaRPr lang="en-US" sz="2310" b="1">
              <a:solidFill>
                <a:srgbClr val="0F4662"/>
              </a:solidFill>
              <a:latin typeface="Quicksand Bold"/>
              <a:ea typeface="Quicksand Bold"/>
              <a:cs typeface="Quicksand Bold"/>
              <a:sym typeface="Quicksand Bold"/>
            </a:endParaRPr>
          </a:p>
          <a:p>
            <a:pPr marL="0" lvl="0" indent="0" algn="l">
              <a:lnSpc>
                <a:spcPts val="3927"/>
              </a:lnSpc>
            </a:pPr>
            <a:r>
              <a:rPr lang="en-US" sz="2310" b="1" u="none" strike="noStrike">
                <a:solidFill>
                  <a:srgbClr val="0F4662"/>
                </a:solidFill>
                <a:latin typeface="Quicksand Bold"/>
                <a:ea typeface="Quicksand Bold"/>
                <a:cs typeface="Quicksand Bold"/>
                <a:sym typeface="Quicksand Bold"/>
              </a:rPr>
              <a:t>Audience Rating vs Worldwide Gross</a:t>
            </a:r>
            <a:r>
              <a:rPr lang="en-US" sz="2310" u="none" strike="noStrike">
                <a:solidFill>
                  <a:srgbClr val="0F4662"/>
                </a:solidFill>
                <a:latin typeface="Quicksand"/>
                <a:ea typeface="Quicksand"/>
                <a:cs typeface="Quicksand"/>
                <a:sym typeface="Quicksand"/>
              </a:rPr>
              <a:t>  Correlation = 0.180 indicates a weak positive correlation between audience ratings and worldwide gross revenue. As audience ratings increase, worldwide gross tends to increase slightly, but the relationship is not very strong. </a:t>
            </a:r>
          </a:p>
          <a:p>
            <a:pPr marL="0" lvl="0" indent="0" algn="l">
              <a:lnSpc>
                <a:spcPts val="3927"/>
              </a:lnSpc>
            </a:pPr>
            <a:r>
              <a:rPr lang="en-US" sz="2310" u="none" strike="noStrike">
                <a:solidFill>
                  <a:srgbClr val="0F4662"/>
                </a:solidFill>
                <a:latin typeface="Quicksand"/>
                <a:ea typeface="Quicksand"/>
                <a:cs typeface="Quicksand"/>
                <a:sym typeface="Quicksand"/>
              </a:rPr>
              <a:t>- P-value = 0.0000  The very small p-value (less than 0.05) means this correlation is statistically significant, and the chance of this result occurring randomly is extremely low.</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b="1" u="none" strike="noStrike">
                <a:solidFill>
                  <a:srgbClr val="0F4662"/>
                </a:solidFill>
                <a:latin typeface="Quicksand Bold"/>
                <a:ea typeface="Quicksand Bold"/>
                <a:cs typeface="Quicksand Bold"/>
                <a:sym typeface="Quicksand Bold"/>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6494577"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3: Is There a Relationship Between Ratings and Worldwide Gross Revenue?</a:t>
            </a:r>
          </a:p>
        </p:txBody>
      </p:sp>
      <p:sp>
        <p:nvSpPr>
          <p:cNvPr id="4" name="TextBox 4"/>
          <p:cNvSpPr txBox="1"/>
          <p:nvPr/>
        </p:nvSpPr>
        <p:spPr>
          <a:xfrm>
            <a:off x="328662" y="3089375"/>
            <a:ext cx="16858727" cy="5414257"/>
          </a:xfrm>
          <a:prstGeom prst="rect">
            <a:avLst/>
          </a:prstGeom>
        </p:spPr>
        <p:txBody>
          <a:bodyPr lIns="0" tIns="0" rIns="0" bIns="0" rtlCol="0" anchor="t">
            <a:spAutoFit/>
          </a:bodyPr>
          <a:lstStyle/>
          <a:p>
            <a:pPr marL="0" lvl="0" indent="0" algn="l">
              <a:lnSpc>
                <a:spcPts val="3927"/>
              </a:lnSpc>
            </a:pPr>
            <a:r>
              <a:rPr lang="en-US" sz="2310">
                <a:solidFill>
                  <a:srgbClr val="0F4662"/>
                </a:solidFill>
                <a:latin typeface="Quicksand"/>
                <a:ea typeface="Quicksand"/>
                <a:cs typeface="Quicksand"/>
                <a:sym typeface="Quicksand"/>
              </a:rPr>
              <a:t>*</a:t>
            </a:r>
            <a:r>
              <a:rPr lang="en-US" sz="2310" b="1" u="none" strike="noStrike">
                <a:solidFill>
                  <a:srgbClr val="0F4662"/>
                </a:solidFill>
                <a:latin typeface="Quicksand Bold"/>
                <a:ea typeface="Quicksand Bold"/>
                <a:cs typeface="Quicksand Bold"/>
                <a:sym typeface="Quicksand Bold"/>
              </a:rPr>
              <a:t>Critic Rating vs Worldwide Gross:</a:t>
            </a:r>
            <a:r>
              <a:rPr lang="en-US" sz="2310" u="none" strike="noStrike">
                <a:solidFill>
                  <a:srgbClr val="0F4662"/>
                </a:solidFill>
                <a:latin typeface="Quicksand"/>
                <a:ea typeface="Quicksand"/>
                <a:cs typeface="Quicksand"/>
                <a:sym typeface="Quicksand"/>
              </a:rPr>
              <a:t> Correlation = 0.164 </a:t>
            </a:r>
          </a:p>
          <a:p>
            <a:pPr marL="0" lvl="0" indent="0" algn="l">
              <a:lnSpc>
                <a:spcPts val="3927"/>
              </a:lnSpc>
            </a:pPr>
            <a:r>
              <a:rPr lang="en-US" sz="2310" u="none" strike="noStrike">
                <a:solidFill>
                  <a:srgbClr val="0F4662"/>
                </a:solidFill>
                <a:latin typeface="Quicksand"/>
                <a:ea typeface="Quicksand"/>
                <a:cs typeface="Quicksand"/>
                <a:sym typeface="Quicksand"/>
              </a:rPr>
              <a:t> There is also a weak positive correlation between critic (tomatometer) ratings and worldwide gross revenue, slightly less than audience ratings but still positive. </a:t>
            </a:r>
          </a:p>
          <a:p>
            <a:pPr marL="0" lvl="0" indent="0" algn="l">
              <a:lnSpc>
                <a:spcPts val="3927"/>
              </a:lnSpc>
            </a:pPr>
            <a:r>
              <a:rPr lang="en-US" sz="2310" u="none" strike="noStrike">
                <a:solidFill>
                  <a:srgbClr val="0F4662"/>
                </a:solidFill>
                <a:latin typeface="Quicksand"/>
                <a:ea typeface="Quicksand"/>
                <a:cs typeface="Quicksand"/>
                <a:sym typeface="Quicksand"/>
              </a:rPr>
              <a:t>- P-value = 0.0000 </a:t>
            </a:r>
          </a:p>
          <a:p>
            <a:pPr marL="0" lvl="0" indent="0" algn="l">
              <a:lnSpc>
                <a:spcPts val="3927"/>
              </a:lnSpc>
            </a:pPr>
            <a:r>
              <a:rPr lang="en-US" sz="2310" u="none" strike="noStrike">
                <a:solidFill>
                  <a:srgbClr val="0F4662"/>
                </a:solidFill>
                <a:latin typeface="Quicksand"/>
                <a:ea typeface="Quicksand"/>
                <a:cs typeface="Quicksand"/>
                <a:sym typeface="Quicksand"/>
              </a:rPr>
              <a:t> This correlation is also statistically significant, showing that this weak relationship is unlikely to be due to chance.</a:t>
            </a:r>
          </a:p>
          <a:p>
            <a:pPr marL="0" lvl="0" indent="0" algn="l">
              <a:lnSpc>
                <a:spcPts val="3927"/>
              </a:lnSpc>
            </a:pPr>
            <a:r>
              <a:rPr lang="en-US" sz="2310" u="none" strike="noStrike">
                <a:solidFill>
                  <a:srgbClr val="0F4662"/>
                </a:solidFill>
                <a:latin typeface="Quicksand"/>
                <a:ea typeface="Quicksand"/>
                <a:cs typeface="Quicksand"/>
                <a:sym typeface="Quicksand"/>
              </a:rPr>
              <a:t> </a:t>
            </a:r>
          </a:p>
          <a:p>
            <a:pPr marL="0" lvl="0" indent="0" algn="l">
              <a:lnSpc>
                <a:spcPts val="3927"/>
              </a:lnSpc>
            </a:pPr>
            <a:r>
              <a:rPr lang="en-US" sz="2310" u="none" strike="noStrike">
                <a:solidFill>
                  <a:srgbClr val="0F4662"/>
                </a:solidFill>
                <a:latin typeface="Quicksand"/>
                <a:ea typeface="Quicksand"/>
                <a:cs typeface="Quicksand"/>
                <a:sym typeface="Quicksand"/>
              </a:rPr>
              <a:t>Both audience and critic ratings are positively associated with how much money a movie makes worldwide. Audience ratings have a slightly stronger relationship with financial success than critic ratings in your data. However, since the correlations are weak (&lt;0.2), ratings explain only a small part of the variation in worldwide gross.</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endParaRPr lang="en-US" sz="2310" u="none" strike="noStrike">
              <a:solidFill>
                <a:srgbClr val="0F4662"/>
              </a:solidFill>
              <a:latin typeface="Quicksand"/>
              <a:ea typeface="Quicksand"/>
              <a:cs typeface="Quicksand"/>
              <a:sym typeface="Quicksan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5879966"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4: Do Summer Releases Earn More Than Non-Summer Releases?</a:t>
            </a:r>
          </a:p>
        </p:txBody>
      </p:sp>
      <p:sp>
        <p:nvSpPr>
          <p:cNvPr id="4" name="TextBox 4"/>
          <p:cNvSpPr txBox="1"/>
          <p:nvPr/>
        </p:nvSpPr>
        <p:spPr>
          <a:xfrm>
            <a:off x="400573" y="2957910"/>
            <a:ext cx="16858727" cy="4919106"/>
          </a:xfrm>
          <a:prstGeom prst="rect">
            <a:avLst/>
          </a:prstGeom>
        </p:spPr>
        <p:txBody>
          <a:bodyPr lIns="0" tIns="0" rIns="0" bIns="0" rtlCol="0" anchor="t">
            <a:spAutoFit/>
          </a:bodyPr>
          <a:lstStyle/>
          <a:p>
            <a:pPr marL="0" lvl="0" indent="0" algn="l">
              <a:lnSpc>
                <a:spcPts val="3927"/>
              </a:lnSpc>
            </a:pPr>
            <a:r>
              <a:rPr lang="en-US" sz="2310" u="none" strike="noStrike">
                <a:solidFill>
                  <a:srgbClr val="0F4662"/>
                </a:solidFill>
                <a:latin typeface="Quicksand"/>
                <a:ea typeface="Quicksand"/>
                <a:cs typeface="Quicksand"/>
                <a:sym typeface="Quicksand"/>
              </a:rPr>
              <a:t>H₀ - There is **no significant difference** in average worldwide gross between summer and non-summer movie releases. </a:t>
            </a:r>
          </a:p>
          <a:p>
            <a:pPr marL="0" lvl="0" indent="0" algn="l">
              <a:lnSpc>
                <a:spcPts val="3927"/>
              </a:lnSpc>
            </a:pPr>
            <a:r>
              <a:rPr lang="en-US" sz="2310" u="none" strike="noStrike">
                <a:solidFill>
                  <a:srgbClr val="0F4662"/>
                </a:solidFill>
                <a:latin typeface="Quicksand"/>
                <a:ea typeface="Quicksand"/>
                <a:cs typeface="Quicksand"/>
                <a:sym typeface="Quicksand"/>
              </a:rPr>
              <a:t>H₁ - Movies released in summer earn significantly higher worldwide gross revenue. </a:t>
            </a:r>
          </a:p>
          <a:p>
            <a:pPr marL="0" lvl="0" indent="0" algn="l">
              <a:lnSpc>
                <a:spcPts val="3927"/>
              </a:lnSpc>
            </a:pPr>
            <a:endParaRPr lang="en-US" sz="2310" u="none" strike="noStrike">
              <a:solidFill>
                <a:srgbClr val="0F4662"/>
              </a:solidFill>
              <a:latin typeface="Quicksand"/>
              <a:ea typeface="Quicksand"/>
              <a:cs typeface="Quicksand"/>
              <a:sym typeface="Quicksand"/>
            </a:endParaRPr>
          </a:p>
          <a:p>
            <a:pPr marL="0" lvl="0" indent="0" algn="l">
              <a:lnSpc>
                <a:spcPts val="3927"/>
              </a:lnSpc>
            </a:pPr>
            <a:r>
              <a:rPr lang="en-US" sz="2310" u="none" strike="noStrike">
                <a:solidFill>
                  <a:srgbClr val="0F4662"/>
                </a:solidFill>
                <a:latin typeface="Quicksand"/>
                <a:ea typeface="Quicksand"/>
                <a:cs typeface="Quicksand"/>
                <a:sym typeface="Quicksand"/>
              </a:rPr>
              <a:t>**Business Relevance:** </a:t>
            </a:r>
          </a:p>
          <a:p>
            <a:pPr marL="0" lvl="0" indent="0" algn="l">
              <a:lnSpc>
                <a:spcPts val="3927"/>
              </a:lnSpc>
            </a:pPr>
            <a:r>
              <a:rPr lang="en-US" sz="2310" u="none" strike="noStrike">
                <a:solidFill>
                  <a:srgbClr val="0F4662"/>
                </a:solidFill>
                <a:latin typeface="Quicksand"/>
                <a:ea typeface="Quicksand"/>
                <a:cs typeface="Quicksand"/>
                <a:sym typeface="Quicksand"/>
              </a:rPr>
              <a:t>This test informs strategic **release timing** decisions, helping producers and distributors maximize box office potential by targeting high-earning windows in the calendar</a:t>
            </a:r>
          </a:p>
          <a:p>
            <a:pPr marL="0" lvl="0" indent="0" algn="l">
              <a:lnSpc>
                <a:spcPts val="3927"/>
              </a:lnSpc>
            </a:pPr>
            <a:r>
              <a:rPr lang="en-US" sz="2310" u="none" strike="noStrike">
                <a:solidFill>
                  <a:srgbClr val="0F4662"/>
                </a:solidFill>
                <a:latin typeface="Quicksand"/>
                <a:ea typeface="Quicksand"/>
                <a:cs typeface="Quicksand"/>
                <a:sym typeface="Quicksand"/>
              </a:rPr>
              <a:t>T-statistic: 4.34 P-value: 0.0000 </a:t>
            </a:r>
          </a:p>
          <a:p>
            <a:pPr marL="0" lvl="0" indent="0" algn="l">
              <a:lnSpc>
                <a:spcPts val="3927"/>
              </a:lnSpc>
            </a:pPr>
            <a:r>
              <a:rPr lang="en-US" sz="2310" u="none" strike="noStrike">
                <a:solidFill>
                  <a:srgbClr val="0F4662"/>
                </a:solidFill>
                <a:latin typeface="Quicksand"/>
                <a:ea typeface="Quicksand"/>
                <a:cs typeface="Quicksand"/>
                <a:sym typeface="Quicksand"/>
              </a:rPr>
              <a:t>Result: Statistically significant Interpretation: There is sufficient evidence to suggest that movies released in summer have a significantly different worldwide gross compared to those released in other seasons</a:t>
            </a:r>
          </a:p>
          <a:p>
            <a:pPr marL="0" lvl="0" indent="0" algn="l">
              <a:lnSpc>
                <a:spcPts val="3927"/>
              </a:lnSpc>
            </a:pPr>
            <a:endParaRPr lang="en-US" sz="2310" u="none" strike="noStrike">
              <a:solidFill>
                <a:srgbClr val="0F4662"/>
              </a:solidFill>
              <a:latin typeface="Quicksand"/>
              <a:ea typeface="Quicksand"/>
              <a:cs typeface="Quicksand"/>
              <a:sym typeface="Quicksan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1035685"/>
          </a:xfrm>
          <a:prstGeom prst="rect">
            <a:avLst/>
          </a:prstGeom>
        </p:spPr>
        <p:txBody>
          <a:bodyPr lIns="0" tIns="0" rIns="0" bIns="0" rtlCol="0" anchor="t">
            <a:spAutoFit/>
          </a:bodyPr>
          <a:lstStyle/>
          <a:p>
            <a:pPr marL="0" lvl="0" indent="0" algn="l">
              <a:lnSpc>
                <a:spcPts val="8540"/>
              </a:lnSpc>
              <a:spcBef>
                <a:spcPct val="0"/>
              </a:spcBef>
            </a:pPr>
            <a:r>
              <a:rPr lang="en-US" sz="6100" b="1" i="1" dirty="0">
                <a:solidFill>
                  <a:srgbClr val="0F4662"/>
                </a:solidFill>
                <a:latin typeface="Cormorant Garamond Bold Italics"/>
                <a:ea typeface="Cormorant Garamond Bold Italics"/>
                <a:cs typeface="Cormorant Garamond Bold Italics"/>
                <a:sym typeface="Cormorant Garamond Bold Italics"/>
              </a:rPr>
              <a:t>Hypothesis Testing Vs Strategic Validation</a:t>
            </a:r>
          </a:p>
        </p:txBody>
      </p:sp>
      <p:sp>
        <p:nvSpPr>
          <p:cNvPr id="3" name="TextBox 3"/>
          <p:cNvSpPr txBox="1"/>
          <p:nvPr/>
        </p:nvSpPr>
        <p:spPr>
          <a:xfrm>
            <a:off x="764723" y="1461276"/>
            <a:ext cx="15879966" cy="565150"/>
          </a:xfrm>
          <a:prstGeom prst="rect">
            <a:avLst/>
          </a:prstGeom>
        </p:spPr>
        <p:txBody>
          <a:bodyPr lIns="0" tIns="0" rIns="0" bIns="0" rtlCol="0" anchor="t">
            <a:spAutoFit/>
          </a:bodyPr>
          <a:lstStyle/>
          <a:p>
            <a:pPr marL="0" lvl="0" indent="0" algn="l">
              <a:lnSpc>
                <a:spcPts val="4759"/>
              </a:lnSpc>
            </a:pPr>
            <a:r>
              <a:rPr lang="en-US" sz="2799" b="1">
                <a:solidFill>
                  <a:srgbClr val="0F4662"/>
                </a:solidFill>
                <a:latin typeface="Quicksand Bold"/>
                <a:ea typeface="Quicksand Bold"/>
                <a:cs typeface="Quicksand Bold"/>
                <a:sym typeface="Quicksand Bold"/>
              </a:rPr>
              <a:t>Hypothesis 5a: Is There a Relationship Between Audience Ratings and Worldwide Gross?</a:t>
            </a:r>
          </a:p>
        </p:txBody>
      </p:sp>
      <p:sp>
        <p:nvSpPr>
          <p:cNvPr id="4" name="TextBox 4"/>
          <p:cNvSpPr txBox="1"/>
          <p:nvPr/>
        </p:nvSpPr>
        <p:spPr>
          <a:xfrm>
            <a:off x="400573" y="2207401"/>
            <a:ext cx="17557554" cy="8202809"/>
          </a:xfrm>
          <a:prstGeom prst="rect">
            <a:avLst/>
          </a:prstGeom>
        </p:spPr>
        <p:txBody>
          <a:bodyPr lIns="0" tIns="0" rIns="0" bIns="0" rtlCol="0" anchor="t">
            <a:spAutoFit/>
          </a:bodyPr>
          <a:lstStyle/>
          <a:p>
            <a:pPr marL="0" lvl="0" indent="0" algn="l">
              <a:lnSpc>
                <a:spcPts val="4090"/>
              </a:lnSpc>
            </a:pPr>
            <a:r>
              <a:rPr lang="en-US" sz="2406" u="none" strike="noStrike">
                <a:solidFill>
                  <a:srgbClr val="0F4662"/>
                </a:solidFill>
                <a:latin typeface="Quicksand"/>
                <a:ea typeface="Quicksand"/>
                <a:cs typeface="Quicksand"/>
                <a:sym typeface="Quicksand"/>
              </a:rPr>
              <a:t>H₀- There is **no correlation** between audience ratings and worldwide gross revenue. </a:t>
            </a:r>
          </a:p>
          <a:p>
            <a:pPr marL="0" lvl="0" indent="0" algn="l">
              <a:lnSpc>
                <a:spcPts val="4090"/>
              </a:lnSpc>
            </a:pPr>
            <a:r>
              <a:rPr lang="en-US" sz="2406" u="none" strike="noStrike">
                <a:solidFill>
                  <a:srgbClr val="0F4662"/>
                </a:solidFill>
                <a:latin typeface="Quicksand"/>
                <a:ea typeface="Quicksand"/>
                <a:cs typeface="Quicksand"/>
                <a:sym typeface="Quicksand"/>
              </a:rPr>
              <a:t>H₁ - There **is a statistically significant correlation** between audience ratings and worldwide gross revenue. </a:t>
            </a:r>
          </a:p>
          <a:p>
            <a:pPr marL="0" lvl="0" indent="0" algn="l">
              <a:lnSpc>
                <a:spcPts val="4090"/>
              </a:lnSpc>
            </a:pPr>
            <a:r>
              <a:rPr lang="en-US" sz="2406" u="none" strike="noStrike">
                <a:solidFill>
                  <a:srgbClr val="0F4662"/>
                </a:solidFill>
                <a:latin typeface="Quicksand"/>
                <a:ea typeface="Quicksand"/>
                <a:cs typeface="Quicksand"/>
                <a:sym typeface="Quicksand"/>
              </a:rPr>
              <a:t>_Movies with higher audience ratings tend to perform better at the global box office._</a:t>
            </a:r>
          </a:p>
          <a:p>
            <a:pPr marL="0" lvl="0" indent="0" algn="l">
              <a:lnSpc>
                <a:spcPts val="4090"/>
              </a:lnSpc>
            </a:pPr>
            <a:endParaRPr lang="en-US" sz="2406" u="none" strike="noStrike">
              <a:solidFill>
                <a:srgbClr val="0F4662"/>
              </a:solidFill>
              <a:latin typeface="Quicksand"/>
              <a:ea typeface="Quicksand"/>
              <a:cs typeface="Quicksand"/>
              <a:sym typeface="Quicksand"/>
            </a:endParaRPr>
          </a:p>
          <a:p>
            <a:pPr marL="0" lvl="0" indent="0" algn="l">
              <a:lnSpc>
                <a:spcPts val="4090"/>
              </a:lnSpc>
            </a:pPr>
            <a:r>
              <a:rPr lang="en-US" sz="2406" u="none" strike="noStrike">
                <a:solidFill>
                  <a:srgbClr val="0F4662"/>
                </a:solidFill>
                <a:latin typeface="Quicksand"/>
                <a:ea typeface="Quicksand"/>
                <a:cs typeface="Quicksand"/>
                <a:sym typeface="Quicksand"/>
              </a:rPr>
              <a:t>Correlation Coefficient: 0.18 - This indicates a weak but positive correlation, meaning that higher audience ratings tend to be associated with higher worldwide gross revenue, although this relationship is not strong.</a:t>
            </a:r>
          </a:p>
          <a:p>
            <a:pPr marL="0" lvl="0" indent="0" algn="l">
              <a:lnSpc>
                <a:spcPts val="4090"/>
              </a:lnSpc>
            </a:pPr>
            <a:endParaRPr lang="en-US" sz="2406" u="none" strike="noStrike">
              <a:solidFill>
                <a:srgbClr val="0F4662"/>
              </a:solidFill>
              <a:latin typeface="Quicksand"/>
              <a:ea typeface="Quicksand"/>
              <a:cs typeface="Quicksand"/>
              <a:sym typeface="Quicksand"/>
            </a:endParaRPr>
          </a:p>
          <a:p>
            <a:pPr marL="0" lvl="0" indent="0" algn="l">
              <a:lnSpc>
                <a:spcPts val="4090"/>
              </a:lnSpc>
            </a:pPr>
            <a:r>
              <a:rPr lang="en-US" sz="2406" u="none" strike="noStrike">
                <a:solidFill>
                  <a:srgbClr val="0F4662"/>
                </a:solidFill>
                <a:latin typeface="Quicksand"/>
                <a:ea typeface="Quicksand"/>
                <a:cs typeface="Quicksand"/>
                <a:sym typeface="Quicksand"/>
              </a:rPr>
              <a:t>P-value: 0.0000-  Since the p-value is well below the common significance threshold of 0.05, we can conclude that the correlation is statistically significant.</a:t>
            </a:r>
          </a:p>
          <a:p>
            <a:pPr marL="0" lvl="0" indent="0" algn="l">
              <a:lnSpc>
                <a:spcPts val="4090"/>
              </a:lnSpc>
            </a:pPr>
            <a:endParaRPr lang="en-US" sz="2406" u="none" strike="noStrike">
              <a:solidFill>
                <a:srgbClr val="0F4662"/>
              </a:solidFill>
              <a:latin typeface="Quicksand"/>
              <a:ea typeface="Quicksand"/>
              <a:cs typeface="Quicksand"/>
              <a:sym typeface="Quicksand"/>
            </a:endParaRPr>
          </a:p>
          <a:p>
            <a:pPr marL="0" lvl="0" indent="0" algn="l">
              <a:lnSpc>
                <a:spcPts val="4090"/>
              </a:lnSpc>
            </a:pPr>
            <a:r>
              <a:rPr lang="en-US" sz="2406" u="none" strike="noStrike">
                <a:solidFill>
                  <a:srgbClr val="0F4662"/>
                </a:solidFill>
                <a:latin typeface="Quicksand"/>
                <a:ea typeface="Quicksand"/>
                <a:cs typeface="Quicksand"/>
                <a:sym typeface="Quicksand"/>
              </a:rPr>
              <a:t>Overall Interpretation</a:t>
            </a:r>
          </a:p>
          <a:p>
            <a:pPr marL="0" lvl="0" indent="0" algn="l">
              <a:lnSpc>
                <a:spcPts val="4090"/>
              </a:lnSpc>
            </a:pPr>
            <a:r>
              <a:rPr lang="en-US" sz="2406" u="none" strike="noStrike">
                <a:solidFill>
                  <a:srgbClr val="0F4662"/>
                </a:solidFill>
                <a:latin typeface="Quicksand"/>
                <a:ea typeface="Quicksand"/>
                <a:cs typeface="Quicksand"/>
                <a:sym typeface="Quicksand"/>
              </a:rPr>
              <a:t>There is strong statistical evidence to support a positive association between audience ratings and worldwide gross revenue. However, the weak correlation suggests that audience ratings alone account for only a small portion of the variation in box office revenue. This implies that while audience perception influences financial success, many other factors also contribute significantly to a movie’s worldwide earnings.</a:t>
            </a:r>
          </a:p>
          <a:p>
            <a:pPr marL="0" lvl="0" indent="0" algn="l">
              <a:lnSpc>
                <a:spcPts val="4090"/>
              </a:lnSpc>
            </a:pPr>
            <a:endParaRPr lang="en-US" sz="2406" u="none" strike="noStrike">
              <a:solidFill>
                <a:srgbClr val="0F4662"/>
              </a:solidFill>
              <a:latin typeface="Quicksand"/>
              <a:ea typeface="Quicksand"/>
              <a:cs typeface="Quicksand"/>
              <a:sym typeface="Quicksan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8662" y="285891"/>
            <a:ext cx="18465503" cy="2112010"/>
          </a:xfrm>
          <a:prstGeom prst="rect">
            <a:avLst/>
          </a:prstGeom>
        </p:spPr>
        <p:txBody>
          <a:bodyPr lIns="0" tIns="0" rIns="0" bIns="0" rtlCol="0" anchor="t">
            <a:spAutoFit/>
          </a:bodyPr>
          <a:lstStyle/>
          <a:p>
            <a:pPr algn="l">
              <a:lnSpc>
                <a:spcPts val="8540"/>
              </a:lnSpc>
            </a:pPr>
            <a:r>
              <a:rPr lang="en-US" sz="6100" b="1" i="1">
                <a:solidFill>
                  <a:srgbClr val="0F4662"/>
                </a:solidFill>
                <a:latin typeface="Cormorant Garamond Bold Italics"/>
                <a:ea typeface="Cormorant Garamond Bold Italics"/>
                <a:cs typeface="Cormorant Garamond Bold Italics"/>
                <a:sym typeface="Cormorant Garamond Bold Italics"/>
              </a:rPr>
              <a:t>Business Recommendations</a:t>
            </a:r>
          </a:p>
          <a:p>
            <a:pPr marL="0" lvl="0" indent="0" algn="l">
              <a:lnSpc>
                <a:spcPts val="8540"/>
              </a:lnSpc>
              <a:spcBef>
                <a:spcPct val="0"/>
              </a:spcBef>
            </a:pPr>
            <a:endParaRPr lang="en-US" sz="6100" b="1" i="1">
              <a:solidFill>
                <a:srgbClr val="0F4662"/>
              </a:solidFill>
              <a:latin typeface="Cormorant Garamond Bold Italics"/>
              <a:ea typeface="Cormorant Garamond Bold Italics"/>
              <a:cs typeface="Cormorant Garamond Bold Italics"/>
              <a:sym typeface="Cormorant Garamond Bold Italics"/>
            </a:endParaRPr>
          </a:p>
        </p:txBody>
      </p:sp>
      <p:sp>
        <p:nvSpPr>
          <p:cNvPr id="3" name="TextBox 3"/>
          <p:cNvSpPr txBox="1"/>
          <p:nvPr/>
        </p:nvSpPr>
        <p:spPr>
          <a:xfrm>
            <a:off x="328662" y="1294271"/>
            <a:ext cx="17557554" cy="7829387"/>
          </a:xfrm>
          <a:prstGeom prst="rect">
            <a:avLst/>
          </a:prstGeom>
        </p:spPr>
        <p:txBody>
          <a:bodyPr lIns="0" tIns="0" rIns="0" bIns="0" rtlCol="0" anchor="t">
            <a:spAutoFit/>
          </a:bodyPr>
          <a:lstStyle/>
          <a:p>
            <a:pPr marL="259748" lvl="1" algn="l">
              <a:lnSpc>
                <a:spcPts val="4090"/>
              </a:lnSpc>
            </a:pPr>
            <a:r>
              <a:rPr lang="en-US" sz="2406" b="1" u="none" strike="noStrike" dirty="0">
                <a:solidFill>
                  <a:srgbClr val="0F4662"/>
                </a:solidFill>
                <a:latin typeface="Quicksand Bold"/>
                <a:ea typeface="Quicksand Bold"/>
                <a:cs typeface="Quicksand Bold"/>
                <a:sym typeface="Quicksand Bold"/>
              </a:rPr>
              <a:t>1. Recommendation on ROI &amp; Financials </a:t>
            </a:r>
          </a:p>
          <a:p>
            <a:pPr marL="0" lvl="0" indent="0" algn="l">
              <a:lnSpc>
                <a:spcPts val="4090"/>
              </a:lnSpc>
            </a:pPr>
            <a:r>
              <a:rPr lang="en-US" sz="2406" u="none" strike="noStrike" dirty="0">
                <a:solidFill>
                  <a:srgbClr val="0F4662"/>
                </a:solidFill>
                <a:latin typeface="Quicksand"/>
                <a:ea typeface="Quicksand"/>
                <a:cs typeface="Quicksand"/>
                <a:sym typeface="Quicksand"/>
              </a:rPr>
              <a:t>It is recommended to Invest in high-ROI genres that is Cult Movies, Horror, Special Interest , Documentary and Classics, within a moderate budget range ($20M–$60M) and aim for runtimes between 100–120 minutes.</a:t>
            </a:r>
          </a:p>
          <a:p>
            <a:pPr marL="0" lvl="0" indent="0" algn="l">
              <a:lnSpc>
                <a:spcPts val="4090"/>
              </a:lnSpc>
            </a:pPr>
            <a:r>
              <a:rPr lang="en-US" sz="2406" u="none" strike="noStrike" dirty="0">
                <a:solidFill>
                  <a:srgbClr val="0F4662"/>
                </a:solidFill>
                <a:latin typeface="Quicksand"/>
                <a:ea typeface="Quicksand"/>
                <a:cs typeface="Quicksand"/>
                <a:sym typeface="Quicksand"/>
              </a:rPr>
              <a:t>Cult Movies, Horror, Special Interest, Documentary and Classics</a:t>
            </a:r>
          </a:p>
          <a:p>
            <a:pPr marL="0" lvl="0" indent="0" algn="l">
              <a:lnSpc>
                <a:spcPts val="4090"/>
              </a:lnSpc>
            </a:pPr>
            <a:endParaRPr lang="en-US" sz="2406" u="none" strike="noStrike" dirty="0">
              <a:solidFill>
                <a:srgbClr val="0F4662"/>
              </a:solidFill>
              <a:latin typeface="Quicksand"/>
              <a:ea typeface="Quicksand"/>
              <a:cs typeface="Quicksand"/>
              <a:sym typeface="Quicksand"/>
            </a:endParaRPr>
          </a:p>
          <a:p>
            <a:pPr algn="l">
              <a:lnSpc>
                <a:spcPts val="4090"/>
              </a:lnSpc>
            </a:pPr>
            <a:r>
              <a:rPr lang="en-US" sz="2406" b="1" dirty="0">
                <a:solidFill>
                  <a:srgbClr val="0F4662"/>
                </a:solidFill>
                <a:latin typeface="Quicksand Bold"/>
                <a:ea typeface="Quicksand Bold"/>
                <a:cs typeface="Quicksand Bold"/>
                <a:sym typeface="Quicksand Bold"/>
              </a:rPr>
              <a:t>  2. Recommendation on Ratings &amp; Content Quality </a:t>
            </a:r>
          </a:p>
          <a:p>
            <a:pPr marL="0" lvl="0" indent="0" algn="l">
              <a:lnSpc>
                <a:spcPts val="4090"/>
              </a:lnSpc>
            </a:pPr>
            <a:r>
              <a:rPr lang="en-US" sz="2406" u="none" strike="noStrike" dirty="0">
                <a:solidFill>
                  <a:srgbClr val="0F4662"/>
                </a:solidFill>
                <a:latin typeface="Quicksand"/>
                <a:ea typeface="Quicksand"/>
                <a:cs typeface="Quicksand"/>
                <a:sym typeface="Quicksand"/>
              </a:rPr>
              <a:t>Prioritize well-written scripts that are likely to resonate with both audiences and critics to boost revenue potential in the genres that resonate most with the audience that is Classics, Western, Documentary, Art House &amp; International and Drama.</a:t>
            </a:r>
          </a:p>
          <a:p>
            <a:pPr algn="l">
              <a:lnSpc>
                <a:spcPts val="4090"/>
              </a:lnSpc>
            </a:pPr>
            <a:endParaRPr lang="en-US" sz="2406" dirty="0">
              <a:solidFill>
                <a:srgbClr val="0F4662"/>
              </a:solidFill>
              <a:latin typeface="Quicksand"/>
              <a:ea typeface="Quicksand Bold"/>
              <a:cs typeface="Quicksand Bold"/>
              <a:sym typeface="Quicksand"/>
            </a:endParaRPr>
          </a:p>
          <a:p>
            <a:pPr algn="l">
              <a:lnSpc>
                <a:spcPts val="4090"/>
              </a:lnSpc>
            </a:pPr>
            <a:r>
              <a:rPr lang="en-US" sz="2406" b="1" dirty="0">
                <a:solidFill>
                  <a:srgbClr val="0F4662"/>
                </a:solidFill>
                <a:latin typeface="Quicksand"/>
                <a:ea typeface="Quicksand Bold"/>
                <a:cs typeface="Quicksand Bold"/>
                <a:sym typeface="Quicksand"/>
              </a:rPr>
              <a:t>  3. </a:t>
            </a:r>
            <a:r>
              <a:rPr lang="en-US" sz="2406" b="1" dirty="0">
                <a:solidFill>
                  <a:srgbClr val="0F4662"/>
                </a:solidFill>
                <a:latin typeface="Quicksand Bold"/>
                <a:ea typeface="Quicksand Bold"/>
                <a:cs typeface="Quicksand Bold"/>
                <a:sym typeface="Quicksand Bold"/>
              </a:rPr>
              <a:t>Recommendation on Market Dynamics &amp; Timing </a:t>
            </a:r>
          </a:p>
          <a:p>
            <a:pPr marL="0" lvl="0" indent="0" algn="l">
              <a:lnSpc>
                <a:spcPts val="4090"/>
              </a:lnSpc>
            </a:pPr>
            <a:r>
              <a:rPr lang="en-US" sz="2406" u="none" strike="noStrike" dirty="0">
                <a:solidFill>
                  <a:srgbClr val="0F4662"/>
                </a:solidFill>
                <a:latin typeface="Quicksand"/>
                <a:ea typeface="Quicksand"/>
                <a:cs typeface="Quicksand"/>
                <a:sym typeface="Quicksand"/>
              </a:rPr>
              <a:t>Release films during summer/holiday windows</a:t>
            </a:r>
            <a:r>
              <a:rPr lang="en-US" sz="2406" dirty="0">
                <a:solidFill>
                  <a:srgbClr val="0F4662"/>
                </a:solidFill>
                <a:latin typeface="Quicksand"/>
                <a:ea typeface="Quicksand"/>
                <a:cs typeface="Quicksand"/>
                <a:sym typeface="Quicksand"/>
              </a:rPr>
              <a:t> </a:t>
            </a:r>
            <a:r>
              <a:rPr lang="en-US" sz="2406" u="none" strike="noStrike" dirty="0">
                <a:solidFill>
                  <a:srgbClr val="0F4662"/>
                </a:solidFill>
                <a:latin typeface="Quicksand"/>
                <a:ea typeface="Quicksand"/>
                <a:cs typeface="Quicksand"/>
                <a:sym typeface="Quicksand"/>
              </a:rPr>
              <a:t>and explore multilingual productions to increase global box office reach.</a:t>
            </a:r>
          </a:p>
          <a:p>
            <a:pPr marL="0" lvl="0" indent="0" algn="l">
              <a:lnSpc>
                <a:spcPts val="4090"/>
              </a:lnSpc>
            </a:pPr>
            <a:endParaRPr lang="en-US" sz="2406" u="none" strike="noStrike" dirty="0">
              <a:solidFill>
                <a:srgbClr val="0F4662"/>
              </a:solidFill>
              <a:latin typeface="Quicksand"/>
              <a:ea typeface="Quicksand"/>
              <a:cs typeface="Quicksand"/>
              <a:sym typeface="Quicksand"/>
            </a:endParaRPr>
          </a:p>
          <a:p>
            <a:pPr marL="0" lvl="0" indent="0" algn="l">
              <a:lnSpc>
                <a:spcPts val="4090"/>
              </a:lnSpc>
            </a:pPr>
            <a:endParaRPr lang="en-US" sz="2406" u="none" strike="noStrike" dirty="0">
              <a:solidFill>
                <a:srgbClr val="0F4662"/>
              </a:solidFill>
              <a:latin typeface="Quicksand"/>
              <a:ea typeface="Quicksand"/>
              <a:cs typeface="Quicksand"/>
              <a:sym typeface="Quicksand"/>
            </a:endParaRPr>
          </a:p>
          <a:p>
            <a:pPr marL="0" lvl="0" indent="0" algn="l">
              <a:lnSpc>
                <a:spcPts val="4090"/>
              </a:lnSpc>
            </a:pPr>
            <a:endParaRPr lang="en-US" sz="2406" u="none" strike="noStrike" dirty="0">
              <a:solidFill>
                <a:srgbClr val="0F4662"/>
              </a:solidFill>
              <a:latin typeface="Quicksand"/>
              <a:ea typeface="Quicksand"/>
              <a:cs typeface="Quicksand"/>
              <a:sym typeface="Quicksand"/>
            </a:endParaRPr>
          </a:p>
          <a:p>
            <a:pPr marL="0" lvl="0" indent="0" algn="l">
              <a:lnSpc>
                <a:spcPts val="4090"/>
              </a:lnSpc>
            </a:pPr>
            <a:endParaRPr lang="en-US" sz="2406" u="none" strike="noStrike" dirty="0">
              <a:solidFill>
                <a:srgbClr val="0F4662"/>
              </a:solidFill>
              <a:latin typeface="Quicksand"/>
              <a:ea typeface="Quicksand"/>
              <a:cs typeface="Quicksand"/>
              <a:sym typeface="Quicksan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581400" y="1647459"/>
            <a:ext cx="11402580" cy="6512424"/>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rgbClr val="0F4662"/>
                </a:solidFill>
                <a:latin typeface="Cormorant Garamond Bold Italics"/>
                <a:ea typeface="Cormorant Garamond Bold Italics"/>
                <a:cs typeface="Cormorant Garamond Bold Italics"/>
                <a:sym typeface="Cormorant Garamond Bold Italics"/>
              </a:rPr>
              <a:t>Thank you</a:t>
            </a:r>
          </a:p>
          <a:p>
            <a:pPr marL="0" lvl="0" indent="0" algn="ctr">
              <a:lnSpc>
                <a:spcPts val="26009"/>
              </a:lnSpc>
              <a:spcBef>
                <a:spcPct val="0"/>
              </a:spcBef>
            </a:pPr>
            <a:r>
              <a:rPr lang="en-US" sz="18577" b="1" i="1" dirty="0">
                <a:solidFill>
                  <a:srgbClr val="0F4662"/>
                </a:solidFill>
                <a:latin typeface="Cormorant Garamond Bold Italics"/>
                <a:ea typeface="Cormorant Garamond Bold Italics"/>
                <a:cs typeface="Cormorant Garamond Bold Italics"/>
                <a:sym typeface="Cormorant Garamond Bold Italics"/>
              </a:rPr>
              <a:t>Q </a:t>
            </a:r>
            <a:r>
              <a:rPr lang="en-US" sz="18577" b="1" i="1" dirty="0">
                <a:solidFill>
                  <a:srgbClr val="0F4662"/>
                </a:solidFill>
                <a:latin typeface="Times New Roman" panose="02020603050405020304" pitchFamily="18" charset="0"/>
                <a:ea typeface="Cormorant Garamond Bold Italics"/>
                <a:cs typeface="Times New Roman" panose="02020603050405020304" pitchFamily="18" charset="0"/>
                <a:sym typeface="Cormorant Garamond Bold Italics"/>
              </a:rPr>
              <a:t>&amp;</a:t>
            </a:r>
            <a:r>
              <a:rPr lang="en-US" sz="18577" b="1" i="1" dirty="0">
                <a:solidFill>
                  <a:srgbClr val="0F4662"/>
                </a:solidFill>
                <a:latin typeface="Cormorant Garamond Bold Italics"/>
                <a:ea typeface="Cormorant Garamond Bold Italics"/>
                <a:cs typeface="Cormorant Garamond Bold Italics"/>
                <a:sym typeface="Cormorant Garamond Bold Italics"/>
              </a:rPr>
              <a:t> A?</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558672" y="2311651"/>
            <a:ext cx="16540626" cy="6896240"/>
          </a:xfrm>
          <a:prstGeom prst="rect">
            <a:avLst/>
          </a:prstGeom>
        </p:spPr>
        <p:txBody>
          <a:bodyPr lIns="0" tIns="0" rIns="0" bIns="0" rtlCol="0" anchor="t">
            <a:spAutoFit/>
          </a:bodyPr>
          <a:lstStyle/>
          <a:p>
            <a:pPr algn="ctr">
              <a:lnSpc>
                <a:spcPts val="6116"/>
              </a:lnSpc>
            </a:pPr>
            <a:r>
              <a:rPr lang="en-US" sz="3597">
                <a:solidFill>
                  <a:srgbClr val="0F4662"/>
                </a:solidFill>
                <a:latin typeface="Quicksand"/>
                <a:ea typeface="Quicksand"/>
                <a:cs typeface="Quicksand"/>
                <a:sym typeface="Quicksand"/>
              </a:rPr>
              <a:t>This project aims to empower a new movie studio entering the film industry with no prior production experience with data-driven insights to guide its film selection and market entry strategy. </a:t>
            </a:r>
          </a:p>
          <a:p>
            <a:pPr algn="ctr">
              <a:lnSpc>
                <a:spcPts val="6116"/>
              </a:lnSpc>
            </a:pPr>
            <a:r>
              <a:rPr lang="en-US" sz="3597">
                <a:solidFill>
                  <a:srgbClr val="0F4662"/>
                </a:solidFill>
                <a:latin typeface="Quicksand"/>
                <a:ea typeface="Quicksand"/>
                <a:cs typeface="Quicksand"/>
                <a:sym typeface="Quicksand"/>
              </a:rPr>
              <a:t>Primarily, the project aims to identify patterns in successful movies by analyzing existing industry data, focusing on key drivers such as  genre performance, production budgets, audience and critic reception, and release timing. </a:t>
            </a:r>
          </a:p>
          <a:p>
            <a:pPr marL="0" lvl="0" indent="0" algn="ctr">
              <a:lnSpc>
                <a:spcPts val="6116"/>
              </a:lnSpc>
            </a:pPr>
            <a:r>
              <a:rPr lang="en-US" sz="3597">
                <a:solidFill>
                  <a:srgbClr val="0F4662"/>
                </a:solidFill>
                <a:latin typeface="Quicksand"/>
                <a:ea typeface="Quicksand"/>
                <a:cs typeface="Quicksand"/>
                <a:sym typeface="Quicksand"/>
              </a:rPr>
              <a:t>These collectively minimize risks since the industry is very competitive and will improve profitability as a result of trategic dessicions based on trends</a:t>
            </a:r>
          </a:p>
        </p:txBody>
      </p:sp>
      <p:sp>
        <p:nvSpPr>
          <p:cNvPr id="3" name="AutoShape 3"/>
          <p:cNvSpPr/>
          <p:nvPr/>
        </p:nvSpPr>
        <p:spPr>
          <a:xfrm>
            <a:off x="6087213" y="2299771"/>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742867" y="9493756"/>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493335" y="1684924"/>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id="7" name="Freeform 7"/>
          <p:cNvSpPr/>
          <p:nvPr/>
        </p:nvSpPr>
        <p:spPr>
          <a:xfrm>
            <a:off x="8148988" y="977962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154497" y="2537912"/>
            <a:ext cx="5366881" cy="3832233"/>
          </a:xfrm>
          <a:custGeom>
            <a:avLst/>
            <a:gdLst/>
            <a:ahLst/>
            <a:cxnLst/>
            <a:rect l="l" t="t" r="r" b="b"/>
            <a:pathLst>
              <a:path w="5366881" h="3832233">
                <a:moveTo>
                  <a:pt x="0" y="0"/>
                </a:moveTo>
                <a:lnTo>
                  <a:pt x="5366880" y="0"/>
                </a:lnTo>
                <a:lnTo>
                  <a:pt x="5366880" y="3832233"/>
                </a:lnTo>
                <a:lnTo>
                  <a:pt x="0" y="3832233"/>
                </a:lnTo>
                <a:lnTo>
                  <a:pt x="0" y="0"/>
                </a:lnTo>
                <a:close/>
              </a:path>
            </a:pathLst>
          </a:custGeom>
          <a:blipFill>
            <a:blip r:embed="rId4"/>
            <a:stretch>
              <a:fillRect/>
            </a:stretch>
          </a:blipFill>
        </p:spPr>
      </p:sp>
      <p:sp>
        <p:nvSpPr>
          <p:cNvPr id="7" name="TextBox 7"/>
          <p:cNvSpPr txBox="1"/>
          <p:nvPr/>
        </p:nvSpPr>
        <p:spPr>
          <a:xfrm>
            <a:off x="1028700" y="599709"/>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Business Context</a:t>
            </a:r>
          </a:p>
        </p:txBody>
      </p:sp>
      <p:sp>
        <p:nvSpPr>
          <p:cNvPr id="8" name="TextBox 8"/>
          <p:cNvSpPr txBox="1"/>
          <p:nvPr/>
        </p:nvSpPr>
        <p:spPr>
          <a:xfrm>
            <a:off x="731070" y="2718887"/>
            <a:ext cx="14460975" cy="3105150"/>
          </a:xfrm>
          <a:prstGeom prst="rect">
            <a:avLst/>
          </a:prstGeom>
        </p:spPr>
        <p:txBody>
          <a:bodyPr lIns="0" tIns="0" rIns="0" bIns="0" rtlCol="0" anchor="t">
            <a:spAutoFit/>
          </a:bodyPr>
          <a:lstStyle/>
          <a:p>
            <a:pPr marL="797966" lvl="1" indent="-398983" algn="l">
              <a:lnSpc>
                <a:spcPts val="6283"/>
              </a:lnSpc>
              <a:buFont typeface="Arial"/>
              <a:buChar char="•"/>
            </a:pPr>
            <a:r>
              <a:rPr lang="en-US" sz="3695">
                <a:solidFill>
                  <a:srgbClr val="0F4662"/>
                </a:solidFill>
                <a:latin typeface="Quicksand"/>
                <a:ea typeface="Quicksand"/>
                <a:cs typeface="Quicksand"/>
                <a:sym typeface="Quicksand"/>
              </a:rPr>
              <a:t>No prior production experience.</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High financial risk with film investments.</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Uncertainty about audience preferences.</a:t>
            </a:r>
          </a:p>
          <a:p>
            <a:pPr marL="0" lvl="0" indent="0" algn="l">
              <a:lnSpc>
                <a:spcPts val="6283"/>
              </a:lnSpc>
            </a:pPr>
            <a:endParaRPr lang="en-US" sz="3695">
              <a:solidFill>
                <a:srgbClr val="0F4662"/>
              </a:solidFill>
              <a:latin typeface="Quicksand"/>
              <a:ea typeface="Quicksand"/>
              <a:cs typeface="Quicksand"/>
              <a:sym typeface="Quicksand"/>
            </a:endParaRPr>
          </a:p>
        </p:txBody>
      </p:sp>
      <p:sp>
        <p:nvSpPr>
          <p:cNvPr id="9" name="TextBox 9"/>
          <p:cNvSpPr txBox="1"/>
          <p:nvPr/>
        </p:nvSpPr>
        <p:spPr>
          <a:xfrm>
            <a:off x="1028700" y="1971185"/>
            <a:ext cx="693806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Challenges for a New Studio:</a:t>
            </a:r>
          </a:p>
        </p:txBody>
      </p:sp>
      <p:sp>
        <p:nvSpPr>
          <p:cNvPr id="10" name="TextBox 10"/>
          <p:cNvSpPr txBox="1"/>
          <p:nvPr/>
        </p:nvSpPr>
        <p:spPr>
          <a:xfrm>
            <a:off x="731070" y="5757362"/>
            <a:ext cx="693806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Opportunities:</a:t>
            </a:r>
          </a:p>
        </p:txBody>
      </p:sp>
      <p:sp>
        <p:nvSpPr>
          <p:cNvPr id="11" name="TextBox 11"/>
          <p:cNvSpPr txBox="1"/>
          <p:nvPr/>
        </p:nvSpPr>
        <p:spPr>
          <a:xfrm>
            <a:off x="731071" y="6551120"/>
            <a:ext cx="13213530" cy="3143489"/>
          </a:xfrm>
          <a:prstGeom prst="rect">
            <a:avLst/>
          </a:prstGeom>
        </p:spPr>
        <p:txBody>
          <a:bodyPr wrap="square" lIns="0" tIns="0" rIns="0" bIns="0" rtlCol="0" anchor="t">
            <a:spAutoFit/>
          </a:bodyPr>
          <a:lstStyle/>
          <a:p>
            <a:pPr marL="798541" lvl="1" indent="-399271" algn="l">
              <a:lnSpc>
                <a:spcPts val="6287"/>
              </a:lnSpc>
              <a:buFont typeface="Arial"/>
              <a:buChar char="•"/>
            </a:pPr>
            <a:r>
              <a:rPr lang="en-US" sz="3698" dirty="0">
                <a:solidFill>
                  <a:srgbClr val="0F4662"/>
                </a:solidFill>
                <a:latin typeface="Quicksand"/>
                <a:ea typeface="Quicksand"/>
                <a:cs typeface="Quicksand"/>
                <a:sym typeface="Quicksand"/>
              </a:rPr>
              <a:t>Data reveals what works (genres, budgets, release timing).</a:t>
            </a:r>
          </a:p>
          <a:p>
            <a:pPr marL="798541" lvl="1" indent="-399271" algn="l">
              <a:lnSpc>
                <a:spcPts val="6287"/>
              </a:lnSpc>
              <a:buFont typeface="Arial"/>
              <a:buChar char="•"/>
            </a:pPr>
            <a:r>
              <a:rPr lang="en-US" sz="3698" dirty="0">
                <a:solidFill>
                  <a:srgbClr val="0F4662"/>
                </a:solidFill>
                <a:latin typeface="Quicksand"/>
                <a:ea typeface="Quicksand"/>
                <a:cs typeface="Quicksand"/>
                <a:sym typeface="Quicksand"/>
              </a:rPr>
              <a:t>Competitive advantage by leveraging trends.</a:t>
            </a:r>
          </a:p>
          <a:p>
            <a:pPr marL="0" lvl="0" indent="0" algn="l">
              <a:lnSpc>
                <a:spcPts val="6287"/>
              </a:lnSpc>
            </a:pPr>
            <a:endParaRPr lang="en-US" sz="3698" dirty="0">
              <a:solidFill>
                <a:srgbClr val="0F4662"/>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a:off x="1028700" y="8974931"/>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599709"/>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Business Context Cont’</a:t>
            </a:r>
          </a:p>
        </p:txBody>
      </p:sp>
      <p:sp>
        <p:nvSpPr>
          <p:cNvPr id="7" name="TextBox 7"/>
          <p:cNvSpPr txBox="1"/>
          <p:nvPr/>
        </p:nvSpPr>
        <p:spPr>
          <a:xfrm>
            <a:off x="0" y="3506077"/>
            <a:ext cx="14460975" cy="6273546"/>
          </a:xfrm>
          <a:prstGeom prst="rect">
            <a:avLst/>
          </a:prstGeom>
        </p:spPr>
        <p:txBody>
          <a:bodyPr lIns="0" tIns="0" rIns="0" bIns="0" rtlCol="0" anchor="t">
            <a:spAutoFit/>
          </a:bodyPr>
          <a:lstStyle/>
          <a:p>
            <a:pPr marL="797966" lvl="1" indent="-398983" algn="l">
              <a:lnSpc>
                <a:spcPts val="6283"/>
              </a:lnSpc>
              <a:buFont typeface="Arial"/>
              <a:buChar char="•"/>
            </a:pPr>
            <a:r>
              <a:rPr lang="en-US" sz="3695">
                <a:solidFill>
                  <a:srgbClr val="0F4662"/>
                </a:solidFill>
                <a:latin typeface="Quicksand"/>
                <a:ea typeface="Quicksand"/>
                <a:cs typeface="Quicksand"/>
                <a:sym typeface="Quicksand"/>
              </a:rPr>
              <a:t>Which genres have the best return on investment?</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What budget ranges balance cost and revenue most effectively?</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Do critic and audience ratings reliably indicate financial success?</a:t>
            </a:r>
          </a:p>
          <a:p>
            <a:pPr marL="797966" lvl="1" indent="-398983" algn="l">
              <a:lnSpc>
                <a:spcPts val="6283"/>
              </a:lnSpc>
              <a:buFont typeface="Arial"/>
              <a:buChar char="•"/>
            </a:pPr>
            <a:r>
              <a:rPr lang="en-US" sz="3695">
                <a:solidFill>
                  <a:srgbClr val="0F4662"/>
                </a:solidFill>
                <a:latin typeface="Quicksand"/>
                <a:ea typeface="Quicksand"/>
                <a:cs typeface="Quicksand"/>
                <a:sym typeface="Quicksand"/>
              </a:rPr>
              <a:t>Is there an optimal release window for certain types of films?</a:t>
            </a:r>
          </a:p>
          <a:p>
            <a:pPr algn="l">
              <a:lnSpc>
                <a:spcPts val="6283"/>
              </a:lnSpc>
            </a:pPr>
            <a:endParaRPr lang="en-US" sz="3695">
              <a:solidFill>
                <a:srgbClr val="0F4662"/>
              </a:solidFill>
              <a:latin typeface="Quicksand"/>
              <a:ea typeface="Quicksand"/>
              <a:cs typeface="Quicksand"/>
              <a:sym typeface="Quicksand"/>
            </a:endParaRPr>
          </a:p>
          <a:p>
            <a:pPr marL="0" lvl="0" indent="0" algn="l">
              <a:lnSpc>
                <a:spcPts val="6283"/>
              </a:lnSpc>
            </a:pPr>
            <a:endParaRPr lang="en-US" sz="3695">
              <a:solidFill>
                <a:srgbClr val="0F4662"/>
              </a:solidFill>
              <a:latin typeface="Quicksand"/>
              <a:ea typeface="Quicksand"/>
              <a:cs typeface="Quicksand"/>
              <a:sym typeface="Quicksand"/>
            </a:endParaRPr>
          </a:p>
        </p:txBody>
      </p:sp>
      <p:sp>
        <p:nvSpPr>
          <p:cNvPr id="8" name="TextBox 8"/>
          <p:cNvSpPr txBox="1"/>
          <p:nvPr/>
        </p:nvSpPr>
        <p:spPr>
          <a:xfrm>
            <a:off x="1028700" y="2402460"/>
            <a:ext cx="6938067"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Strategic business Questions to answer: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a:off x="838200" y="9697337"/>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190500"/>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Source of Data</a:t>
            </a:r>
          </a:p>
        </p:txBody>
      </p:sp>
      <p:sp>
        <p:nvSpPr>
          <p:cNvPr id="7" name="TextBox 7"/>
          <p:cNvSpPr txBox="1"/>
          <p:nvPr/>
        </p:nvSpPr>
        <p:spPr>
          <a:xfrm>
            <a:off x="304800" y="1181887"/>
            <a:ext cx="13789093" cy="8798819"/>
          </a:xfrm>
          <a:prstGeom prst="rect">
            <a:avLst/>
          </a:prstGeom>
        </p:spPr>
        <p:txBody>
          <a:bodyPr wrap="square" lIns="0" tIns="0" rIns="0" bIns="0" rtlCol="0" anchor="t">
            <a:spAutoFit/>
          </a:bodyPr>
          <a:lstStyle/>
          <a:p>
            <a:pPr marL="797966" lvl="1" indent="-398983" algn="l">
              <a:lnSpc>
                <a:spcPts val="6283"/>
              </a:lnSpc>
              <a:buFont typeface="Arial"/>
              <a:buChar char="•"/>
            </a:pPr>
            <a:r>
              <a:rPr lang="en-US" sz="3695" dirty="0">
                <a:solidFill>
                  <a:srgbClr val="0F4662"/>
                </a:solidFill>
                <a:latin typeface="Quicksand"/>
                <a:ea typeface="Quicksand"/>
                <a:cs typeface="Quicksand"/>
                <a:sym typeface="Quicksand"/>
              </a:rPr>
              <a:t>The Numbers (`tn.movie_budgets.csv`) -Financial performance metrics</a:t>
            </a:r>
          </a:p>
          <a:p>
            <a:pPr marL="797966" lvl="1" indent="-398983" algn="l">
              <a:lnSpc>
                <a:spcPts val="6283"/>
              </a:lnSpc>
              <a:buFont typeface="Arial"/>
              <a:buChar char="•"/>
            </a:pPr>
            <a:r>
              <a:rPr lang="en-US" sz="3695" dirty="0" err="1">
                <a:solidFill>
                  <a:srgbClr val="0F4662"/>
                </a:solidFill>
                <a:latin typeface="Quicksand"/>
                <a:ea typeface="Quicksand"/>
                <a:cs typeface="Quicksand"/>
                <a:sym typeface="Quicksand"/>
              </a:rPr>
              <a:t>TMDb</a:t>
            </a:r>
            <a:r>
              <a:rPr lang="en-US" sz="3695" dirty="0">
                <a:solidFill>
                  <a:srgbClr val="0F4662"/>
                </a:solidFill>
                <a:latin typeface="Quicksand"/>
                <a:ea typeface="Quicksand"/>
                <a:cs typeface="Quicksand"/>
                <a:sym typeface="Quicksand"/>
              </a:rPr>
              <a:t> (`tmdb.movies.csv`) - Genre classification and audience sentiment</a:t>
            </a:r>
          </a:p>
          <a:p>
            <a:pPr marL="797966" lvl="1" indent="-398983" algn="l">
              <a:lnSpc>
                <a:spcPts val="6283"/>
              </a:lnSpc>
              <a:buFont typeface="Arial"/>
              <a:buChar char="•"/>
            </a:pPr>
            <a:r>
              <a:rPr lang="en-US" sz="3695" dirty="0">
                <a:solidFill>
                  <a:srgbClr val="0F4662"/>
                </a:solidFill>
                <a:latin typeface="Quicksand"/>
                <a:ea typeface="Quicksand"/>
                <a:cs typeface="Quicksand"/>
                <a:sym typeface="Quicksand"/>
              </a:rPr>
              <a:t>IMDb (SQLite DB) - `</a:t>
            </a:r>
            <a:r>
              <a:rPr lang="en-US" sz="3695" dirty="0" err="1">
                <a:solidFill>
                  <a:srgbClr val="0F4662"/>
                </a:solidFill>
                <a:latin typeface="Quicksand"/>
                <a:ea typeface="Quicksand"/>
                <a:cs typeface="Quicksand"/>
                <a:sym typeface="Quicksand"/>
              </a:rPr>
              <a:t>movie_basics</a:t>
            </a:r>
            <a:r>
              <a:rPr lang="en-US" sz="3695" dirty="0">
                <a:solidFill>
                  <a:srgbClr val="0F4662"/>
                </a:solidFill>
                <a:latin typeface="Quicksand"/>
                <a:ea typeface="Quicksand"/>
                <a:cs typeface="Quicksand"/>
                <a:sym typeface="Quicksand"/>
              </a:rPr>
              <a:t>` </a:t>
            </a:r>
            <a:r>
              <a:rPr lang="en-US" sz="3695" dirty="0" err="1">
                <a:solidFill>
                  <a:srgbClr val="0F4662"/>
                </a:solidFill>
                <a:latin typeface="Quicksand"/>
                <a:ea typeface="Quicksand"/>
                <a:cs typeface="Quicksand"/>
                <a:sym typeface="Quicksand"/>
              </a:rPr>
              <a:t>e.g</a:t>
            </a:r>
            <a:r>
              <a:rPr lang="en-US" sz="3695" dirty="0">
                <a:solidFill>
                  <a:srgbClr val="0F4662"/>
                </a:solidFill>
                <a:latin typeface="Quicksand"/>
                <a:ea typeface="Quicksand"/>
                <a:cs typeface="Quicksand"/>
                <a:sym typeface="Quicksand"/>
              </a:rPr>
              <a:t> Titles, genre </a:t>
            </a:r>
            <a:r>
              <a:rPr lang="en-US" sz="3695" dirty="0" err="1">
                <a:solidFill>
                  <a:srgbClr val="0F4662"/>
                </a:solidFill>
                <a:latin typeface="Quicksand"/>
                <a:ea typeface="Quicksand"/>
                <a:cs typeface="Quicksand"/>
                <a:sym typeface="Quicksand"/>
              </a:rPr>
              <a:t>etc</a:t>
            </a:r>
            <a:r>
              <a:rPr lang="en-US" sz="3695" dirty="0">
                <a:solidFill>
                  <a:srgbClr val="0F4662"/>
                </a:solidFill>
                <a:latin typeface="Quicksand"/>
                <a:ea typeface="Quicksand"/>
                <a:cs typeface="Quicksand"/>
                <a:sym typeface="Quicksand"/>
              </a:rPr>
              <a:t> and ratings</a:t>
            </a:r>
          </a:p>
          <a:p>
            <a:pPr marL="797966" lvl="1" indent="-398983" algn="l">
              <a:lnSpc>
                <a:spcPts val="6283"/>
              </a:lnSpc>
              <a:buFont typeface="Arial"/>
              <a:buChar char="•"/>
            </a:pPr>
            <a:r>
              <a:rPr lang="en-US" sz="3695" dirty="0">
                <a:solidFill>
                  <a:srgbClr val="0F4662"/>
                </a:solidFill>
                <a:latin typeface="Quicksand"/>
                <a:ea typeface="Quicksand"/>
                <a:cs typeface="Quicksand"/>
                <a:sym typeface="Quicksand"/>
              </a:rPr>
              <a:t>Rotten Tomatoes (`</a:t>
            </a:r>
            <a:r>
              <a:rPr lang="en-US" sz="3695" dirty="0" err="1">
                <a:solidFill>
                  <a:srgbClr val="0F4662"/>
                </a:solidFill>
                <a:latin typeface="Quicksand"/>
                <a:ea typeface="Quicksand"/>
                <a:cs typeface="Quicksand"/>
                <a:sym typeface="Quicksand"/>
              </a:rPr>
              <a:t>rt.movie_info.tsv</a:t>
            </a:r>
            <a:r>
              <a:rPr lang="en-US" sz="3695" dirty="0">
                <a:solidFill>
                  <a:srgbClr val="0F4662"/>
                </a:solidFill>
                <a:latin typeface="Quicksand"/>
                <a:ea typeface="Quicksand"/>
                <a:cs typeface="Quicksand"/>
                <a:sym typeface="Quicksand"/>
              </a:rPr>
              <a:t>`) - Supplementary analysis and genre validation</a:t>
            </a:r>
          </a:p>
          <a:p>
            <a:pPr marL="797966" lvl="1" indent="-398983" algn="l">
              <a:lnSpc>
                <a:spcPts val="6283"/>
              </a:lnSpc>
              <a:buFont typeface="Arial"/>
              <a:buChar char="•"/>
            </a:pPr>
            <a:r>
              <a:rPr lang="en-US" sz="3695" dirty="0">
                <a:solidFill>
                  <a:srgbClr val="0F4662"/>
                </a:solidFill>
                <a:latin typeface="Quicksand"/>
                <a:ea typeface="Quicksand"/>
                <a:cs typeface="Quicksand"/>
                <a:sym typeface="Quicksand"/>
              </a:rPr>
              <a:t>Box Office Mojo (`bom.movie_gross.csv`) Backup for revenue and studio-level insights</a:t>
            </a:r>
          </a:p>
          <a:p>
            <a:pPr marL="0" lvl="0" indent="0" algn="l">
              <a:lnSpc>
                <a:spcPts val="6283"/>
              </a:lnSpc>
            </a:pPr>
            <a:endParaRPr lang="en-US" sz="3695" dirty="0">
              <a:solidFill>
                <a:srgbClr val="0F4662"/>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6439554" y="2813442"/>
            <a:ext cx="4210757" cy="3273864"/>
          </a:xfrm>
          <a:custGeom>
            <a:avLst/>
            <a:gdLst/>
            <a:ahLst/>
            <a:cxnLst/>
            <a:rect l="l" t="t" r="r" b="b"/>
            <a:pathLst>
              <a:path w="4210757" h="3273864">
                <a:moveTo>
                  <a:pt x="0" y="0"/>
                </a:moveTo>
                <a:lnTo>
                  <a:pt x="4210757" y="0"/>
                </a:lnTo>
                <a:lnTo>
                  <a:pt x="4210757"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487940" y="4556469"/>
            <a:ext cx="4344915" cy="0"/>
          </a:xfrm>
          <a:prstGeom prst="line">
            <a:avLst/>
          </a:prstGeom>
          <a:ln w="57150" cap="flat">
            <a:solidFill>
              <a:srgbClr val="7994A0"/>
            </a:solidFill>
            <a:prstDash val="solid"/>
            <a:headEnd type="none" w="sm" len="sm"/>
            <a:tailEnd type="none" w="sm" len="sm"/>
          </a:ln>
        </p:spPr>
      </p:sp>
      <p:sp>
        <p:nvSpPr>
          <p:cNvPr id="4" name="AutoShape 4"/>
          <p:cNvSpPr/>
          <p:nvPr/>
        </p:nvSpPr>
        <p:spPr>
          <a:xfrm>
            <a:off x="11249378" y="4519425"/>
            <a:ext cx="4346753" cy="0"/>
          </a:xfrm>
          <a:prstGeom prst="line">
            <a:avLst/>
          </a:prstGeom>
          <a:ln w="57150" cap="flat">
            <a:solidFill>
              <a:srgbClr val="7994A0"/>
            </a:solidFill>
            <a:prstDash val="solid"/>
            <a:headEnd type="none" w="sm" len="sm"/>
            <a:tailEnd type="none" w="sm" len="sm"/>
          </a:ln>
        </p:spPr>
      </p:sp>
      <p:sp>
        <p:nvSpPr>
          <p:cNvPr id="5" name="AutoShape 5"/>
          <p:cNvSpPr/>
          <p:nvPr/>
        </p:nvSpPr>
        <p:spPr>
          <a:xfrm flipV="1">
            <a:off x="594575" y="8624229"/>
            <a:ext cx="4716390" cy="0"/>
          </a:xfrm>
          <a:prstGeom prst="line">
            <a:avLst/>
          </a:prstGeom>
          <a:ln w="57150" cap="flat">
            <a:solidFill>
              <a:srgbClr val="7994A0"/>
            </a:solidFill>
            <a:prstDash val="solid"/>
            <a:headEnd type="none" w="sm" len="sm"/>
            <a:tailEnd type="none" w="sm" len="sm"/>
          </a:ln>
        </p:spPr>
      </p:sp>
      <p:sp>
        <p:nvSpPr>
          <p:cNvPr id="6" name="TextBox 6"/>
          <p:cNvSpPr txBox="1"/>
          <p:nvPr/>
        </p:nvSpPr>
        <p:spPr>
          <a:xfrm>
            <a:off x="594575" y="364151"/>
            <a:ext cx="140720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Process Steps</a:t>
            </a:r>
          </a:p>
        </p:txBody>
      </p:sp>
      <p:sp>
        <p:nvSpPr>
          <p:cNvPr id="7" name="TextBox 7"/>
          <p:cNvSpPr txBox="1"/>
          <p:nvPr/>
        </p:nvSpPr>
        <p:spPr>
          <a:xfrm>
            <a:off x="305693" y="2996826"/>
            <a:ext cx="6550681" cy="1253490"/>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0F4662"/>
                </a:solidFill>
                <a:latin typeface="Quicksand"/>
                <a:ea typeface="Quicksand"/>
                <a:cs typeface="Quicksand"/>
                <a:sym typeface="Quicksand"/>
              </a:rPr>
              <a:t>Load all the Data</a:t>
            </a:r>
          </a:p>
          <a:p>
            <a:pPr marL="518160" lvl="1" indent="-259080" algn="l">
              <a:lnSpc>
                <a:spcPts val="3359"/>
              </a:lnSpc>
              <a:buFont typeface="Arial"/>
              <a:buChar char="•"/>
            </a:pPr>
            <a:r>
              <a:rPr lang="en-US" sz="2400" u="none" strike="noStrike">
                <a:solidFill>
                  <a:srgbClr val="0F4662"/>
                </a:solidFill>
                <a:latin typeface="Quicksand"/>
                <a:ea typeface="Quicksand"/>
                <a:cs typeface="Quicksand"/>
                <a:sym typeface="Quicksand"/>
              </a:rPr>
              <a:t>Inspect to understand structure, dimesntions, data types and Quality</a:t>
            </a:r>
          </a:p>
        </p:txBody>
      </p:sp>
      <p:sp>
        <p:nvSpPr>
          <p:cNvPr id="8" name="TextBox 8"/>
          <p:cNvSpPr txBox="1"/>
          <p:nvPr/>
        </p:nvSpPr>
        <p:spPr>
          <a:xfrm>
            <a:off x="487940" y="1808237"/>
            <a:ext cx="5348229" cy="490855"/>
          </a:xfrm>
          <a:prstGeom prst="rect">
            <a:avLst/>
          </a:prstGeom>
        </p:spPr>
        <p:txBody>
          <a:bodyPr lIns="0" tIns="0" rIns="0" bIns="0" rtlCol="0" anchor="t">
            <a:spAutoFit/>
          </a:bodyPr>
          <a:lstStyle/>
          <a:p>
            <a:pPr algn="just">
              <a:lnSpc>
                <a:spcPts val="3919"/>
              </a:lnSpc>
              <a:spcBef>
                <a:spcPct val="0"/>
              </a:spcBef>
            </a:pPr>
            <a:r>
              <a:rPr lang="en-US" sz="2799" b="1">
                <a:solidFill>
                  <a:srgbClr val="0F4662"/>
                </a:solidFill>
                <a:latin typeface="Quicksand Bold"/>
                <a:ea typeface="Quicksand Bold"/>
                <a:cs typeface="Quicksand Bold"/>
                <a:sym typeface="Quicksand Bold"/>
              </a:rPr>
              <a:t>1.Data Loading and Inspection</a:t>
            </a:r>
          </a:p>
        </p:txBody>
      </p:sp>
      <p:sp>
        <p:nvSpPr>
          <p:cNvPr id="9" name="TextBox 9"/>
          <p:cNvSpPr txBox="1"/>
          <p:nvPr/>
        </p:nvSpPr>
        <p:spPr>
          <a:xfrm>
            <a:off x="11249378" y="2996826"/>
            <a:ext cx="5348229" cy="1253490"/>
          </a:xfrm>
          <a:prstGeom prst="rect">
            <a:avLst/>
          </a:prstGeom>
        </p:spPr>
        <p:txBody>
          <a:bodyPr lIns="0" tIns="0" rIns="0" bIns="0" rtlCol="0" anchor="t">
            <a:spAutoFit/>
          </a:bodyPr>
          <a:lstStyle/>
          <a:p>
            <a:pPr marL="0" lvl="0" indent="0" algn="l">
              <a:lnSpc>
                <a:spcPts val="3359"/>
              </a:lnSpc>
              <a:spcBef>
                <a:spcPct val="0"/>
              </a:spcBef>
            </a:pPr>
            <a:r>
              <a:rPr lang="en-US" sz="2400">
                <a:solidFill>
                  <a:srgbClr val="0F4662"/>
                </a:solidFill>
                <a:latin typeface="Quicksand"/>
                <a:ea typeface="Quicksand"/>
                <a:cs typeface="Quicksand"/>
                <a:sym typeface="Quicksand"/>
              </a:rPr>
              <a:t>Check colums with high proportions of missing valies then drop or fill appropriately and drop</a:t>
            </a:r>
          </a:p>
        </p:txBody>
      </p:sp>
      <p:sp>
        <p:nvSpPr>
          <p:cNvPr id="10" name="TextBox 10"/>
          <p:cNvSpPr txBox="1"/>
          <p:nvPr/>
        </p:nvSpPr>
        <p:spPr>
          <a:xfrm>
            <a:off x="11249378" y="1827287"/>
            <a:ext cx="6643596"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3.Missing Data 30% Threhold Check</a:t>
            </a:r>
          </a:p>
        </p:txBody>
      </p:sp>
      <p:sp>
        <p:nvSpPr>
          <p:cNvPr id="11" name="TextBox 11"/>
          <p:cNvSpPr txBox="1"/>
          <p:nvPr/>
        </p:nvSpPr>
        <p:spPr>
          <a:xfrm>
            <a:off x="483624" y="6531319"/>
            <a:ext cx="5352545" cy="1272913"/>
          </a:xfrm>
          <a:prstGeom prst="rect">
            <a:avLst/>
          </a:prstGeom>
        </p:spPr>
        <p:txBody>
          <a:bodyPr lIns="0" tIns="0" rIns="0" bIns="0" rtlCol="0" anchor="t">
            <a:spAutoFit/>
          </a:bodyPr>
          <a:lstStyle/>
          <a:p>
            <a:pPr marL="0" lvl="0" indent="0">
              <a:lnSpc>
                <a:spcPts val="3359"/>
              </a:lnSpc>
              <a:spcBef>
                <a:spcPct val="0"/>
              </a:spcBef>
            </a:pPr>
            <a:r>
              <a:rPr lang="en-US" sz="2400" dirty="0">
                <a:solidFill>
                  <a:srgbClr val="0F4662"/>
                </a:solidFill>
                <a:latin typeface="Quicksand"/>
                <a:ea typeface="Quicksand"/>
                <a:cs typeface="Quicksand"/>
                <a:sym typeface="Quicksand"/>
              </a:rPr>
              <a:t>Check shape for Each data set, column names, missing values, duplicates and summary statistics</a:t>
            </a:r>
          </a:p>
        </p:txBody>
      </p:sp>
      <p:sp>
        <p:nvSpPr>
          <p:cNvPr id="12" name="TextBox 12"/>
          <p:cNvSpPr txBox="1"/>
          <p:nvPr/>
        </p:nvSpPr>
        <p:spPr>
          <a:xfrm>
            <a:off x="487940" y="5307992"/>
            <a:ext cx="5352545" cy="490855"/>
          </a:xfrm>
          <a:prstGeom prst="rect">
            <a:avLst/>
          </a:prstGeom>
        </p:spPr>
        <p:txBody>
          <a:bodyPr lIns="0" tIns="0" rIns="0" bIns="0" rtlCol="0" anchor="t">
            <a:spAutoFit/>
          </a:bodyPr>
          <a:lstStyle/>
          <a:p>
            <a:pPr marL="0" lvl="0" indent="0" algn="just">
              <a:lnSpc>
                <a:spcPts val="3919"/>
              </a:lnSpc>
              <a:spcBef>
                <a:spcPct val="0"/>
              </a:spcBef>
            </a:pPr>
            <a:r>
              <a:rPr lang="en-US" sz="2799" b="1">
                <a:solidFill>
                  <a:srgbClr val="0F4662"/>
                </a:solidFill>
                <a:latin typeface="Quicksand Bold"/>
                <a:ea typeface="Quicksand Bold"/>
                <a:cs typeface="Quicksand Bold"/>
                <a:sym typeface="Quicksand Bold"/>
              </a:rPr>
              <a:t>2.Data Preparation</a:t>
            </a:r>
          </a:p>
        </p:txBody>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11249378" y="5192104"/>
            <a:ext cx="7038622"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4.Column selection for focused Analysis</a:t>
            </a:r>
          </a:p>
        </p:txBody>
      </p:sp>
      <p:sp>
        <p:nvSpPr>
          <p:cNvPr id="16" name="TextBox 16"/>
          <p:cNvSpPr txBox="1"/>
          <p:nvPr/>
        </p:nvSpPr>
        <p:spPr>
          <a:xfrm>
            <a:off x="11344840" y="6035384"/>
            <a:ext cx="6452673" cy="20916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Select relevant columns that capture essential aspects of movie performance, audience engagement, and financial outcomes.</a:t>
            </a:r>
          </a:p>
          <a:p>
            <a:pPr marL="0" lvl="0" indent="0" algn="l">
              <a:lnSpc>
                <a:spcPts val="3359"/>
              </a:lnSpc>
              <a:spcBef>
                <a:spcPct val="0"/>
              </a:spcBef>
            </a:pPr>
            <a:endParaRPr lang="en-US" sz="2400">
              <a:solidFill>
                <a:srgbClr val="0F4662"/>
              </a:solidFill>
              <a:latin typeface="Quicksand"/>
              <a:ea typeface="Quicksand"/>
              <a:cs typeface="Quicksand"/>
              <a:sym typeface="Quicksand"/>
            </a:endParaRPr>
          </a:p>
        </p:txBody>
      </p:sp>
      <p:sp>
        <p:nvSpPr>
          <p:cNvPr id="17" name="AutoShape 17"/>
          <p:cNvSpPr/>
          <p:nvPr/>
        </p:nvSpPr>
        <p:spPr>
          <a:xfrm flipV="1">
            <a:off x="11249378" y="8567764"/>
            <a:ext cx="4716390" cy="0"/>
          </a:xfrm>
          <a:prstGeom prst="line">
            <a:avLst/>
          </a:prstGeom>
          <a:ln w="57150" cap="flat">
            <a:solidFill>
              <a:srgbClr val="7994A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6324600" y="3272011"/>
            <a:ext cx="4210757" cy="3273864"/>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594575" y="8367223"/>
            <a:ext cx="4344915" cy="0"/>
          </a:xfrm>
          <a:prstGeom prst="line">
            <a:avLst/>
          </a:prstGeom>
          <a:ln w="57150" cap="flat">
            <a:solidFill>
              <a:srgbClr val="7994A0"/>
            </a:solidFill>
            <a:prstDash val="solid"/>
            <a:headEnd type="none" w="sm" len="sm"/>
            <a:tailEnd type="none" w="sm" len="sm"/>
          </a:ln>
        </p:spPr>
      </p:sp>
      <p:sp>
        <p:nvSpPr>
          <p:cNvPr id="4" name="TextBox 4"/>
          <p:cNvSpPr txBox="1"/>
          <p:nvPr/>
        </p:nvSpPr>
        <p:spPr>
          <a:xfrm>
            <a:off x="594575" y="364151"/>
            <a:ext cx="140720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Process Steps Cont’</a:t>
            </a:r>
          </a:p>
        </p:txBody>
      </p:sp>
      <p:sp>
        <p:nvSpPr>
          <p:cNvPr id="5" name="TextBox 5"/>
          <p:cNvSpPr txBox="1"/>
          <p:nvPr/>
        </p:nvSpPr>
        <p:spPr>
          <a:xfrm>
            <a:off x="10615704" y="2407141"/>
            <a:ext cx="7340061" cy="7959090"/>
          </a:xfrm>
          <a:prstGeom prst="rect">
            <a:avLst/>
          </a:prstGeom>
        </p:spPr>
        <p:txBody>
          <a:bodyPr lIns="0" tIns="0" rIns="0" bIns="0" rtlCol="0" anchor="t">
            <a:spAutoFit/>
          </a:bodyPr>
          <a:lstStyle/>
          <a:p>
            <a:pPr algn="l">
              <a:lnSpc>
                <a:spcPts val="3359"/>
              </a:lnSpc>
            </a:pPr>
            <a:r>
              <a:rPr lang="en-US" sz="2400">
                <a:solidFill>
                  <a:srgbClr val="0F4662"/>
                </a:solidFill>
                <a:latin typeface="Quicksand"/>
                <a:ea typeface="Quicksand"/>
                <a:cs typeface="Quicksand"/>
                <a:sym typeface="Quicksand"/>
              </a:rPr>
              <a:t>foreign_gross column in `bom_movie_df` and critics_consensus in `rt_movies_df` &gt;  30% missing values threshhold</a:t>
            </a:r>
          </a:p>
          <a:p>
            <a:pPr marL="518160" lvl="1" indent="-259080" algn="l">
              <a:lnSpc>
                <a:spcPts val="3359"/>
              </a:lnSpc>
              <a:buFont typeface="Arial"/>
              <a:buChar char="•"/>
            </a:pPr>
            <a:r>
              <a:rPr lang="en-US" sz="2400">
                <a:solidFill>
                  <a:srgbClr val="0F4662"/>
                </a:solidFill>
                <a:latin typeface="Quicksand"/>
                <a:ea typeface="Quicksand"/>
                <a:cs typeface="Quicksand"/>
                <a:sym typeface="Quicksand"/>
              </a:rPr>
              <a:t>FIll Missing categorical/text data  with `"Unknown"` to retain meaningful category information</a:t>
            </a:r>
          </a:p>
          <a:p>
            <a:pPr marL="518160" lvl="1" indent="-259080" algn="l">
              <a:lnSpc>
                <a:spcPts val="3359"/>
              </a:lnSpc>
              <a:buFont typeface="Arial"/>
              <a:buChar char="•"/>
            </a:pPr>
            <a:r>
              <a:rPr lang="en-US" sz="2400">
                <a:solidFill>
                  <a:srgbClr val="0F4662"/>
                </a:solidFill>
                <a:latin typeface="Quicksand"/>
                <a:ea typeface="Quicksand"/>
                <a:cs typeface="Quicksand"/>
                <a:sym typeface="Quicksand"/>
              </a:rPr>
              <a:t>Fill missing financial numeric columns (like `production_budget`, `worldwide_gross`, `profit`, and `roi`)  with the median</a:t>
            </a:r>
          </a:p>
          <a:p>
            <a:pPr marL="518160" lvl="1" indent="-259080" algn="l">
              <a:lnSpc>
                <a:spcPts val="3359"/>
              </a:lnSpc>
              <a:buFont typeface="Arial"/>
              <a:buChar char="•"/>
            </a:pPr>
            <a:r>
              <a:rPr lang="en-US" sz="2400">
                <a:solidFill>
                  <a:srgbClr val="0F4662"/>
                </a:solidFill>
                <a:latin typeface="Quicksand"/>
                <a:ea typeface="Quicksand"/>
                <a:cs typeface="Quicksand"/>
                <a:sym typeface="Quicksand"/>
              </a:rPr>
              <a:t>FIll missing other numeric columns (non-financial)  with `0` to maintain numerical consistency and avoid errors during calculations</a:t>
            </a:r>
          </a:p>
          <a:p>
            <a:pPr algn="l">
              <a:lnSpc>
                <a:spcPts val="3359"/>
              </a:lnSpc>
            </a:pPr>
            <a:r>
              <a:rPr lang="en-US" sz="2400">
                <a:solidFill>
                  <a:srgbClr val="0F4662"/>
                </a:solidFill>
                <a:latin typeface="Quicksand"/>
                <a:ea typeface="Quicksand"/>
                <a:cs typeface="Quicksand"/>
                <a:sym typeface="Quicksand"/>
              </a:rPr>
              <a:t> </a:t>
            </a:r>
          </a:p>
          <a:p>
            <a:pPr algn="l">
              <a:lnSpc>
                <a:spcPts val="3359"/>
              </a:lnSpc>
            </a:pPr>
            <a:endParaRPr lang="en-US" sz="2400">
              <a:solidFill>
                <a:srgbClr val="0F4662"/>
              </a:solidFill>
              <a:latin typeface="Quicksand"/>
              <a:ea typeface="Quicksand"/>
              <a:cs typeface="Quicksand"/>
              <a:sym typeface="Quicksand"/>
            </a:endParaRPr>
          </a:p>
          <a:p>
            <a:pPr algn="l">
              <a:lnSpc>
                <a:spcPts val="3359"/>
              </a:lnSpc>
            </a:pPr>
            <a:endParaRPr lang="en-US" sz="2400">
              <a:solidFill>
                <a:srgbClr val="0F4662"/>
              </a:solidFill>
              <a:latin typeface="Quicksand"/>
              <a:ea typeface="Quicksand"/>
              <a:cs typeface="Quicksand"/>
              <a:sym typeface="Quicksand"/>
            </a:endParaRPr>
          </a:p>
          <a:p>
            <a:pPr marL="0" lvl="0" indent="0" algn="l">
              <a:lnSpc>
                <a:spcPts val="3359"/>
              </a:lnSpc>
              <a:spcBef>
                <a:spcPct val="0"/>
              </a:spcBef>
            </a:pPr>
            <a:endParaRPr lang="en-US" sz="2400">
              <a:solidFill>
                <a:srgbClr val="0F4662"/>
              </a:solidFill>
              <a:latin typeface="Quicksand"/>
              <a:ea typeface="Quicksand"/>
              <a:cs typeface="Quicksand"/>
              <a:sym typeface="Quicksand"/>
            </a:endParaRPr>
          </a:p>
          <a:p>
            <a:pPr marL="0" lvl="0" indent="0" algn="l">
              <a:lnSpc>
                <a:spcPts val="3359"/>
              </a:lnSpc>
              <a:spcBef>
                <a:spcPct val="0"/>
              </a:spcBef>
            </a:pPr>
            <a:endParaRPr lang="en-US" sz="2400">
              <a:solidFill>
                <a:srgbClr val="0F4662"/>
              </a:solidFill>
              <a:latin typeface="Quicksand"/>
              <a:ea typeface="Quicksand"/>
              <a:cs typeface="Quicksand"/>
              <a:sym typeface="Quicksand"/>
            </a:endParaRPr>
          </a:p>
          <a:p>
            <a:pPr marL="0" lvl="0" indent="0" algn="l">
              <a:lnSpc>
                <a:spcPts val="3359"/>
              </a:lnSpc>
              <a:spcBef>
                <a:spcPct val="0"/>
              </a:spcBef>
            </a:pPr>
            <a:endParaRPr lang="en-US" sz="2400">
              <a:solidFill>
                <a:srgbClr val="0F4662"/>
              </a:solidFill>
              <a:latin typeface="Quicksand"/>
              <a:ea typeface="Quicksand"/>
              <a:cs typeface="Quicksand"/>
              <a:sym typeface="Quicksand"/>
            </a:endParaRPr>
          </a:p>
        </p:txBody>
      </p:sp>
      <p:sp>
        <p:nvSpPr>
          <p:cNvPr id="6" name="TextBox 6"/>
          <p:cNvSpPr txBox="1"/>
          <p:nvPr/>
        </p:nvSpPr>
        <p:spPr>
          <a:xfrm>
            <a:off x="10615704" y="1717969"/>
            <a:ext cx="6643596"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6.Handling Missing Values</a:t>
            </a:r>
          </a:p>
        </p:txBody>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AutoShape 9"/>
          <p:cNvSpPr/>
          <p:nvPr/>
        </p:nvSpPr>
        <p:spPr>
          <a:xfrm flipV="1">
            <a:off x="11579307" y="8338648"/>
            <a:ext cx="4716390" cy="0"/>
          </a:xfrm>
          <a:prstGeom prst="line">
            <a:avLst/>
          </a:prstGeom>
          <a:ln w="57150" cap="flat">
            <a:solidFill>
              <a:srgbClr val="7994A0"/>
            </a:solidFill>
            <a:prstDash val="solid"/>
            <a:headEnd type="none" w="sm" len="sm"/>
            <a:tailEnd type="none" w="sm" len="sm"/>
          </a:ln>
        </p:spPr>
      </p:sp>
      <p:sp>
        <p:nvSpPr>
          <p:cNvPr id="10" name="TextBox 10"/>
          <p:cNvSpPr txBox="1"/>
          <p:nvPr/>
        </p:nvSpPr>
        <p:spPr>
          <a:xfrm>
            <a:off x="591985" y="1406159"/>
            <a:ext cx="7038622" cy="490855"/>
          </a:xfrm>
          <a:prstGeom prst="rect">
            <a:avLst/>
          </a:prstGeom>
        </p:spPr>
        <p:txBody>
          <a:bodyPr lIns="0" tIns="0" rIns="0" bIns="0" rtlCol="0" anchor="t">
            <a:spAutoFit/>
          </a:bodyPr>
          <a:lstStyle/>
          <a:p>
            <a:pPr marL="0" lvl="0" indent="0" algn="l">
              <a:lnSpc>
                <a:spcPts val="3919"/>
              </a:lnSpc>
              <a:spcBef>
                <a:spcPct val="0"/>
              </a:spcBef>
            </a:pPr>
            <a:r>
              <a:rPr lang="en-US" sz="2799" b="1">
                <a:solidFill>
                  <a:srgbClr val="0F4662"/>
                </a:solidFill>
                <a:latin typeface="Quicksand Bold"/>
                <a:ea typeface="Quicksand Bold"/>
                <a:cs typeface="Quicksand Bold"/>
                <a:sym typeface="Quicksand Bold"/>
              </a:rPr>
              <a:t>5.Data Cleaning</a:t>
            </a:r>
          </a:p>
        </p:txBody>
      </p:sp>
      <p:sp>
        <p:nvSpPr>
          <p:cNvPr id="11" name="TextBox 11"/>
          <p:cNvSpPr txBox="1"/>
          <p:nvPr/>
        </p:nvSpPr>
        <p:spPr>
          <a:xfrm>
            <a:off x="591985" y="2945436"/>
            <a:ext cx="6079662" cy="4342599"/>
          </a:xfrm>
          <a:prstGeom prst="rect">
            <a:avLst/>
          </a:prstGeom>
        </p:spPr>
        <p:txBody>
          <a:bodyPr lIns="0" tIns="0" rIns="0" bIns="0" rtlCol="0" anchor="t">
            <a:spAutoFit/>
          </a:bodyPr>
          <a:lstStyle/>
          <a:p>
            <a:pPr algn="l">
              <a:lnSpc>
                <a:spcPts val="3138"/>
              </a:lnSpc>
            </a:pPr>
            <a:r>
              <a:rPr lang="en-US" sz="2241" dirty="0">
                <a:solidFill>
                  <a:srgbClr val="0F4662"/>
                </a:solidFill>
                <a:latin typeface="Quicksand"/>
                <a:ea typeface="Quicksand"/>
                <a:cs typeface="Quicksand"/>
                <a:sym typeface="Quicksand"/>
              </a:rPr>
              <a:t>Use a function to strips whitespace from column names and string values from selected datasets </a:t>
            </a:r>
            <a:r>
              <a:rPr lang="en-US" sz="2241" dirty="0" err="1">
                <a:solidFill>
                  <a:srgbClr val="0F4662"/>
                </a:solidFill>
                <a:latin typeface="Quicksand"/>
                <a:ea typeface="Quicksand"/>
                <a:cs typeface="Quicksand"/>
                <a:sym typeface="Quicksand"/>
              </a:rPr>
              <a:t>rt_movies_df</a:t>
            </a:r>
            <a:r>
              <a:rPr lang="en-US" sz="2241" dirty="0">
                <a:solidFill>
                  <a:srgbClr val="0F4662"/>
                </a:solidFill>
                <a:latin typeface="Quicksand"/>
                <a:ea typeface="Quicksand"/>
                <a:cs typeface="Quicksand"/>
                <a:sym typeface="Quicksand"/>
              </a:rPr>
              <a:t>, </a:t>
            </a:r>
            <a:r>
              <a:rPr lang="en-US" sz="2241" dirty="0" err="1">
                <a:solidFill>
                  <a:srgbClr val="0F4662"/>
                </a:solidFill>
                <a:latin typeface="Quicksand"/>
                <a:ea typeface="Quicksand"/>
                <a:cs typeface="Quicksand"/>
                <a:sym typeface="Quicksand"/>
              </a:rPr>
              <a:t>tmdb_movies_df</a:t>
            </a:r>
            <a:r>
              <a:rPr lang="en-US" sz="2241" dirty="0">
                <a:solidFill>
                  <a:srgbClr val="0F4662"/>
                </a:solidFill>
                <a:latin typeface="Quicksand"/>
                <a:ea typeface="Quicksand"/>
                <a:cs typeface="Quicksand"/>
                <a:sym typeface="Quicksand"/>
              </a:rPr>
              <a:t>, and </a:t>
            </a:r>
            <a:r>
              <a:rPr lang="en-US" sz="2241" dirty="0" err="1">
                <a:solidFill>
                  <a:srgbClr val="0F4662"/>
                </a:solidFill>
                <a:latin typeface="Quicksand"/>
                <a:ea typeface="Quicksand"/>
                <a:cs typeface="Quicksand"/>
                <a:sym typeface="Quicksand"/>
              </a:rPr>
              <a:t>tn_budget_df</a:t>
            </a:r>
            <a:endParaRPr lang="en-US" sz="2241" dirty="0">
              <a:solidFill>
                <a:srgbClr val="0F4662"/>
              </a:solidFill>
              <a:latin typeface="Quicksand"/>
              <a:ea typeface="Quicksand"/>
              <a:cs typeface="Quicksand"/>
              <a:sym typeface="Quicksand"/>
            </a:endParaRPr>
          </a:p>
          <a:p>
            <a:pPr algn="l">
              <a:lnSpc>
                <a:spcPts val="3138"/>
              </a:lnSpc>
            </a:pPr>
            <a:endParaRPr lang="en-US" sz="2241" dirty="0">
              <a:solidFill>
                <a:srgbClr val="0F4662"/>
              </a:solidFill>
              <a:latin typeface="Quicksand"/>
              <a:ea typeface="Quicksand"/>
              <a:cs typeface="Quicksand"/>
              <a:sym typeface="Quicksand"/>
            </a:endParaRPr>
          </a:p>
          <a:p>
            <a:pPr algn="l">
              <a:lnSpc>
                <a:spcPts val="3138"/>
              </a:lnSpc>
            </a:pPr>
            <a:r>
              <a:rPr lang="en-US" sz="2241" dirty="0">
                <a:solidFill>
                  <a:srgbClr val="0F4662"/>
                </a:solidFill>
                <a:latin typeface="Quicksand"/>
                <a:ea typeface="Quicksand"/>
                <a:cs typeface="Quicksand"/>
                <a:sym typeface="Quicksand"/>
              </a:rPr>
              <a:t>Standardize column names by converting letters to lower case, striping leading and trailing white spaces and replacing spaces with underscore.</a:t>
            </a:r>
          </a:p>
          <a:p>
            <a:pPr marL="0" lvl="0" indent="0" algn="l">
              <a:lnSpc>
                <a:spcPts val="3138"/>
              </a:lnSpc>
              <a:spcBef>
                <a:spcPct val="0"/>
              </a:spcBef>
            </a:pPr>
            <a:endParaRPr lang="en-US" sz="2241" dirty="0">
              <a:solidFill>
                <a:srgbClr val="0F4662"/>
              </a:solidFill>
              <a:latin typeface="Quicksand"/>
              <a:ea typeface="Quicksand"/>
              <a:cs typeface="Quicksand"/>
              <a:sym typeface="Quicksand"/>
            </a:endParaRPr>
          </a:p>
          <a:p>
            <a:pPr marL="0" lvl="0" indent="0" algn="l">
              <a:lnSpc>
                <a:spcPts val="3138"/>
              </a:lnSpc>
              <a:spcBef>
                <a:spcPct val="0"/>
              </a:spcBef>
            </a:pPr>
            <a:endParaRPr lang="en-US" sz="2241" dirty="0">
              <a:solidFill>
                <a:srgbClr val="0F4662"/>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531391" y="4610100"/>
            <a:ext cx="4344915" cy="0"/>
          </a:xfrm>
          <a:prstGeom prst="line">
            <a:avLst/>
          </a:prstGeom>
          <a:ln w="57150" cap="flat">
            <a:solidFill>
              <a:srgbClr val="7994A0"/>
            </a:solidFill>
            <a:prstDash val="solid"/>
            <a:headEnd type="none" w="sm" len="sm"/>
            <a:tailEnd type="none" w="sm" len="sm"/>
          </a:ln>
        </p:spPr>
      </p:sp>
      <p:sp>
        <p:nvSpPr>
          <p:cNvPr id="3" name="AutoShape 3"/>
          <p:cNvSpPr/>
          <p:nvPr/>
        </p:nvSpPr>
        <p:spPr>
          <a:xfrm flipV="1">
            <a:off x="428448" y="9258300"/>
            <a:ext cx="4716390" cy="0"/>
          </a:xfrm>
          <a:prstGeom prst="line">
            <a:avLst/>
          </a:prstGeom>
          <a:ln w="57150" cap="flat">
            <a:solidFill>
              <a:srgbClr val="7994A0"/>
            </a:solidFill>
            <a:prstDash val="solid"/>
            <a:headEnd type="none" w="sm" len="sm"/>
            <a:tailEnd type="none" w="sm" len="sm"/>
          </a:ln>
        </p:spPr>
      </p:sp>
      <p:sp>
        <p:nvSpPr>
          <p:cNvPr id="4" name="TextBox 4"/>
          <p:cNvSpPr txBox="1"/>
          <p:nvPr/>
        </p:nvSpPr>
        <p:spPr>
          <a:xfrm>
            <a:off x="0" y="5375653"/>
            <a:ext cx="7090139" cy="3889013"/>
          </a:xfrm>
          <a:prstGeom prst="rect">
            <a:avLst/>
          </a:prstGeom>
        </p:spPr>
        <p:txBody>
          <a:bodyPr lIns="0" tIns="0" rIns="0" bIns="0" rtlCol="0" anchor="t">
            <a:spAutoFit/>
          </a:bodyPr>
          <a:lstStyle/>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The huge variation in movie profitability and ROI.</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That while the average ROI is high, it’s heavily influenced by a few extremely successful movies.</a:t>
            </a:r>
          </a:p>
          <a:p>
            <a:pPr marL="518160" lvl="1" indent="-259080" algn="l">
              <a:lnSpc>
                <a:spcPts val="3359"/>
              </a:lnSpc>
              <a:buFont typeface="Arial"/>
              <a:buChar char="•"/>
            </a:pPr>
            <a:r>
              <a:rPr lang="en-US" sz="2400" dirty="0">
                <a:solidFill>
                  <a:srgbClr val="0F4662"/>
                </a:solidFill>
                <a:latin typeface="Quicksand"/>
                <a:ea typeface="Quicksand"/>
                <a:cs typeface="Quicksand"/>
                <a:sym typeface="Quicksand"/>
              </a:rPr>
              <a:t>A large number of movies operate at a loss or low profitability, especially in the lower quartiles</a:t>
            </a:r>
          </a:p>
          <a:p>
            <a:pPr marL="0" lvl="0" indent="0" algn="l">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5" name="Freeform 5"/>
          <p:cNvSpPr/>
          <p:nvPr/>
        </p:nvSpPr>
        <p:spPr>
          <a:xfrm>
            <a:off x="14954845" y="464110"/>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4384" y="98466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301327" y="599709"/>
            <a:ext cx="17621616"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EDA1: Financial Performance and ROI Analysis</a:t>
            </a:r>
          </a:p>
        </p:txBody>
      </p:sp>
      <p:sp>
        <p:nvSpPr>
          <p:cNvPr id="9" name="TextBox 9"/>
          <p:cNvSpPr txBox="1"/>
          <p:nvPr/>
        </p:nvSpPr>
        <p:spPr>
          <a:xfrm>
            <a:off x="504074" y="2624917"/>
            <a:ext cx="5348229" cy="1672590"/>
          </a:xfrm>
          <a:prstGeom prst="rect">
            <a:avLst/>
          </a:prstGeom>
        </p:spPr>
        <p:txBody>
          <a:bodyPr lIns="0" tIns="0" rIns="0" bIns="0" rtlCol="0" anchor="t">
            <a:spAutoFit/>
          </a:bodyPr>
          <a:lstStyle/>
          <a:p>
            <a:pPr algn="l">
              <a:lnSpc>
                <a:spcPts val="3359"/>
              </a:lnSpc>
            </a:pPr>
            <a:r>
              <a:rPr lang="en-US" sz="2400" dirty="0">
                <a:solidFill>
                  <a:srgbClr val="0F4662"/>
                </a:solidFill>
                <a:latin typeface="Quicksand"/>
                <a:ea typeface="Quicksand"/>
                <a:cs typeface="Quicksand"/>
                <a:sym typeface="Quicksand"/>
              </a:rPr>
              <a:t>Summarized as: </a:t>
            </a:r>
          </a:p>
          <a:p>
            <a:pPr algn="l">
              <a:lnSpc>
                <a:spcPts val="3359"/>
              </a:lnSpc>
            </a:pPr>
            <a:r>
              <a:rPr lang="en-US" sz="2400" dirty="0">
                <a:solidFill>
                  <a:srgbClr val="0F4662"/>
                </a:solidFill>
                <a:latin typeface="Quicksand"/>
                <a:ea typeface="Quicksand"/>
                <a:cs typeface="Quicksand"/>
                <a:sym typeface="Quicksand"/>
              </a:rPr>
              <a:t>ROI (Return on Investment) = (Profit ÷ Production Budget) × 100</a:t>
            </a:r>
          </a:p>
          <a:p>
            <a:pPr marL="0" lvl="0" indent="0" algn="l">
              <a:lnSpc>
                <a:spcPts val="3359"/>
              </a:lnSpc>
              <a:spcBef>
                <a:spcPct val="0"/>
              </a:spcBef>
            </a:pPr>
            <a:endParaRPr lang="en-US" sz="2400" dirty="0">
              <a:solidFill>
                <a:srgbClr val="0F4662"/>
              </a:solidFill>
              <a:latin typeface="Quicksand"/>
              <a:ea typeface="Quicksand"/>
              <a:cs typeface="Quicksand"/>
              <a:sym typeface="Quicksand"/>
            </a:endParaRPr>
          </a:p>
        </p:txBody>
      </p:sp>
      <p:sp>
        <p:nvSpPr>
          <p:cNvPr id="10" name="TextBox 10"/>
          <p:cNvSpPr txBox="1"/>
          <p:nvPr/>
        </p:nvSpPr>
        <p:spPr>
          <a:xfrm>
            <a:off x="284074" y="2026976"/>
            <a:ext cx="6367082" cy="461280"/>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Financial performance summary</a:t>
            </a:r>
          </a:p>
        </p:txBody>
      </p:sp>
      <p:sp>
        <p:nvSpPr>
          <p:cNvPr id="11" name="TextBox 11"/>
          <p:cNvSpPr txBox="1"/>
          <p:nvPr/>
        </p:nvSpPr>
        <p:spPr>
          <a:xfrm>
            <a:off x="301327" y="4884798"/>
            <a:ext cx="5352545" cy="490855"/>
          </a:xfrm>
          <a:prstGeom prst="rect">
            <a:avLst/>
          </a:prstGeom>
        </p:spPr>
        <p:txBody>
          <a:bodyPr lIns="0" tIns="0" rIns="0" bIns="0" rtlCol="0" anchor="t">
            <a:spAutoFit/>
          </a:bodyPr>
          <a:lstStyle/>
          <a:p>
            <a:pPr marL="0" lvl="0" indent="0" algn="l">
              <a:lnSpc>
                <a:spcPts val="3919"/>
              </a:lnSpc>
              <a:spcBef>
                <a:spcPct val="0"/>
              </a:spcBef>
            </a:pPr>
            <a:r>
              <a:rPr lang="en-US" sz="2799" b="1" dirty="0">
                <a:solidFill>
                  <a:srgbClr val="0F4662"/>
                </a:solidFill>
                <a:latin typeface="Quicksand Bold"/>
                <a:ea typeface="Quicksand Bold"/>
                <a:cs typeface="Quicksand Bold"/>
                <a:sym typeface="Quicksand Bold"/>
              </a:rPr>
              <a:t>Summary Explanation</a:t>
            </a:r>
          </a:p>
        </p:txBody>
      </p:sp>
      <p:pic>
        <p:nvPicPr>
          <p:cNvPr id="15" name="Picture 14">
            <a:extLst>
              <a:ext uri="{FF2B5EF4-FFF2-40B4-BE49-F238E27FC236}">
                <a16:creationId xmlns:a16="http://schemas.microsoft.com/office/drawing/2014/main" id="{0166A1D5-DA81-81C6-D6E6-1EB962270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5730" y="1847391"/>
            <a:ext cx="10974572" cy="322764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1104</TotalTime>
  <Words>2041</Words>
  <Application>Microsoft Office PowerPoint</Application>
  <PresentationFormat>Custom</PresentationFormat>
  <Paragraphs>179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Quicksand</vt:lpstr>
      <vt:lpstr>Cormorant Garamond Bold Italics</vt:lpstr>
      <vt:lpstr>Times New Roman</vt:lpstr>
      <vt:lpstr>Arial</vt:lpstr>
      <vt:lpstr>Quicksand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dc:creator>Wadhare Isaac</dc:creator>
  <cp:lastModifiedBy>user</cp:lastModifiedBy>
  <cp:revision>9</cp:revision>
  <dcterms:created xsi:type="dcterms:W3CDTF">2006-08-16T00:00:00Z</dcterms:created>
  <dcterms:modified xsi:type="dcterms:W3CDTF">2025-06-12T07:25:49Z</dcterms:modified>
  <dc:identifier>DAGp4jgJFxc</dc:identifier>
</cp:coreProperties>
</file>