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82" r:id="rId11"/>
    <p:sldId id="273" r:id="rId12"/>
    <p:sldId id="283" r:id="rId13"/>
    <p:sldId id="262" r:id="rId14"/>
    <p:sldId id="284" r:id="rId15"/>
    <p:sldId id="263" r:id="rId16"/>
    <p:sldId id="26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8" r:id="rId27"/>
    <p:sldId id="294" r:id="rId28"/>
    <p:sldId id="266" r:id="rId29"/>
    <p:sldId id="295" r:id="rId30"/>
    <p:sldId id="296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12" autoAdjust="0"/>
  </p:normalViewPr>
  <p:slideViewPr>
    <p:cSldViewPr snapToGrid="0" snapToObjects="1">
      <p:cViewPr varScale="1">
        <p:scale>
          <a:sx n="45" d="100"/>
          <a:sy n="45" d="100"/>
        </p:scale>
        <p:origin x="20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F3028-FF72-42B6-B175-D30EE898ED9C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67A2D-7F19-4853-B978-AD5CB6D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67A2D-7F19-4853-B978-AD5CB6DB4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67A2D-7F19-4853-B978-AD5CB6DB4B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67A2D-7F19-4853-B978-AD5CB6DB4B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67A2D-7F19-4853-B978-AD5CB6DB4B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6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dity-price-forecasting.streamlit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059" y="1"/>
            <a:ext cx="7388941" cy="1254642"/>
          </a:xfrm>
        </p:spPr>
        <p:txBody>
          <a:bodyPr>
            <a:normAutofit/>
          </a:bodyPr>
          <a:lstStyle/>
          <a:p>
            <a:r>
              <a:rPr sz="2800" b="1" dirty="0">
                <a:latin typeface="Book Antiqua" panose="02040602050305030304" pitchFamily="18" charset="0"/>
              </a:rPr>
              <a:t>Commodity Price Forecasting Using Multi-Market Financial Time 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60089"/>
            <a:ext cx="2330245" cy="3052917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dirty="0" smtClean="0">
                <a:latin typeface="Book Antiqua" panose="02040602050305030304" pitchFamily="18" charset="0"/>
              </a:rPr>
              <a:t>Group members</a:t>
            </a:r>
          </a:p>
          <a:p>
            <a:r>
              <a:rPr lang="en-US" sz="1900" i="1" dirty="0" smtClean="0">
                <a:latin typeface="Book Antiqua" panose="02040602050305030304" pitchFamily="18" charset="0"/>
              </a:rPr>
              <a:t>SAMWEL ONGECHI</a:t>
            </a:r>
          </a:p>
          <a:p>
            <a:r>
              <a:rPr lang="en-US" sz="1900" i="1" dirty="0" smtClean="0">
                <a:latin typeface="Book Antiqua" panose="02040602050305030304" pitchFamily="18" charset="0"/>
              </a:rPr>
              <a:t>Marilyn </a:t>
            </a:r>
            <a:r>
              <a:rPr lang="en-US" sz="1900" i="1" dirty="0" err="1" smtClean="0">
                <a:latin typeface="Book Antiqua" panose="02040602050305030304" pitchFamily="18" charset="0"/>
              </a:rPr>
              <a:t>akinyi</a:t>
            </a:r>
            <a:endParaRPr lang="en-US" sz="1900" i="1" dirty="0" smtClean="0">
              <a:latin typeface="Book Antiqua" panose="02040602050305030304" pitchFamily="18" charset="0"/>
            </a:endParaRPr>
          </a:p>
          <a:p>
            <a:r>
              <a:rPr lang="en-US" sz="1900" i="1" dirty="0" smtClean="0">
                <a:latin typeface="Book Antiqua" panose="02040602050305030304" pitchFamily="18" charset="0"/>
              </a:rPr>
              <a:t>Erick </a:t>
            </a:r>
            <a:r>
              <a:rPr lang="en-US" sz="1900" i="1" dirty="0" err="1" smtClean="0">
                <a:latin typeface="Book Antiqua" panose="02040602050305030304" pitchFamily="18" charset="0"/>
              </a:rPr>
              <a:t>mauti</a:t>
            </a:r>
            <a:endParaRPr lang="en-US" sz="1900" i="1" dirty="0" smtClean="0">
              <a:latin typeface="Book Antiqua" panose="02040602050305030304" pitchFamily="18" charset="0"/>
            </a:endParaRPr>
          </a:p>
          <a:p>
            <a:r>
              <a:rPr lang="en-US" sz="1900" i="1" dirty="0" smtClean="0">
                <a:latin typeface="Book Antiqua" panose="02040602050305030304" pitchFamily="18" charset="0"/>
              </a:rPr>
              <a:t>Lydiah Chumba</a:t>
            </a:r>
          </a:p>
          <a:p>
            <a:r>
              <a:rPr lang="en-US" sz="1900" i="1" dirty="0" smtClean="0">
                <a:latin typeface="Book Antiqua" panose="02040602050305030304" pitchFamily="18" charset="0"/>
              </a:rPr>
              <a:t>Rose </a:t>
            </a:r>
            <a:r>
              <a:rPr lang="en-US" sz="1900" i="1" dirty="0" err="1" smtClean="0">
                <a:latin typeface="Book Antiqua" panose="02040602050305030304" pitchFamily="18" charset="0"/>
              </a:rPr>
              <a:t>miriti</a:t>
            </a:r>
            <a:endParaRPr lang="en-US" sz="1900" i="1" dirty="0" smtClean="0">
              <a:latin typeface="Book Antiqua" panose="02040602050305030304" pitchFamily="18" charset="0"/>
            </a:endParaRPr>
          </a:p>
          <a:p>
            <a:r>
              <a:rPr lang="en-US" sz="1900" i="1" dirty="0" smtClean="0">
                <a:latin typeface="Book Antiqua" panose="02040602050305030304" pitchFamily="18" charset="0"/>
              </a:rPr>
              <a:t>Isaac </a:t>
            </a:r>
            <a:r>
              <a:rPr lang="en-US" sz="1900" i="1" dirty="0" err="1" smtClean="0">
                <a:latin typeface="Book Antiqua" panose="02040602050305030304" pitchFamily="18" charset="0"/>
              </a:rPr>
              <a:t>onyango</a:t>
            </a:r>
            <a:endParaRPr lang="en-US" sz="1900" i="1" dirty="0" smtClean="0">
              <a:latin typeface="Book Antiqua" panose="02040602050305030304" pitchFamily="18" charset="0"/>
            </a:endParaRPr>
          </a:p>
          <a:p>
            <a:r>
              <a:rPr lang="en-US" sz="1900" i="1" dirty="0" smtClean="0">
                <a:latin typeface="Book Antiqua" panose="02040602050305030304" pitchFamily="18" charset="0"/>
              </a:rPr>
              <a:t>RODGERS OTIENO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530548" y="3742660"/>
            <a:ext cx="3912781" cy="531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PRESENTED BY: GROUP 5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5806" y="5043948"/>
            <a:ext cx="4343915" cy="7079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anose="02040602050305030304" pitchFamily="18" charset="0"/>
              </a:rPr>
              <a:t>TM : GEORGE KAMUNDIA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804520"/>
            <a:ext cx="3085978" cy="790364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Book Antiqua" panose="02040602050305030304" pitchFamily="18" charset="0"/>
              </a:rPr>
              <a:t>EDA CONT ‘D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2015733"/>
            <a:ext cx="8591107" cy="38109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histograms above illustrate the distributions of our merged dataset’s features and targets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dataset combines skewed raw price distributions with nearly-normal return distributions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To improve model performance, we should consider applying transformations to raw prices and using returns directly as predictors.</a:t>
            </a:r>
          </a:p>
        </p:txBody>
      </p:sp>
    </p:spTree>
    <p:extLst>
      <p:ext uri="{BB962C8B-B14F-4D97-AF65-F5344CB8AC3E}">
        <p14:creationId xmlns:p14="http://schemas.microsoft.com/office/powerpoint/2010/main" val="95850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" y="948142"/>
            <a:ext cx="4763386" cy="552893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Book Antiqua" panose="02040602050305030304" pitchFamily="18" charset="0"/>
              </a:rPr>
              <a:t>Target Trends Over </a:t>
            </a:r>
            <a:r>
              <a:rPr lang="en-US" sz="2700" b="1" dirty="0" smtClean="0">
                <a:latin typeface="Book Antiqua" panose="02040602050305030304" pitchFamily="18" charset="0"/>
              </a:rPr>
              <a:t>Time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53755"/>
            <a:ext cx="9144000" cy="44407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3870" y="935665"/>
            <a:ext cx="3083442" cy="5528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EDA CONT ‘D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0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852" y="1072111"/>
            <a:ext cx="4850982" cy="535182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Target Trends Over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3"/>
            <a:ext cx="9143999" cy="4087355"/>
          </a:xfrm>
        </p:spPr>
        <p:txBody>
          <a:bodyPr>
            <a:noAutofit/>
          </a:bodyPr>
          <a:lstStyle/>
          <a:p>
            <a:pPr marL="171450" indent="-171450"/>
            <a:r>
              <a:rPr lang="en-US" sz="2400" b="1" dirty="0">
                <a:latin typeface="Book Antiqua" panose="02040602050305030304" pitchFamily="18" charset="0"/>
              </a:rPr>
              <a:t>Overall </a:t>
            </a:r>
            <a:r>
              <a:rPr lang="en-US" sz="2400" b="1" dirty="0" smtClean="0">
                <a:latin typeface="Book Antiqua" panose="02040602050305030304" pitchFamily="18" charset="0"/>
              </a:rPr>
              <a:t>trend </a:t>
            </a:r>
            <a:r>
              <a:rPr lang="en-US" sz="2400" dirty="0" smtClean="0">
                <a:latin typeface="Book Antiqua" panose="02040602050305030304" pitchFamily="18" charset="0"/>
              </a:rPr>
              <a:t>: To form </a:t>
            </a:r>
            <a:r>
              <a:rPr lang="en-US" sz="2400" dirty="0">
                <a:latin typeface="Book Antiqua" panose="02040602050305030304" pitchFamily="18" charset="0"/>
              </a:rPr>
              <a:t>the baseline for prediction.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171450" indent="-171450"/>
            <a:r>
              <a:rPr lang="en-US" sz="2400" b="1" dirty="0" smtClean="0">
                <a:latin typeface="Book Antiqua" panose="02040602050305030304" pitchFamily="18" charset="0"/>
              </a:rPr>
              <a:t>Volatility: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Indicates market risk and </a:t>
            </a:r>
            <a:r>
              <a:rPr lang="en-US" sz="2400" dirty="0" smtClean="0">
                <a:latin typeface="Book Antiqua" panose="02040602050305030304" pitchFamily="18" charset="0"/>
              </a:rPr>
              <a:t>uncertainty which impacts model choice. 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171450" indent="-171450"/>
            <a:r>
              <a:rPr lang="en-US" sz="2400" b="1" dirty="0">
                <a:latin typeface="Book Antiqua" panose="02040602050305030304" pitchFamily="18" charset="0"/>
              </a:rPr>
              <a:t>Seasonality/patterns </a:t>
            </a:r>
            <a:r>
              <a:rPr lang="en-US" sz="2400" b="1" dirty="0" smtClean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Provides insights for timing </a:t>
            </a:r>
            <a:r>
              <a:rPr lang="en-US" sz="2400" dirty="0" smtClean="0">
                <a:latin typeface="Book Antiqua" panose="02040602050305030304" pitchFamily="18" charset="0"/>
              </a:rPr>
              <a:t>decisions, </a:t>
            </a:r>
            <a:r>
              <a:rPr lang="en-US" sz="2400" dirty="0" err="1" smtClean="0">
                <a:latin typeface="Book Antiqua" panose="02040602050305030304" pitchFamily="18" charset="0"/>
              </a:rPr>
              <a:t>e.g</a:t>
            </a:r>
            <a:r>
              <a:rPr lang="en-US" sz="2400" dirty="0" smtClean="0">
                <a:latin typeface="Book Antiqua" panose="02040602050305030304" pitchFamily="18" charset="0"/>
              </a:rPr>
              <a:t> when </a:t>
            </a:r>
            <a:r>
              <a:rPr lang="en-US" sz="2400" dirty="0">
                <a:latin typeface="Book Antiqua" panose="02040602050305030304" pitchFamily="18" charset="0"/>
              </a:rPr>
              <a:t>to buy/sell commodities.</a:t>
            </a:r>
          </a:p>
          <a:p>
            <a:pPr marL="171450" indent="-171450"/>
            <a:r>
              <a:rPr lang="en-US" sz="2400" b="1" dirty="0" smtClean="0">
                <a:latin typeface="Book Antiqua" panose="02040602050305030304" pitchFamily="18" charset="0"/>
              </a:rPr>
              <a:t>Outliers:</a:t>
            </a:r>
            <a:r>
              <a:rPr lang="en-US" sz="2400" dirty="0" smtClean="0">
                <a:latin typeface="Book Antiqua" panose="02040602050305030304" pitchFamily="18" charset="0"/>
              </a:rPr>
              <a:t> Could be caused by market </a:t>
            </a:r>
            <a:r>
              <a:rPr lang="en-US" sz="2400" dirty="0">
                <a:latin typeface="Book Antiqua" panose="02040602050305030304" pitchFamily="18" charset="0"/>
              </a:rPr>
              <a:t>shocks, policy changes, or data errors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Forms the basis for </a:t>
            </a:r>
            <a:r>
              <a:rPr lang="en-US" sz="2400" dirty="0">
                <a:latin typeface="Book Antiqua" panose="02040602050305030304" pitchFamily="18" charset="0"/>
              </a:rPr>
              <a:t>data preprocessing and feature </a:t>
            </a:r>
            <a:r>
              <a:rPr lang="en-US" sz="2400" dirty="0" smtClean="0">
                <a:latin typeface="Book Antiqua" panose="02040602050305030304" pitchFamily="18" charset="0"/>
              </a:rPr>
              <a:t>engineering</a:t>
            </a:r>
          </a:p>
          <a:p>
            <a:pPr marL="171450" indent="-171450"/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1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75" y="1194619"/>
            <a:ext cx="3703696" cy="460522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9" y="2015733"/>
            <a:ext cx="6659067" cy="4002295"/>
          </a:xfrm>
        </p:spPr>
        <p:txBody>
          <a:bodyPr>
            <a:noAutofit/>
          </a:bodyPr>
          <a:lstStyle/>
          <a:p>
            <a:r>
              <a:rPr dirty="0">
                <a:latin typeface="Book Antiqua" panose="02040602050305030304" pitchFamily="18" charset="0"/>
              </a:rPr>
              <a:t>Cleaning missing values &amp; </a:t>
            </a:r>
            <a:r>
              <a:rPr dirty="0" smtClean="0">
                <a:latin typeface="Book Antiqua" panose="02040602050305030304" pitchFamily="18" charset="0"/>
              </a:rPr>
              <a:t>outliers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Checking for duplicates and data types</a:t>
            </a:r>
            <a:endParaRPr dirty="0">
              <a:latin typeface="Book Antiqua" panose="02040602050305030304" pitchFamily="18" charset="0"/>
            </a:endParaRPr>
          </a:p>
          <a:p>
            <a:r>
              <a:rPr dirty="0">
                <a:latin typeface="Book Antiqua" panose="02040602050305030304" pitchFamily="18" charset="0"/>
              </a:rPr>
              <a:t>Normalization / scaling of </a:t>
            </a:r>
            <a:r>
              <a:rPr dirty="0" smtClean="0">
                <a:latin typeface="Book Antiqua" panose="02040602050305030304" pitchFamily="18" charset="0"/>
              </a:rPr>
              <a:t>variables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Mapping</a:t>
            </a:r>
            <a:endParaRPr dirty="0">
              <a:latin typeface="Book Antiqua" panose="02040602050305030304" pitchFamily="18" charset="0"/>
            </a:endParaRPr>
          </a:p>
          <a:p>
            <a:r>
              <a:rPr dirty="0">
                <a:latin typeface="Book Antiqua" panose="02040602050305030304" pitchFamily="18" charset="0"/>
              </a:rPr>
              <a:t>Handling stationarity: differencing, log returns</a:t>
            </a:r>
          </a:p>
          <a:p>
            <a:r>
              <a:rPr dirty="0">
                <a:latin typeface="Book Antiqua" panose="02040602050305030304" pitchFamily="18" charset="0"/>
              </a:rPr>
              <a:t>Feature engineering: lags, rolling averages, volatility </a:t>
            </a:r>
            <a:r>
              <a:rPr dirty="0" smtClean="0">
                <a:latin typeface="Book Antiqua" panose="02040602050305030304" pitchFamily="18" charset="0"/>
              </a:rPr>
              <a:t>measures</a:t>
            </a:r>
            <a:endParaRPr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07" y="2015732"/>
            <a:ext cx="2381693" cy="3066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7" y="804520"/>
            <a:ext cx="6294475" cy="81162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Data Preprocessing and </a:t>
            </a:r>
            <a:r>
              <a:rPr lang="en-US" sz="2400" b="1" dirty="0" smtClean="0">
                <a:latin typeface="Book Antiqua" panose="02040602050305030304" pitchFamily="18" charset="0"/>
              </a:rPr>
              <a:t>FEATURE </a:t>
            </a:r>
            <a:r>
              <a:rPr lang="en-US" sz="2400" b="1" dirty="0">
                <a:latin typeface="Book Antiqua" panose="02040602050305030304" pitchFamily="18" charset="0"/>
              </a:rPr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9" y="2015733"/>
            <a:ext cx="8293395" cy="3450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Stationary check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Spread calculations to create spread columns. These help us see how one asset is performing compared to another.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Create lag features for our dataset while avoiding </a:t>
            </a:r>
            <a:r>
              <a:rPr lang="en-US" sz="2400" dirty="0" smtClean="0">
                <a:latin typeface="Book Antiqua" panose="02040602050305030304" pitchFamily="18" charset="0"/>
              </a:rPr>
              <a:t>data </a:t>
            </a:r>
            <a:r>
              <a:rPr lang="en-US" sz="2400" dirty="0">
                <a:latin typeface="Book Antiqua" panose="02040602050305030304" pitchFamily="18" charset="0"/>
              </a:rPr>
              <a:t>leakage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523" y="1021574"/>
            <a:ext cx="2030818" cy="662773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4"/>
            <a:ext cx="4805916" cy="310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Book Antiqua" panose="02040602050305030304" pitchFamily="18" charset="0"/>
              </a:rPr>
              <a:t>BASELINE MODELS</a:t>
            </a:r>
            <a:endParaRPr lang="en-US" b="1" dirty="0">
              <a:solidFill>
                <a:schemeClr val="accent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Ridge &amp; Lasso </a:t>
            </a:r>
            <a:r>
              <a:rPr lang="en-US" sz="2400" dirty="0" smtClean="0">
                <a:latin typeface="Book Antiqua" panose="02040602050305030304" pitchFamily="18" charset="0"/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 </a:t>
            </a:r>
            <a:r>
              <a:rPr lang="en-US" sz="2400" dirty="0" smtClean="0">
                <a:latin typeface="Book Antiqua" panose="02040602050305030304" pitchFamily="18" charset="0"/>
              </a:rPr>
              <a:t>Linear </a:t>
            </a:r>
            <a:r>
              <a:rPr lang="en-US" sz="2400" dirty="0">
                <a:latin typeface="Book Antiqua" panose="02040602050305030304" pitchFamily="18" charset="0"/>
              </a:rPr>
              <a:t>Regression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Random Forest </a:t>
            </a:r>
            <a:r>
              <a:rPr lang="en-US" sz="2400" dirty="0" err="1">
                <a:latin typeface="Book Antiqua" panose="02040602050305030304" pitchFamily="18" charset="0"/>
              </a:rPr>
              <a:t>LightGBM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 Antiqua" panose="02040602050305030304" pitchFamily="18" charset="0"/>
              </a:rPr>
              <a:t>XGboost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b="1" dirty="0"/>
          </a:p>
        </p:txBody>
      </p:sp>
      <p:sp>
        <p:nvSpPr>
          <p:cNvPr id="5" name="Rectangle 4"/>
          <p:cNvSpPr/>
          <p:nvPr/>
        </p:nvSpPr>
        <p:spPr>
          <a:xfrm>
            <a:off x="4805917" y="2015735"/>
            <a:ext cx="3891516" cy="3109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Book Antiqua" panose="02040602050305030304" pitchFamily="18" charset="0"/>
              </a:rPr>
              <a:t>ADVANCE MODELS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Gradient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Boosting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ElasticNet</a:t>
            </a: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SVR </a:t>
            </a: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MLP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Regressor</a:t>
            </a: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" y="5993573"/>
            <a:ext cx="914399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634" y="1297858"/>
            <a:ext cx="2831690" cy="493337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2015733"/>
            <a:ext cx="8527311" cy="3853439"/>
          </a:xfrm>
        </p:spPr>
        <p:txBody>
          <a:bodyPr>
            <a:no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Mean Absolute Error (MAE): Average magnitude of prediction errors.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Root </a:t>
            </a:r>
            <a:r>
              <a:rPr lang="en-US" dirty="0">
                <a:latin typeface="Book Antiqua" panose="02040602050305030304" pitchFamily="18" charset="0"/>
              </a:rPr>
              <a:t>Mean Squared Error (RMSE): Measures error magnitude with greater penalty for larger deviations.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R-squared </a:t>
            </a:r>
            <a:r>
              <a:rPr lang="en-US" dirty="0">
                <a:latin typeface="Book Antiqua" panose="02040602050305030304" pitchFamily="18" charset="0"/>
              </a:rPr>
              <a:t>(R²): Proportion of variance explained by the model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dirty="0">
                <a:latin typeface="Book Antiqua" panose="02040602050305030304" pitchFamily="18" charset="0"/>
              </a:rPr>
              <a:t>MAPE (Mean Absolute Percentage Error)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SMAPE (Symmetric MAPE)  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Directional </a:t>
            </a:r>
            <a:r>
              <a:rPr lang="en-US" dirty="0">
                <a:latin typeface="Book Antiqua" panose="02040602050305030304" pitchFamily="18" charset="0"/>
              </a:rPr>
              <a:t>Accuracy: Percentage of correct predictions in the direction of price movement.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04522"/>
            <a:ext cx="5422604" cy="513916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Evaluation baseline models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2020187"/>
            <a:ext cx="8973878" cy="3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804521"/>
            <a:ext cx="6849904" cy="598978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Evaluation baseline </a:t>
            </a:r>
            <a:r>
              <a:rPr lang="en-US" sz="2400" b="1" dirty="0" smtClean="0">
                <a:latin typeface="Book Antiqua" panose="02040602050305030304" pitchFamily="18" charset="0"/>
              </a:rPr>
              <a:t>models cont’d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3"/>
            <a:ext cx="8995143" cy="34506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Ridge and Linear Regression achieved the highest combined score with directional accuracy of 0.72 and reasonable MAE/RMSE values.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Tree-based models performed well for most targets.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Lasso showed weaker performance on several targets, with very low directional accuracy for some folds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5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4521"/>
            <a:ext cx="6571343" cy="598978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Evaluation advanced models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72" y="2190306"/>
            <a:ext cx="8548578" cy="33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590" y="785125"/>
            <a:ext cx="3289576" cy="851946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6767" y="1873045"/>
            <a:ext cx="5788743" cy="2300749"/>
          </a:xfrm>
        </p:spPr>
        <p:txBody>
          <a:bodyPr>
            <a:no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Volatility in commodity markets impacts global trade and </a:t>
            </a:r>
            <a:r>
              <a:rPr sz="2400" dirty="0" smtClean="0">
                <a:latin typeface="Book Antiqua" panose="02040602050305030304" pitchFamily="18" charset="0"/>
              </a:rPr>
              <a:t>investments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F</a:t>
            </a:r>
            <a:r>
              <a:rPr sz="2400" dirty="0" smtClean="0">
                <a:latin typeface="Book Antiqua" panose="02040602050305030304" pitchFamily="18" charset="0"/>
              </a:rPr>
              <a:t>orecasting </a:t>
            </a:r>
            <a:r>
              <a:rPr sz="2400" dirty="0">
                <a:latin typeface="Book Antiqua" panose="02040602050305030304" pitchFamily="18" charset="0"/>
              </a:rPr>
              <a:t>helps producers, traders, and policymakers make informed </a:t>
            </a:r>
            <a:r>
              <a:rPr sz="2400" dirty="0" smtClean="0">
                <a:latin typeface="Book Antiqua" panose="02040602050305030304" pitchFamily="18" charset="0"/>
              </a:rPr>
              <a:t>decisions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sz="2400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4321280"/>
            <a:ext cx="9055511" cy="1651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Predicting commodity returns is particularly challenging due 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Market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ime-lagged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ependencies </a:t>
            </a: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across different financial instruments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How </a:t>
            </a: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can we leverage time series data to predict commodity price movements?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701846"/>
            <a:ext cx="3001297" cy="471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BUSINESS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007" y="953377"/>
            <a:ext cx="5678208" cy="598978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Evaluation advanced </a:t>
            </a:r>
            <a:r>
              <a:rPr lang="en-US" sz="2400" b="1" dirty="0" smtClean="0">
                <a:latin typeface="Book Antiqua" panose="02040602050305030304" pitchFamily="18" charset="0"/>
              </a:rPr>
              <a:t>cont’d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6" y="2015733"/>
            <a:ext cx="8782493" cy="370458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Gradient Boosting showed the strongest performance among this set, with an R² of 0.32 and directional accuracy of 0.71.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SVR and </a:t>
            </a:r>
            <a:r>
              <a:rPr lang="en-US" sz="2400" dirty="0" err="1">
                <a:latin typeface="Book Antiqua" panose="02040602050305030304" pitchFamily="18" charset="0"/>
              </a:rPr>
              <a:t>ElasticNet</a:t>
            </a:r>
            <a:r>
              <a:rPr lang="en-US" sz="2400" dirty="0">
                <a:latin typeface="Book Antiqua" panose="02040602050305030304" pitchFamily="18" charset="0"/>
              </a:rPr>
              <a:t> underperformed, with negative or near zero R² scores. SVR struggled with scalability, while </a:t>
            </a:r>
            <a:r>
              <a:rPr lang="en-US" sz="2400" dirty="0" err="1">
                <a:latin typeface="Book Antiqua" panose="02040602050305030304" pitchFamily="18" charset="0"/>
              </a:rPr>
              <a:t>ElasticNet</a:t>
            </a:r>
            <a:r>
              <a:rPr lang="en-US" sz="2400" dirty="0">
                <a:latin typeface="Book Antiqua" panose="02040602050305030304" pitchFamily="18" charset="0"/>
              </a:rPr>
              <a:t> failed to capture complex relationships in spread movements.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MLP </a:t>
            </a:r>
            <a:r>
              <a:rPr lang="en-US" sz="2400" dirty="0" err="1">
                <a:latin typeface="Book Antiqua" panose="02040602050305030304" pitchFamily="18" charset="0"/>
              </a:rPr>
              <a:t>Regressor</a:t>
            </a:r>
            <a:r>
              <a:rPr lang="en-US" sz="2400" dirty="0">
                <a:latin typeface="Book Antiqua" panose="02040602050305030304" pitchFamily="18" charset="0"/>
              </a:rPr>
              <a:t> performed poorly, with very high MAE/RMSE and strongly negative R².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4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6" y="804520"/>
            <a:ext cx="3736891" cy="556447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TIME SERIES MODELS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7" y="2015734"/>
            <a:ext cx="5246713" cy="1620602"/>
          </a:xfrm>
        </p:spPr>
        <p:txBody>
          <a:bodyPr/>
          <a:lstStyle/>
          <a:p>
            <a:r>
              <a:rPr lang="en-US" sz="2400" dirty="0">
                <a:latin typeface="Book Antiqua" panose="02040602050305030304" pitchFamily="18" charset="0"/>
              </a:rPr>
              <a:t>SARIMA (Seasonal </a:t>
            </a:r>
            <a:r>
              <a:rPr lang="en-US" sz="2400" dirty="0" err="1">
                <a:latin typeface="Book Antiqua" panose="02040602050305030304" pitchFamily="18" charset="0"/>
              </a:rPr>
              <a:t>AutoRegressive</a:t>
            </a:r>
            <a:r>
              <a:rPr lang="en-US" sz="2400" dirty="0">
                <a:latin typeface="Book Antiqua" panose="02040602050305030304" pitchFamily="18" charset="0"/>
              </a:rPr>
              <a:t> Integrated Moving Average)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SARIMA + Ridge Hybrid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1" y="3827722"/>
            <a:ext cx="7145081" cy="19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2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62" y="956929"/>
            <a:ext cx="5744118" cy="51036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TIME SERIES MODEL EVALUATION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135" y="2015733"/>
            <a:ext cx="7783032" cy="3450613"/>
          </a:xfrm>
        </p:spPr>
        <p:txBody>
          <a:bodyPr/>
          <a:lstStyle/>
          <a:p>
            <a:r>
              <a:rPr lang="en-US" sz="2400" dirty="0">
                <a:latin typeface="Book Antiqua" panose="02040602050305030304" pitchFamily="18" charset="0"/>
              </a:rPr>
              <a:t>SARIMA alone produced relatively weak performance, with low directional accuracy and near-zero or negative R² on several targets.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SARIMA + Ridge Hybrid consistently improved accuracy, reducing both MAE and RMSE while significantly boosting directional accuracy to 72 and R² of 42 compared to plain SARIMA.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785" y="1050847"/>
            <a:ext cx="5956768" cy="492652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COMBINED MODEL EVALUATION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3" y="2016125"/>
            <a:ext cx="8080744" cy="38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6026"/>
            <a:ext cx="5552732" cy="620243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COMBINED MODEL </a:t>
            </a:r>
            <a:r>
              <a:rPr lang="en-US" sz="2400" b="1" dirty="0" smtClean="0">
                <a:latin typeface="Book Antiqua" panose="02040602050305030304" pitchFamily="18" charset="0"/>
              </a:rPr>
              <a:t>EVALUATION CONT’D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69" y="1892595"/>
            <a:ext cx="8529849" cy="41679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Best Model </a:t>
            </a:r>
            <a:r>
              <a:rPr lang="en-US" sz="1600" dirty="0" err="1">
                <a:latin typeface="Book Antiqua" panose="02040602050305030304" pitchFamily="18" charset="0"/>
              </a:rPr>
              <a:t>Ridge_Tuned</a:t>
            </a:r>
            <a:r>
              <a:rPr lang="en-US" sz="1600" dirty="0">
                <a:latin typeface="Book Antiqua" panose="02040602050305030304" pitchFamily="18" charset="0"/>
              </a:rPr>
              <a:t> achieved the highest </a:t>
            </a:r>
            <a:r>
              <a:rPr lang="en-US" sz="1600" dirty="0" err="1">
                <a:latin typeface="Book Antiqua" panose="02040602050305030304" pitchFamily="18" charset="0"/>
              </a:rPr>
              <a:t>CombinedScore</a:t>
            </a:r>
            <a:r>
              <a:rPr lang="en-US" sz="1600" dirty="0">
                <a:latin typeface="Book Antiqua" panose="02040602050305030304" pitchFamily="18" charset="0"/>
              </a:rPr>
              <a:t>, outperforming both </a:t>
            </a:r>
            <a:r>
              <a:rPr lang="en-US" sz="1600" dirty="0" err="1">
                <a:latin typeface="Book Antiqua" panose="02040602050305030304" pitchFamily="18" charset="0"/>
              </a:rPr>
              <a:t>untuned</a:t>
            </a:r>
            <a:r>
              <a:rPr lang="en-US" sz="1600" dirty="0">
                <a:latin typeface="Book Antiqua" panose="02040602050305030304" pitchFamily="18" charset="0"/>
              </a:rPr>
              <a:t> Ridge and advanced ensemble models.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Strong Baselines: Ridge and </a:t>
            </a:r>
            <a:r>
              <a:rPr lang="en-US" sz="1600" dirty="0" err="1">
                <a:latin typeface="Book Antiqua" panose="02040602050305030304" pitchFamily="18" charset="0"/>
              </a:rPr>
              <a:t>LinearRegression</a:t>
            </a:r>
            <a:r>
              <a:rPr lang="en-US" sz="1600" dirty="0">
                <a:latin typeface="Book Antiqua" panose="02040602050305030304" pitchFamily="18" charset="0"/>
              </a:rPr>
              <a:t> ranked closely behind, showing that linear methods remain competitive.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Hybrid Success: </a:t>
            </a:r>
            <a:r>
              <a:rPr lang="en-US" sz="1600" dirty="0" err="1">
                <a:latin typeface="Book Antiqua" panose="02040602050305030304" pitchFamily="18" charset="0"/>
              </a:rPr>
              <a:t>SARIMA+Ridge</a:t>
            </a:r>
            <a:r>
              <a:rPr lang="en-US" sz="1600" dirty="0">
                <a:latin typeface="Book Antiqua" panose="02040602050305030304" pitchFamily="18" charset="0"/>
              </a:rPr>
              <a:t> performed better than standalone SARIMA, proving that combining time-series modeling with machine learning improves results.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Tree-based Models: </a:t>
            </a:r>
            <a:r>
              <a:rPr lang="en-US" sz="1600" dirty="0" err="1">
                <a:latin typeface="Book Antiqua" panose="02040602050305030304" pitchFamily="18" charset="0"/>
              </a:rPr>
              <a:t>RandomForest</a:t>
            </a:r>
            <a:r>
              <a:rPr lang="en-US" sz="1600" dirty="0">
                <a:latin typeface="Book Antiqua" panose="02040602050305030304" pitchFamily="18" charset="0"/>
              </a:rPr>
              <a:t> and </a:t>
            </a:r>
            <a:r>
              <a:rPr lang="en-US" sz="1600" dirty="0" err="1">
                <a:latin typeface="Book Antiqua" panose="02040602050305030304" pitchFamily="18" charset="0"/>
              </a:rPr>
              <a:t>GradientBoosting</a:t>
            </a:r>
            <a:r>
              <a:rPr lang="en-US" sz="1600" dirty="0">
                <a:latin typeface="Book Antiqua" panose="02040602050305030304" pitchFamily="18" charset="0"/>
              </a:rPr>
              <a:t> showed strong but slightly weaker performance compared to tuned Ridge.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Weaker Models: </a:t>
            </a:r>
            <a:r>
              <a:rPr lang="en-US" sz="1600" dirty="0" err="1">
                <a:latin typeface="Book Antiqua" panose="02040602050305030304" pitchFamily="18" charset="0"/>
              </a:rPr>
              <a:t>ElasticNet</a:t>
            </a:r>
            <a:r>
              <a:rPr lang="en-US" sz="1600" dirty="0">
                <a:latin typeface="Book Antiqua" panose="02040602050305030304" pitchFamily="18" charset="0"/>
              </a:rPr>
              <a:t>, Lasso, and </a:t>
            </a:r>
            <a:r>
              <a:rPr lang="en-US" sz="1600" dirty="0" err="1">
                <a:latin typeface="Book Antiqua" panose="02040602050305030304" pitchFamily="18" charset="0"/>
              </a:rPr>
              <a:t>NaivePersistence</a:t>
            </a:r>
            <a:r>
              <a:rPr lang="en-US" sz="1600" dirty="0">
                <a:latin typeface="Book Antiqua" panose="02040602050305030304" pitchFamily="18" charset="0"/>
              </a:rPr>
              <a:t> underperformed significantly, while MLP collapsed with highly negative R².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SARIMA Alone: Bare SARIMA struggled, but adding Ridge correction significantly boosted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498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4787188" cy="747833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ENSEMBLE Modeling and evaluation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4" y="1913860"/>
            <a:ext cx="8591105" cy="8931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Selected </a:t>
            </a:r>
            <a:r>
              <a:rPr lang="en-US" dirty="0">
                <a:latin typeface="Book Antiqua" panose="02040602050305030304" pitchFamily="18" charset="0"/>
              </a:rPr>
              <a:t>the top 3 performing models based on a combination of R², MAE, and directional accuracy to do the ensemble modelling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4" y="2977117"/>
            <a:ext cx="8123273" cy="29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00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11" y="995907"/>
            <a:ext cx="3787728" cy="684038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ENSEMBLE CONT’D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2015733"/>
            <a:ext cx="8442251" cy="34506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Best single model R²: 0.5504  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Best ensemble R²: 0.7227  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R² </a:t>
            </a:r>
            <a:r>
              <a:rPr lang="en-US" sz="2800" dirty="0">
                <a:latin typeface="Book Antiqua" panose="02040602050305030304" pitchFamily="18" charset="0"/>
              </a:rPr>
              <a:t>improvement: +0.1723  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ensemble outperforms individual models, providing more accurate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2" y="701750"/>
            <a:ext cx="3955312" cy="489098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FEATURE IMPORTANCE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72" y="1743740"/>
            <a:ext cx="8612372" cy="41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7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403" y="889581"/>
            <a:ext cx="4659597" cy="74783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2079529"/>
            <a:ext cx="7293935" cy="31729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Go with the Ensemble-Weighted-Top3 Model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Energy Sector Features Matter Most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Markets Don’t Move in Isolation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8" y="868315"/>
            <a:ext cx="2445487" cy="62024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Limitations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48" y="2015733"/>
            <a:ext cx="8654902" cy="3959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Market regimes change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The model is tuned for today’s conditions but markets evolve 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Over-reliance on energy features might reduce accuracy in tech-led or defensive markets.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External shocks (wars, pandemics, policy changes)</a:t>
            </a:r>
          </a:p>
          <a:p>
            <a:pPr marL="0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Validation Gaps</a:t>
            </a:r>
            <a:endParaRPr lang="en-US" sz="1800" dirty="0">
              <a:latin typeface="Book Antiqua" panose="02040602050305030304" pitchFamily="18" charset="0"/>
            </a:endParaRPr>
          </a:p>
          <a:p>
            <a:r>
              <a:rPr lang="en-US" sz="1800" dirty="0">
                <a:latin typeface="Book Antiqua" panose="02040602050305030304" pitchFamily="18" charset="0"/>
              </a:rPr>
              <a:t>Back tests are based on past data true future-proofing is untested.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Assumes markets remain liquid execution could fail during crises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8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5" y="1073311"/>
            <a:ext cx="3021017" cy="537583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5" y="2015733"/>
            <a:ext cx="5250425" cy="3470667"/>
          </a:xfrm>
        </p:spPr>
        <p:txBody>
          <a:bodyPr>
            <a:normAutofit/>
          </a:bodyPr>
          <a:lstStyle/>
          <a:p>
            <a:r>
              <a:rPr dirty="0">
                <a:latin typeface="Book Antiqua" panose="02040602050305030304" pitchFamily="18" charset="0"/>
              </a:rPr>
              <a:t>Commodity </a:t>
            </a:r>
            <a:r>
              <a:rPr lang="en-US" dirty="0" smtClean="0">
                <a:latin typeface="Book Antiqua" panose="02040602050305030304" pitchFamily="18" charset="0"/>
              </a:rPr>
              <a:t>t</a:t>
            </a:r>
            <a:r>
              <a:rPr dirty="0" smtClean="0">
                <a:latin typeface="Book Antiqua" panose="02040602050305030304" pitchFamily="18" charset="0"/>
              </a:rPr>
              <a:t>raders </a:t>
            </a:r>
            <a:r>
              <a:rPr dirty="0">
                <a:latin typeface="Book Antiqua" panose="02040602050305030304" pitchFamily="18" charset="0"/>
              </a:rPr>
              <a:t>– optimize trading strategies</a:t>
            </a:r>
          </a:p>
          <a:p>
            <a:r>
              <a:rPr dirty="0" smtClean="0">
                <a:latin typeface="Book Antiqua" panose="02040602050305030304" pitchFamily="18" charset="0"/>
              </a:rPr>
              <a:t>Investors –</a:t>
            </a:r>
            <a:r>
              <a:rPr lang="en-US" dirty="0" smtClean="0">
                <a:latin typeface="Book Antiqua" panose="02040602050305030304" pitchFamily="18" charset="0"/>
              </a:rPr>
              <a:t>To</a:t>
            </a:r>
            <a:r>
              <a:rPr dirty="0" smtClean="0">
                <a:latin typeface="Book Antiqua" panose="02040602050305030304" pitchFamily="18" charset="0"/>
              </a:rPr>
              <a:t> </a:t>
            </a:r>
            <a:r>
              <a:rPr dirty="0">
                <a:latin typeface="Book Antiqua" panose="02040602050305030304" pitchFamily="18" charset="0"/>
              </a:rPr>
              <a:t>manage portfolio risk</a:t>
            </a:r>
          </a:p>
          <a:p>
            <a:r>
              <a:rPr dirty="0">
                <a:latin typeface="Book Antiqua" panose="02040602050305030304" pitchFamily="18" charset="0"/>
              </a:rPr>
              <a:t>Policy </a:t>
            </a:r>
            <a:r>
              <a:rPr lang="en-US" dirty="0" smtClean="0">
                <a:latin typeface="Book Antiqua" panose="02040602050305030304" pitchFamily="18" charset="0"/>
              </a:rPr>
              <a:t>m</a:t>
            </a:r>
            <a:r>
              <a:rPr dirty="0" smtClean="0">
                <a:latin typeface="Book Antiqua" panose="02040602050305030304" pitchFamily="18" charset="0"/>
              </a:rPr>
              <a:t>akers </a:t>
            </a:r>
            <a:r>
              <a:rPr lang="en-US" dirty="0" smtClean="0">
                <a:latin typeface="Book Antiqua" panose="02040602050305030304" pitchFamily="18" charset="0"/>
              </a:rPr>
              <a:t>and</a:t>
            </a:r>
            <a:r>
              <a:rPr dirty="0" smtClean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r</a:t>
            </a:r>
            <a:r>
              <a:rPr dirty="0" smtClean="0">
                <a:latin typeface="Book Antiqua" panose="02040602050305030304" pitchFamily="18" charset="0"/>
              </a:rPr>
              <a:t>egulators </a:t>
            </a:r>
            <a:r>
              <a:rPr dirty="0">
                <a:latin typeface="Book Antiqua" panose="02040602050305030304" pitchFamily="18" charset="0"/>
              </a:rPr>
              <a:t>– anticipate inflationary trends</a:t>
            </a:r>
          </a:p>
          <a:p>
            <a:r>
              <a:rPr dirty="0">
                <a:latin typeface="Book Antiqua" panose="02040602050305030304" pitchFamily="18" charset="0"/>
              </a:rPr>
              <a:t>Financial Analysts – provide data-driven forecasts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49" y="3613354"/>
            <a:ext cx="3480620" cy="241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924" y="804522"/>
            <a:ext cx="3234835" cy="641508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latin typeface="Book Antiqua" panose="02040602050305030304" pitchFamily="18" charset="0"/>
              </a:rPr>
              <a:t>DEPLOYMENT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9" y="2015734"/>
            <a:ext cx="8102010" cy="247120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We deployed </a:t>
            </a:r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b="1" dirty="0" smtClean="0">
                <a:latin typeface="Book Antiqua" panose="02040602050305030304" pitchFamily="18" charset="0"/>
              </a:rPr>
              <a:t>Weighted Ensemble Method </a:t>
            </a:r>
            <a:r>
              <a:rPr lang="en-US" sz="2800" dirty="0" smtClean="0">
                <a:latin typeface="Book Antiqua" panose="02040602050305030304" pitchFamily="18" charset="0"/>
                <a:hlinkClick r:id="rId3"/>
              </a:rPr>
              <a:t>https://commodity-price-forecasting.streamlit.app/</a:t>
            </a:r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 as a price forecasting </a:t>
            </a:r>
            <a:r>
              <a:rPr lang="en-US" sz="2800" dirty="0" smtClean="0">
                <a:latin typeface="Book Antiqua" panose="02040602050305030304" pitchFamily="18" charset="0"/>
              </a:rPr>
              <a:t>app.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878" y="889581"/>
            <a:ext cx="2107782" cy="513917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NEXT STEP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2" y="2015733"/>
            <a:ext cx="5595262" cy="2364881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Strengthen Validation </a:t>
            </a:r>
            <a:r>
              <a:rPr lang="en-US" sz="2800" dirty="0" smtClean="0">
                <a:latin typeface="Book Antiqua" panose="02040602050305030304" pitchFamily="18" charset="0"/>
              </a:rPr>
              <a:t>Testing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Smarter Feature </a:t>
            </a:r>
            <a:r>
              <a:rPr lang="en-US" sz="2800" dirty="0" smtClean="0">
                <a:latin typeface="Book Antiqua" panose="02040602050305030304" pitchFamily="18" charset="0"/>
              </a:rPr>
              <a:t>Engineering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Build a Monitoring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0" y="1231490"/>
            <a:ext cx="2126373" cy="51619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0" y="2015733"/>
            <a:ext cx="8888679" cy="3927868"/>
          </a:xfrm>
        </p:spPr>
        <p:txBody>
          <a:bodyPr>
            <a:no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To preprocess and integrate multi-market financial time series data for commodities.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explore and analyze patterns, correlations, and volatility in commodity returns.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develop predictive models for selected commodity prices and spreads.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evaluate model accuracy and stability using appropriate performance metrics.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generate insights that can support trading strategies and risk management.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23" y="1110182"/>
            <a:ext cx="4305979" cy="61132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865" y="2015733"/>
            <a:ext cx="7905135" cy="3450613"/>
          </a:xfrm>
        </p:spPr>
        <p:txBody>
          <a:bodyPr>
            <a:noAutofit/>
          </a:bodyPr>
          <a:lstStyle/>
          <a:p>
            <a:r>
              <a:rPr sz="2400" b="1" dirty="0">
                <a:latin typeface="Book Antiqua" panose="02040602050305030304" pitchFamily="18" charset="0"/>
              </a:rPr>
              <a:t>Sources: </a:t>
            </a:r>
            <a:r>
              <a:rPr lang="en-US" sz="2400" dirty="0" smtClean="0">
                <a:latin typeface="Book Antiqua" panose="02040602050305030304" pitchFamily="18" charset="0"/>
              </a:rPr>
              <a:t>Kaggle (</a:t>
            </a:r>
            <a:r>
              <a:rPr lang="en-US" sz="2400" dirty="0">
                <a:latin typeface="Book Antiqua" panose="02040602050305030304" pitchFamily="18" charset="0"/>
              </a:rPr>
              <a:t>London Metal Exchange (LME</a:t>
            </a:r>
            <a:r>
              <a:rPr lang="en-US" sz="2400" dirty="0" smtClean="0">
                <a:latin typeface="Book Antiqua" panose="02040602050305030304" pitchFamily="18" charset="0"/>
              </a:rPr>
              <a:t>),</a:t>
            </a:r>
            <a:r>
              <a:rPr lang="en-US" sz="2400" dirty="0">
                <a:latin typeface="Book Antiqua" panose="02040602050305030304" pitchFamily="18" charset="0"/>
              </a:rPr>
              <a:t> Japan Exchange Group (JPX</a:t>
            </a:r>
            <a:r>
              <a:rPr lang="en-US" sz="2400" dirty="0" smtClean="0">
                <a:latin typeface="Book Antiqua" panose="02040602050305030304" pitchFamily="18" charset="0"/>
              </a:rPr>
              <a:t>),</a:t>
            </a:r>
            <a:r>
              <a:rPr lang="en-US" sz="2400" dirty="0">
                <a:latin typeface="Book Antiqua" panose="02040602050305030304" pitchFamily="18" charset="0"/>
              </a:rPr>
              <a:t> U.S. stock </a:t>
            </a:r>
            <a:r>
              <a:rPr lang="en-US" sz="2400" dirty="0" smtClean="0">
                <a:latin typeface="Book Antiqua" panose="02040602050305030304" pitchFamily="18" charset="0"/>
              </a:rPr>
              <a:t>markets.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lang="en-US" sz="2400" b="1" dirty="0" smtClean="0">
                <a:latin typeface="Book Antiqua" panose="02040602050305030304" pitchFamily="18" charset="0"/>
              </a:rPr>
              <a:t>Data used: </a:t>
            </a:r>
            <a:r>
              <a:rPr lang="en-US" sz="2400" dirty="0" smtClean="0">
                <a:latin typeface="Book Antiqua" panose="02040602050305030304" pitchFamily="18" charset="0"/>
              </a:rPr>
              <a:t>Train.csv, Target pairs and Train_labels.csv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sz="2400" b="1" dirty="0">
                <a:latin typeface="Book Antiqua" panose="02040602050305030304" pitchFamily="18" charset="0"/>
              </a:rPr>
              <a:t>Time </a:t>
            </a:r>
            <a:r>
              <a:rPr lang="en-US" sz="2400" b="1" dirty="0" smtClean="0">
                <a:latin typeface="Book Antiqua" panose="02040602050305030304" pitchFamily="18" charset="0"/>
              </a:rPr>
              <a:t>h</a:t>
            </a:r>
            <a:r>
              <a:rPr sz="2400" b="1" dirty="0" smtClean="0">
                <a:latin typeface="Book Antiqua" panose="02040602050305030304" pitchFamily="18" charset="0"/>
              </a:rPr>
              <a:t>orizon</a:t>
            </a:r>
            <a:r>
              <a:rPr sz="2400" dirty="0" smtClean="0">
                <a:latin typeface="Book Antiqua" panose="02040602050305030304" pitchFamily="18" charset="0"/>
              </a:rPr>
              <a:t>:</a:t>
            </a:r>
            <a:r>
              <a:rPr lang="en-US" sz="2400" dirty="0" smtClean="0">
                <a:latin typeface="Book Antiqua" panose="02040602050305030304" pitchFamily="18" charset="0"/>
              </a:rPr>
              <a:t> Daily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sz="2400" b="1" dirty="0">
                <a:latin typeface="Book Antiqua" panose="02040602050305030304" pitchFamily="18" charset="0"/>
              </a:rPr>
              <a:t>Challenges</a:t>
            </a:r>
            <a:r>
              <a:rPr sz="2400" dirty="0">
                <a:latin typeface="Book Antiqua" panose="02040602050305030304" pitchFamily="18" charset="0"/>
              </a:rPr>
              <a:t>: missing values, seasonality, volatility, external shocks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829339"/>
            <a:ext cx="7293935" cy="55289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 Antiqua" panose="02040602050305030304" pitchFamily="18" charset="0"/>
              </a:rPr>
              <a:t>EXPLORATORY DATA ANALYSIS(EDA</a:t>
            </a:r>
            <a:r>
              <a:rPr lang="en-US" sz="2400" b="1" dirty="0">
                <a:latin typeface="Book Antiqua" panose="02040602050305030304" pitchFamily="18" charset="0"/>
              </a:rPr>
              <a:t>)</a:t>
            </a:r>
            <a:r>
              <a:rPr lang="en-US" sz="2800" b="1" dirty="0">
                <a:latin typeface="Book Antiqua" panose="02040602050305030304" pitchFamily="18" charset="0"/>
              </a:rPr>
              <a:t/>
            </a:r>
            <a:br>
              <a:rPr lang="en-US" sz="2800" b="1" dirty="0">
                <a:latin typeface="Book Antiqua" panose="02040602050305030304" pitchFamily="18" charset="0"/>
              </a:rPr>
            </a:br>
            <a:endParaRPr sz="28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935127"/>
            <a:ext cx="8672395" cy="394948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Understand the distributions of target variables and features.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Identify trends, patterns, and outliers in the data.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Explore relationships between features and </a:t>
            </a:r>
            <a:r>
              <a:rPr lang="en-US" sz="2400" dirty="0" smtClean="0">
                <a:latin typeface="Book Antiqua" panose="02040602050305030304" pitchFamily="18" charset="0"/>
              </a:rPr>
              <a:t>targets, including </a:t>
            </a:r>
            <a:r>
              <a:rPr lang="en-US" sz="2400" dirty="0">
                <a:latin typeface="Book Antiqua" panose="02040602050305030304" pitchFamily="18" charset="0"/>
              </a:rPr>
              <a:t>correlations and potential predictive signals.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Visualize time series behaviors since this is a temporal dataset.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This </a:t>
            </a:r>
            <a:r>
              <a:rPr lang="en-US" sz="2400" dirty="0">
                <a:latin typeface="Book Antiqua" panose="02040602050305030304" pitchFamily="18" charset="0"/>
              </a:rPr>
              <a:t>step helps inform </a:t>
            </a:r>
            <a:r>
              <a:rPr lang="en-US" sz="2400" b="1" dirty="0">
                <a:latin typeface="Book Antiqua" panose="02040602050305030304" pitchFamily="18" charset="0"/>
              </a:rPr>
              <a:t>feature engineering, model </a:t>
            </a:r>
            <a:r>
              <a:rPr lang="en-US" sz="2600" b="1" dirty="0">
                <a:latin typeface="Book Antiqua" panose="02040602050305030304" pitchFamily="18" charset="0"/>
              </a:rPr>
              <a:t>selection, and further preprocessing decisions</a:t>
            </a:r>
            <a:r>
              <a:rPr lang="en-US" sz="2600" dirty="0">
                <a:latin typeface="Book Antiqua" panose="02040602050305030304" pitchFamily="18" charset="0"/>
              </a:rPr>
              <a:t>.</a:t>
            </a:r>
            <a:endParaRPr lang="en-US" sz="2600" dirty="0" smtClean="0">
              <a:latin typeface="Book Antiqua" panose="02040602050305030304" pitchFamily="18" charset="0"/>
            </a:endParaRP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2015733"/>
            <a:ext cx="8615457" cy="41086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Correlation Analysis  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5303" y="680484"/>
            <a:ext cx="2402958" cy="692841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Book Antiqua" panose="02040602050305030304" pitchFamily="18" charset="0"/>
              </a:rPr>
              <a:t>EDA CONT ‘D</a:t>
            </a:r>
            <a:endParaRPr sz="2400" b="1" dirty="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" y="2015733"/>
            <a:ext cx="8038213" cy="37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29" y="765544"/>
            <a:ext cx="2913320" cy="811764"/>
          </a:xfrm>
          <a:solidFill>
            <a:schemeClr val="bg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Book Antiqua" panose="02040602050305030304" pitchFamily="18" charset="0"/>
              </a:rPr>
              <a:t>EDA CONT ‘D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05" y="2015733"/>
            <a:ext cx="7509123" cy="3450613"/>
          </a:xfrm>
        </p:spPr>
        <p:txBody>
          <a:bodyPr/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Applied 0.9 </a:t>
            </a:r>
            <a:r>
              <a:rPr lang="en-US" sz="2800" dirty="0">
                <a:latin typeface="Book Antiqua" panose="02040602050305030304" pitchFamily="18" charset="0"/>
              </a:rPr>
              <a:t>correlation </a:t>
            </a:r>
            <a:r>
              <a:rPr lang="en-US" sz="2800" dirty="0" smtClean="0">
                <a:latin typeface="Book Antiqua" panose="02040602050305030304" pitchFamily="18" charset="0"/>
              </a:rPr>
              <a:t>threshold </a:t>
            </a:r>
            <a:r>
              <a:rPr lang="en-US" sz="2800" dirty="0">
                <a:latin typeface="Book Antiqua" panose="02040602050305030304" pitchFamily="18" charset="0"/>
              </a:rPr>
              <a:t>to flag highly correlated pairs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 total of </a:t>
            </a:r>
            <a:r>
              <a:rPr lang="en-US" sz="2800" dirty="0" smtClean="0">
                <a:latin typeface="Book Antiqua" panose="02040602050305030304" pitchFamily="18" charset="0"/>
              </a:rPr>
              <a:t>5 pairs exceeded </a:t>
            </a:r>
            <a:r>
              <a:rPr lang="en-US" sz="2800" dirty="0">
                <a:latin typeface="Book Antiqua" panose="02040602050305030304" pitchFamily="18" charset="0"/>
              </a:rPr>
              <a:t>this threshold, meaning they may introduce multicollinearity risks if included together in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256" y="0"/>
            <a:ext cx="3040912" cy="574158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Book Antiqua" panose="02040602050305030304" pitchFamily="18" charset="0"/>
              </a:rPr>
              <a:t>EDA CONT ‘D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223" y="723015"/>
            <a:ext cx="8901778" cy="53800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223" y="0"/>
            <a:ext cx="5156579" cy="574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DISTRIBUTION OF FEATURES AND TARGETS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410</TotalTime>
  <Words>983</Words>
  <Application>Microsoft Office PowerPoint</Application>
  <PresentationFormat>On-screen Show (4:3)</PresentationFormat>
  <Paragraphs>145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Book Antiqua</vt:lpstr>
      <vt:lpstr>Calibri</vt:lpstr>
      <vt:lpstr>Gill Sans MT</vt:lpstr>
      <vt:lpstr>Gallery</vt:lpstr>
      <vt:lpstr>Commodity Price Forecasting Using Multi-Market Financial Time Series Data</vt:lpstr>
      <vt:lpstr>Business Understanding</vt:lpstr>
      <vt:lpstr>Stakeholders</vt:lpstr>
      <vt:lpstr>Objectives</vt:lpstr>
      <vt:lpstr>Data Understanding</vt:lpstr>
      <vt:lpstr>EXPLORATORY DATA ANALYSIS(EDA) </vt:lpstr>
      <vt:lpstr> EDA CONT ‘D</vt:lpstr>
      <vt:lpstr> EDA CONT ‘D</vt:lpstr>
      <vt:lpstr>EDA CONT ‘D</vt:lpstr>
      <vt:lpstr>EDA CONT ‘D</vt:lpstr>
      <vt:lpstr>Target Trends Over Time     </vt:lpstr>
      <vt:lpstr>Target Trends Over Time</vt:lpstr>
      <vt:lpstr>Data Preparation</vt:lpstr>
      <vt:lpstr>Data Preprocessing and FEATURE Engineering</vt:lpstr>
      <vt:lpstr>Modeling</vt:lpstr>
      <vt:lpstr>Evaluation</vt:lpstr>
      <vt:lpstr>Evaluation baseline models</vt:lpstr>
      <vt:lpstr>Evaluation baseline models cont’d</vt:lpstr>
      <vt:lpstr>Evaluation advanced models</vt:lpstr>
      <vt:lpstr>Evaluation advanced cont’d</vt:lpstr>
      <vt:lpstr>TIME SERIES MODELS</vt:lpstr>
      <vt:lpstr>TIME SERIES MODEL EVALUATION</vt:lpstr>
      <vt:lpstr>COMBINED MODEL EVALUATION</vt:lpstr>
      <vt:lpstr>COMBINED MODEL EVALUATION CONT’D</vt:lpstr>
      <vt:lpstr>ENSEMBLE Modeling and evaluation</vt:lpstr>
      <vt:lpstr>ENSEMBLE CONT’D</vt:lpstr>
      <vt:lpstr>FEATURE IMPORTANCE</vt:lpstr>
      <vt:lpstr>Recommendations</vt:lpstr>
      <vt:lpstr>Limitations</vt:lpstr>
      <vt:lpstr>DEPLOYMENT</vt:lpstr>
      <vt:lpstr>NEXT STEP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Commodity Price Forecasting Using Multi-Market Financial Time Series Data</dc:title>
  <dc:subject/>
  <dc:creator>Lydiah Chumba</dc:creator>
  <cp:keywords/>
  <dc:description>generated using python-pptx</dc:description>
  <cp:lastModifiedBy>Lydiah Chumba</cp:lastModifiedBy>
  <cp:revision>101</cp:revision>
  <dcterms:created xsi:type="dcterms:W3CDTF">2013-01-27T09:14:16Z</dcterms:created>
  <dcterms:modified xsi:type="dcterms:W3CDTF">2025-10-08T08:17:31Z</dcterms:modified>
  <cp:category/>
</cp:coreProperties>
</file>