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62" r:id="rId13"/>
    <p:sldId id="263" r:id="rId14"/>
    <p:sldId id="264" r:id="rId15"/>
    <p:sldId id="274" r:id="rId16"/>
    <p:sldId id="275" r:id="rId17"/>
    <p:sldId id="276" r:id="rId18"/>
    <p:sldId id="277" r:id="rId19"/>
    <p:sldId id="278" r:id="rId20"/>
    <p:sldId id="280" r:id="rId21"/>
    <p:sldId id="266" r:id="rId22"/>
    <p:sldId id="279" r:id="rId23"/>
    <p:sldId id="267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712" autoAdjust="0"/>
  </p:normalViewPr>
  <p:slideViewPr>
    <p:cSldViewPr snapToGrid="0" snapToObjects="1">
      <p:cViewPr varScale="1">
        <p:scale>
          <a:sx n="45" d="100"/>
          <a:sy n="45" d="100"/>
        </p:scale>
        <p:origin x="202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0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F3028-FF72-42B6-B175-D30EE898ED9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67A2D-7F19-4853-B978-AD5CB6DB4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8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0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Overall trend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0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Volatility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0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Seasonality/patterns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b="0" kern="120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  <a:ea typeface="+mn-ea"/>
                <a:cs typeface="+mn-cs"/>
              </a:rPr>
              <a:t>Outliers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3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B67A2D-7F19-4853-B978-AD5CB6DB4B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72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22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1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11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53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5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5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67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6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56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5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5059" y="0"/>
            <a:ext cx="7388941" cy="1460089"/>
          </a:xfrm>
        </p:spPr>
        <p:txBody>
          <a:bodyPr>
            <a:normAutofit/>
          </a:bodyPr>
          <a:lstStyle/>
          <a:p>
            <a:r>
              <a:rPr sz="3200" dirty="0">
                <a:latin typeface="Book Antiqua" panose="02040602050305030304" pitchFamily="18" charset="0"/>
              </a:rPr>
              <a:t>Commodity Price Forecasting Using Multi-Market Financial Time Series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460089"/>
            <a:ext cx="2330245" cy="3052917"/>
          </a:xfrm>
        </p:spPr>
        <p:txBody>
          <a:bodyPr>
            <a:normAutofit fontScale="85000" lnSpcReduction="10000"/>
          </a:bodyPr>
          <a:lstStyle/>
          <a:p>
            <a:r>
              <a:rPr lang="en-US" sz="1900" b="1" dirty="0" smtClean="0">
                <a:latin typeface="Book Antiqua" panose="02040602050305030304" pitchFamily="18" charset="0"/>
              </a:rPr>
              <a:t>Group members</a:t>
            </a: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SAMWEL ONGECHI</a:t>
            </a: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Marilyn </a:t>
            </a:r>
            <a:r>
              <a:rPr lang="en-US" sz="1700" b="1" i="1" dirty="0" err="1" smtClean="0">
                <a:latin typeface="Book Antiqua" panose="02040602050305030304" pitchFamily="18" charset="0"/>
              </a:rPr>
              <a:t>akinyi</a:t>
            </a:r>
            <a:endParaRPr lang="en-US" sz="1700" b="1" i="1" dirty="0" smtClean="0">
              <a:latin typeface="Book Antiqua" panose="02040602050305030304" pitchFamily="18" charset="0"/>
            </a:endParaRP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Erick </a:t>
            </a:r>
            <a:r>
              <a:rPr lang="en-US" sz="1700" b="1" i="1" dirty="0" err="1" smtClean="0">
                <a:latin typeface="Book Antiqua" panose="02040602050305030304" pitchFamily="18" charset="0"/>
              </a:rPr>
              <a:t>mauti</a:t>
            </a:r>
            <a:endParaRPr lang="en-US" sz="1700" b="1" i="1" dirty="0" smtClean="0">
              <a:latin typeface="Book Antiqua" panose="02040602050305030304" pitchFamily="18" charset="0"/>
            </a:endParaRP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Lydiah Chumba</a:t>
            </a: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Rose </a:t>
            </a:r>
            <a:r>
              <a:rPr lang="en-US" sz="1700" b="1" i="1" dirty="0" err="1" smtClean="0">
                <a:latin typeface="Book Antiqua" panose="02040602050305030304" pitchFamily="18" charset="0"/>
              </a:rPr>
              <a:t>miriti</a:t>
            </a:r>
            <a:endParaRPr lang="en-US" sz="1700" b="1" i="1" dirty="0" smtClean="0">
              <a:latin typeface="Book Antiqua" panose="02040602050305030304" pitchFamily="18" charset="0"/>
            </a:endParaRP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Isaac </a:t>
            </a:r>
            <a:r>
              <a:rPr lang="en-US" sz="1700" b="1" i="1" dirty="0" err="1" smtClean="0">
                <a:latin typeface="Book Antiqua" panose="02040602050305030304" pitchFamily="18" charset="0"/>
              </a:rPr>
              <a:t>onyango</a:t>
            </a:r>
            <a:endParaRPr lang="en-US" sz="1700" b="1" i="1" dirty="0" smtClean="0">
              <a:latin typeface="Book Antiqua" panose="02040602050305030304" pitchFamily="18" charset="0"/>
            </a:endParaRPr>
          </a:p>
          <a:p>
            <a:r>
              <a:rPr lang="en-US" sz="1700" b="1" i="1" dirty="0" smtClean="0">
                <a:latin typeface="Book Antiqua" panose="02040602050305030304" pitchFamily="18" charset="0"/>
              </a:rPr>
              <a:t>RODGERS OTIENO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2330245" y="3583858"/>
            <a:ext cx="3480620" cy="109138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ook Antiqua" panose="02040602050305030304" pitchFamily="18" charset="0"/>
              </a:rPr>
              <a:t>PRESENTED BY: GROUP 5</a:t>
            </a: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55806" y="5043948"/>
            <a:ext cx="4955459" cy="70792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Book Antiqua" panose="02040602050305030304" pitchFamily="18" charset="0"/>
              </a:rPr>
              <a:t>TM : GEORGE KAMUNDIA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17" y="804521"/>
            <a:ext cx="7357730" cy="83289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ook Antiqua" panose="02040602050305030304" pitchFamily="18" charset="0"/>
              </a:rPr>
              <a:t>Boxplot of Features &amp; Targets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6" y="2016124"/>
            <a:ext cx="8739963" cy="404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3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075" y="935665"/>
            <a:ext cx="5890436" cy="701749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Target Trends Over </a:t>
            </a:r>
            <a:r>
              <a:rPr lang="en-US" b="1" dirty="0" smtClean="0"/>
              <a:t>Time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853755"/>
            <a:ext cx="9144000" cy="44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4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75" y="1194619"/>
            <a:ext cx="3703696" cy="460522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sz="2800" b="1" dirty="0">
                <a:latin typeface="Book Antiqua" panose="02040602050305030304" pitchFamily="18" charset="0"/>
              </a:rP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40" y="2015733"/>
            <a:ext cx="6194321" cy="3780383"/>
          </a:xfrm>
        </p:spPr>
        <p:txBody>
          <a:bodyPr>
            <a:no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Cleaning missing values &amp; outliers</a:t>
            </a:r>
          </a:p>
          <a:p>
            <a:r>
              <a:rPr sz="2400" dirty="0">
                <a:latin typeface="Book Antiqua" panose="02040602050305030304" pitchFamily="18" charset="0"/>
              </a:rPr>
              <a:t>Normalization / scaling of </a:t>
            </a:r>
            <a:r>
              <a:rPr sz="2400" dirty="0" smtClean="0">
                <a:latin typeface="Book Antiqua" panose="02040602050305030304" pitchFamily="18" charset="0"/>
              </a:rPr>
              <a:t>variables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Mapping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sz="2400" dirty="0">
                <a:latin typeface="Book Antiqua" panose="02040602050305030304" pitchFamily="18" charset="0"/>
              </a:rPr>
              <a:t>Handling stationarity: differencing, log returns</a:t>
            </a:r>
          </a:p>
          <a:p>
            <a:r>
              <a:rPr sz="2400" dirty="0">
                <a:latin typeface="Book Antiqua" panose="02040602050305030304" pitchFamily="18" charset="0"/>
              </a:rPr>
              <a:t>Feature engineering: lags, rolling averages, volatility </a:t>
            </a:r>
            <a:r>
              <a:rPr sz="2400" dirty="0" smtClean="0">
                <a:latin typeface="Book Antiqua" panose="02040602050305030304" pitchFamily="18" charset="0"/>
              </a:rPr>
              <a:t>measures</a:t>
            </a:r>
            <a:endParaRPr sz="2400" dirty="0">
              <a:latin typeface="Book Antiqua" panose="020406020503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6" y="2015733"/>
            <a:ext cx="2713704" cy="36476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490" y="804519"/>
            <a:ext cx="3997842" cy="66277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b="1" dirty="0">
                <a:latin typeface="Book Antiqua" panose="02040602050305030304" pitchFamily="18" charset="0"/>
              </a:rP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015734"/>
            <a:ext cx="3742659" cy="31091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Book Antiqua" panose="02040602050305030304" pitchFamily="18" charset="0"/>
              </a:rPr>
              <a:t>BASELINE MODELS</a:t>
            </a:r>
            <a:endParaRPr lang="en-US" sz="2800" b="1" dirty="0">
              <a:latin typeface="Book Antiqua" panose="02040602050305030304" pitchFamily="18" charset="0"/>
            </a:endParaRPr>
          </a:p>
          <a:p>
            <a:r>
              <a:rPr lang="en-US" sz="2800" dirty="0" smtClean="0">
                <a:latin typeface="Book Antiqua" panose="02040602050305030304" pitchFamily="18" charset="0"/>
              </a:rPr>
              <a:t>Linear Regression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Random Forest</a:t>
            </a:r>
          </a:p>
          <a:p>
            <a:r>
              <a:rPr lang="en-US" sz="2800" dirty="0" err="1" smtClean="0">
                <a:latin typeface="Book Antiqua" panose="02040602050305030304" pitchFamily="18" charset="0"/>
              </a:rPr>
              <a:t>XGBoost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r>
              <a:rPr lang="en-US" sz="2800" dirty="0" err="1">
                <a:latin typeface="Book Antiqua" panose="02040602050305030304" pitchFamily="18" charset="0"/>
              </a:rPr>
              <a:t>LightGBM</a:t>
            </a: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b="1" dirty="0"/>
          </a:p>
        </p:txBody>
      </p:sp>
      <p:sp>
        <p:nvSpPr>
          <p:cNvPr id="5" name="Rectangle 4"/>
          <p:cNvSpPr/>
          <p:nvPr/>
        </p:nvSpPr>
        <p:spPr>
          <a:xfrm>
            <a:off x="4805917" y="2015733"/>
            <a:ext cx="3891516" cy="28965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ADVANCE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Gradient </a:t>
            </a:r>
            <a:r>
              <a:rPr lang="en-US" sz="2800" dirty="0">
                <a:solidFill>
                  <a:schemeClr val="tx1"/>
                </a:solidFill>
                <a:latin typeface="Book Antiqua" panose="02040602050305030304" pitchFamily="18" charset="0"/>
              </a:rPr>
              <a:t>Boosting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ElasticNet</a:t>
            </a:r>
            <a:endParaRPr 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SVR </a:t>
            </a:r>
            <a:endParaRPr 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MLP </a:t>
            </a:r>
            <a:r>
              <a:rPr lang="en-US" sz="2800" dirty="0" err="1">
                <a:solidFill>
                  <a:schemeClr val="tx1"/>
                </a:solidFill>
                <a:latin typeface="Book Antiqua" panose="02040602050305030304" pitchFamily="18" charset="0"/>
              </a:rPr>
              <a:t>Regressor</a:t>
            </a:r>
            <a:endParaRPr lang="en-US" sz="28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2773" y="5401340"/>
            <a:ext cx="7825562" cy="637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SERIES MODEL- SARIMA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634" y="1297858"/>
            <a:ext cx="2831690" cy="493337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800" b="1" dirty="0">
                <a:latin typeface="Book Antiqua" panose="02040602050305030304" pitchFamily="18" charset="0"/>
              </a:rP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33" y="2015733"/>
            <a:ext cx="8527311" cy="385343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Book Antiqua" panose="02040602050305030304" pitchFamily="18" charset="0"/>
              </a:rPr>
              <a:t>Mean Absolute Error (MAE): Average magnitude of prediction errors.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Root </a:t>
            </a:r>
            <a:r>
              <a:rPr lang="en-US" sz="1800" dirty="0">
                <a:latin typeface="Book Antiqua" panose="02040602050305030304" pitchFamily="18" charset="0"/>
              </a:rPr>
              <a:t>Mean Squared Error (RMSE): Measures error magnitude with greater penalty for larger deviations.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R-squared </a:t>
            </a:r>
            <a:r>
              <a:rPr lang="en-US" sz="1800" dirty="0">
                <a:latin typeface="Book Antiqua" panose="02040602050305030304" pitchFamily="18" charset="0"/>
              </a:rPr>
              <a:t>(R²): Proportion of variance explained by the model</a:t>
            </a:r>
            <a:r>
              <a:rPr lang="en-US" sz="1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1800" dirty="0">
                <a:latin typeface="Book Antiqua" panose="02040602050305030304" pitchFamily="18" charset="0"/>
              </a:rPr>
              <a:t>MAPE (Mean Absolute Percentage Error)  </a:t>
            </a:r>
          </a:p>
          <a:p>
            <a:r>
              <a:rPr lang="en-US" sz="1800" dirty="0" smtClean="0">
                <a:latin typeface="Book Antiqua" panose="02040602050305030304" pitchFamily="18" charset="0"/>
              </a:rPr>
              <a:t> </a:t>
            </a:r>
            <a:r>
              <a:rPr lang="en-US" sz="1800" dirty="0">
                <a:latin typeface="Book Antiqua" panose="02040602050305030304" pitchFamily="18" charset="0"/>
              </a:rPr>
              <a:t>SMAPE (Symmetric MAPE)  </a:t>
            </a:r>
            <a:endParaRPr lang="en-US" sz="1800" dirty="0" smtClean="0">
              <a:latin typeface="Book Antiqua" panose="02040602050305030304" pitchFamily="18" charset="0"/>
            </a:endParaRPr>
          </a:p>
          <a:p>
            <a:r>
              <a:rPr lang="en-US" sz="1800" dirty="0" smtClean="0">
                <a:latin typeface="Book Antiqua" panose="02040602050305030304" pitchFamily="18" charset="0"/>
              </a:rPr>
              <a:t>Directional </a:t>
            </a:r>
            <a:r>
              <a:rPr lang="en-US" sz="1800" dirty="0">
                <a:latin typeface="Book Antiqua" panose="02040602050305030304" pitchFamily="18" charset="0"/>
              </a:rPr>
              <a:t>Accuracy: Percentage of correct predictions in the direction of price movement.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3445691" cy="51354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776951"/>
              </p:ext>
            </p:extLst>
          </p:nvPr>
        </p:nvGraphicFramePr>
        <p:xfrm>
          <a:off x="1866900" y="1995488"/>
          <a:ext cx="541020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3" imgW="5410218" imgH="2866952" progId="Excel.Sheet.12">
                  <p:embed/>
                </p:oleObj>
              </mc:Choice>
              <mc:Fallback>
                <p:oleObj name="Worksheet" r:id="rId3" imgW="5410218" imgH="286695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6900" y="1995488"/>
                        <a:ext cx="5410200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585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804521"/>
            <a:ext cx="4425680" cy="726568"/>
          </a:xfrm>
          <a:solidFill>
            <a:schemeClr val="accent1">
              <a:lumMod val="7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latin typeface="Book Antiqua" panose="02040602050305030304" pitchFamily="18" charset="0"/>
              </a:rPr>
              <a:t>Evaluation cont.…..</a:t>
            </a:r>
            <a:endParaRPr lang="en-US" sz="2800" b="1" dirty="0">
              <a:latin typeface="Book Antiqua" panose="0204060205030503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755"/>
            <a:ext cx="9144000" cy="4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233917"/>
            <a:ext cx="5340081" cy="723014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Evaluation cont.…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81" y="1127052"/>
            <a:ext cx="8888819" cy="5082362"/>
          </a:xfrm>
        </p:spPr>
        <p:txBody>
          <a:bodyPr>
            <a:noAutofit/>
          </a:bodyPr>
          <a:lstStyle/>
          <a:p>
            <a:r>
              <a:rPr lang="en-US" sz="1600" b="1" dirty="0" smtClean="0">
                <a:latin typeface="Book Antiqua" panose="02040602050305030304" pitchFamily="18" charset="0"/>
              </a:rPr>
              <a:t>Best Model</a:t>
            </a:r>
            <a:r>
              <a:rPr lang="en-US" sz="1600" b="1" dirty="0">
                <a:latin typeface="Book Antiqua" panose="02040602050305030304" pitchFamily="18" charset="0"/>
              </a:rPr>
              <a:t> </a:t>
            </a:r>
            <a:r>
              <a:rPr lang="en-US" sz="1600" b="1" dirty="0" smtClean="0">
                <a:latin typeface="Book Antiqua" panose="02040602050305030304" pitchFamily="18" charset="0"/>
              </a:rPr>
              <a:t> </a:t>
            </a:r>
            <a:r>
              <a:rPr lang="en-US" sz="1600" dirty="0" smtClean="0">
                <a:latin typeface="Book Antiqua" panose="02040602050305030304" pitchFamily="18" charset="0"/>
              </a:rPr>
              <a:t>`Ridge Tuned` </a:t>
            </a:r>
            <a:r>
              <a:rPr lang="en-US" sz="1600" dirty="0">
                <a:latin typeface="Book Antiqua" panose="02040602050305030304" pitchFamily="18" charset="0"/>
              </a:rPr>
              <a:t>achieved the highest </a:t>
            </a:r>
            <a:r>
              <a:rPr lang="en-US" sz="1600" dirty="0" smtClean="0">
                <a:latin typeface="Book Antiqua" panose="02040602050305030304" pitchFamily="18" charset="0"/>
              </a:rPr>
              <a:t>Combined Score, </a:t>
            </a:r>
            <a:r>
              <a:rPr lang="en-US" sz="1600" dirty="0">
                <a:latin typeface="Book Antiqua" panose="02040602050305030304" pitchFamily="18" charset="0"/>
              </a:rPr>
              <a:t>outperforming both </a:t>
            </a:r>
            <a:r>
              <a:rPr lang="en-US" sz="1600" dirty="0" err="1">
                <a:latin typeface="Book Antiqua" panose="02040602050305030304" pitchFamily="18" charset="0"/>
              </a:rPr>
              <a:t>untuned</a:t>
            </a:r>
            <a:r>
              <a:rPr lang="en-US" sz="1600" dirty="0">
                <a:latin typeface="Book Antiqua" panose="02040602050305030304" pitchFamily="18" charset="0"/>
              </a:rPr>
              <a:t> Ridge and advanced ensemble models.  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-</a:t>
            </a:r>
            <a:r>
              <a:rPr lang="en-US" sz="1600" b="1" dirty="0" smtClean="0">
                <a:latin typeface="Book Antiqua" panose="02040602050305030304" pitchFamily="18" charset="0"/>
              </a:rPr>
              <a:t>Strong Baselines: </a:t>
            </a:r>
            <a:r>
              <a:rPr lang="en-US" sz="1600" dirty="0" smtClean="0">
                <a:latin typeface="Book Antiqua" panose="02040602050305030304" pitchFamily="18" charset="0"/>
              </a:rPr>
              <a:t>Ridge</a:t>
            </a:r>
            <a:r>
              <a:rPr lang="en-US" sz="1600" dirty="0">
                <a:latin typeface="Book Antiqua" panose="02040602050305030304" pitchFamily="18" charset="0"/>
              </a:rPr>
              <a:t>` and `</a:t>
            </a:r>
            <a:r>
              <a:rPr lang="en-US" sz="1600" dirty="0" err="1">
                <a:latin typeface="Book Antiqua" panose="02040602050305030304" pitchFamily="18" charset="0"/>
              </a:rPr>
              <a:t>LinearRegression</a:t>
            </a:r>
            <a:r>
              <a:rPr lang="en-US" sz="1600" dirty="0">
                <a:latin typeface="Book Antiqua" panose="02040602050305030304" pitchFamily="18" charset="0"/>
              </a:rPr>
              <a:t>` ranked closely behind, showing that linear methods remain competitive.  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-</a:t>
            </a:r>
            <a:r>
              <a:rPr lang="en-US" sz="1600" b="1" dirty="0" smtClean="0">
                <a:latin typeface="Book Antiqua" panose="02040602050305030304" pitchFamily="18" charset="0"/>
              </a:rPr>
              <a:t>Hybrid </a:t>
            </a:r>
            <a:r>
              <a:rPr lang="en-US" sz="1600" b="1" dirty="0">
                <a:latin typeface="Book Antiqua" panose="02040602050305030304" pitchFamily="18" charset="0"/>
              </a:rPr>
              <a:t>Success</a:t>
            </a:r>
            <a:r>
              <a:rPr lang="en-US" sz="1600" b="1" dirty="0" smtClean="0">
                <a:latin typeface="Book Antiqua" panose="02040602050305030304" pitchFamily="18" charset="0"/>
              </a:rPr>
              <a:t>:</a:t>
            </a:r>
            <a:r>
              <a:rPr lang="en-US" sz="1600" dirty="0" smtClean="0">
                <a:latin typeface="Book Antiqua" panose="02040602050305030304" pitchFamily="18" charset="0"/>
              </a:rPr>
              <a:t>`</a:t>
            </a:r>
            <a:r>
              <a:rPr lang="en-US" sz="1600" dirty="0" err="1">
                <a:latin typeface="Book Antiqua" panose="02040602050305030304" pitchFamily="18" charset="0"/>
              </a:rPr>
              <a:t>SARIMA+Ridge</a:t>
            </a:r>
            <a:r>
              <a:rPr lang="en-US" sz="1600" dirty="0">
                <a:latin typeface="Book Antiqua" panose="02040602050305030304" pitchFamily="18" charset="0"/>
              </a:rPr>
              <a:t>` performed better than standalone SARIMA, proving that combining time-series modeling with machine learning improves results.  </a:t>
            </a:r>
          </a:p>
          <a:p>
            <a:r>
              <a:rPr lang="en-US" sz="1600" b="1" dirty="0" smtClean="0">
                <a:latin typeface="Book Antiqua" panose="02040602050305030304" pitchFamily="18" charset="0"/>
              </a:rPr>
              <a:t>Tree-based </a:t>
            </a:r>
            <a:r>
              <a:rPr lang="en-US" sz="1600" b="1" dirty="0">
                <a:latin typeface="Book Antiqua" panose="02040602050305030304" pitchFamily="18" charset="0"/>
              </a:rPr>
              <a:t>Models</a:t>
            </a:r>
            <a:r>
              <a:rPr lang="en-US" sz="1600" b="1" dirty="0" smtClean="0">
                <a:latin typeface="Book Antiqua" panose="02040602050305030304" pitchFamily="18" charset="0"/>
              </a:rPr>
              <a:t>:</a:t>
            </a:r>
            <a:r>
              <a:rPr lang="en-US" sz="1600" dirty="0" smtClean="0">
                <a:latin typeface="Book Antiqua" panose="02040602050305030304" pitchFamily="18" charset="0"/>
              </a:rPr>
              <a:t>`</a:t>
            </a:r>
            <a:r>
              <a:rPr lang="en-US" sz="1600" dirty="0" err="1">
                <a:latin typeface="Book Antiqua" panose="02040602050305030304" pitchFamily="18" charset="0"/>
              </a:rPr>
              <a:t>RandomForest</a:t>
            </a:r>
            <a:r>
              <a:rPr lang="en-US" sz="1600" dirty="0">
                <a:latin typeface="Book Antiqua" panose="02040602050305030304" pitchFamily="18" charset="0"/>
              </a:rPr>
              <a:t>` and `</a:t>
            </a:r>
            <a:r>
              <a:rPr lang="en-US" sz="1600" dirty="0" err="1">
                <a:latin typeface="Book Antiqua" panose="02040602050305030304" pitchFamily="18" charset="0"/>
              </a:rPr>
              <a:t>GradientBoosting</a:t>
            </a:r>
            <a:r>
              <a:rPr lang="en-US" sz="1600" dirty="0">
                <a:latin typeface="Book Antiqua" panose="02040602050305030304" pitchFamily="18" charset="0"/>
              </a:rPr>
              <a:t>` showed strong but slightly weaker performance compared to tuned Ridge.  </a:t>
            </a:r>
          </a:p>
          <a:p>
            <a:r>
              <a:rPr lang="en-US" sz="1600" b="1" dirty="0" smtClean="0">
                <a:latin typeface="Book Antiqua" panose="02040602050305030304" pitchFamily="18" charset="0"/>
              </a:rPr>
              <a:t>Weaker </a:t>
            </a:r>
            <a:r>
              <a:rPr lang="en-US" sz="1600" b="1" dirty="0">
                <a:latin typeface="Book Antiqua" panose="02040602050305030304" pitchFamily="18" charset="0"/>
              </a:rPr>
              <a:t>Models</a:t>
            </a:r>
            <a:r>
              <a:rPr lang="en-US" sz="1600" b="1" dirty="0" smtClean="0">
                <a:latin typeface="Book Antiqua" panose="02040602050305030304" pitchFamily="18" charset="0"/>
              </a:rPr>
              <a:t>:</a:t>
            </a:r>
            <a:r>
              <a:rPr lang="en-US" sz="1600" dirty="0" smtClean="0">
                <a:latin typeface="Book Antiqua" panose="02040602050305030304" pitchFamily="18" charset="0"/>
              </a:rPr>
              <a:t>`</a:t>
            </a:r>
            <a:r>
              <a:rPr lang="en-US" sz="1600" dirty="0" err="1">
                <a:latin typeface="Book Antiqua" panose="02040602050305030304" pitchFamily="18" charset="0"/>
              </a:rPr>
              <a:t>ElasticNet</a:t>
            </a:r>
            <a:r>
              <a:rPr lang="en-US" sz="1600" dirty="0">
                <a:latin typeface="Book Antiqua" panose="02040602050305030304" pitchFamily="18" charset="0"/>
              </a:rPr>
              <a:t>`, `Lasso`, and `</a:t>
            </a:r>
            <a:r>
              <a:rPr lang="en-US" sz="1600" dirty="0" err="1">
                <a:latin typeface="Book Antiqua" panose="02040602050305030304" pitchFamily="18" charset="0"/>
              </a:rPr>
              <a:t>NaivePersistence</a:t>
            </a:r>
            <a:r>
              <a:rPr lang="en-US" sz="1600" dirty="0">
                <a:latin typeface="Book Antiqua" panose="02040602050305030304" pitchFamily="18" charset="0"/>
              </a:rPr>
              <a:t>` underperformed significantly, while `MLP` collapsed with highly negative R².  </a:t>
            </a:r>
          </a:p>
          <a:p>
            <a:r>
              <a:rPr lang="en-US" sz="1600" b="1" dirty="0" smtClean="0">
                <a:latin typeface="Book Antiqua" panose="02040602050305030304" pitchFamily="18" charset="0"/>
              </a:rPr>
              <a:t>SARIMA </a:t>
            </a:r>
            <a:r>
              <a:rPr lang="en-US" sz="1600" b="1" dirty="0" err="1" smtClean="0">
                <a:latin typeface="Book Antiqua" panose="02040602050305030304" pitchFamily="18" charset="0"/>
              </a:rPr>
              <a:t>Alone:</a:t>
            </a:r>
            <a:r>
              <a:rPr lang="en-US" sz="1600" dirty="0" err="1" smtClean="0">
                <a:latin typeface="Book Antiqua" panose="02040602050305030304" pitchFamily="18" charset="0"/>
              </a:rPr>
              <a:t>Bare</a:t>
            </a:r>
            <a:r>
              <a:rPr lang="en-US" sz="1600" dirty="0" smtClean="0">
                <a:latin typeface="Book Antiqua" panose="02040602050305030304" pitchFamily="18" charset="0"/>
              </a:rPr>
              <a:t> </a:t>
            </a:r>
            <a:r>
              <a:rPr lang="en-US" sz="1600" dirty="0">
                <a:latin typeface="Book Antiqua" panose="02040602050305030304" pitchFamily="18" charset="0"/>
              </a:rPr>
              <a:t>SARIMA struggled, but adding Ridge correction significantly boosted its performance.  </a:t>
            </a:r>
          </a:p>
        </p:txBody>
      </p:sp>
    </p:spTree>
    <p:extLst>
      <p:ext uri="{BB962C8B-B14F-4D97-AF65-F5344CB8AC3E}">
        <p14:creationId xmlns:p14="http://schemas.microsoft.com/office/powerpoint/2010/main" val="1075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6570" y="804520"/>
            <a:ext cx="4765923" cy="66277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ENSEMBLE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89228"/>
              </p:ext>
            </p:extLst>
          </p:nvPr>
        </p:nvGraphicFramePr>
        <p:xfrm>
          <a:off x="701749" y="2079529"/>
          <a:ext cx="8080744" cy="3789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Worksheet" r:id="rId3" imgW="4257748" imgH="1724189" progId="Excel.Sheet.12">
                  <p:embed/>
                </p:oleObj>
              </mc:Choice>
              <mc:Fallback>
                <p:oleObj name="Worksheet" r:id="rId3" imgW="4257748" imgH="17241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749" y="2079529"/>
                        <a:ext cx="8080744" cy="3789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76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1"/>
            <a:ext cx="4340621" cy="684038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sz="2800" dirty="0" smtClean="0"/>
              <a:t>Evaluation cont.…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Book Antiqua" panose="02040602050305030304" pitchFamily="18" charset="0"/>
              </a:rPr>
              <a:t>Best single model R²: 0.5504  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 </a:t>
            </a:r>
            <a:r>
              <a:rPr lang="en-US" sz="2800" dirty="0">
                <a:latin typeface="Book Antiqua" panose="02040602050305030304" pitchFamily="18" charset="0"/>
              </a:rPr>
              <a:t>Best ensemble R²: 0.7227  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R² </a:t>
            </a:r>
            <a:r>
              <a:rPr lang="en-US" sz="2800" dirty="0">
                <a:latin typeface="Book Antiqua" panose="02040602050305030304" pitchFamily="18" charset="0"/>
              </a:rPr>
              <a:t>improvement: +0.1723  </a:t>
            </a:r>
            <a:endParaRPr lang="en-US" sz="2800" dirty="0" smtClean="0">
              <a:latin typeface="Book Antiqua" panose="02040602050305030304" pitchFamily="18" charset="0"/>
            </a:endParaRPr>
          </a:p>
          <a:p>
            <a:r>
              <a:rPr lang="en-US" sz="2800" dirty="0" smtClean="0">
                <a:latin typeface="Book Antiqua" panose="02040602050305030304" pitchFamily="18" charset="0"/>
              </a:rPr>
              <a:t>The </a:t>
            </a:r>
            <a:r>
              <a:rPr lang="en-US" sz="2800" dirty="0">
                <a:latin typeface="Book Antiqua" panose="02040602050305030304" pitchFamily="18" charset="0"/>
              </a:rPr>
              <a:t>ensemble outperforms individual models, providing more accurate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852" y="804520"/>
            <a:ext cx="4371982" cy="851946"/>
          </a:xfrm>
          <a:solidFill>
            <a:schemeClr val="bg2">
              <a:lumMod val="50000"/>
            </a:schemeClr>
          </a:solidFill>
        </p:spPr>
        <p:txBody>
          <a:bodyPr>
            <a:noAutofit/>
          </a:bodyPr>
          <a:lstStyle/>
          <a:p>
            <a:r>
              <a:rPr sz="2800" b="1" dirty="0">
                <a:latin typeface="Book Antiqua" panose="02040602050305030304" pitchFamily="18" charset="0"/>
              </a:rPr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6767" y="1873045"/>
            <a:ext cx="5788743" cy="2300749"/>
          </a:xfrm>
        </p:spPr>
        <p:txBody>
          <a:bodyPr>
            <a:no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Volatility in commodity markets impacts global trade and </a:t>
            </a:r>
            <a:r>
              <a:rPr sz="2400" dirty="0" smtClean="0">
                <a:latin typeface="Book Antiqua" panose="02040602050305030304" pitchFamily="18" charset="0"/>
              </a:rPr>
              <a:t>investments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F</a:t>
            </a:r>
            <a:r>
              <a:rPr sz="2400" dirty="0" smtClean="0">
                <a:latin typeface="Book Antiqua" panose="02040602050305030304" pitchFamily="18" charset="0"/>
              </a:rPr>
              <a:t>orecasting </a:t>
            </a:r>
            <a:r>
              <a:rPr sz="2400" dirty="0">
                <a:latin typeface="Book Antiqua" panose="02040602050305030304" pitchFamily="18" charset="0"/>
              </a:rPr>
              <a:t>helps producers, traders, and policymakers make informed </a:t>
            </a:r>
            <a:r>
              <a:rPr sz="2400" dirty="0" smtClean="0">
                <a:latin typeface="Book Antiqua" panose="02040602050305030304" pitchFamily="18" charset="0"/>
              </a:rPr>
              <a:t>decisions</a:t>
            </a:r>
            <a:endParaRPr sz="2400" dirty="0">
              <a:latin typeface="Book Antiqua" panose="020406020503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321280"/>
            <a:ext cx="7683910" cy="16518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Predicting commodity returns is particularly challenging due 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Market volatility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T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ime-lagged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ependencies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across different financial instruments</a:t>
            </a:r>
          </a:p>
          <a:p>
            <a:r>
              <a:rPr lang="en-US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How </a:t>
            </a:r>
            <a:r>
              <a:rPr lang="en-US" dirty="0">
                <a:solidFill>
                  <a:schemeClr val="tx1"/>
                </a:solidFill>
                <a:latin typeface="Book Antiqua" panose="02040602050305030304" pitchFamily="18" charset="0"/>
              </a:rPr>
              <a:t>can we leverage time series data to predict commodity price movements?</a:t>
            </a:r>
            <a:endParaRPr lang="en-US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2735" y="3849332"/>
            <a:ext cx="3001297" cy="4719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ook Antiqua" panose="02040602050305030304" pitchFamily="18" charset="0"/>
              </a:rPr>
              <a:t>BUSINESS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4957309" cy="70530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dirty="0" smtClean="0"/>
              <a:t>Feature importance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47" y="1786270"/>
            <a:ext cx="7740501" cy="42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40725"/>
            <a:ext cx="4659597" cy="747833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63" y="2079529"/>
            <a:ext cx="7293935" cy="351319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ook Antiqua" panose="02040602050305030304" pitchFamily="18" charset="0"/>
              </a:rPr>
              <a:t>Go with the Ensemble-Weighted-Top3 Model</a:t>
            </a:r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b="1" dirty="0">
                <a:latin typeface="Book Antiqua" panose="02040602050305030304" pitchFamily="18" charset="0"/>
              </a:rPr>
              <a:t>Energy Sector Features Matter Most</a:t>
            </a:r>
            <a:endParaRPr lang="en-US" sz="2800" dirty="0">
              <a:latin typeface="Book Antiqua" panose="02040602050305030304" pitchFamily="18" charset="0"/>
            </a:endParaRPr>
          </a:p>
          <a:p>
            <a:r>
              <a:rPr lang="en-US" sz="2800" b="1" dirty="0">
                <a:latin typeface="Book Antiqua" panose="02040602050305030304" pitchFamily="18" charset="0"/>
              </a:rPr>
              <a:t>Markets Don’t Move in Isolation</a:t>
            </a:r>
            <a:endParaRPr lang="en-US" sz="2800" dirty="0">
              <a:latin typeface="Book Antiqua" panose="02040602050305030304" pitchFamily="18" charset="0"/>
            </a:endParaRP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740725"/>
            <a:ext cx="3426221" cy="74783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>
                <a:latin typeface="Book Antiqua" panose="02040602050305030304" pitchFamily="18" charset="0"/>
              </a:rPr>
              <a:t>NEXT STEP</a:t>
            </a:r>
            <a:endParaRPr lang="en-US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2" y="2015733"/>
            <a:ext cx="5595262" cy="2364881"/>
          </a:xfrm>
        </p:spPr>
        <p:txBody>
          <a:bodyPr/>
          <a:lstStyle/>
          <a:p>
            <a:r>
              <a:rPr lang="en-US" sz="2800" b="1" dirty="0">
                <a:latin typeface="Book Antiqua" panose="02040602050305030304" pitchFamily="18" charset="0"/>
              </a:rPr>
              <a:t>Strengthen Validation </a:t>
            </a:r>
            <a:r>
              <a:rPr lang="en-US" sz="2800" b="1" dirty="0" smtClean="0">
                <a:latin typeface="Book Antiqua" panose="02040602050305030304" pitchFamily="18" charset="0"/>
              </a:rPr>
              <a:t>Testing</a:t>
            </a:r>
          </a:p>
          <a:p>
            <a:r>
              <a:rPr lang="en-US" sz="2800" b="1" dirty="0">
                <a:latin typeface="Book Antiqua" panose="02040602050305030304" pitchFamily="18" charset="0"/>
              </a:rPr>
              <a:t>Smarter Feature </a:t>
            </a:r>
            <a:r>
              <a:rPr lang="en-US" sz="2800" b="1" dirty="0" smtClean="0">
                <a:latin typeface="Book Antiqua" panose="02040602050305030304" pitchFamily="18" charset="0"/>
              </a:rPr>
              <a:t>Engineering</a:t>
            </a:r>
          </a:p>
          <a:p>
            <a:r>
              <a:rPr lang="en-US" sz="2800" b="1" dirty="0">
                <a:latin typeface="Book Antiqua" panose="02040602050305030304" pitchFamily="18" charset="0"/>
              </a:rPr>
              <a:t>Build a Monitoring System</a:t>
            </a:r>
            <a:endParaRPr lang="en-US" sz="2800" dirty="0">
              <a:latin typeface="Book Antiqua" panose="020406020503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9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804520"/>
            <a:ext cx="3149774" cy="104923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57" y="2015733"/>
            <a:ext cx="8718696" cy="37896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Market regimes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Book Antiqua" panose="02040602050305030304" pitchFamily="18" charset="0"/>
              </a:rPr>
              <a:t>The model is tuned for today’s conditions but markets evolve </a:t>
            </a:r>
            <a:endParaRPr lang="en-US" sz="2600" dirty="0" smtClean="0"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Book Antiqua" panose="02040602050305030304" pitchFamily="18" charset="0"/>
              </a:rPr>
              <a:t>Over-reliance on energy features might reduce accuracy in tech-led or defensive markets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Book Antiqua" panose="02040602050305030304" pitchFamily="18" charset="0"/>
              </a:rPr>
              <a:t>External shocks (wars, pandemics, policy changes)</a:t>
            </a:r>
          </a:p>
          <a:p>
            <a:pPr marL="0" indent="0">
              <a:buNone/>
            </a:pP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Validation Gaps</a:t>
            </a:r>
            <a:endParaRPr lang="en-US" sz="2600" dirty="0">
              <a:latin typeface="Book Antiqua" panose="02040602050305030304" pitchFamily="18" charset="0"/>
            </a:endParaRPr>
          </a:p>
          <a:p>
            <a:r>
              <a:rPr lang="en-US" sz="2600" dirty="0" smtClean="0">
                <a:latin typeface="Book Antiqua" panose="02040602050305030304" pitchFamily="18" charset="0"/>
              </a:rPr>
              <a:t>Back tests </a:t>
            </a:r>
            <a:r>
              <a:rPr lang="en-US" sz="2600" dirty="0">
                <a:latin typeface="Book Antiqua" panose="02040602050305030304" pitchFamily="18" charset="0"/>
              </a:rPr>
              <a:t>are based on past data true future-proofing is untested.</a:t>
            </a:r>
          </a:p>
          <a:p>
            <a:r>
              <a:rPr lang="en-US" sz="2600" dirty="0">
                <a:latin typeface="Book Antiqua" panose="02040602050305030304" pitchFamily="18" charset="0"/>
              </a:rPr>
              <a:t>Assumes markets remain liquid execution could fail during crises.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914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85" y="1073311"/>
            <a:ext cx="3244644" cy="53758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800" b="1" dirty="0">
                <a:latin typeface="Book Antiqua" panose="02040602050305030304" pitchFamily="18" charset="0"/>
              </a:rPr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85" y="2015733"/>
            <a:ext cx="5250425" cy="3470667"/>
          </a:xfrm>
        </p:spPr>
        <p:txBody>
          <a:bodyPr>
            <a:normAutofit/>
          </a:bodyPr>
          <a:lstStyle/>
          <a:p>
            <a:r>
              <a:rPr dirty="0">
                <a:latin typeface="Book Antiqua" panose="02040602050305030304" pitchFamily="18" charset="0"/>
              </a:rPr>
              <a:t>Commodity </a:t>
            </a:r>
            <a:r>
              <a:rPr lang="en-US" dirty="0" smtClean="0">
                <a:latin typeface="Book Antiqua" panose="02040602050305030304" pitchFamily="18" charset="0"/>
              </a:rPr>
              <a:t>t</a:t>
            </a:r>
            <a:r>
              <a:rPr dirty="0" smtClean="0">
                <a:latin typeface="Book Antiqua" panose="02040602050305030304" pitchFamily="18" charset="0"/>
              </a:rPr>
              <a:t>raders </a:t>
            </a:r>
            <a:r>
              <a:rPr dirty="0">
                <a:latin typeface="Book Antiqua" panose="02040602050305030304" pitchFamily="18" charset="0"/>
              </a:rPr>
              <a:t>– optimize trading strategies</a:t>
            </a:r>
          </a:p>
          <a:p>
            <a:r>
              <a:rPr dirty="0" smtClean="0">
                <a:latin typeface="Book Antiqua" panose="02040602050305030304" pitchFamily="18" charset="0"/>
              </a:rPr>
              <a:t>Investors –</a:t>
            </a:r>
            <a:r>
              <a:rPr lang="en-US" dirty="0" smtClean="0">
                <a:latin typeface="Book Antiqua" panose="02040602050305030304" pitchFamily="18" charset="0"/>
              </a:rPr>
              <a:t>To</a:t>
            </a:r>
            <a:r>
              <a:rPr dirty="0" smtClean="0">
                <a:latin typeface="Book Antiqua" panose="02040602050305030304" pitchFamily="18" charset="0"/>
              </a:rPr>
              <a:t> </a:t>
            </a:r>
            <a:r>
              <a:rPr dirty="0">
                <a:latin typeface="Book Antiqua" panose="02040602050305030304" pitchFamily="18" charset="0"/>
              </a:rPr>
              <a:t>manage portfolio risk</a:t>
            </a:r>
          </a:p>
          <a:p>
            <a:r>
              <a:rPr dirty="0">
                <a:latin typeface="Book Antiqua" panose="02040602050305030304" pitchFamily="18" charset="0"/>
              </a:rPr>
              <a:t>Policy </a:t>
            </a:r>
            <a:r>
              <a:rPr lang="en-US" dirty="0" smtClean="0">
                <a:latin typeface="Book Antiqua" panose="02040602050305030304" pitchFamily="18" charset="0"/>
              </a:rPr>
              <a:t>m</a:t>
            </a:r>
            <a:r>
              <a:rPr dirty="0" smtClean="0">
                <a:latin typeface="Book Antiqua" panose="02040602050305030304" pitchFamily="18" charset="0"/>
              </a:rPr>
              <a:t>akers </a:t>
            </a:r>
            <a:r>
              <a:rPr lang="en-US" dirty="0" smtClean="0">
                <a:latin typeface="Book Antiqua" panose="02040602050305030304" pitchFamily="18" charset="0"/>
              </a:rPr>
              <a:t>and</a:t>
            </a:r>
            <a:r>
              <a:rPr dirty="0" smtClean="0">
                <a:latin typeface="Book Antiqua" panose="02040602050305030304" pitchFamily="18" charset="0"/>
              </a:rPr>
              <a:t> </a:t>
            </a:r>
            <a:r>
              <a:rPr lang="en-US" dirty="0" smtClean="0">
                <a:latin typeface="Book Antiqua" panose="02040602050305030304" pitchFamily="18" charset="0"/>
              </a:rPr>
              <a:t>r</a:t>
            </a:r>
            <a:r>
              <a:rPr dirty="0" smtClean="0">
                <a:latin typeface="Book Antiqua" panose="02040602050305030304" pitchFamily="18" charset="0"/>
              </a:rPr>
              <a:t>egulators </a:t>
            </a:r>
            <a:r>
              <a:rPr dirty="0">
                <a:latin typeface="Book Antiqua" panose="02040602050305030304" pitchFamily="18" charset="0"/>
              </a:rPr>
              <a:t>– anticipate inflationary trends</a:t>
            </a:r>
          </a:p>
          <a:p>
            <a:r>
              <a:rPr dirty="0">
                <a:latin typeface="Book Antiqua" panose="02040602050305030304" pitchFamily="18" charset="0"/>
              </a:rPr>
              <a:t>Financial Analysts – provide data-driven forecasts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149" y="3613354"/>
            <a:ext cx="3480620" cy="2418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20" y="1231490"/>
            <a:ext cx="2723854" cy="516193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sz="2800" b="1" dirty="0">
                <a:latin typeface="Book Antiqua" panose="0204060205030503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320" y="2015733"/>
            <a:ext cx="8888679" cy="3927868"/>
          </a:xfrm>
        </p:spPr>
        <p:txBody>
          <a:bodyPr>
            <a:no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To preprocess and integrate multi-market financial time series data for commodities.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explore and analyze patterns, correlations, and volatility in commodity returns.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develop predictive models for selected commodity prices and spreads.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evaluate model accuracy and stability using appropriate performance metrics.  </a:t>
            </a:r>
          </a:p>
          <a:p>
            <a:r>
              <a:rPr lang="en-US" dirty="0" smtClean="0">
                <a:latin typeface="Book Antiqua" panose="02040602050305030304" pitchFamily="18" charset="0"/>
              </a:rPr>
              <a:t> </a:t>
            </a:r>
            <a:r>
              <a:rPr lang="en-US" dirty="0">
                <a:latin typeface="Book Antiqua" panose="02040602050305030304" pitchFamily="18" charset="0"/>
              </a:rPr>
              <a:t>To generate insights that can support trading strategies and risk management.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8923" y="1110182"/>
            <a:ext cx="4795077" cy="61132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865" y="2015733"/>
            <a:ext cx="7905135" cy="3450613"/>
          </a:xfrm>
        </p:spPr>
        <p:txBody>
          <a:bodyPr>
            <a:noAutofit/>
          </a:bodyPr>
          <a:lstStyle/>
          <a:p>
            <a:r>
              <a:rPr sz="2400" dirty="0">
                <a:latin typeface="Book Antiqua" panose="02040602050305030304" pitchFamily="18" charset="0"/>
              </a:rPr>
              <a:t>Sources: </a:t>
            </a:r>
            <a:r>
              <a:rPr lang="en-US" sz="2400" dirty="0" smtClean="0">
                <a:latin typeface="Book Antiqua" panose="02040602050305030304" pitchFamily="18" charset="0"/>
              </a:rPr>
              <a:t>Kaggle (</a:t>
            </a:r>
            <a:r>
              <a:rPr lang="en-US" sz="2400" dirty="0">
                <a:latin typeface="Book Antiqua" panose="02040602050305030304" pitchFamily="18" charset="0"/>
              </a:rPr>
              <a:t>London Metal Exchange (LME</a:t>
            </a:r>
            <a:r>
              <a:rPr lang="en-US" sz="2400" dirty="0" smtClean="0">
                <a:latin typeface="Book Antiqua" panose="02040602050305030304" pitchFamily="18" charset="0"/>
              </a:rPr>
              <a:t>),</a:t>
            </a:r>
            <a:r>
              <a:rPr lang="en-US" sz="2400" dirty="0">
                <a:latin typeface="Book Antiqua" panose="02040602050305030304" pitchFamily="18" charset="0"/>
              </a:rPr>
              <a:t> Japan Exchange Group (JPX</a:t>
            </a:r>
            <a:r>
              <a:rPr lang="en-US" sz="2400" dirty="0" smtClean="0">
                <a:latin typeface="Book Antiqua" panose="02040602050305030304" pitchFamily="18" charset="0"/>
              </a:rPr>
              <a:t>),</a:t>
            </a:r>
            <a:r>
              <a:rPr lang="en-US" sz="2400" dirty="0">
                <a:latin typeface="Book Antiqua" panose="02040602050305030304" pitchFamily="18" charset="0"/>
              </a:rPr>
              <a:t> U.S. stock </a:t>
            </a:r>
            <a:r>
              <a:rPr lang="en-US" sz="2400" dirty="0" smtClean="0">
                <a:latin typeface="Book Antiqua" panose="02040602050305030304" pitchFamily="18" charset="0"/>
              </a:rPr>
              <a:t>markets.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Target pairs and Train labels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sz="2400" b="1" dirty="0">
                <a:latin typeface="Book Antiqua" panose="02040602050305030304" pitchFamily="18" charset="0"/>
              </a:rPr>
              <a:t>Time </a:t>
            </a:r>
            <a:r>
              <a:rPr lang="en-US" sz="2400" b="1" dirty="0" smtClean="0">
                <a:latin typeface="Book Antiqua" panose="02040602050305030304" pitchFamily="18" charset="0"/>
              </a:rPr>
              <a:t>h</a:t>
            </a:r>
            <a:r>
              <a:rPr sz="2400" b="1" dirty="0" smtClean="0">
                <a:latin typeface="Book Antiqua" panose="02040602050305030304" pitchFamily="18" charset="0"/>
              </a:rPr>
              <a:t>orizon</a:t>
            </a:r>
            <a:r>
              <a:rPr sz="2400" dirty="0" smtClean="0">
                <a:latin typeface="Book Antiqua" panose="02040602050305030304" pitchFamily="18" charset="0"/>
              </a:rPr>
              <a:t>:</a:t>
            </a:r>
            <a:r>
              <a:rPr lang="en-US" sz="2400" dirty="0" smtClean="0">
                <a:latin typeface="Book Antiqua" panose="02040602050305030304" pitchFamily="18" charset="0"/>
              </a:rPr>
              <a:t> Daily</a:t>
            </a:r>
            <a:endParaRPr sz="2400" dirty="0">
              <a:latin typeface="Book Antiqua" panose="02040602050305030304" pitchFamily="18" charset="0"/>
            </a:endParaRPr>
          </a:p>
          <a:p>
            <a:r>
              <a:rPr sz="2400" b="1" dirty="0">
                <a:latin typeface="Book Antiqua" panose="02040602050305030304" pitchFamily="18" charset="0"/>
              </a:rPr>
              <a:t>Challenges</a:t>
            </a:r>
            <a:r>
              <a:rPr sz="2400" dirty="0">
                <a:latin typeface="Book Antiqua" panose="02040602050305030304" pitchFamily="18" charset="0"/>
              </a:rPr>
              <a:t>: missing values, seasonality, volatility, external shocks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33" y="958646"/>
            <a:ext cx="4677089" cy="762862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/>
            </a:r>
            <a:br>
              <a:rPr lang="en-US" sz="2800" b="1" dirty="0">
                <a:latin typeface="Book Antiqua" panose="02040602050305030304" pitchFamily="18" charset="0"/>
              </a:rPr>
            </a:br>
            <a:r>
              <a:rPr sz="2800" b="1" dirty="0" smtClean="0">
                <a:latin typeface="Book Antiqua" panose="02040602050305030304" pitchFamily="18" charset="0"/>
              </a:rPr>
              <a:t>Visualizations </a:t>
            </a:r>
            <a:r>
              <a:rPr sz="2800" b="1" dirty="0">
                <a:latin typeface="Book Antiqua" panose="02040602050305030304" pitchFamily="18" charset="0"/>
              </a:rPr>
              <a:t>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19" y="2015733"/>
            <a:ext cx="7860891" cy="386887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ook Antiqua" panose="02040602050305030304" pitchFamily="18" charset="0"/>
              </a:rPr>
              <a:t>Understand the distributions of target variables and </a:t>
            </a:r>
            <a:r>
              <a:rPr lang="en-US" sz="2400" dirty="0" smtClean="0">
                <a:latin typeface="Book Antiqua" panose="02040602050305030304" pitchFamily="18" charset="0"/>
              </a:rPr>
              <a:t>features.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Identify </a:t>
            </a:r>
            <a:r>
              <a:rPr lang="en-US" sz="2400" dirty="0">
                <a:latin typeface="Book Antiqua" panose="02040602050305030304" pitchFamily="18" charset="0"/>
              </a:rPr>
              <a:t>trends, patterns, and outliers in the data</a:t>
            </a:r>
            <a:r>
              <a:rPr lang="en-US" sz="24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 </a:t>
            </a:r>
            <a:r>
              <a:rPr lang="en-US" sz="2400" dirty="0">
                <a:latin typeface="Book Antiqua" panose="02040602050305030304" pitchFamily="18" charset="0"/>
              </a:rPr>
              <a:t>Explore relationships between features and targets, including correlations and potential predictive </a:t>
            </a:r>
            <a:r>
              <a:rPr lang="en-US" sz="2400" dirty="0" smtClean="0">
                <a:latin typeface="Book Antiqua" panose="02040602050305030304" pitchFamily="18" charset="0"/>
              </a:rPr>
              <a:t>signals.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Visualize </a:t>
            </a:r>
            <a:r>
              <a:rPr lang="en-US" sz="2400" dirty="0">
                <a:latin typeface="Book Antiqua" panose="02040602050305030304" pitchFamily="18" charset="0"/>
              </a:rPr>
              <a:t>time series behaviors since this is a temporal dataset.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2015733"/>
            <a:ext cx="8615457" cy="410862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Correlation Analysis  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98954" y="612790"/>
            <a:ext cx="6341807" cy="1049235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just"/>
            <a:r>
              <a:rPr lang="en-US" sz="2800" b="1" dirty="0">
                <a:latin typeface="Book Antiqua" panose="02040602050305030304" pitchFamily="18" charset="0"/>
              </a:rPr>
              <a:t/>
            </a:r>
            <a:br>
              <a:rPr lang="en-US" sz="2800" b="1" dirty="0">
                <a:latin typeface="Book Antiqua" panose="02040602050305030304" pitchFamily="18" charset="0"/>
              </a:rPr>
            </a:br>
            <a:r>
              <a:rPr sz="2800" b="1" dirty="0" smtClean="0">
                <a:latin typeface="Book Antiqua" panose="02040602050305030304" pitchFamily="18" charset="0"/>
              </a:rPr>
              <a:t>Visualizations </a:t>
            </a:r>
            <a:r>
              <a:rPr sz="2800" b="1" dirty="0">
                <a:latin typeface="Book Antiqua" panose="02040602050305030304" pitchFamily="18" charset="0"/>
              </a:rPr>
              <a:t>(</a:t>
            </a:r>
            <a:r>
              <a:rPr sz="2800" b="1" dirty="0" smtClean="0">
                <a:latin typeface="Book Antiqua" panose="02040602050305030304" pitchFamily="18" charset="0"/>
              </a:rPr>
              <a:t>EDA)</a:t>
            </a:r>
            <a:r>
              <a:rPr lang="en-US" sz="2800" b="1" dirty="0">
                <a:latin typeface="Book Antiqua" panose="02040602050305030304" pitchFamily="18" charset="0"/>
              </a:rPr>
              <a:t> </a:t>
            </a:r>
            <a:r>
              <a:rPr lang="en-US" sz="2800" b="1" dirty="0" smtClean="0">
                <a:latin typeface="Book Antiqua" panose="02040602050305030304" pitchFamily="18" charset="0"/>
              </a:rPr>
              <a:t>cont.….</a:t>
            </a:r>
            <a:endParaRPr sz="2800" b="1" dirty="0">
              <a:latin typeface="Book Antiqua" panose="0204060205030503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83" y="2381693"/>
            <a:ext cx="8360277" cy="37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8073"/>
            <a:ext cx="5722853" cy="1049235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lang="en-US" b="1" dirty="0">
                <a:latin typeface="Book Antiqua" panose="02040602050305030304" pitchFamily="18" charset="0"/>
              </a:rPr>
              <a:t>Visualizations (EDA) cont.….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705" y="2015733"/>
            <a:ext cx="7509123" cy="3450613"/>
          </a:xfrm>
        </p:spPr>
        <p:txBody>
          <a:bodyPr/>
          <a:lstStyle/>
          <a:p>
            <a:r>
              <a:rPr lang="en-US" sz="2800" dirty="0" smtClean="0">
                <a:latin typeface="Book Antiqua" panose="02040602050305030304" pitchFamily="18" charset="0"/>
              </a:rPr>
              <a:t>Applied 0.9 </a:t>
            </a:r>
            <a:r>
              <a:rPr lang="en-US" sz="2800" dirty="0">
                <a:latin typeface="Book Antiqua" panose="02040602050305030304" pitchFamily="18" charset="0"/>
              </a:rPr>
              <a:t>correlation </a:t>
            </a:r>
            <a:r>
              <a:rPr lang="en-US" sz="2800" dirty="0" smtClean="0">
                <a:latin typeface="Book Antiqua" panose="02040602050305030304" pitchFamily="18" charset="0"/>
              </a:rPr>
              <a:t>threshold </a:t>
            </a:r>
            <a:r>
              <a:rPr lang="en-US" sz="2800" dirty="0">
                <a:latin typeface="Book Antiqua" panose="02040602050305030304" pitchFamily="18" charset="0"/>
              </a:rPr>
              <a:t>to flag highly correlated pairs</a:t>
            </a:r>
            <a:r>
              <a:rPr lang="en-US" sz="28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2800" dirty="0">
                <a:latin typeface="Book Antiqua" panose="02040602050305030304" pitchFamily="18" charset="0"/>
              </a:rPr>
              <a:t>A total of </a:t>
            </a:r>
            <a:r>
              <a:rPr lang="en-US" sz="2800" dirty="0" smtClean="0">
                <a:latin typeface="Book Antiqua" panose="02040602050305030304" pitchFamily="18" charset="0"/>
              </a:rPr>
              <a:t>5 pairs exceeded </a:t>
            </a:r>
            <a:r>
              <a:rPr lang="en-US" sz="2800" dirty="0">
                <a:latin typeface="Book Antiqua" panose="02040602050305030304" pitchFamily="18" charset="0"/>
              </a:rPr>
              <a:t>this threshold, meaning they may introduce multicollinearity risks if included together in models.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6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"/>
            <a:ext cx="6571343" cy="7230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222" y="723015"/>
            <a:ext cx="8973879" cy="538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236</TotalTime>
  <Words>509</Words>
  <Application>Microsoft Office PowerPoint</Application>
  <PresentationFormat>On-screen Show (4:3)</PresentationFormat>
  <Paragraphs>114</Paragraphs>
  <Slides>24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 Antiqua</vt:lpstr>
      <vt:lpstr>Calibri</vt:lpstr>
      <vt:lpstr>Gill Sans MT</vt:lpstr>
      <vt:lpstr>Gallery</vt:lpstr>
      <vt:lpstr>Microsoft Excel Worksheet</vt:lpstr>
      <vt:lpstr>Commodity Price Forecasting Using Multi-Market Financial Time Series Data</vt:lpstr>
      <vt:lpstr>Business Understanding</vt:lpstr>
      <vt:lpstr>Stakeholders</vt:lpstr>
      <vt:lpstr>Objectives</vt:lpstr>
      <vt:lpstr>Data Understanding</vt:lpstr>
      <vt:lpstr> Visualizations (EDA)</vt:lpstr>
      <vt:lpstr> Visualizations (EDA) cont.….</vt:lpstr>
      <vt:lpstr>Visualizations (EDA) cont.….</vt:lpstr>
      <vt:lpstr>PowerPoint Presentation</vt:lpstr>
      <vt:lpstr>Boxplot of Features &amp; Targets </vt:lpstr>
      <vt:lpstr>Target Trends Over Time     </vt:lpstr>
      <vt:lpstr>Data Preparation</vt:lpstr>
      <vt:lpstr>Modeling</vt:lpstr>
      <vt:lpstr>Evaluation</vt:lpstr>
      <vt:lpstr>Evaluation</vt:lpstr>
      <vt:lpstr>Evaluation cont.…..</vt:lpstr>
      <vt:lpstr>Evaluation cont.…</vt:lpstr>
      <vt:lpstr>ENSEMBLE MODELING</vt:lpstr>
      <vt:lpstr>Evaluation cont.…</vt:lpstr>
      <vt:lpstr>Feature importance</vt:lpstr>
      <vt:lpstr>Recommendations</vt:lpstr>
      <vt:lpstr>NEXT STEP</vt:lpstr>
      <vt:lpstr>Limitations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Commodity Price Forecasting Using Multi-Market Financial Time Series Data</dc:title>
  <dc:subject/>
  <dc:creator>Lydiah Chumba</dc:creator>
  <cp:keywords/>
  <dc:description>generated using python-pptx</dc:description>
  <cp:lastModifiedBy>Lydiah Chumba</cp:lastModifiedBy>
  <cp:revision>32</cp:revision>
  <dcterms:created xsi:type="dcterms:W3CDTF">2013-01-27T09:14:16Z</dcterms:created>
  <dcterms:modified xsi:type="dcterms:W3CDTF">2025-10-04T08:14:50Z</dcterms:modified>
  <cp:category/>
</cp:coreProperties>
</file>