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67079" y="6467855"/>
            <a:ext cx="76186" cy="177461"/>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11" name="TextBox 10">
            <a:extLst>
              <a:ext uri="{FF2B5EF4-FFF2-40B4-BE49-F238E27FC236}">
                <a16:creationId xmlns:a16="http://schemas.microsoft.com/office/drawing/2014/main" id="{B6E990A8-028A-E9E8-B8E5-BD27FCD56920}"/>
              </a:ext>
            </a:extLst>
          </p:cNvPr>
          <p:cNvSpPr txBox="1"/>
          <p:nvPr/>
        </p:nvSpPr>
        <p:spPr>
          <a:xfrm>
            <a:off x="5870251" y="3523130"/>
            <a:ext cx="6562165"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8D50A77E-E0AB-5944-52FA-1D519A4BF5CC}"/>
              </a:ext>
            </a:extLst>
          </p:cNvPr>
          <p:cNvSpPr txBox="1"/>
          <p:nvPr/>
        </p:nvSpPr>
        <p:spPr>
          <a:xfrm>
            <a:off x="4572000" y="2541494"/>
            <a:ext cx="5553636" cy="769441"/>
          </a:xfrm>
          <a:prstGeom prst="rect">
            <a:avLst/>
          </a:prstGeom>
          <a:noFill/>
        </p:spPr>
        <p:txBody>
          <a:bodyPr wrap="square" rtlCol="0">
            <a:spAutoFit/>
          </a:bodyPr>
          <a:lstStyle/>
          <a:p>
            <a:pPr algn="l"/>
            <a:r>
              <a:rPr lang="en-US" sz="4400" b="1" dirty="0" err="1" smtClean="0">
                <a:latin typeface="Times New Roman" panose="02020603050405020304" pitchFamily="18" charset="0"/>
                <a:cs typeface="Times New Roman" panose="02020603050405020304" pitchFamily="18" charset="0"/>
              </a:rPr>
              <a:t>Marimuthu</a:t>
            </a:r>
            <a:r>
              <a:rPr lang="en-US" sz="4400" b="1" smtClean="0">
                <a:latin typeface="Times New Roman" panose="02020603050405020304" pitchFamily="18" charset="0"/>
                <a:cs typeface="Times New Roman" panose="02020603050405020304" pitchFamily="18" charset="0"/>
              </a:rPr>
              <a:t>.</a:t>
            </a:r>
            <a:endParaRPr lang="en-US" sz="4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DE1C81-814A-3F42-6C87-3326E2597547}"/>
              </a:ext>
            </a:extLst>
          </p:cNvPr>
          <p:cNvSpPr txBox="1"/>
          <p:nvPr/>
        </p:nvSpPr>
        <p:spPr>
          <a:xfrm>
            <a:off x="5301808"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E74221FF-A67E-D53E-0C1C-506DCFB9EB70}"/>
              </a:ext>
            </a:extLst>
          </p:cNvPr>
          <p:cNvSpPr txBox="1"/>
          <p:nvPr/>
        </p:nvSpPr>
        <p:spPr>
          <a:xfrm rot="10800000" flipH="1" flipV="1">
            <a:off x="5301808" y="3257905"/>
            <a:ext cx="2698179" cy="461665"/>
          </a:xfrm>
          <a:prstGeom prst="rect">
            <a:avLst/>
          </a:prstGeom>
          <a:noFill/>
        </p:spPr>
        <p:txBody>
          <a:bodyPr wrap="square" rtlCol="0">
            <a:spAutoFit/>
          </a:bodyPr>
          <a:lstStyle/>
          <a:p>
            <a:pPr algn="l"/>
            <a:r>
              <a:rPr lang="en-US" sz="2400" dirty="0" smtClean="0">
                <a:latin typeface="Times New Roman" panose="02020603050405020304" pitchFamily="18" charset="0"/>
                <a:cs typeface="Times New Roman" panose="02020603050405020304" pitchFamily="18" charset="0"/>
              </a:rPr>
              <a:t>821721104031</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20C8B7-A1CC-3BF9-3E03-2F26BA66D0FE}"/>
              </a:ext>
            </a:extLst>
          </p:cNvPr>
          <p:cNvSpPr txBox="1"/>
          <p:nvPr/>
        </p:nvSpPr>
        <p:spPr>
          <a:xfrm rot="10800000" flipV="1">
            <a:off x="3238592" y="3775663"/>
            <a:ext cx="7400883"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BE COMPUTER SCIENCE AND ENGINEERING </a:t>
            </a:r>
          </a:p>
        </p:txBody>
      </p:sp>
      <p:sp>
        <p:nvSpPr>
          <p:cNvPr id="16" name="TextBox 15">
            <a:extLst>
              <a:ext uri="{FF2B5EF4-FFF2-40B4-BE49-F238E27FC236}">
                <a16:creationId xmlns:a16="http://schemas.microsoft.com/office/drawing/2014/main" id="{884ED96E-1657-FABA-42B8-341559F04B4E}"/>
              </a:ext>
            </a:extLst>
          </p:cNvPr>
          <p:cNvSpPr txBox="1"/>
          <p:nvPr/>
        </p:nvSpPr>
        <p:spPr>
          <a:xfrm rot="10800000" flipV="1">
            <a:off x="3468117" y="4349512"/>
            <a:ext cx="6096439" cy="70788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B31F9A13-B9EF-716E-1D6C-A18AB161DD41}"/>
              </a:ext>
            </a:extLst>
          </p:cNvPr>
          <p:cNvSpPr txBox="1"/>
          <p:nvPr/>
        </p:nvSpPr>
        <p:spPr>
          <a:xfrm>
            <a:off x="992637" y="1848934"/>
            <a:ext cx="3029255"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3C1D6DFD-0157-2703-4306-94A65F402ED7}"/>
              </a:ext>
            </a:extLst>
          </p:cNvPr>
          <p:cNvSpPr txBox="1"/>
          <p:nvPr/>
        </p:nvSpPr>
        <p:spPr>
          <a:xfrm>
            <a:off x="405856" y="1360140"/>
            <a:ext cx="6452143" cy="369332"/>
          </a:xfrm>
          <a:prstGeom prst="rect">
            <a:avLst/>
          </a:prstGeom>
          <a:noFill/>
        </p:spPr>
        <p:txBody>
          <a:bodyPr wrap="square" rtlCol="0">
            <a:spAutoFit/>
          </a:bodyPr>
          <a:lstStyle/>
          <a:p>
            <a:pPr algn="l"/>
            <a:r>
              <a:rPr lang="en-US" dirty="0"/>
              <a:t>HEART FAILURE  PREDICTION USING ANN</a:t>
            </a:r>
          </a:p>
        </p:txBody>
      </p:sp>
      <p:pic>
        <p:nvPicPr>
          <p:cNvPr id="7" name="Picture 6">
            <a:extLst>
              <a:ext uri="{FF2B5EF4-FFF2-40B4-BE49-F238E27FC236}">
                <a16:creationId xmlns:a16="http://schemas.microsoft.com/office/drawing/2014/main" id="{1ED2AFD5-E86C-B7FE-A791-916BA78C3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6" y="1916008"/>
            <a:ext cx="73914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6" name="object 16"/>
          <p:cNvSpPr txBox="1">
            <a:spLocks noGrp="1"/>
          </p:cNvSpPr>
          <p:nvPr>
            <p:ph type="title"/>
          </p:nvPr>
        </p:nvSpPr>
        <p:spPr>
          <a:xfrm rot="10800000" flipV="1">
            <a:off x="1172542" y="550858"/>
            <a:ext cx="9846915" cy="689291"/>
          </a:xfrm>
          <a:prstGeom prst="rect">
            <a:avLst/>
          </a:prstGeom>
        </p:spPr>
        <p:txBody>
          <a:bodyPr vert="horz" wrap="square" lIns="0" tIns="12065" rIns="0" bIns="0" rtlCol="0">
            <a:spAutoFit/>
          </a:bodyPr>
          <a:lstStyle/>
          <a:p>
            <a:pPr marL="12700" marR="5080">
              <a:lnSpc>
                <a:spcPct val="100000"/>
              </a:lnSpc>
              <a:spcBef>
                <a:spcPts val="95"/>
              </a:spcBef>
            </a:pPr>
            <a:r>
              <a:rPr lang="en-US" sz="4400" dirty="0"/>
              <a:t>HEART FAILURE PREDICTION(ANN)</a:t>
            </a:r>
            <a:endParaRPr sz="4400" dirty="0"/>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pic>
        <p:nvPicPr>
          <p:cNvPr id="5" name="Picture 4">
            <a:extLst>
              <a:ext uri="{FF2B5EF4-FFF2-40B4-BE49-F238E27FC236}">
                <a16:creationId xmlns:a16="http://schemas.microsoft.com/office/drawing/2014/main" id="{923D5F2A-5044-4390-B497-7B42C3280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42" y="1607841"/>
            <a:ext cx="6486525" cy="429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2" name="TextBox 1">
            <a:extLst>
              <a:ext uri="{FF2B5EF4-FFF2-40B4-BE49-F238E27FC236}">
                <a16:creationId xmlns:a16="http://schemas.microsoft.com/office/drawing/2014/main" id="{4A457A74-7ED2-291E-A1A4-0B573344CFCF}"/>
              </a:ext>
            </a:extLst>
          </p:cNvPr>
          <p:cNvSpPr txBox="1"/>
          <p:nvPr/>
        </p:nvSpPr>
        <p:spPr>
          <a:xfrm>
            <a:off x="752551" y="1477594"/>
            <a:ext cx="9002005" cy="1631216"/>
          </a:xfrm>
          <a:prstGeom prst="rect">
            <a:avLst/>
          </a:prstGeom>
          <a:noFill/>
        </p:spPr>
        <p:txBody>
          <a:bodyPr wrap="square" rtlCol="0">
            <a:spAutoFit/>
          </a:bodyPr>
          <a:lstStyle/>
          <a:p>
            <a:pPr algn="l"/>
            <a:r>
              <a:rPr lang="en-US" sz="2000" dirty="0">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22" name="TextBox 21">
            <a:extLst>
              <a:ext uri="{FF2B5EF4-FFF2-40B4-BE49-F238E27FC236}">
                <a16:creationId xmlns:a16="http://schemas.microsoft.com/office/drawing/2014/main" id="{95563BF3-FCEC-2B15-E846-31ADAC98D3A9}"/>
              </a:ext>
            </a:extLst>
          </p:cNvPr>
          <p:cNvSpPr txBox="1"/>
          <p:nvPr/>
        </p:nvSpPr>
        <p:spPr>
          <a:xfrm>
            <a:off x="2448219" y="3216518"/>
            <a:ext cx="6576148" cy="369331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“Comprehensive Agenda for Heart Failure Prediction: A Multifaceted Approach”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23" name="TextBox 22">
            <a:extLst>
              <a:ext uri="{FF2B5EF4-FFF2-40B4-BE49-F238E27FC236}">
                <a16:creationId xmlns:a16="http://schemas.microsoft.com/office/drawing/2014/main" id="{3C159D1D-FAA1-B9D2-8C1F-2DF4ABF885D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833729" y="564007"/>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C92CDF3E-DF1C-3113-4369-D13A644C3622}"/>
              </a:ext>
            </a:extLst>
          </p:cNvPr>
          <p:cNvSpPr txBox="1"/>
          <p:nvPr/>
        </p:nvSpPr>
        <p:spPr>
          <a:xfrm>
            <a:off x="833729" y="1238252"/>
            <a:ext cx="738120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9" name="TextBox 8">
            <a:extLst>
              <a:ext uri="{FF2B5EF4-FFF2-40B4-BE49-F238E27FC236}">
                <a16:creationId xmlns:a16="http://schemas.microsoft.com/office/drawing/2014/main" id="{9F6E2F3D-96D1-DD85-684C-67E3816E5921}"/>
              </a:ext>
            </a:extLst>
          </p:cNvPr>
          <p:cNvSpPr txBox="1"/>
          <p:nvPr/>
        </p:nvSpPr>
        <p:spPr>
          <a:xfrm>
            <a:off x="833729" y="3422599"/>
            <a:ext cx="683521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739241" y="818514"/>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6" name="TextBox 5">
            <a:extLst>
              <a:ext uri="{FF2B5EF4-FFF2-40B4-BE49-F238E27FC236}">
                <a16:creationId xmlns:a16="http://schemas.microsoft.com/office/drawing/2014/main" id="{7C2D74A7-7D06-F045-33C8-E29CE2075A88}"/>
              </a:ext>
            </a:extLst>
          </p:cNvPr>
          <p:cNvSpPr txBox="1"/>
          <p:nvPr/>
        </p:nvSpPr>
        <p:spPr>
          <a:xfrm>
            <a:off x="739241" y="936010"/>
            <a:ext cx="7316423" cy="2800767"/>
          </a:xfrm>
          <a:prstGeom prst="rect">
            <a:avLst/>
          </a:prstGeom>
          <a:noFill/>
        </p:spPr>
        <p:txBody>
          <a:bodyPr wrap="square" rtlCol="0">
            <a:spAutoFit/>
          </a:bodyPr>
          <a:lstStyle/>
          <a:p>
            <a:pPr algn="l"/>
            <a:r>
              <a:rPr lang="en-US" dirty="0"/>
              <a:t>
</a:t>
            </a:r>
            <a:r>
              <a:rPr lang="en-US" sz="2000" b="1" dirty="0">
                <a:latin typeface="Times New Roman" panose="02020603050405020304" pitchFamily="18" charset="0"/>
                <a:cs typeface="Times New Roman" panose="02020603050405020304" pitchFamily="18" charset="0"/>
              </a:rPr>
              <a:t>Project Overview:</a:t>
            </a:r>
            <a:r>
              <a:rPr lang="en-US" sz="2000" dirty="0">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9" name="TextBox 8">
            <a:extLst>
              <a:ext uri="{FF2B5EF4-FFF2-40B4-BE49-F238E27FC236}">
                <a16:creationId xmlns:a16="http://schemas.microsoft.com/office/drawing/2014/main" id="{BA6EBBF5-0AE0-4697-E8D0-A33619869263}"/>
              </a:ext>
            </a:extLst>
          </p:cNvPr>
          <p:cNvSpPr txBox="1"/>
          <p:nvPr/>
        </p:nvSpPr>
        <p:spPr>
          <a:xfrm>
            <a:off x="739241" y="4008353"/>
            <a:ext cx="756126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3" name="TextBox 2">
            <a:extLst>
              <a:ext uri="{FF2B5EF4-FFF2-40B4-BE49-F238E27FC236}">
                <a16:creationId xmlns:a16="http://schemas.microsoft.com/office/drawing/2014/main" id="{B91725BD-BD85-C03F-0D2E-E7997159DEC1}"/>
              </a:ext>
            </a:extLst>
          </p:cNvPr>
          <p:cNvSpPr txBox="1"/>
          <p:nvPr/>
        </p:nvSpPr>
        <p:spPr>
          <a:xfrm>
            <a:off x="464535" y="1120287"/>
            <a:ext cx="7945989"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6" name="TextBox 5">
            <a:extLst>
              <a:ext uri="{FF2B5EF4-FFF2-40B4-BE49-F238E27FC236}">
                <a16:creationId xmlns:a16="http://schemas.microsoft.com/office/drawing/2014/main" id="{A355D8A2-DE43-EDED-7956-FD5338AF8705}"/>
              </a:ext>
            </a:extLst>
          </p:cNvPr>
          <p:cNvSpPr txBox="1"/>
          <p:nvPr/>
        </p:nvSpPr>
        <p:spPr>
          <a:xfrm>
            <a:off x="464535" y="2751503"/>
            <a:ext cx="7799294"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7" name="TextBox 6">
            <a:extLst>
              <a:ext uri="{FF2B5EF4-FFF2-40B4-BE49-F238E27FC236}">
                <a16:creationId xmlns:a16="http://schemas.microsoft.com/office/drawing/2014/main" id="{CAB63388-8F03-E0E4-D799-F2FA956722F5}"/>
              </a:ext>
            </a:extLst>
          </p:cNvPr>
          <p:cNvSpPr txBox="1"/>
          <p:nvPr/>
        </p:nvSpPr>
        <p:spPr>
          <a:xfrm>
            <a:off x="464535" y="4775947"/>
            <a:ext cx="771372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6" name="object 6"/>
          <p:cNvSpPr txBox="1">
            <a:spLocks noGrp="1"/>
          </p:cNvSpPr>
          <p:nvPr>
            <p:ph type="title"/>
          </p:nvPr>
        </p:nvSpPr>
        <p:spPr>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r>
              <a:rPr sz="3600" spc="-3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C632080-7E3B-0D5A-E89E-268A46329199}"/>
              </a:ext>
            </a:extLst>
          </p:cNvPr>
          <p:cNvSpPr txBox="1"/>
          <p:nvPr/>
        </p:nvSpPr>
        <p:spPr>
          <a:xfrm>
            <a:off x="2770390" y="1862369"/>
            <a:ext cx="7523950" cy="3970318"/>
          </a:xfrm>
          <a:prstGeom prst="rect">
            <a:avLst/>
          </a:prstGeom>
          <a:noFill/>
        </p:spPr>
        <p:txBody>
          <a:bodyPr wrap="square">
            <a:spAutoFit/>
          </a:bodyPr>
          <a:lstStyle/>
          <a:p>
            <a:r>
              <a:rPr lang="en-US" b="1" dirty="0">
                <a:solidFill>
                  <a:schemeClr val="tx1"/>
                </a:solidFill>
              </a:rPr>
              <a:t>Solution</a:t>
            </a:r>
            <a:r>
              <a:rPr lang="en-US" dirty="0">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lang="en-US" b="1" dirty="0">
                <a:solidFill>
                  <a:schemeClr val="tx1"/>
                </a:solidFill>
              </a:rPr>
              <a:t>
Value Proposition</a:t>
            </a:r>
            <a:r>
              <a:rPr lang="en-US" dirty="0">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8" name="TextBox 7">
            <a:extLst>
              <a:ext uri="{FF2B5EF4-FFF2-40B4-BE49-F238E27FC236}">
                <a16:creationId xmlns:a16="http://schemas.microsoft.com/office/drawing/2014/main" id="{4B5BBAFC-DFBC-4AF8-E757-BE6533D83B00}"/>
              </a:ext>
            </a:extLst>
          </p:cNvPr>
          <p:cNvSpPr txBox="1"/>
          <p:nvPr/>
        </p:nvSpPr>
        <p:spPr>
          <a:xfrm>
            <a:off x="752551" y="1442762"/>
            <a:ext cx="7601257"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3" name="TextBox 2">
            <a:extLst>
              <a:ext uri="{FF2B5EF4-FFF2-40B4-BE49-F238E27FC236}">
                <a16:creationId xmlns:a16="http://schemas.microsoft.com/office/drawing/2014/main" id="{3EABCB3A-1C73-5E01-775E-BE19A87464A3}"/>
              </a:ext>
            </a:extLst>
          </p:cNvPr>
          <p:cNvSpPr txBox="1"/>
          <p:nvPr/>
        </p:nvSpPr>
        <p:spPr>
          <a:xfrm>
            <a:off x="2515310" y="3542069"/>
            <a:ext cx="5467353" cy="2554545"/>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4" name="TextBox 3">
            <a:extLst>
              <a:ext uri="{FF2B5EF4-FFF2-40B4-BE49-F238E27FC236}">
                <a16:creationId xmlns:a16="http://schemas.microsoft.com/office/drawing/2014/main" id="{85ACBC12-26FC-4C60-05B3-30D896241F63}"/>
              </a:ext>
            </a:extLst>
          </p:cNvPr>
          <p:cNvSpPr txBox="1"/>
          <p:nvPr/>
        </p:nvSpPr>
        <p:spPr>
          <a:xfrm>
            <a:off x="739241" y="1939150"/>
            <a:ext cx="8795946"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7" name="TextBox 6">
            <a:extLst>
              <a:ext uri="{FF2B5EF4-FFF2-40B4-BE49-F238E27FC236}">
                <a16:creationId xmlns:a16="http://schemas.microsoft.com/office/drawing/2014/main" id="{CE1950D2-6C6D-94F0-1FBF-AA7C8D8B68D8}"/>
              </a:ext>
            </a:extLst>
          </p:cNvPr>
          <p:cNvSpPr txBox="1"/>
          <p:nvPr/>
        </p:nvSpPr>
        <p:spPr>
          <a:xfrm>
            <a:off x="739241" y="3824993"/>
            <a:ext cx="8017647" cy="1938992"/>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lang="en-US" sz="2000" dirty="0" err="1">
                <a:solidFill>
                  <a:schemeClr val="tx1"/>
                </a:solidFill>
                <a:latin typeface="Times New Roman" panose="02020603050405020304" pitchFamily="18" charset="0"/>
                <a:cs typeface="Times New Roman" panose="02020603050405020304" pitchFamily="18" charset="0"/>
              </a:rPr>
              <a:t>hyperparameter</a:t>
            </a:r>
            <a:r>
              <a:rPr lang="en-US" sz="2000" dirty="0">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644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Abadi Extra Light</vt:lpstr>
      <vt:lpstr>Times New Roman</vt:lpstr>
      <vt:lpstr>Trebuchet MS</vt:lpstr>
      <vt:lpstr>Office Theme</vt:lpstr>
      <vt:lpstr>PowerPoint Presentation</vt:lpstr>
      <vt:lpstr>HEART FAILURE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Admin</dc:creator>
  <cp:lastModifiedBy>Admin</cp:lastModifiedBy>
  <cp:revision>16</cp:revision>
  <dcterms:created xsi:type="dcterms:W3CDTF">2024-03-29T08:43:39Z</dcterms:created>
  <dcterms:modified xsi:type="dcterms:W3CDTF">2024-04-05T06:01:15Z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