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slides/slide13.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slides/slide14.xml" ContentType="application/vnd.openxmlformats-officedocument.presentationml.slide+xml"/>
  <Override PartName="/ppt/charts/chart3.xml" ContentType="application/vnd.openxmlformats-officedocument.drawingml.chart+xml"/>
  <Override PartName="/ppt/charts/chart4.xml" ContentType="application/vnd.openxmlformats-officedocument.drawingml.chart+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[Raghu Nan Mudhalvan EXCEL.xlsx]ANALYSIS!PivotTable2</c:name>
    <c:fmtId val="4"/>
  </c:pivotSource>
  <c:chart>
    <c:title>
      <c:tx>
        <c:rich>
          <a:bodyPr/>
          <a:lstStyle/>
          <a:p>
            <a:pPr>
              <a:defRPr/>
            </a:pPr>
            <a:r>
              <a:rPr lang="en-IN"/>
              <a:t>EMPLOYEE</a:t>
            </a:r>
            <a:r>
              <a:rPr lang="en-IN" baseline="0"/>
              <a:t> SALARY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ANALYSIS!$B$1:$B$2</c:f>
              <c:strCache>
                <c:ptCount val="1"/>
                <c:pt idx="0">
                  <c:v>Female</c:v>
                </c:pt>
              </c:strCache>
            </c:strRef>
          </c:tx>
          <c:invertIfNegative val="0"/>
          <c:cat>
            <c:strRef>
              <c:f>ANALYSIS!$A$3:$A$10</c:f>
              <c:strCache>
                <c:ptCount val="7"/>
                <c:pt idx="0">
                  <c:v>Accounting</c:v>
                </c:pt>
                <c:pt idx="1">
                  <c:v>Engineering</c:v>
                </c:pt>
                <c:pt idx="2">
                  <c:v>Finance</c:v>
                </c:pt>
                <c:pt idx="3">
                  <c:v>Human Resources</c:v>
                </c:pt>
                <c:pt idx="4">
                  <c:v>IT</c:v>
                </c:pt>
                <c:pt idx="5">
                  <c:v>Marketing</c:v>
                </c:pt>
                <c:pt idx="6">
                  <c:v>Sales</c:v>
                </c:pt>
              </c:strCache>
            </c:strRef>
          </c:cat>
          <c:val>
            <c:numRef>
              <c:f>ANALYSIS!$B$3:$B$10</c:f>
              <c:numCache>
                <c:formatCode>General</c:formatCode>
                <c:ptCount val="7"/>
                <c:pt idx="0">
                  <c:v>6673065.0</c:v>
                </c:pt>
                <c:pt idx="1">
                  <c:v>8012734.0</c:v>
                </c:pt>
                <c:pt idx="2">
                  <c:v>6154062.0</c:v>
                </c:pt>
                <c:pt idx="3">
                  <c:v>7753449.0</c:v>
                </c:pt>
                <c:pt idx="4">
                  <c:v>13040108</c:v>
                </c:pt>
                <c:pt idx="5">
                  <c:v>8244621.0</c:v>
                </c:pt>
                <c:pt idx="6">
                  <c:v>8267277.0</c:v>
                </c:pt>
              </c:numCache>
            </c:numRef>
          </c:val>
        </c:ser>
        <c:ser>
          <c:idx val="1"/>
          <c:order val="1"/>
          <c:tx>
            <c:strRef>
              <c:f>ANALYSIS!$C$1:$C$2</c:f>
              <c:strCache>
                <c:ptCount val="1"/>
                <c:pt idx="0">
                  <c:v>Male</c:v>
                </c:pt>
              </c:strCache>
            </c:strRef>
          </c:tx>
          <c:invertIfNegative val="0"/>
          <c:cat>
            <c:strRef>
              <c:f>ANALYSIS!$A$3:$A$10</c:f>
              <c:strCache>
                <c:ptCount val="7"/>
                <c:pt idx="0">
                  <c:v>Accounting</c:v>
                </c:pt>
                <c:pt idx="1">
                  <c:v>Engineering</c:v>
                </c:pt>
                <c:pt idx="2">
                  <c:v>Finance</c:v>
                </c:pt>
                <c:pt idx="3">
                  <c:v>Human Resources</c:v>
                </c:pt>
                <c:pt idx="4">
                  <c:v>IT</c:v>
                </c:pt>
                <c:pt idx="5">
                  <c:v>Marketing</c:v>
                </c:pt>
                <c:pt idx="6">
                  <c:v>Sales</c:v>
                </c:pt>
              </c:strCache>
            </c:strRef>
          </c:cat>
          <c:val>
            <c:numRef>
              <c:f>ANALYSIS!$C$3:$C$10</c:f>
              <c:numCache>
                <c:formatCode>General</c:formatCode>
                <c:ptCount val="7"/>
                <c:pt idx="0">
                  <c:v>7431227.0</c:v>
                </c:pt>
                <c:pt idx="1">
                  <c:v>7199499.0</c:v>
                </c:pt>
                <c:pt idx="2">
                  <c:v>5638352.0</c:v>
                </c:pt>
                <c:pt idx="3">
                  <c:v>5895284.0</c:v>
                </c:pt>
                <c:pt idx="4">
                  <c:v>1.256617E+7</c:v>
                </c:pt>
                <c:pt idx="5">
                  <c:v>5461755.0</c:v>
                </c:pt>
                <c:pt idx="6">
                  <c:v>6985026.0</c:v>
                </c:pt>
              </c:numCache>
            </c:numRef>
          </c:val>
        </c:ser>
        <c:dLbls>
          <c:showLegendKey val="0"/>
          <c:showVal val="0"/>
          <c:showCatName val="0"/>
          <c:showSerName val="0"/>
          <c:showPercent val="0"/>
          <c:showBubbleSize val="0"/>
        </c:dLbls>
        <c:gapWidth val="150"/>
        <c:shape val="cylinder"/>
        <c:axId val="117292416"/>
        <c:axId val="117937280"/>
        <c:axId val="0"/>
      </c:bar3DChart>
      <c:catAx>
        <c:axId val="117292416"/>
        <c:scaling>
          <c:orientation val="minMax"/>
        </c:scaling>
        <c:delete val="0"/>
        <c:axPos val="b"/>
        <c:numFmt formatCode="General" sourceLinked="0"/>
        <c:majorTickMark val="out"/>
        <c:minorTickMark val="none"/>
        <c:tickLblPos val="nextTo"/>
        <c:crossAx val="117937280"/>
        <c:crosses val="autoZero"/>
        <c:auto val="1"/>
        <c:lblAlgn val="ctr"/>
        <c:lblOffset val="100"/>
        <c:noMultiLvlLbl val="0"/>
      </c:catAx>
      <c:valAx>
        <c:axId val="117937280"/>
        <c:scaling>
          <c:orientation val="minMax"/>
        </c:scaling>
        <c:delete val="0"/>
        <c:axPos val="l"/>
        <c:majorGridlines/>
        <c:numFmt formatCode="General" sourceLinked="1"/>
        <c:majorTickMark val="out"/>
        <c:minorTickMark val="none"/>
        <c:tickLblPos val="nextTo"/>
        <c:crossAx val="11729241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PERCENTAGE</a:t>
            </a:r>
            <a:r>
              <a:rPr lang="en-US" baseline="0"/>
              <a:t> ANALYSIS</a:t>
            </a:r>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351023600382597"/>
          <c:y val="0.27071433422420377"/>
          <c:w val="0.6878243603783947"/>
          <c:h val="0.6258723938046556"/>
        </c:manualLayout>
      </c:layout>
      <c:pie3D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ANALYSIS!$A$13:$A$14</c:f>
              <c:strCache>
                <c:ptCount val="2"/>
                <c:pt idx="0">
                  <c:v>Female</c:v>
                </c:pt>
                <c:pt idx="1">
                  <c:v>Male</c:v>
                </c:pt>
              </c:strCache>
            </c:strRef>
          </c:cat>
          <c:val>
            <c:numRef>
              <c:f>ANALYSIS!$B$13:$B$14</c:f>
              <c:numCache>
                <c:formatCode>0.0</c:formatCode>
                <c:ptCount val="2"/>
                <c:pt idx="0">
                  <c:v>53.1868987526818</c:v>
                </c:pt>
                <c:pt idx="1">
                  <c:v>46.8131012473182</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[Raghu Nan Mudhalvan EXCEL.xlsx]ANALYSIS!PivotTable3</c:name>
    <c:fmtId val="3"/>
  </c:pivotSource>
  <c:chart>
    <c:title>
      <c:tx>
        <c:rich>
          <a:bodyPr/>
          <a:lstStyle/>
          <a:p>
            <a:pPr>
              <a:defRPr/>
            </a:pPr>
            <a:r>
              <a:rPr lang="en-IN"/>
              <a:t>GENDER</a:t>
            </a:r>
            <a:r>
              <a:rPr lang="en-IN" baseline="0"/>
              <a:t> COUNTING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ANALYSIS!$B$18:$B$19</c:f>
              <c:strCache>
                <c:ptCount val="1"/>
                <c:pt idx="0">
                  <c:v>Female</c:v>
                </c:pt>
              </c:strCache>
            </c:strRef>
          </c:tx>
          <c:invertIfNegative val="0"/>
          <c:cat>
            <c:strRef>
              <c:f>ANALYSIS!$A$20:$A$27</c:f>
              <c:strCache>
                <c:ptCount val="7"/>
                <c:pt idx="0">
                  <c:v>Accounting</c:v>
                </c:pt>
                <c:pt idx="1">
                  <c:v>Engineering</c:v>
                </c:pt>
                <c:pt idx="2">
                  <c:v>Finance</c:v>
                </c:pt>
                <c:pt idx="3">
                  <c:v>Human Resources</c:v>
                </c:pt>
                <c:pt idx="4">
                  <c:v>IT</c:v>
                </c:pt>
                <c:pt idx="5">
                  <c:v>Marketing</c:v>
                </c:pt>
                <c:pt idx="6">
                  <c:v>Sales</c:v>
                </c:pt>
              </c:strCache>
            </c:strRef>
          </c:cat>
          <c:val>
            <c:numRef>
              <c:f>ANALYSIS!$B$20:$B$27</c:f>
              <c:numCache>
                <c:formatCode>General</c:formatCode>
                <c:ptCount val="7"/>
                <c:pt idx="0">
                  <c:v>57.0</c:v>
                </c:pt>
                <c:pt idx="1">
                  <c:v>71.0</c:v>
                </c:pt>
                <c:pt idx="2">
                  <c:v>50.0</c:v>
                </c:pt>
                <c:pt idx="3">
                  <c:v>59.0</c:v>
                </c:pt>
                <c:pt idx="4">
                  <c:v>139.0</c:v>
                </c:pt>
                <c:pt idx="5">
                  <c:v>64.0</c:v>
                </c:pt>
                <c:pt idx="6">
                  <c:v>75.0</c:v>
                </c:pt>
              </c:numCache>
            </c:numRef>
          </c:val>
        </c:ser>
        <c:ser>
          <c:idx val="1"/>
          <c:order val="1"/>
          <c:tx>
            <c:strRef>
              <c:f>ANALYSIS!$C$18:$C$19</c:f>
              <c:strCache>
                <c:ptCount val="1"/>
                <c:pt idx="0">
                  <c:v>Male</c:v>
                </c:pt>
              </c:strCache>
            </c:strRef>
          </c:tx>
          <c:invertIfNegative val="0"/>
          <c:cat>
            <c:strRef>
              <c:f>ANALYSIS!$A$20:$A$27</c:f>
              <c:strCache>
                <c:ptCount val="7"/>
                <c:pt idx="0">
                  <c:v>Accounting</c:v>
                </c:pt>
                <c:pt idx="1">
                  <c:v>Engineering</c:v>
                </c:pt>
                <c:pt idx="2">
                  <c:v>Finance</c:v>
                </c:pt>
                <c:pt idx="3">
                  <c:v>Human Resources</c:v>
                </c:pt>
                <c:pt idx="4">
                  <c:v>IT</c:v>
                </c:pt>
                <c:pt idx="5">
                  <c:v>Marketing</c:v>
                </c:pt>
                <c:pt idx="6">
                  <c:v>Sales</c:v>
                </c:pt>
              </c:strCache>
            </c:strRef>
          </c:cat>
          <c:val>
            <c:numRef>
              <c:f>ANALYSIS!$C$20:$C$27</c:f>
              <c:numCache>
                <c:formatCode>General</c:formatCode>
                <c:ptCount val="7"/>
                <c:pt idx="0">
                  <c:v>58.0</c:v>
                </c:pt>
                <c:pt idx="1">
                  <c:v>70.0</c:v>
                </c:pt>
                <c:pt idx="2">
                  <c:v>48.0</c:v>
                </c:pt>
                <c:pt idx="3">
                  <c:v>50.0</c:v>
                </c:pt>
                <c:pt idx="4">
                  <c:v>138.0</c:v>
                </c:pt>
                <c:pt idx="5">
                  <c:v>46.0</c:v>
                </c:pt>
                <c:pt idx="6">
                  <c:v>75.0</c:v>
                </c:pt>
              </c:numCache>
            </c:numRef>
          </c:val>
        </c:ser>
        <c:dLbls>
          <c:showLegendKey val="0"/>
          <c:showVal val="0"/>
          <c:showCatName val="0"/>
          <c:showSerName val="0"/>
          <c:showPercent val="0"/>
          <c:showBubbleSize val="0"/>
        </c:dLbls>
        <c:gapWidth val="150"/>
        <c:shape val="cylinder"/>
        <c:axId val="180034944"/>
        <c:axId val="180056448"/>
        <c:axId val="0"/>
      </c:bar3DChart>
      <c:catAx>
        <c:axId val="180034944"/>
        <c:scaling>
          <c:orientation val="minMax"/>
        </c:scaling>
        <c:delete val="0"/>
        <c:axPos val="b"/>
        <c:numFmt formatCode="General" sourceLinked="0"/>
        <c:majorTickMark val="out"/>
        <c:minorTickMark val="none"/>
        <c:tickLblPos val="nextTo"/>
        <c:crossAx val="180056448"/>
        <c:crosses val="autoZero"/>
        <c:auto val="1"/>
        <c:lblAlgn val="ctr"/>
        <c:lblOffset val="100"/>
        <c:noMultiLvlLbl val="0"/>
      </c:catAx>
      <c:valAx>
        <c:axId val="180056448"/>
        <c:scaling>
          <c:orientation val="minMax"/>
        </c:scaling>
        <c:delete val="0"/>
        <c:axPos val="l"/>
        <c:majorGridlines/>
        <c:numFmt formatCode="General" sourceLinked="1"/>
        <c:majorTickMark val="out"/>
        <c:minorTickMark val="none"/>
        <c:tickLblPos val="nextTo"/>
        <c:crossAx val="180034944"/>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PERCENTAGE</a:t>
            </a:r>
            <a:r>
              <a:rPr lang="en-IN" baseline="0"/>
              <a:t> ANALYSIS</a:t>
            </a:r>
            <a:endParaRPr lang="en-IN"/>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938235970402774"/>
          <c:y val="0.25536654377740353"/>
          <c:w val="0.6919050540563737"/>
          <c:h val="0.6384723044012562"/>
        </c:manualLayout>
      </c:layout>
      <c:pie3DChart>
        <c:varyColors val="1"/>
        <c:ser>
          <c:idx val="0"/>
          <c:order val="0"/>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ANALYSIS!$A$31:$A$32</c:f>
              <c:strCache>
                <c:ptCount val="2"/>
                <c:pt idx="0">
                  <c:v>Female</c:v>
                </c:pt>
                <c:pt idx="1">
                  <c:v>Male</c:v>
                </c:pt>
              </c:strCache>
            </c:strRef>
          </c:cat>
          <c:val>
            <c:numRef>
              <c:f>ANALYSIS!$B$31:$B$32</c:f>
              <c:numCache>
                <c:formatCode>General</c:formatCode>
                <c:ptCount val="2"/>
                <c:pt idx="0">
                  <c:v>51.5</c:v>
                </c:pt>
                <c:pt idx="1">
                  <c:v>48.5</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A1E73-CE29-4341-BDE0-E277DD0D9A21}"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D894D069-0FD6-4253-95B4-EBC165F74E88}">
      <dgm:prSet phldrT="[Text]"/>
      <dgm:spPr/>
      <dgm:t>
        <a:bodyPr/>
        <a:lstStyle/>
        <a:p>
          <a:pPr algn="l"/>
          <a:r>
            <a:rPr lang="en-US" b="1" dirty="0">
              <a:latin typeface="Aptos" panose="020B0004020202020204" pitchFamily="34" charset="0"/>
            </a:rPr>
            <a:t>Human Resources (HR) Team:</a:t>
          </a:r>
        </a:p>
        <a:p>
          <a:pPr algn="l"/>
          <a:r>
            <a:rPr lang="en-US" dirty="0">
              <a:latin typeface="Aptos" panose="020B0004020202020204" pitchFamily="34" charset="0"/>
            </a:rPr>
            <a:t>To assess pay equity, manage compensation plans, and ensure compliance with labor laws.</a:t>
          </a:r>
          <a:endParaRPr lang="en-IN" dirty="0">
            <a:latin typeface="Aptos" panose="020B0004020202020204" pitchFamily="34" charset="0"/>
          </a:endParaRPr>
        </a:p>
      </dgm:t>
    </dgm:pt>
    <dgm:pt modelId="{71508E68-3C71-4698-8CF4-037CC2CF98E6}" type="parTrans" cxnId="{B4389377-48B3-4052-B104-EC8C10EFCDE4}">
      <dgm:prSet/>
      <dgm:spPr/>
      <dgm:t>
        <a:bodyPr/>
        <a:lstStyle/>
        <a:p>
          <a:endParaRPr lang="en-IN"/>
        </a:p>
      </dgm:t>
    </dgm:pt>
    <dgm:pt modelId="{F0C7EA54-5C3D-4411-917A-BBAFD6438E1B}" type="sibTrans" cxnId="{B4389377-48B3-4052-B104-EC8C10EFCDE4}">
      <dgm:prSet/>
      <dgm:spPr/>
      <dgm:t>
        <a:bodyPr/>
        <a:lstStyle/>
        <a:p>
          <a:endParaRPr lang="en-IN"/>
        </a:p>
      </dgm:t>
    </dgm:pt>
    <dgm:pt modelId="{E168A7CE-FA2F-4464-98C2-45F7F88E1789}">
      <dgm:prSet phldrT="[Text]"/>
      <dgm:spPr/>
      <dgm:t>
        <a:bodyPr/>
        <a:lstStyle/>
        <a:p>
          <a:r>
            <a:rPr lang="en-US" b="1" dirty="0">
              <a:latin typeface="Aptos" panose="020B0004020202020204" pitchFamily="34" charset="0"/>
            </a:rPr>
            <a:t>Department Managers:</a:t>
          </a:r>
        </a:p>
        <a:p>
          <a:r>
            <a:rPr lang="en-US" dirty="0">
              <a:latin typeface="Aptos" panose="020B0004020202020204" pitchFamily="34" charset="0"/>
            </a:rPr>
            <a:t>To understand salary distributions within their teams and make informed decisions about budgeting and employee compensation.</a:t>
          </a:r>
          <a:endParaRPr lang="en-IN" dirty="0">
            <a:latin typeface="Aptos" panose="020B0004020202020204" pitchFamily="34" charset="0"/>
          </a:endParaRPr>
        </a:p>
      </dgm:t>
    </dgm:pt>
    <dgm:pt modelId="{A2255D5B-6AE4-405C-A380-C36A8A93AF4A}" type="parTrans" cxnId="{8E582D31-2EE4-4CB5-A13A-F6B3F01829AF}">
      <dgm:prSet/>
      <dgm:spPr/>
      <dgm:t>
        <a:bodyPr/>
        <a:lstStyle/>
        <a:p>
          <a:endParaRPr lang="en-IN"/>
        </a:p>
      </dgm:t>
    </dgm:pt>
    <dgm:pt modelId="{D2F7E471-D363-436B-9BF3-6B43C9686D86}" type="sibTrans" cxnId="{8E582D31-2EE4-4CB5-A13A-F6B3F01829AF}">
      <dgm:prSet/>
      <dgm:spPr/>
      <dgm:t>
        <a:bodyPr/>
        <a:lstStyle/>
        <a:p>
          <a:endParaRPr lang="en-IN"/>
        </a:p>
      </dgm:t>
    </dgm:pt>
    <dgm:pt modelId="{0F291F11-55DC-4DAE-8463-B9C7C964CF49}">
      <dgm:prSet phldrT="[Text]"/>
      <dgm:spPr/>
      <dgm:t>
        <a:bodyPr/>
        <a:lstStyle/>
        <a:p>
          <a:r>
            <a:rPr lang="en-US" b="1" dirty="0">
              <a:latin typeface="Aptos" panose="020B0004020202020204" pitchFamily="34" charset="0"/>
            </a:rPr>
            <a:t>Finance Team:</a:t>
          </a:r>
        </a:p>
        <a:p>
          <a:r>
            <a:rPr lang="en-US" dirty="0">
              <a:latin typeface="Aptos" panose="020B0004020202020204" pitchFamily="34" charset="0"/>
            </a:rPr>
            <a:t>To analyze departmental salary expenditures and assist in budget planning and allocation.</a:t>
          </a:r>
          <a:endParaRPr lang="en-IN" dirty="0">
            <a:latin typeface="Aptos" panose="020B0004020202020204" pitchFamily="34" charset="0"/>
          </a:endParaRPr>
        </a:p>
      </dgm:t>
    </dgm:pt>
    <dgm:pt modelId="{41C52516-FD16-43A5-87D0-E9A15F77BCD5}" type="parTrans" cxnId="{BCA71F20-6CCF-428A-9DB4-D2464BE0BCB2}">
      <dgm:prSet/>
      <dgm:spPr/>
      <dgm:t>
        <a:bodyPr/>
        <a:lstStyle/>
        <a:p>
          <a:endParaRPr lang="en-IN"/>
        </a:p>
      </dgm:t>
    </dgm:pt>
    <dgm:pt modelId="{89397A2F-DE06-4D17-ABCF-59E5FECA7148}" type="sibTrans" cxnId="{BCA71F20-6CCF-428A-9DB4-D2464BE0BCB2}">
      <dgm:prSet/>
      <dgm:spPr/>
      <dgm:t>
        <a:bodyPr/>
        <a:lstStyle/>
        <a:p>
          <a:endParaRPr lang="en-IN"/>
        </a:p>
      </dgm:t>
    </dgm:pt>
    <dgm:pt modelId="{F9C1711F-1598-492A-B17B-6C624ABED806}">
      <dgm:prSet phldrT="[Text]"/>
      <dgm:spPr/>
      <dgm:t>
        <a:bodyPr/>
        <a:lstStyle/>
        <a:p>
          <a:r>
            <a:rPr lang="en-US" b="1" dirty="0">
              <a:latin typeface="Aptos" panose="020B0004020202020204" pitchFamily="34" charset="0"/>
            </a:rPr>
            <a:t>Executives and Leadership:</a:t>
          </a:r>
        </a:p>
        <a:p>
          <a:r>
            <a:rPr lang="en-US" dirty="0">
              <a:latin typeface="Aptos" panose="020B0004020202020204" pitchFamily="34" charset="0"/>
            </a:rPr>
            <a:t>To gain insights into company-wide compensation trends and make strategic decisions regarding workforce planning and organizational policies.</a:t>
          </a:r>
          <a:endParaRPr lang="en-IN" dirty="0">
            <a:latin typeface="Aptos" panose="020B0004020202020204" pitchFamily="34" charset="0"/>
          </a:endParaRPr>
        </a:p>
      </dgm:t>
    </dgm:pt>
    <dgm:pt modelId="{31C440FE-9736-4910-A235-7D6E7C375888}" type="parTrans" cxnId="{1C312F12-85FB-4DAE-9803-78D54FC2E759}">
      <dgm:prSet/>
      <dgm:spPr/>
      <dgm:t>
        <a:bodyPr/>
        <a:lstStyle/>
        <a:p>
          <a:endParaRPr lang="en-IN"/>
        </a:p>
      </dgm:t>
    </dgm:pt>
    <dgm:pt modelId="{2397EA5F-264E-42A4-8AEB-07F7FD468B58}" type="sibTrans" cxnId="{1C312F12-85FB-4DAE-9803-78D54FC2E759}">
      <dgm:prSet/>
      <dgm:spPr/>
      <dgm:t>
        <a:bodyPr/>
        <a:lstStyle/>
        <a:p>
          <a:endParaRPr lang="en-IN"/>
        </a:p>
      </dgm:t>
    </dgm:pt>
    <dgm:pt modelId="{83F97113-747D-4B0B-8915-CFBA6085083D}">
      <dgm:prSet phldrT="[Text]"/>
      <dgm:spPr/>
      <dgm:t>
        <a:bodyPr/>
        <a:lstStyle/>
        <a:p>
          <a:r>
            <a:rPr lang="en-US" b="1" dirty="0">
              <a:latin typeface="Aptos" panose="020B0004020202020204" pitchFamily="34" charset="0"/>
            </a:rPr>
            <a:t>Diversity and Inclusion Officers:</a:t>
          </a:r>
        </a:p>
        <a:p>
          <a:r>
            <a:rPr lang="en-US" dirty="0">
              <a:latin typeface="Aptos" panose="020B0004020202020204" pitchFamily="34" charset="0"/>
            </a:rPr>
            <a:t>To monitor and address any disparities in pay related to gender, ethnicity, or other demographics.</a:t>
          </a:r>
          <a:endParaRPr lang="en-IN" dirty="0">
            <a:latin typeface="Aptos" panose="020B0004020202020204" pitchFamily="34" charset="0"/>
          </a:endParaRPr>
        </a:p>
      </dgm:t>
    </dgm:pt>
    <dgm:pt modelId="{62CBF77B-CCE4-4C5C-B9F8-913BC2377D4F}" type="parTrans" cxnId="{F387A395-D648-4C68-9AB4-85ABBC363FA2}">
      <dgm:prSet/>
      <dgm:spPr/>
      <dgm:t>
        <a:bodyPr/>
        <a:lstStyle/>
        <a:p>
          <a:endParaRPr lang="en-IN"/>
        </a:p>
      </dgm:t>
    </dgm:pt>
    <dgm:pt modelId="{85E6AE48-B41B-4546-83C4-97BF50DC3C3E}" type="sibTrans" cxnId="{F387A395-D648-4C68-9AB4-85ABBC363FA2}">
      <dgm:prSet/>
      <dgm:spPr/>
      <dgm:t>
        <a:bodyPr/>
        <a:lstStyle/>
        <a:p>
          <a:endParaRPr lang="en-IN"/>
        </a:p>
      </dgm:t>
    </dgm:pt>
    <dgm:pt modelId="{0646DA23-9881-457C-8A63-6FB05D209786}" type="pres">
      <dgm:prSet presAssocID="{4C0A1E73-CE29-4341-BDE0-E277DD0D9A21}" presName="vert0" presStyleCnt="0">
        <dgm:presLayoutVars>
          <dgm:dir/>
          <dgm:animOne val="branch"/>
          <dgm:animLvl val="lvl"/>
        </dgm:presLayoutVars>
      </dgm:prSet>
      <dgm:spPr/>
    </dgm:pt>
    <dgm:pt modelId="{FAB03E33-9303-4887-8946-5950B141ED0E}" type="pres">
      <dgm:prSet presAssocID="{D894D069-0FD6-4253-95B4-EBC165F74E88}" presName="thickLine" presStyleLbl="alignNode1" presStyleIdx="0" presStyleCnt="5"/>
      <dgm:spPr/>
    </dgm:pt>
    <dgm:pt modelId="{D3FE3A50-CCB4-4F3D-A02B-94DBB9ACFC60}" type="pres">
      <dgm:prSet presAssocID="{D894D069-0FD6-4253-95B4-EBC165F74E88}" presName="horz1" presStyleCnt="0"/>
      <dgm:spPr/>
    </dgm:pt>
    <dgm:pt modelId="{974ABF25-5D57-4F39-931E-921C494A8937}" type="pres">
      <dgm:prSet presAssocID="{D894D069-0FD6-4253-95B4-EBC165F74E88}" presName="tx1" presStyleLbl="revTx" presStyleIdx="0" presStyleCnt="5"/>
      <dgm:spPr/>
    </dgm:pt>
    <dgm:pt modelId="{C47E65AA-6E27-472B-8D63-04AA4D01FF36}" type="pres">
      <dgm:prSet presAssocID="{D894D069-0FD6-4253-95B4-EBC165F74E88}" presName="vert1" presStyleCnt="0"/>
      <dgm:spPr/>
    </dgm:pt>
    <dgm:pt modelId="{782DC0DD-9CDD-400E-9677-7798B0B77397}" type="pres">
      <dgm:prSet presAssocID="{E168A7CE-FA2F-4464-98C2-45F7F88E1789}" presName="thickLine" presStyleLbl="alignNode1" presStyleIdx="1" presStyleCnt="5"/>
      <dgm:spPr/>
    </dgm:pt>
    <dgm:pt modelId="{233A92AC-4322-40D2-A3E7-946353959010}" type="pres">
      <dgm:prSet presAssocID="{E168A7CE-FA2F-4464-98C2-45F7F88E1789}" presName="horz1" presStyleCnt="0"/>
      <dgm:spPr/>
    </dgm:pt>
    <dgm:pt modelId="{941FDAE4-2842-4679-B712-E6F91E470127}" type="pres">
      <dgm:prSet presAssocID="{E168A7CE-FA2F-4464-98C2-45F7F88E1789}" presName="tx1" presStyleLbl="revTx" presStyleIdx="1" presStyleCnt="5"/>
      <dgm:spPr/>
    </dgm:pt>
    <dgm:pt modelId="{4FDCA3E9-84F6-4B21-90C1-6A2E6AE89EEB}" type="pres">
      <dgm:prSet presAssocID="{E168A7CE-FA2F-4464-98C2-45F7F88E1789}" presName="vert1" presStyleCnt="0"/>
      <dgm:spPr/>
    </dgm:pt>
    <dgm:pt modelId="{73DE3426-32B1-4B9F-BA49-D74359A295B0}" type="pres">
      <dgm:prSet presAssocID="{0F291F11-55DC-4DAE-8463-B9C7C964CF49}" presName="thickLine" presStyleLbl="alignNode1" presStyleIdx="2" presStyleCnt="5"/>
      <dgm:spPr/>
    </dgm:pt>
    <dgm:pt modelId="{19756E5A-93F7-4238-9F83-9E381E52C5E3}" type="pres">
      <dgm:prSet presAssocID="{0F291F11-55DC-4DAE-8463-B9C7C964CF49}" presName="horz1" presStyleCnt="0"/>
      <dgm:spPr/>
    </dgm:pt>
    <dgm:pt modelId="{37C1F0B3-5C86-4D63-91F0-C89779DA95DF}" type="pres">
      <dgm:prSet presAssocID="{0F291F11-55DC-4DAE-8463-B9C7C964CF49}" presName="tx1" presStyleLbl="revTx" presStyleIdx="2" presStyleCnt="5"/>
      <dgm:spPr/>
    </dgm:pt>
    <dgm:pt modelId="{71D11912-4716-4F00-946D-A2A1D6907DA9}" type="pres">
      <dgm:prSet presAssocID="{0F291F11-55DC-4DAE-8463-B9C7C964CF49}" presName="vert1" presStyleCnt="0"/>
      <dgm:spPr/>
    </dgm:pt>
    <dgm:pt modelId="{EA805593-E049-4B45-B846-F2E54CD1D950}" type="pres">
      <dgm:prSet presAssocID="{F9C1711F-1598-492A-B17B-6C624ABED806}" presName="thickLine" presStyleLbl="alignNode1" presStyleIdx="3" presStyleCnt="5"/>
      <dgm:spPr/>
    </dgm:pt>
    <dgm:pt modelId="{8A83781C-2948-4F22-B7FC-56E7D7BD226D}" type="pres">
      <dgm:prSet presAssocID="{F9C1711F-1598-492A-B17B-6C624ABED806}" presName="horz1" presStyleCnt="0"/>
      <dgm:spPr/>
    </dgm:pt>
    <dgm:pt modelId="{BE2E4B1F-7928-4804-A68E-1FF2A73BF880}" type="pres">
      <dgm:prSet presAssocID="{F9C1711F-1598-492A-B17B-6C624ABED806}" presName="tx1" presStyleLbl="revTx" presStyleIdx="3" presStyleCnt="5"/>
      <dgm:spPr/>
    </dgm:pt>
    <dgm:pt modelId="{0C4E6029-8C03-4336-A784-CD956C52BB99}" type="pres">
      <dgm:prSet presAssocID="{F9C1711F-1598-492A-B17B-6C624ABED806}" presName="vert1" presStyleCnt="0"/>
      <dgm:spPr/>
    </dgm:pt>
    <dgm:pt modelId="{1D4A8727-ECCF-4171-BEC4-98DACDF6B546}" type="pres">
      <dgm:prSet presAssocID="{83F97113-747D-4B0B-8915-CFBA6085083D}" presName="thickLine" presStyleLbl="alignNode1" presStyleIdx="4" presStyleCnt="5"/>
      <dgm:spPr/>
    </dgm:pt>
    <dgm:pt modelId="{85792C10-1499-4CEE-8E7C-6481F8E85BB8}" type="pres">
      <dgm:prSet presAssocID="{83F97113-747D-4B0B-8915-CFBA6085083D}" presName="horz1" presStyleCnt="0"/>
      <dgm:spPr/>
    </dgm:pt>
    <dgm:pt modelId="{92436503-16D2-4CC9-8170-19CE1703CB13}" type="pres">
      <dgm:prSet presAssocID="{83F97113-747D-4B0B-8915-CFBA6085083D}" presName="tx1" presStyleLbl="revTx" presStyleIdx="4" presStyleCnt="5"/>
      <dgm:spPr/>
    </dgm:pt>
    <dgm:pt modelId="{CBBEA0C6-1592-465B-89B8-692A40382DAA}" type="pres">
      <dgm:prSet presAssocID="{83F97113-747D-4B0B-8915-CFBA6085083D}" presName="vert1" presStyleCnt="0"/>
      <dgm:spPr/>
    </dgm:pt>
  </dgm:ptLst>
  <dgm:cxnLst>
    <dgm:cxn modelId="{1C312F12-85FB-4DAE-9803-78D54FC2E759}" srcId="{4C0A1E73-CE29-4341-BDE0-E277DD0D9A21}" destId="{F9C1711F-1598-492A-B17B-6C624ABED806}" srcOrd="3" destOrd="0" parTransId="{31C440FE-9736-4910-A235-7D6E7C375888}" sibTransId="{2397EA5F-264E-42A4-8AEB-07F7FD468B58}"/>
    <dgm:cxn modelId="{BCA71F20-6CCF-428A-9DB4-D2464BE0BCB2}" srcId="{4C0A1E73-CE29-4341-BDE0-E277DD0D9A21}" destId="{0F291F11-55DC-4DAE-8463-B9C7C964CF49}" srcOrd="2" destOrd="0" parTransId="{41C52516-FD16-43A5-87D0-E9A15F77BCD5}" sibTransId="{89397A2F-DE06-4D17-ABCF-59E5FECA7148}"/>
    <dgm:cxn modelId="{8E582D31-2EE4-4CB5-A13A-F6B3F01829AF}" srcId="{4C0A1E73-CE29-4341-BDE0-E277DD0D9A21}" destId="{E168A7CE-FA2F-4464-98C2-45F7F88E1789}" srcOrd="1" destOrd="0" parTransId="{A2255D5B-6AE4-405C-A380-C36A8A93AF4A}" sibTransId="{D2F7E471-D363-436B-9BF3-6B43C9686D86}"/>
    <dgm:cxn modelId="{22CF095E-BA18-469A-B666-7B133232FE8E}" type="presOf" srcId="{83F97113-747D-4B0B-8915-CFBA6085083D}" destId="{92436503-16D2-4CC9-8170-19CE1703CB13}" srcOrd="0" destOrd="0" presId="urn:microsoft.com/office/officeart/2008/layout/LinedList"/>
    <dgm:cxn modelId="{5192B971-9A39-40A8-90D0-93124645423F}" type="presOf" srcId="{D894D069-0FD6-4253-95B4-EBC165F74E88}" destId="{974ABF25-5D57-4F39-931E-921C494A8937}" srcOrd="0" destOrd="0" presId="urn:microsoft.com/office/officeart/2008/layout/LinedList"/>
    <dgm:cxn modelId="{D8746C52-F7D4-46BF-AC26-ED40BC5D6753}" type="presOf" srcId="{E168A7CE-FA2F-4464-98C2-45F7F88E1789}" destId="{941FDAE4-2842-4679-B712-E6F91E470127}" srcOrd="0" destOrd="0" presId="urn:microsoft.com/office/officeart/2008/layout/LinedList"/>
    <dgm:cxn modelId="{BB61AA54-4568-4509-91DE-6E68419D8CA4}" type="presOf" srcId="{F9C1711F-1598-492A-B17B-6C624ABED806}" destId="{BE2E4B1F-7928-4804-A68E-1FF2A73BF880}" srcOrd="0" destOrd="0" presId="urn:microsoft.com/office/officeart/2008/layout/LinedList"/>
    <dgm:cxn modelId="{B4389377-48B3-4052-B104-EC8C10EFCDE4}" srcId="{4C0A1E73-CE29-4341-BDE0-E277DD0D9A21}" destId="{D894D069-0FD6-4253-95B4-EBC165F74E88}" srcOrd="0" destOrd="0" parTransId="{71508E68-3C71-4698-8CF4-037CC2CF98E6}" sibTransId="{F0C7EA54-5C3D-4411-917A-BBAFD6438E1B}"/>
    <dgm:cxn modelId="{F387A395-D648-4C68-9AB4-85ABBC363FA2}" srcId="{4C0A1E73-CE29-4341-BDE0-E277DD0D9A21}" destId="{83F97113-747D-4B0B-8915-CFBA6085083D}" srcOrd="4" destOrd="0" parTransId="{62CBF77B-CCE4-4C5C-B9F8-913BC2377D4F}" sibTransId="{85E6AE48-B41B-4546-83C4-97BF50DC3C3E}"/>
    <dgm:cxn modelId="{EF60FE9F-6152-4D4D-B04E-F4053AC082BE}" type="presOf" srcId="{0F291F11-55DC-4DAE-8463-B9C7C964CF49}" destId="{37C1F0B3-5C86-4D63-91F0-C89779DA95DF}" srcOrd="0" destOrd="0" presId="urn:microsoft.com/office/officeart/2008/layout/LinedList"/>
    <dgm:cxn modelId="{33AC1CD7-82E5-4FE1-B293-8A69E38A7089}" type="presOf" srcId="{4C0A1E73-CE29-4341-BDE0-E277DD0D9A21}" destId="{0646DA23-9881-457C-8A63-6FB05D209786}" srcOrd="0" destOrd="0" presId="urn:microsoft.com/office/officeart/2008/layout/LinedList"/>
    <dgm:cxn modelId="{9A6447EA-B5F8-4432-B597-C5B5813A4741}" type="presParOf" srcId="{0646DA23-9881-457C-8A63-6FB05D209786}" destId="{FAB03E33-9303-4887-8946-5950B141ED0E}" srcOrd="0" destOrd="0" presId="urn:microsoft.com/office/officeart/2008/layout/LinedList"/>
    <dgm:cxn modelId="{E787B29D-48BB-4E4F-9DDC-BE3D4659B409}" type="presParOf" srcId="{0646DA23-9881-457C-8A63-6FB05D209786}" destId="{D3FE3A50-CCB4-4F3D-A02B-94DBB9ACFC60}" srcOrd="1" destOrd="0" presId="urn:microsoft.com/office/officeart/2008/layout/LinedList"/>
    <dgm:cxn modelId="{09B656AA-53E5-4084-A0A5-4CE19E90DF3E}" type="presParOf" srcId="{D3FE3A50-CCB4-4F3D-A02B-94DBB9ACFC60}" destId="{974ABF25-5D57-4F39-931E-921C494A8937}" srcOrd="0" destOrd="0" presId="urn:microsoft.com/office/officeart/2008/layout/LinedList"/>
    <dgm:cxn modelId="{82371BB0-3F03-4B1F-808C-CA6B6F24E4ED}" type="presParOf" srcId="{D3FE3A50-CCB4-4F3D-A02B-94DBB9ACFC60}" destId="{C47E65AA-6E27-472B-8D63-04AA4D01FF36}" srcOrd="1" destOrd="0" presId="urn:microsoft.com/office/officeart/2008/layout/LinedList"/>
    <dgm:cxn modelId="{C9869604-FD62-4504-9FEA-B0FBFA16F4B1}" type="presParOf" srcId="{0646DA23-9881-457C-8A63-6FB05D209786}" destId="{782DC0DD-9CDD-400E-9677-7798B0B77397}" srcOrd="2" destOrd="0" presId="urn:microsoft.com/office/officeart/2008/layout/LinedList"/>
    <dgm:cxn modelId="{88F76336-6FE1-456E-AEE1-1D030BD3110A}" type="presParOf" srcId="{0646DA23-9881-457C-8A63-6FB05D209786}" destId="{233A92AC-4322-40D2-A3E7-946353959010}" srcOrd="3" destOrd="0" presId="urn:microsoft.com/office/officeart/2008/layout/LinedList"/>
    <dgm:cxn modelId="{F5847E26-2436-4E89-B6B9-A8C88AFA375D}" type="presParOf" srcId="{233A92AC-4322-40D2-A3E7-946353959010}" destId="{941FDAE4-2842-4679-B712-E6F91E470127}" srcOrd="0" destOrd="0" presId="urn:microsoft.com/office/officeart/2008/layout/LinedList"/>
    <dgm:cxn modelId="{8CD6FD67-D4FB-4071-9EB2-618BAD43DA19}" type="presParOf" srcId="{233A92AC-4322-40D2-A3E7-946353959010}" destId="{4FDCA3E9-84F6-4B21-90C1-6A2E6AE89EEB}" srcOrd="1" destOrd="0" presId="urn:microsoft.com/office/officeart/2008/layout/LinedList"/>
    <dgm:cxn modelId="{11D6726D-9E81-4E2A-82FD-A882418AC07A}" type="presParOf" srcId="{0646DA23-9881-457C-8A63-6FB05D209786}" destId="{73DE3426-32B1-4B9F-BA49-D74359A295B0}" srcOrd="4" destOrd="0" presId="urn:microsoft.com/office/officeart/2008/layout/LinedList"/>
    <dgm:cxn modelId="{663FF62B-3686-4B4F-AF17-92B6B8DB3B32}" type="presParOf" srcId="{0646DA23-9881-457C-8A63-6FB05D209786}" destId="{19756E5A-93F7-4238-9F83-9E381E52C5E3}" srcOrd="5" destOrd="0" presId="urn:microsoft.com/office/officeart/2008/layout/LinedList"/>
    <dgm:cxn modelId="{12728F8C-93B2-403E-BBA5-6A6DAB51310B}" type="presParOf" srcId="{19756E5A-93F7-4238-9F83-9E381E52C5E3}" destId="{37C1F0B3-5C86-4D63-91F0-C89779DA95DF}" srcOrd="0" destOrd="0" presId="urn:microsoft.com/office/officeart/2008/layout/LinedList"/>
    <dgm:cxn modelId="{7A1635BE-6C09-44F2-A5AF-836A8F355EEC}" type="presParOf" srcId="{19756E5A-93F7-4238-9F83-9E381E52C5E3}" destId="{71D11912-4716-4F00-946D-A2A1D6907DA9}" srcOrd="1" destOrd="0" presId="urn:microsoft.com/office/officeart/2008/layout/LinedList"/>
    <dgm:cxn modelId="{01A5107C-9CF8-4567-B3F4-24C99D7010BE}" type="presParOf" srcId="{0646DA23-9881-457C-8A63-6FB05D209786}" destId="{EA805593-E049-4B45-B846-F2E54CD1D950}" srcOrd="6" destOrd="0" presId="urn:microsoft.com/office/officeart/2008/layout/LinedList"/>
    <dgm:cxn modelId="{5B6797C1-ED71-418B-963C-59CCE7B5D870}" type="presParOf" srcId="{0646DA23-9881-457C-8A63-6FB05D209786}" destId="{8A83781C-2948-4F22-B7FC-56E7D7BD226D}" srcOrd="7" destOrd="0" presId="urn:microsoft.com/office/officeart/2008/layout/LinedList"/>
    <dgm:cxn modelId="{BB5B2221-39C6-4BE4-B1A0-1036FE48875B}" type="presParOf" srcId="{8A83781C-2948-4F22-B7FC-56E7D7BD226D}" destId="{BE2E4B1F-7928-4804-A68E-1FF2A73BF880}" srcOrd="0" destOrd="0" presId="urn:microsoft.com/office/officeart/2008/layout/LinedList"/>
    <dgm:cxn modelId="{C7DA07E4-3748-45C9-A834-DC7054989274}" type="presParOf" srcId="{8A83781C-2948-4F22-B7FC-56E7D7BD226D}" destId="{0C4E6029-8C03-4336-A784-CD956C52BB99}" srcOrd="1" destOrd="0" presId="urn:microsoft.com/office/officeart/2008/layout/LinedList"/>
    <dgm:cxn modelId="{3BAF9E40-07EC-41BD-8204-FA7AD99AB4B7}" type="presParOf" srcId="{0646DA23-9881-457C-8A63-6FB05D209786}" destId="{1D4A8727-ECCF-4171-BEC4-98DACDF6B546}" srcOrd="8" destOrd="0" presId="urn:microsoft.com/office/officeart/2008/layout/LinedList"/>
    <dgm:cxn modelId="{538B95A3-1F21-49B3-987D-667FE6257384}" type="presParOf" srcId="{0646DA23-9881-457C-8A63-6FB05D209786}" destId="{85792C10-1499-4CEE-8E7C-6481F8E85BB8}" srcOrd="9" destOrd="0" presId="urn:microsoft.com/office/officeart/2008/layout/LinedList"/>
    <dgm:cxn modelId="{74BC3DBC-681E-4248-9A60-B66960DCAD63}" type="presParOf" srcId="{85792C10-1499-4CEE-8E7C-6481F8E85BB8}" destId="{92436503-16D2-4CC9-8170-19CE1703CB13}" srcOrd="0" destOrd="0" presId="urn:microsoft.com/office/officeart/2008/layout/LinedList"/>
    <dgm:cxn modelId="{7F494A55-9C57-4559-8B08-9F972610724E}" type="presParOf" srcId="{85792C10-1499-4CEE-8E7C-6481F8E85BB8}" destId="{CBBEA0C6-1592-465B-89B8-692A40382DAA}" srcOrd="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EBE248-7B9B-4031-8878-0508C7854CDA}" type="doc">
      <dgm:prSet loTypeId="urn:microsoft.com/office/officeart/2011/layout/TabList" loCatId="officeonline" qsTypeId="urn:microsoft.com/office/officeart/2005/8/quickstyle/simple1" qsCatId="simple" csTypeId="urn:microsoft.com/office/officeart/2005/8/colors/accent0_1" csCatId="mainScheme" phldr="1"/>
      <dgm:spPr/>
      <dgm:t>
        <a:bodyPr/>
        <a:lstStyle/>
        <a:p>
          <a:endParaRPr lang="en-IN"/>
        </a:p>
      </dgm:t>
    </dgm:pt>
    <dgm:pt modelId="{061D880D-5E3B-4248-80E8-51D31B5329AB}">
      <dgm:prSet phldrT="[Text]"/>
      <dgm:spPr/>
      <dgm:t>
        <a:bodyPr/>
        <a:lstStyle/>
        <a:p>
          <a:r>
            <a:rPr lang="en-IN" b="1" dirty="0">
              <a:latin typeface="Aptos" panose="020B0004020202020204" pitchFamily="34" charset="0"/>
            </a:rPr>
            <a:t>OUR SOLUTION</a:t>
          </a:r>
        </a:p>
      </dgm:t>
    </dgm:pt>
    <dgm:pt modelId="{AA205ED9-26E9-4DEB-8812-461E6B75DD62}" type="parTrans" cxnId="{B2D8FBD6-E723-4C65-831F-74276332B983}">
      <dgm:prSet/>
      <dgm:spPr/>
      <dgm:t>
        <a:bodyPr/>
        <a:lstStyle/>
        <a:p>
          <a:endParaRPr lang="en-IN"/>
        </a:p>
      </dgm:t>
    </dgm:pt>
    <dgm:pt modelId="{F1EAEA2C-7FA3-4AF5-AE53-5D4AF3590037}" type="sibTrans" cxnId="{B2D8FBD6-E723-4C65-831F-74276332B983}">
      <dgm:prSet/>
      <dgm:spPr/>
      <dgm:t>
        <a:bodyPr/>
        <a:lstStyle/>
        <a:p>
          <a:endParaRPr lang="en-IN"/>
        </a:p>
      </dgm:t>
    </dgm:pt>
    <dgm:pt modelId="{5ACA224A-845E-40D2-A02F-D766C57D4BDB}">
      <dgm:prSet phldrT="[Text]"/>
      <dgm:spPr/>
      <dgm:t>
        <a:bodyPr/>
        <a:lstStyle/>
        <a:p>
          <a:endParaRPr lang="en-IN" dirty="0"/>
        </a:p>
      </dgm:t>
    </dgm:pt>
    <dgm:pt modelId="{1F56CB70-D46A-44D4-98E2-E1B59790FFB6}" type="parTrans" cxnId="{B41B68D1-BA10-4EED-A740-70B64AFD0F94}">
      <dgm:prSet/>
      <dgm:spPr/>
      <dgm:t>
        <a:bodyPr/>
        <a:lstStyle/>
        <a:p>
          <a:endParaRPr lang="en-IN"/>
        </a:p>
      </dgm:t>
    </dgm:pt>
    <dgm:pt modelId="{4CC59688-1D23-4A34-AED7-F90245B48917}" type="sibTrans" cxnId="{B41B68D1-BA10-4EED-A740-70B64AFD0F94}">
      <dgm:prSet/>
      <dgm:spPr/>
      <dgm:t>
        <a:bodyPr/>
        <a:lstStyle/>
        <a:p>
          <a:endParaRPr lang="en-IN"/>
        </a:p>
      </dgm:t>
    </dgm:pt>
    <dgm:pt modelId="{9C17C9AE-6E28-40F6-8665-AA57FD3282E8}">
      <dgm:prSet phldrT="[Text]" custT="1"/>
      <dgm:spPr/>
      <dgm:t>
        <a:bodyPr/>
        <a:lstStyle/>
        <a:p>
          <a:r>
            <a:rPr lang="en-US" sz="18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dirty="0">
            <a:latin typeface="Aptos" panose="020B0004020202020204" pitchFamily="34" charset="0"/>
          </a:endParaRPr>
        </a:p>
      </dgm:t>
    </dgm:pt>
    <dgm:pt modelId="{00028F10-C346-4448-9EAB-571383F08709}" type="parTrans" cxnId="{94170036-E4ED-45F5-8347-5648BF70A434}">
      <dgm:prSet/>
      <dgm:spPr/>
      <dgm:t>
        <a:bodyPr/>
        <a:lstStyle/>
        <a:p>
          <a:endParaRPr lang="en-IN"/>
        </a:p>
      </dgm:t>
    </dgm:pt>
    <dgm:pt modelId="{EB125953-3859-451A-BBBB-862A12925996}" type="sibTrans" cxnId="{94170036-E4ED-45F5-8347-5648BF70A434}">
      <dgm:prSet/>
      <dgm:spPr/>
      <dgm:t>
        <a:bodyPr/>
        <a:lstStyle/>
        <a:p>
          <a:endParaRPr lang="en-IN"/>
        </a:p>
      </dgm:t>
    </dgm:pt>
    <dgm:pt modelId="{08EDB07F-84DC-44E3-BC8F-A15ACBCCFD82}">
      <dgm:prSet phldrT="[Text]"/>
      <dgm:spPr/>
      <dgm:t>
        <a:bodyPr/>
        <a:lstStyle/>
        <a:p>
          <a:r>
            <a:rPr lang="en-IN" b="1" dirty="0">
              <a:latin typeface="Aptos" panose="020B0004020202020204" pitchFamily="34" charset="0"/>
            </a:rPr>
            <a:t>VALUE PROPOSITION</a:t>
          </a:r>
        </a:p>
      </dgm:t>
    </dgm:pt>
    <dgm:pt modelId="{D4942BFE-40E1-419C-BD15-73547FD44256}" type="parTrans" cxnId="{99BBFC81-F32A-4F77-A0B0-4066BF9124ED}">
      <dgm:prSet/>
      <dgm:spPr/>
      <dgm:t>
        <a:bodyPr/>
        <a:lstStyle/>
        <a:p>
          <a:endParaRPr lang="en-IN"/>
        </a:p>
      </dgm:t>
    </dgm:pt>
    <dgm:pt modelId="{E3D9BC31-4325-4652-9535-BDCFABA6BCDF}" type="sibTrans" cxnId="{99BBFC81-F32A-4F77-A0B0-4066BF9124ED}">
      <dgm:prSet/>
      <dgm:spPr/>
      <dgm:t>
        <a:bodyPr/>
        <a:lstStyle/>
        <a:p>
          <a:endParaRPr lang="en-IN"/>
        </a:p>
      </dgm:t>
    </dgm:pt>
    <dgm:pt modelId="{DD153370-53C6-4E59-B5E1-57145F515129}">
      <dgm:prSet phldrT="[Text]" custT="1"/>
      <dgm:spPr/>
      <dgm:t>
        <a:bodyPr/>
        <a:lstStyle/>
        <a:p>
          <a:r>
            <a:rPr lang="en-US" sz="18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dirty="0">
            <a:latin typeface="Aptos" panose="020B0004020202020204" pitchFamily="34" charset="0"/>
          </a:endParaRPr>
        </a:p>
      </dgm:t>
    </dgm:pt>
    <dgm:pt modelId="{037603A2-1575-43D9-AB1C-9D3454485ED2}" type="parTrans" cxnId="{F60F56F4-3340-4098-9A85-CCD1D0F00DDB}">
      <dgm:prSet/>
      <dgm:spPr/>
      <dgm:t>
        <a:bodyPr/>
        <a:lstStyle/>
        <a:p>
          <a:endParaRPr lang="en-IN"/>
        </a:p>
      </dgm:t>
    </dgm:pt>
    <dgm:pt modelId="{A14A8583-BFD1-42E7-B1C8-2D6AC3E8F36B}" type="sibTrans" cxnId="{F60F56F4-3340-4098-9A85-CCD1D0F00DDB}">
      <dgm:prSet/>
      <dgm:spPr/>
      <dgm:t>
        <a:bodyPr/>
        <a:lstStyle/>
        <a:p>
          <a:endParaRPr lang="en-IN"/>
        </a:p>
      </dgm:t>
    </dgm:pt>
    <dgm:pt modelId="{DFB7D284-31F6-4960-86F8-D440D9523907}">
      <dgm:prSet phldrT="[Text]"/>
      <dgm:spPr/>
      <dgm:t>
        <a:bodyPr/>
        <a:lstStyle/>
        <a:p>
          <a:r>
            <a:rPr lang="en-IN" dirty="0"/>
            <a:t>.</a:t>
          </a:r>
        </a:p>
      </dgm:t>
    </dgm:pt>
    <dgm:pt modelId="{6EAAC84B-A1DA-4225-AAA2-8C588433B6D3}" type="sibTrans" cxnId="{72E8A0D2-A19A-49A1-AC5D-F5C667C55DA4}">
      <dgm:prSet/>
      <dgm:spPr/>
      <dgm:t>
        <a:bodyPr/>
        <a:lstStyle/>
        <a:p>
          <a:endParaRPr lang="en-IN"/>
        </a:p>
      </dgm:t>
    </dgm:pt>
    <dgm:pt modelId="{A5E3AFC0-6395-40A2-B759-E3B035B867C3}" type="parTrans" cxnId="{72E8A0D2-A19A-49A1-AC5D-F5C667C55DA4}">
      <dgm:prSet/>
      <dgm:spPr/>
      <dgm:t>
        <a:bodyPr/>
        <a:lstStyle/>
        <a:p>
          <a:endParaRPr lang="en-IN"/>
        </a:p>
      </dgm:t>
    </dgm:pt>
    <dgm:pt modelId="{FAA8C154-0B35-4C0E-A8D8-3F36121C4BC4}" type="pres">
      <dgm:prSet presAssocID="{E5EBE248-7B9B-4031-8878-0508C7854CDA}" presName="Name0" presStyleCnt="0">
        <dgm:presLayoutVars>
          <dgm:chMax/>
          <dgm:chPref val="3"/>
          <dgm:dir/>
          <dgm:animOne val="branch"/>
          <dgm:animLvl val="lvl"/>
        </dgm:presLayoutVars>
      </dgm:prSet>
      <dgm:spPr/>
    </dgm:pt>
    <dgm:pt modelId="{0D19EC9B-756C-4BDA-B7A0-1FCEA3703550}" type="pres">
      <dgm:prSet presAssocID="{061D880D-5E3B-4248-80E8-51D31B5329AB}" presName="composite" presStyleCnt="0"/>
      <dgm:spPr/>
    </dgm:pt>
    <dgm:pt modelId="{86FE9C09-8A0D-414A-B76C-4AF09E8312AB}" type="pres">
      <dgm:prSet presAssocID="{061D880D-5E3B-4248-80E8-51D31B5329AB}" presName="FirstChild" presStyleLbl="revTx" presStyleIdx="0" presStyleCnt="4">
        <dgm:presLayoutVars>
          <dgm:chMax val="0"/>
          <dgm:chPref val="0"/>
          <dgm:bulletEnabled val="1"/>
        </dgm:presLayoutVars>
      </dgm:prSet>
      <dgm:spPr/>
    </dgm:pt>
    <dgm:pt modelId="{CCC89ED1-12D8-424B-AB41-595C3676A698}" type="pres">
      <dgm:prSet presAssocID="{061D880D-5E3B-4248-80E8-51D31B5329AB}" presName="Parent" presStyleLbl="alignNode1" presStyleIdx="0" presStyleCnt="2">
        <dgm:presLayoutVars>
          <dgm:chMax val="3"/>
          <dgm:chPref val="3"/>
          <dgm:bulletEnabled val="1"/>
        </dgm:presLayoutVars>
      </dgm:prSet>
      <dgm:spPr/>
    </dgm:pt>
    <dgm:pt modelId="{281ACE00-66FA-426D-B5B4-D9A82D2B827F}" type="pres">
      <dgm:prSet presAssocID="{061D880D-5E3B-4248-80E8-51D31B5329AB}" presName="Accent" presStyleLbl="parChTrans1D1" presStyleIdx="0" presStyleCnt="2"/>
      <dgm:spPr/>
    </dgm:pt>
    <dgm:pt modelId="{E0C04D1B-0749-42C7-9FC0-F1AB24FA292B}" type="pres">
      <dgm:prSet presAssocID="{061D880D-5E3B-4248-80E8-51D31B5329AB}" presName="Child" presStyleLbl="revTx" presStyleIdx="1" presStyleCnt="4" custLinFactY="164" custLinFactNeighborX="-938" custLinFactNeighborY="100000">
        <dgm:presLayoutVars>
          <dgm:chMax val="0"/>
          <dgm:chPref val="0"/>
          <dgm:bulletEnabled val="1"/>
        </dgm:presLayoutVars>
      </dgm:prSet>
      <dgm:spPr/>
    </dgm:pt>
    <dgm:pt modelId="{69C0DD38-593E-499A-B66B-D0E30340B9CB}" type="pres">
      <dgm:prSet presAssocID="{F1EAEA2C-7FA3-4AF5-AE53-5D4AF3590037}" presName="sibTrans" presStyleCnt="0"/>
      <dgm:spPr/>
    </dgm:pt>
    <dgm:pt modelId="{90247F4C-5BF7-48FF-83AE-9BC7A4BAE35A}" type="pres">
      <dgm:prSet presAssocID="{08EDB07F-84DC-44E3-BC8F-A15ACBCCFD82}" presName="composite" presStyleCnt="0"/>
      <dgm:spPr/>
    </dgm:pt>
    <dgm:pt modelId="{F0F2DC1A-4BD7-44EC-8E6C-D57A35BE1C46}" type="pres">
      <dgm:prSet presAssocID="{08EDB07F-84DC-44E3-BC8F-A15ACBCCFD82}" presName="FirstChild" presStyleLbl="revTx" presStyleIdx="2" presStyleCnt="4" custLinFactNeighborX="16723" custLinFactNeighborY="-16417">
        <dgm:presLayoutVars>
          <dgm:chMax val="0"/>
          <dgm:chPref val="0"/>
          <dgm:bulletEnabled val="1"/>
        </dgm:presLayoutVars>
      </dgm:prSet>
      <dgm:spPr/>
    </dgm:pt>
    <dgm:pt modelId="{A11BC5E0-5BCB-4C54-82FE-3CD45B496F48}" type="pres">
      <dgm:prSet presAssocID="{08EDB07F-84DC-44E3-BC8F-A15ACBCCFD82}" presName="Parent" presStyleLbl="alignNode1" presStyleIdx="1" presStyleCnt="2" custScaleX="129808" custScaleY="79587" custLinFactNeighborX="11058" custLinFactNeighborY="14214">
        <dgm:presLayoutVars>
          <dgm:chMax val="3"/>
          <dgm:chPref val="3"/>
          <dgm:bulletEnabled val="1"/>
        </dgm:presLayoutVars>
      </dgm:prSet>
      <dgm:spPr/>
    </dgm:pt>
    <dgm:pt modelId="{2ED07798-1A19-43B7-A629-C75E698D5C2E}" type="pres">
      <dgm:prSet presAssocID="{08EDB07F-84DC-44E3-BC8F-A15ACBCCFD82}" presName="Accent" presStyleLbl="parChTrans1D1" presStyleIdx="1" presStyleCnt="2"/>
      <dgm:spPr/>
    </dgm:pt>
    <dgm:pt modelId="{D52BCBA7-6DD5-4311-851B-23827DF2C6CF}" type="pres">
      <dgm:prSet presAssocID="{08EDB07F-84DC-44E3-BC8F-A15ACBCCFD82}" presName="Child" presStyleLbl="revTx" presStyleIdx="3" presStyleCnt="4" custScaleY="158362">
        <dgm:presLayoutVars>
          <dgm:chMax val="0"/>
          <dgm:chPref val="0"/>
          <dgm:bulletEnabled val="1"/>
        </dgm:presLayoutVars>
      </dgm:prSet>
      <dgm:spPr/>
    </dgm:pt>
  </dgm:ptLst>
  <dgm:cxnLst>
    <dgm:cxn modelId="{B48C631D-32B9-463B-9D8E-84E56EC16F7F}" type="presOf" srcId="{08EDB07F-84DC-44E3-BC8F-A15ACBCCFD82}" destId="{A11BC5E0-5BCB-4C54-82FE-3CD45B496F48}" srcOrd="0" destOrd="0" presId="urn:microsoft.com/office/officeart/2011/layout/TabList"/>
    <dgm:cxn modelId="{94170036-E4ED-45F5-8347-5648BF70A434}" srcId="{061D880D-5E3B-4248-80E8-51D31B5329AB}" destId="{9C17C9AE-6E28-40F6-8665-AA57FD3282E8}" srcOrd="1" destOrd="0" parTransId="{00028F10-C346-4448-9EAB-571383F08709}" sibTransId="{EB125953-3859-451A-BBBB-862A12925996}"/>
    <dgm:cxn modelId="{9CFE9A63-7C08-4D4F-AC5F-10E24B6BC459}" type="presOf" srcId="{5ACA224A-845E-40D2-A02F-D766C57D4BDB}" destId="{86FE9C09-8A0D-414A-B76C-4AF09E8312AB}" srcOrd="0" destOrd="0" presId="urn:microsoft.com/office/officeart/2011/layout/TabList"/>
    <dgm:cxn modelId="{90529674-B446-4DD6-AA21-E1AC51ACAFD8}" type="presOf" srcId="{E5EBE248-7B9B-4031-8878-0508C7854CDA}" destId="{FAA8C154-0B35-4C0E-A8D8-3F36121C4BC4}" srcOrd="0" destOrd="0" presId="urn:microsoft.com/office/officeart/2011/layout/TabList"/>
    <dgm:cxn modelId="{68EB4D59-A0D4-4822-A612-02409ED7C7B2}" type="presOf" srcId="{061D880D-5E3B-4248-80E8-51D31B5329AB}" destId="{CCC89ED1-12D8-424B-AB41-595C3676A698}" srcOrd="0" destOrd="0" presId="urn:microsoft.com/office/officeart/2011/layout/TabList"/>
    <dgm:cxn modelId="{99BBFC81-F32A-4F77-A0B0-4066BF9124ED}" srcId="{E5EBE248-7B9B-4031-8878-0508C7854CDA}" destId="{08EDB07F-84DC-44E3-BC8F-A15ACBCCFD82}" srcOrd="1" destOrd="0" parTransId="{D4942BFE-40E1-419C-BD15-73547FD44256}" sibTransId="{E3D9BC31-4325-4652-9535-BDCFABA6BCDF}"/>
    <dgm:cxn modelId="{82F0778B-EAB7-4077-A1E9-7DFD578283C2}" type="presOf" srcId="{DD153370-53C6-4E59-B5E1-57145F515129}" destId="{D52BCBA7-6DD5-4311-851B-23827DF2C6CF}" srcOrd="0" destOrd="0" presId="urn:microsoft.com/office/officeart/2011/layout/TabList"/>
    <dgm:cxn modelId="{B41B68D1-BA10-4EED-A740-70B64AFD0F94}" srcId="{061D880D-5E3B-4248-80E8-51D31B5329AB}" destId="{5ACA224A-845E-40D2-A02F-D766C57D4BDB}" srcOrd="0" destOrd="0" parTransId="{1F56CB70-D46A-44D4-98E2-E1B59790FFB6}" sibTransId="{4CC59688-1D23-4A34-AED7-F90245B48917}"/>
    <dgm:cxn modelId="{70B3F5D1-984B-4437-BB4A-C3587B822F97}" type="presOf" srcId="{9C17C9AE-6E28-40F6-8665-AA57FD3282E8}" destId="{E0C04D1B-0749-42C7-9FC0-F1AB24FA292B}" srcOrd="0" destOrd="0" presId="urn:microsoft.com/office/officeart/2011/layout/TabList"/>
    <dgm:cxn modelId="{72E8A0D2-A19A-49A1-AC5D-F5C667C55DA4}" srcId="{08EDB07F-84DC-44E3-BC8F-A15ACBCCFD82}" destId="{DFB7D284-31F6-4960-86F8-D440D9523907}" srcOrd="0" destOrd="0" parTransId="{A5E3AFC0-6395-40A2-B759-E3B035B867C3}" sibTransId="{6EAAC84B-A1DA-4225-AAA2-8C588433B6D3}"/>
    <dgm:cxn modelId="{B2D8FBD6-E723-4C65-831F-74276332B983}" srcId="{E5EBE248-7B9B-4031-8878-0508C7854CDA}" destId="{061D880D-5E3B-4248-80E8-51D31B5329AB}" srcOrd="0" destOrd="0" parTransId="{AA205ED9-26E9-4DEB-8812-461E6B75DD62}" sibTransId="{F1EAEA2C-7FA3-4AF5-AE53-5D4AF3590037}"/>
    <dgm:cxn modelId="{BAC148EB-434C-4C9E-B09E-C156E13121B8}" type="presOf" srcId="{DFB7D284-31F6-4960-86F8-D440D9523907}" destId="{F0F2DC1A-4BD7-44EC-8E6C-D57A35BE1C46}" srcOrd="0" destOrd="0" presId="urn:microsoft.com/office/officeart/2011/layout/TabList"/>
    <dgm:cxn modelId="{F60F56F4-3340-4098-9A85-CCD1D0F00DDB}" srcId="{08EDB07F-84DC-44E3-BC8F-A15ACBCCFD82}" destId="{DD153370-53C6-4E59-B5E1-57145F515129}" srcOrd="1" destOrd="0" parTransId="{037603A2-1575-43D9-AB1C-9D3454485ED2}" sibTransId="{A14A8583-BFD1-42E7-B1C8-2D6AC3E8F36B}"/>
    <dgm:cxn modelId="{28894938-35EC-4486-AEB5-38DB392AFC7C}" type="presParOf" srcId="{FAA8C154-0B35-4C0E-A8D8-3F36121C4BC4}" destId="{0D19EC9B-756C-4BDA-B7A0-1FCEA3703550}" srcOrd="0" destOrd="0" presId="urn:microsoft.com/office/officeart/2011/layout/TabList"/>
    <dgm:cxn modelId="{9D120CFE-2CE6-4416-8AD4-3AF21DCE3879}" type="presParOf" srcId="{0D19EC9B-756C-4BDA-B7A0-1FCEA3703550}" destId="{86FE9C09-8A0D-414A-B76C-4AF09E8312AB}" srcOrd="0" destOrd="0" presId="urn:microsoft.com/office/officeart/2011/layout/TabList"/>
    <dgm:cxn modelId="{7FAC8928-137D-4151-8DD8-7910F6E63606}" type="presParOf" srcId="{0D19EC9B-756C-4BDA-B7A0-1FCEA3703550}" destId="{CCC89ED1-12D8-424B-AB41-595C3676A698}" srcOrd="1" destOrd="0" presId="urn:microsoft.com/office/officeart/2011/layout/TabList"/>
    <dgm:cxn modelId="{5630E57D-13A6-4804-8E7C-B39B6FE9C04C}" type="presParOf" srcId="{0D19EC9B-756C-4BDA-B7A0-1FCEA3703550}" destId="{281ACE00-66FA-426D-B5B4-D9A82D2B827F}" srcOrd="2" destOrd="0" presId="urn:microsoft.com/office/officeart/2011/layout/TabList"/>
    <dgm:cxn modelId="{C0928D81-64FE-4833-B350-7F9C6F89C38A}" type="presParOf" srcId="{FAA8C154-0B35-4C0E-A8D8-3F36121C4BC4}" destId="{E0C04D1B-0749-42C7-9FC0-F1AB24FA292B}" srcOrd="1" destOrd="0" presId="urn:microsoft.com/office/officeart/2011/layout/TabList"/>
    <dgm:cxn modelId="{0D4BF7C2-8227-46C8-A5D1-EB439EF295D7}" type="presParOf" srcId="{FAA8C154-0B35-4C0E-A8D8-3F36121C4BC4}" destId="{69C0DD38-593E-499A-B66B-D0E30340B9CB}" srcOrd="2" destOrd="0" presId="urn:microsoft.com/office/officeart/2011/layout/TabList"/>
    <dgm:cxn modelId="{031F9BCB-7525-4B3F-900D-24AC2332FD35}" type="presParOf" srcId="{FAA8C154-0B35-4C0E-A8D8-3F36121C4BC4}" destId="{90247F4C-5BF7-48FF-83AE-9BC7A4BAE35A}" srcOrd="3" destOrd="0" presId="urn:microsoft.com/office/officeart/2011/layout/TabList"/>
    <dgm:cxn modelId="{22E2EEFE-3997-4637-AF82-EEFB9C178D92}" type="presParOf" srcId="{90247F4C-5BF7-48FF-83AE-9BC7A4BAE35A}" destId="{F0F2DC1A-4BD7-44EC-8E6C-D57A35BE1C46}" srcOrd="0" destOrd="0" presId="urn:microsoft.com/office/officeart/2011/layout/TabList"/>
    <dgm:cxn modelId="{6A0A9F07-C30A-43F5-90DE-93061008AC06}" type="presParOf" srcId="{90247F4C-5BF7-48FF-83AE-9BC7A4BAE35A}" destId="{A11BC5E0-5BCB-4C54-82FE-3CD45B496F48}" srcOrd="1" destOrd="0" presId="urn:microsoft.com/office/officeart/2011/layout/TabList"/>
    <dgm:cxn modelId="{EF6EC540-3A63-4F1B-AB78-9E3A7F1E423E}" type="presParOf" srcId="{90247F4C-5BF7-48FF-83AE-9BC7A4BAE35A}" destId="{2ED07798-1A19-43B7-A629-C75E698D5C2E}" srcOrd="2" destOrd="0" presId="urn:microsoft.com/office/officeart/2011/layout/TabList"/>
    <dgm:cxn modelId="{90896D67-9B79-48A5-8DCB-B282F9F821F2}" type="presParOf" srcId="{FAA8C154-0B35-4C0E-A8D8-3F36121C4BC4}" destId="{D52BCBA7-6DD5-4311-851B-23827DF2C6CF}" srcOrd="4" destOrd="0" presId="urn:microsoft.com/office/officeart/2011/layout/Tab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DATA PREPARATION</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Clean and standardize data (remove duplicates, handle missing values, format consistency).</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DESCRIPTIVE STATISTICS</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Calculate the mean, median, range, and standard deviation for salaries.
Use frequency distributions for salary ranges and departmental data.</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CATEGORICAL ANALYSIS</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Use pivot tables to summarize salaries by department, gender, and job title.
Cross-tabulate variables to explore relationships (e.g., gender vs. salary).</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E0E03E-B784-4CEA-9967-F826C796D03B}"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C98639A5-F90E-4E93-9BBD-25A4235F3923}">
      <dgm:prSet phldrT="[Text]" custT="1"/>
      <dgm:spPr/>
      <dgm:t>
        <a:bodyPr/>
        <a:lstStyle/>
        <a:p>
          <a:pPr algn="ctr"/>
          <a:r>
            <a:rPr lang="en-IN" sz="1000" b="1" dirty="0"/>
            <a:t>TREND AND PREDICTIVE ANALYSIS</a:t>
          </a:r>
        </a:p>
      </dgm:t>
    </dgm:pt>
    <dgm:pt modelId="{49367ED1-E01C-4D5B-97EF-57B2D99ADDE4}" type="parTrans" cxnId="{01BEF0FC-37EE-46D2-9ADA-8760AD063573}">
      <dgm:prSet/>
      <dgm:spPr/>
      <dgm:t>
        <a:bodyPr/>
        <a:lstStyle/>
        <a:p>
          <a:endParaRPr lang="en-IN"/>
        </a:p>
      </dgm:t>
    </dgm:pt>
    <dgm:pt modelId="{7EE7B55F-9196-4CA6-8350-071ED0200EDD}" type="sibTrans" cxnId="{01BEF0FC-37EE-46D2-9ADA-8760AD063573}">
      <dgm:prSet/>
      <dgm:spPr/>
      <dgm:t>
        <a:bodyPr/>
        <a:lstStyle/>
        <a:p>
          <a:endParaRPr lang="en-IN"/>
        </a:p>
      </dgm:t>
    </dgm:pt>
    <dgm:pt modelId="{7AA3A15B-096F-4FE2-8FC5-D82ECE013217}">
      <dgm:prSet phldrT="[Text]" custT="1"/>
      <dgm:spPr/>
      <dgm:t>
        <a:bodyPr/>
        <a:lstStyle/>
        <a:p>
          <a:pPr algn="l"/>
          <a:r>
            <a:rPr lang="en-US" sz="1200" dirty="0"/>
            <a:t>Conduct time series analysis for salary trends.</a:t>
          </a:r>
        </a:p>
        <a:p>
          <a:pPr algn="l"/>
          <a:r>
            <a:rPr lang="en-US" sz="1200" dirty="0"/>
            <a:t>Develop predictive models to forecast future salary trends.</a:t>
          </a:r>
          <a:endParaRPr lang="en-IN" sz="1200" dirty="0"/>
        </a:p>
      </dgm:t>
    </dgm:pt>
    <dgm:pt modelId="{C1BB5195-88FF-42BD-AE0C-21FC538F4E0A}" type="parTrans" cxnId="{97355A7F-4EB2-4DFB-9A17-2ECE6DF7CB1B}">
      <dgm:prSet/>
      <dgm:spPr/>
      <dgm:t>
        <a:bodyPr/>
        <a:lstStyle/>
        <a:p>
          <a:endParaRPr lang="en-IN"/>
        </a:p>
      </dgm:t>
    </dgm:pt>
    <dgm:pt modelId="{8BA2FE07-6FA5-4E39-8E87-E1C58EC1D0AA}" type="sibTrans" cxnId="{97355A7F-4EB2-4DFB-9A17-2ECE6DF7CB1B}">
      <dgm:prSet/>
      <dgm:spPr/>
      <dgm:t>
        <a:bodyPr/>
        <a:lstStyle/>
        <a:p>
          <a:endParaRPr lang="en-IN"/>
        </a:p>
      </dgm:t>
    </dgm:pt>
    <dgm:pt modelId="{EB822FB1-2FDF-4DF0-A72E-B240251E29CF}">
      <dgm:prSet phldrT="[Text]"/>
      <dgm:spPr/>
      <dgm:t>
        <a:bodyPr/>
        <a:lstStyle/>
        <a:p>
          <a:r>
            <a:rPr lang="en-IN" b="1" dirty="0"/>
            <a:t>CLUSTERING</a:t>
          </a:r>
        </a:p>
      </dgm:t>
    </dgm:pt>
    <dgm:pt modelId="{B6C26044-42AA-4907-966C-13F3F6117505}" type="parTrans" cxnId="{CC6D50D5-9A11-43E7-83A9-DFADC471BEF6}">
      <dgm:prSet/>
      <dgm:spPr/>
      <dgm:t>
        <a:bodyPr/>
        <a:lstStyle/>
        <a:p>
          <a:endParaRPr lang="en-IN"/>
        </a:p>
      </dgm:t>
    </dgm:pt>
    <dgm:pt modelId="{E86CDA11-67C9-4C17-8CEB-0DA29E7C327E}" type="sibTrans" cxnId="{CC6D50D5-9A11-43E7-83A9-DFADC471BEF6}">
      <dgm:prSet/>
      <dgm:spPr/>
      <dgm:t>
        <a:bodyPr/>
        <a:lstStyle/>
        <a:p>
          <a:endParaRPr lang="en-IN"/>
        </a:p>
      </dgm:t>
    </dgm:pt>
    <dgm:pt modelId="{FFDB3C85-1D07-46DE-8EAD-241BC5D2AEA8}">
      <dgm:prSet phldrT="[Text]" custT="1"/>
      <dgm:spPr/>
      <dgm:t>
        <a:bodyPr/>
        <a:lstStyle/>
        <a:p>
          <a:pPr algn="l"/>
          <a:r>
            <a:rPr lang="en-US" sz="1100" dirty="0"/>
            <a:t>Apply clustering techniques to identify employee groups with similar characteristics (e.g., high earners, potential leavers).</a:t>
          </a:r>
          <a:endParaRPr lang="en-IN" sz="1100" dirty="0"/>
        </a:p>
      </dgm:t>
    </dgm:pt>
    <dgm:pt modelId="{447E0111-CE15-43AE-A7C2-95617CEA5754}" type="parTrans" cxnId="{0A2AC9BE-4573-445F-9813-2D8AB80FAEAA}">
      <dgm:prSet/>
      <dgm:spPr/>
      <dgm:t>
        <a:bodyPr/>
        <a:lstStyle/>
        <a:p>
          <a:endParaRPr lang="en-IN"/>
        </a:p>
      </dgm:t>
    </dgm:pt>
    <dgm:pt modelId="{D7E11242-ECE0-4FA5-A3B6-1CC81D712429}" type="sibTrans" cxnId="{0A2AC9BE-4573-445F-9813-2D8AB80FAEAA}">
      <dgm:prSet/>
      <dgm:spPr/>
      <dgm:t>
        <a:bodyPr/>
        <a:lstStyle/>
        <a:p>
          <a:endParaRPr lang="en-IN"/>
        </a:p>
      </dgm:t>
    </dgm:pt>
    <dgm:pt modelId="{1FD05C23-F827-4771-B3F7-147634A0CBFA}">
      <dgm:prSet phldrT="[Text]"/>
      <dgm:spPr/>
      <dgm:t>
        <a:bodyPr/>
        <a:lstStyle/>
        <a:p>
          <a:r>
            <a:rPr lang="en-IN" b="1" dirty="0"/>
            <a:t>BENCH MARKING</a:t>
          </a:r>
        </a:p>
      </dgm:t>
    </dgm:pt>
    <dgm:pt modelId="{F3A219E2-A845-4E14-87A4-FC4B0490DB3F}" type="parTrans" cxnId="{DEB3C092-A4C7-4610-AA5C-F2094F85C923}">
      <dgm:prSet/>
      <dgm:spPr/>
      <dgm:t>
        <a:bodyPr/>
        <a:lstStyle/>
        <a:p>
          <a:endParaRPr lang="en-IN"/>
        </a:p>
      </dgm:t>
    </dgm:pt>
    <dgm:pt modelId="{3507C968-9D98-4E7D-9206-62BDE8A6423D}" type="sibTrans" cxnId="{DEB3C092-A4C7-4610-AA5C-F2094F85C923}">
      <dgm:prSet/>
      <dgm:spPr/>
      <dgm:t>
        <a:bodyPr/>
        <a:lstStyle/>
        <a:p>
          <a:endParaRPr lang="en-IN"/>
        </a:p>
      </dgm:t>
    </dgm:pt>
    <dgm:pt modelId="{4A03B7B8-C880-4DE8-878B-437C3F4B887F}">
      <dgm:prSet phldrT="[Text]" custT="1"/>
      <dgm:spPr/>
      <dgm:t>
        <a:bodyPr/>
        <a:lstStyle/>
        <a:p>
          <a:r>
            <a:rPr lang="en-US" sz="1100" dirty="0"/>
            <a:t>Compare internal salary data with industry benchmarks to evaluate competitiveness.</a:t>
          </a:r>
          <a:endParaRPr lang="en-IN" sz="1100" dirty="0"/>
        </a:p>
      </dgm:t>
    </dgm:pt>
    <dgm:pt modelId="{F820DED5-8CF6-4490-B948-B86CD350B1F4}" type="parTrans" cxnId="{EE8A74AB-3B00-481D-B038-AA5D1A5E76F1}">
      <dgm:prSet/>
      <dgm:spPr/>
      <dgm:t>
        <a:bodyPr/>
        <a:lstStyle/>
        <a:p>
          <a:endParaRPr lang="en-IN"/>
        </a:p>
      </dgm:t>
    </dgm:pt>
    <dgm:pt modelId="{A2E49F90-9749-4059-95E0-5641DF943B73}" type="sibTrans" cxnId="{EE8A74AB-3B00-481D-B038-AA5D1A5E76F1}">
      <dgm:prSet/>
      <dgm:spPr/>
      <dgm:t>
        <a:bodyPr/>
        <a:lstStyle/>
        <a:p>
          <a:endParaRPr lang="en-IN"/>
        </a:p>
      </dgm:t>
    </dgm:pt>
    <dgm:pt modelId="{5EBC3ADC-E900-427C-97EF-51B98B6E8E9D}" type="pres">
      <dgm:prSet presAssocID="{B8E0E03E-B784-4CEA-9967-F826C796D03B}" presName="list" presStyleCnt="0">
        <dgm:presLayoutVars>
          <dgm:dir/>
          <dgm:animLvl val="lvl"/>
        </dgm:presLayoutVars>
      </dgm:prSet>
      <dgm:spPr/>
    </dgm:pt>
    <dgm:pt modelId="{6E5FDD6A-F7CA-480E-A063-318BC0ECBB65}" type="pres">
      <dgm:prSet presAssocID="{C98639A5-F90E-4E93-9BBD-25A4235F3923}" presName="posSpace" presStyleCnt="0"/>
      <dgm:spPr/>
    </dgm:pt>
    <dgm:pt modelId="{D338F305-2960-4637-9D88-0A67E30BC2F6}" type="pres">
      <dgm:prSet presAssocID="{C98639A5-F90E-4E93-9BBD-25A4235F3923}" presName="vertFlow" presStyleCnt="0"/>
      <dgm:spPr/>
    </dgm:pt>
    <dgm:pt modelId="{80AB051E-AC9D-408A-92B5-5982AA214EF0}" type="pres">
      <dgm:prSet presAssocID="{C98639A5-F90E-4E93-9BBD-25A4235F3923}" presName="topSpace" presStyleCnt="0"/>
      <dgm:spPr/>
    </dgm:pt>
    <dgm:pt modelId="{E326F701-B4EB-48B5-90D0-00FBA3AFA925}" type="pres">
      <dgm:prSet presAssocID="{C98639A5-F90E-4E93-9BBD-25A4235F3923}" presName="firstComp" presStyleCnt="0"/>
      <dgm:spPr/>
    </dgm:pt>
    <dgm:pt modelId="{837B91C9-EF48-47BD-9D55-15EC1501C33B}" type="pres">
      <dgm:prSet presAssocID="{C98639A5-F90E-4E93-9BBD-25A4235F3923}" presName="firstChild" presStyleLbl="bgAccFollowNode1" presStyleIdx="0" presStyleCnt="3" custScaleY="125119"/>
      <dgm:spPr/>
    </dgm:pt>
    <dgm:pt modelId="{2316FD79-6AA3-43B5-92C8-A08C48D256E7}" type="pres">
      <dgm:prSet presAssocID="{C98639A5-F90E-4E93-9BBD-25A4235F3923}" presName="firstChildTx" presStyleLbl="bgAccFollowNode1" presStyleIdx="0" presStyleCnt="3">
        <dgm:presLayoutVars>
          <dgm:bulletEnabled val="1"/>
        </dgm:presLayoutVars>
      </dgm:prSet>
      <dgm:spPr/>
    </dgm:pt>
    <dgm:pt modelId="{948EAD24-2A9E-4AA5-B01E-F794D35CC14D}" type="pres">
      <dgm:prSet presAssocID="{C98639A5-F90E-4E93-9BBD-25A4235F3923}" presName="negSpace" presStyleCnt="0"/>
      <dgm:spPr/>
    </dgm:pt>
    <dgm:pt modelId="{5C7E11B3-D9FB-4653-88A7-E4C4974A52D8}" type="pres">
      <dgm:prSet presAssocID="{C98639A5-F90E-4E93-9BBD-25A4235F3923}" presName="circle" presStyleLbl="node1" presStyleIdx="0" presStyleCnt="3"/>
      <dgm:spPr/>
    </dgm:pt>
    <dgm:pt modelId="{2368A021-CE54-4E43-8906-F99FB5593C71}" type="pres">
      <dgm:prSet presAssocID="{7EE7B55F-9196-4CA6-8350-071ED0200EDD}" presName="transSpace" presStyleCnt="0"/>
      <dgm:spPr/>
    </dgm:pt>
    <dgm:pt modelId="{CFF5F4AE-4887-4CDB-A103-AC0A21E46715}" type="pres">
      <dgm:prSet presAssocID="{EB822FB1-2FDF-4DF0-A72E-B240251E29CF}" presName="posSpace" presStyleCnt="0"/>
      <dgm:spPr/>
    </dgm:pt>
    <dgm:pt modelId="{CFBF335D-B8F7-4F97-8425-8385C01CDC70}" type="pres">
      <dgm:prSet presAssocID="{EB822FB1-2FDF-4DF0-A72E-B240251E29CF}" presName="vertFlow" presStyleCnt="0"/>
      <dgm:spPr/>
    </dgm:pt>
    <dgm:pt modelId="{CE9541B1-EDFE-44BE-A2E0-9DBF84273F8B}" type="pres">
      <dgm:prSet presAssocID="{EB822FB1-2FDF-4DF0-A72E-B240251E29CF}" presName="topSpace" presStyleCnt="0"/>
      <dgm:spPr/>
    </dgm:pt>
    <dgm:pt modelId="{ECD7CA7E-5D35-40FB-BF6E-53EC7F2724B3}" type="pres">
      <dgm:prSet presAssocID="{EB822FB1-2FDF-4DF0-A72E-B240251E29CF}" presName="firstComp" presStyleCnt="0"/>
      <dgm:spPr/>
    </dgm:pt>
    <dgm:pt modelId="{2C21EB64-8CBB-4C1B-9BBF-1284DF538061}" type="pres">
      <dgm:prSet presAssocID="{EB822FB1-2FDF-4DF0-A72E-B240251E29CF}" presName="firstChild" presStyleLbl="bgAccFollowNode1" presStyleIdx="1" presStyleCnt="3" custScaleY="127366" custLinFactNeighborX="5080" custLinFactNeighborY="1124"/>
      <dgm:spPr/>
    </dgm:pt>
    <dgm:pt modelId="{9CA1B033-E497-455A-A87B-0062E714E269}" type="pres">
      <dgm:prSet presAssocID="{EB822FB1-2FDF-4DF0-A72E-B240251E29CF}" presName="firstChildTx" presStyleLbl="bgAccFollowNode1" presStyleIdx="1" presStyleCnt="3">
        <dgm:presLayoutVars>
          <dgm:bulletEnabled val="1"/>
        </dgm:presLayoutVars>
      </dgm:prSet>
      <dgm:spPr/>
    </dgm:pt>
    <dgm:pt modelId="{722448B2-E24C-4647-8231-A97A7C305416}" type="pres">
      <dgm:prSet presAssocID="{EB822FB1-2FDF-4DF0-A72E-B240251E29CF}" presName="negSpace" presStyleCnt="0"/>
      <dgm:spPr/>
    </dgm:pt>
    <dgm:pt modelId="{C8DB41C4-C1CF-4F18-B5DF-1505B1E167DA}" type="pres">
      <dgm:prSet presAssocID="{EB822FB1-2FDF-4DF0-A72E-B240251E29CF}" presName="circle" presStyleLbl="node1" presStyleIdx="1" presStyleCnt="3"/>
      <dgm:spPr/>
    </dgm:pt>
    <dgm:pt modelId="{82DCF458-C4AB-4100-886A-1A63DE071AC7}" type="pres">
      <dgm:prSet presAssocID="{E86CDA11-67C9-4C17-8CEB-0DA29E7C327E}" presName="transSpace" presStyleCnt="0"/>
      <dgm:spPr/>
    </dgm:pt>
    <dgm:pt modelId="{F6B43F01-D882-47B8-B90E-9AFCCBB49855}" type="pres">
      <dgm:prSet presAssocID="{1FD05C23-F827-4771-B3F7-147634A0CBFA}" presName="posSpace" presStyleCnt="0"/>
      <dgm:spPr/>
    </dgm:pt>
    <dgm:pt modelId="{DA96FD0D-678A-423A-9AA8-1F08B3BBD3E5}" type="pres">
      <dgm:prSet presAssocID="{1FD05C23-F827-4771-B3F7-147634A0CBFA}" presName="vertFlow" presStyleCnt="0"/>
      <dgm:spPr/>
    </dgm:pt>
    <dgm:pt modelId="{86396277-06B1-4F43-8C18-E670CB21E8B4}" type="pres">
      <dgm:prSet presAssocID="{1FD05C23-F827-4771-B3F7-147634A0CBFA}" presName="topSpace" presStyleCnt="0"/>
      <dgm:spPr/>
    </dgm:pt>
    <dgm:pt modelId="{14853564-B1C4-4AB1-B712-BBAA99BD1EA5}" type="pres">
      <dgm:prSet presAssocID="{1FD05C23-F827-4771-B3F7-147634A0CBFA}" presName="firstComp" presStyleCnt="0"/>
      <dgm:spPr/>
    </dgm:pt>
    <dgm:pt modelId="{0AFCBBBF-40DE-40E5-B924-06BAC5EA9A3D}" type="pres">
      <dgm:prSet presAssocID="{1FD05C23-F827-4771-B3F7-147634A0CBFA}" presName="firstChild" presStyleLbl="bgAccFollowNode1" presStyleIdx="2" presStyleCnt="3" custScaleX="100785" custScaleY="128106" custLinFactNeighborX="3711" custLinFactNeighborY="-991"/>
      <dgm:spPr/>
    </dgm:pt>
    <dgm:pt modelId="{4335F67B-4029-4662-BAB7-040D840169A1}" type="pres">
      <dgm:prSet presAssocID="{1FD05C23-F827-4771-B3F7-147634A0CBFA}" presName="firstChildTx" presStyleLbl="bgAccFollowNode1" presStyleIdx="2" presStyleCnt="3">
        <dgm:presLayoutVars>
          <dgm:bulletEnabled val="1"/>
        </dgm:presLayoutVars>
      </dgm:prSet>
      <dgm:spPr/>
    </dgm:pt>
    <dgm:pt modelId="{40769A14-F2B4-4714-9060-CEFFB6FC594C}" type="pres">
      <dgm:prSet presAssocID="{1FD05C23-F827-4771-B3F7-147634A0CBFA}" presName="negSpace" presStyleCnt="0"/>
      <dgm:spPr/>
    </dgm:pt>
    <dgm:pt modelId="{5074A85A-3335-45AF-A14A-3C5E4A9B6927}" type="pres">
      <dgm:prSet presAssocID="{1FD05C23-F827-4771-B3F7-147634A0CBFA}" presName="circle" presStyleLbl="node1" presStyleIdx="2" presStyleCnt="3"/>
      <dgm:spPr/>
    </dgm:pt>
  </dgm:ptLst>
  <dgm:cxnLst>
    <dgm:cxn modelId="{8AC6C027-98D6-4F7D-A6B4-46CF4F4C1A63}" type="presOf" srcId="{7AA3A15B-096F-4FE2-8FC5-D82ECE013217}" destId="{2316FD79-6AA3-43B5-92C8-A08C48D256E7}" srcOrd="1" destOrd="0" presId="urn:microsoft.com/office/officeart/2005/8/layout/hList9"/>
    <dgm:cxn modelId="{596AEE3A-81C2-4E29-B552-46D9838A3C6E}" type="presOf" srcId="{1FD05C23-F827-4771-B3F7-147634A0CBFA}" destId="{5074A85A-3335-45AF-A14A-3C5E4A9B6927}" srcOrd="0" destOrd="0" presId="urn:microsoft.com/office/officeart/2005/8/layout/hList9"/>
    <dgm:cxn modelId="{CC37EE61-29B0-4314-A1E2-54C6A704F805}" type="presOf" srcId="{B8E0E03E-B784-4CEA-9967-F826C796D03B}" destId="{5EBC3ADC-E900-427C-97EF-51B98B6E8E9D}" srcOrd="0" destOrd="0" presId="urn:microsoft.com/office/officeart/2005/8/layout/hList9"/>
    <dgm:cxn modelId="{5AB97C45-E75B-4659-B185-4FF649785782}" type="presOf" srcId="{7AA3A15B-096F-4FE2-8FC5-D82ECE013217}" destId="{837B91C9-EF48-47BD-9D55-15EC1501C33B}" srcOrd="0" destOrd="0" presId="urn:microsoft.com/office/officeart/2005/8/layout/hList9"/>
    <dgm:cxn modelId="{3FEC0F4A-EE9B-4732-A074-093056FBC2EA}" type="presOf" srcId="{4A03B7B8-C880-4DE8-878B-437C3F4B887F}" destId="{0AFCBBBF-40DE-40E5-B924-06BAC5EA9A3D}" srcOrd="0" destOrd="0" presId="urn:microsoft.com/office/officeart/2005/8/layout/hList9"/>
    <dgm:cxn modelId="{97355A7F-4EB2-4DFB-9A17-2ECE6DF7CB1B}" srcId="{C98639A5-F90E-4E93-9BBD-25A4235F3923}" destId="{7AA3A15B-096F-4FE2-8FC5-D82ECE013217}" srcOrd="0" destOrd="0" parTransId="{C1BB5195-88FF-42BD-AE0C-21FC538F4E0A}" sibTransId="{8BA2FE07-6FA5-4E39-8E87-E1C58EC1D0AA}"/>
    <dgm:cxn modelId="{91649289-1195-4EB8-89B1-DD9F42ED92E8}" type="presOf" srcId="{EB822FB1-2FDF-4DF0-A72E-B240251E29CF}" destId="{C8DB41C4-C1CF-4F18-B5DF-1505B1E167DA}" srcOrd="0" destOrd="0" presId="urn:microsoft.com/office/officeart/2005/8/layout/hList9"/>
    <dgm:cxn modelId="{6EABEE89-1E59-480A-A715-4F06C3BBB3F6}" type="presOf" srcId="{FFDB3C85-1D07-46DE-8EAD-241BC5D2AEA8}" destId="{9CA1B033-E497-455A-A87B-0062E714E269}" srcOrd="1" destOrd="0" presId="urn:microsoft.com/office/officeart/2005/8/layout/hList9"/>
    <dgm:cxn modelId="{DEB3C092-A4C7-4610-AA5C-F2094F85C923}" srcId="{B8E0E03E-B784-4CEA-9967-F826C796D03B}" destId="{1FD05C23-F827-4771-B3F7-147634A0CBFA}" srcOrd="2" destOrd="0" parTransId="{F3A219E2-A845-4E14-87A4-FC4B0490DB3F}" sibTransId="{3507C968-9D98-4E7D-9206-62BDE8A6423D}"/>
    <dgm:cxn modelId="{5C8D8094-352B-4B4D-9E64-DDDB0CF6121D}" type="presOf" srcId="{C98639A5-F90E-4E93-9BBD-25A4235F3923}" destId="{5C7E11B3-D9FB-4653-88A7-E4C4974A52D8}" srcOrd="0" destOrd="0" presId="urn:microsoft.com/office/officeart/2005/8/layout/hList9"/>
    <dgm:cxn modelId="{EFC9EAA2-1B26-4691-9E73-15ED3CA46568}" type="presOf" srcId="{4A03B7B8-C880-4DE8-878B-437C3F4B887F}" destId="{4335F67B-4029-4662-BAB7-040D840169A1}" srcOrd="1" destOrd="0" presId="urn:microsoft.com/office/officeart/2005/8/layout/hList9"/>
    <dgm:cxn modelId="{EE8A74AB-3B00-481D-B038-AA5D1A5E76F1}" srcId="{1FD05C23-F827-4771-B3F7-147634A0CBFA}" destId="{4A03B7B8-C880-4DE8-878B-437C3F4B887F}" srcOrd="0" destOrd="0" parTransId="{F820DED5-8CF6-4490-B948-B86CD350B1F4}" sibTransId="{A2E49F90-9749-4059-95E0-5641DF943B73}"/>
    <dgm:cxn modelId="{0A2AC9BE-4573-445F-9813-2D8AB80FAEAA}" srcId="{EB822FB1-2FDF-4DF0-A72E-B240251E29CF}" destId="{FFDB3C85-1D07-46DE-8EAD-241BC5D2AEA8}" srcOrd="0" destOrd="0" parTransId="{447E0111-CE15-43AE-A7C2-95617CEA5754}" sibTransId="{D7E11242-ECE0-4FA5-A3B6-1CC81D712429}"/>
    <dgm:cxn modelId="{CC6D50D5-9A11-43E7-83A9-DFADC471BEF6}" srcId="{B8E0E03E-B784-4CEA-9967-F826C796D03B}" destId="{EB822FB1-2FDF-4DF0-A72E-B240251E29CF}" srcOrd="1" destOrd="0" parTransId="{B6C26044-42AA-4907-966C-13F3F6117505}" sibTransId="{E86CDA11-67C9-4C17-8CEB-0DA29E7C327E}"/>
    <dgm:cxn modelId="{A44F46E1-C0E9-4F28-8367-129897541C71}" type="presOf" srcId="{FFDB3C85-1D07-46DE-8EAD-241BC5D2AEA8}" destId="{2C21EB64-8CBB-4C1B-9BBF-1284DF538061}" srcOrd="0" destOrd="0" presId="urn:microsoft.com/office/officeart/2005/8/layout/hList9"/>
    <dgm:cxn modelId="{01BEF0FC-37EE-46D2-9ADA-8760AD063573}" srcId="{B8E0E03E-B784-4CEA-9967-F826C796D03B}" destId="{C98639A5-F90E-4E93-9BBD-25A4235F3923}" srcOrd="0" destOrd="0" parTransId="{49367ED1-E01C-4D5B-97EF-57B2D99ADDE4}" sibTransId="{7EE7B55F-9196-4CA6-8350-071ED0200EDD}"/>
    <dgm:cxn modelId="{13788A5C-366B-4F51-A2AB-00BC602E69AA}" type="presParOf" srcId="{5EBC3ADC-E900-427C-97EF-51B98B6E8E9D}" destId="{6E5FDD6A-F7CA-480E-A063-318BC0ECBB65}" srcOrd="0" destOrd="0" presId="urn:microsoft.com/office/officeart/2005/8/layout/hList9"/>
    <dgm:cxn modelId="{AD4B5713-2188-498B-A913-8220F75F0DF4}" type="presParOf" srcId="{5EBC3ADC-E900-427C-97EF-51B98B6E8E9D}" destId="{D338F305-2960-4637-9D88-0A67E30BC2F6}" srcOrd="1" destOrd="0" presId="urn:microsoft.com/office/officeart/2005/8/layout/hList9"/>
    <dgm:cxn modelId="{EA39539A-0446-4519-95BF-1266AA0B1B6E}" type="presParOf" srcId="{D338F305-2960-4637-9D88-0A67E30BC2F6}" destId="{80AB051E-AC9D-408A-92B5-5982AA214EF0}" srcOrd="0" destOrd="0" presId="urn:microsoft.com/office/officeart/2005/8/layout/hList9"/>
    <dgm:cxn modelId="{1D142B77-C14B-49F5-8F2E-C8BF7392721F}" type="presParOf" srcId="{D338F305-2960-4637-9D88-0A67E30BC2F6}" destId="{E326F701-B4EB-48B5-90D0-00FBA3AFA925}" srcOrd="1" destOrd="0" presId="urn:microsoft.com/office/officeart/2005/8/layout/hList9"/>
    <dgm:cxn modelId="{6DFA4831-5DFB-457C-BE9D-20D1F190C2D1}" type="presParOf" srcId="{E326F701-B4EB-48B5-90D0-00FBA3AFA925}" destId="{837B91C9-EF48-47BD-9D55-15EC1501C33B}" srcOrd="0" destOrd="0" presId="urn:microsoft.com/office/officeart/2005/8/layout/hList9"/>
    <dgm:cxn modelId="{4A9CBB3D-E59F-4872-A9E4-B5A8BDBBFB3B}" type="presParOf" srcId="{E326F701-B4EB-48B5-90D0-00FBA3AFA925}" destId="{2316FD79-6AA3-43B5-92C8-A08C48D256E7}" srcOrd="1" destOrd="0" presId="urn:microsoft.com/office/officeart/2005/8/layout/hList9"/>
    <dgm:cxn modelId="{EB8623CA-C3C2-4D5A-B5C0-1738E2750AB2}" type="presParOf" srcId="{5EBC3ADC-E900-427C-97EF-51B98B6E8E9D}" destId="{948EAD24-2A9E-4AA5-B01E-F794D35CC14D}" srcOrd="2" destOrd="0" presId="urn:microsoft.com/office/officeart/2005/8/layout/hList9"/>
    <dgm:cxn modelId="{2958B547-88DE-457B-AE8B-537A632A4B68}" type="presParOf" srcId="{5EBC3ADC-E900-427C-97EF-51B98B6E8E9D}" destId="{5C7E11B3-D9FB-4653-88A7-E4C4974A52D8}" srcOrd="3" destOrd="0" presId="urn:microsoft.com/office/officeart/2005/8/layout/hList9"/>
    <dgm:cxn modelId="{838B1202-A8D8-421B-8A33-57EBC564FFB2}" type="presParOf" srcId="{5EBC3ADC-E900-427C-97EF-51B98B6E8E9D}" destId="{2368A021-CE54-4E43-8906-F99FB5593C71}" srcOrd="4" destOrd="0" presId="urn:microsoft.com/office/officeart/2005/8/layout/hList9"/>
    <dgm:cxn modelId="{F7B5E6A5-9BD7-4715-ADD9-B038411A2B4C}" type="presParOf" srcId="{5EBC3ADC-E900-427C-97EF-51B98B6E8E9D}" destId="{CFF5F4AE-4887-4CDB-A103-AC0A21E46715}" srcOrd="5" destOrd="0" presId="urn:microsoft.com/office/officeart/2005/8/layout/hList9"/>
    <dgm:cxn modelId="{5B8E1EBD-9014-4F21-B29D-04CC2FB89F85}" type="presParOf" srcId="{5EBC3ADC-E900-427C-97EF-51B98B6E8E9D}" destId="{CFBF335D-B8F7-4F97-8425-8385C01CDC70}" srcOrd="6" destOrd="0" presId="urn:microsoft.com/office/officeart/2005/8/layout/hList9"/>
    <dgm:cxn modelId="{48E8DBC4-06D0-4E0D-ADAB-B8F874E839EB}" type="presParOf" srcId="{CFBF335D-B8F7-4F97-8425-8385C01CDC70}" destId="{CE9541B1-EDFE-44BE-A2E0-9DBF84273F8B}" srcOrd="0" destOrd="0" presId="urn:microsoft.com/office/officeart/2005/8/layout/hList9"/>
    <dgm:cxn modelId="{2AC0A12B-9D9F-4437-8F5A-D5FCFB9F1751}" type="presParOf" srcId="{CFBF335D-B8F7-4F97-8425-8385C01CDC70}" destId="{ECD7CA7E-5D35-40FB-BF6E-53EC7F2724B3}" srcOrd="1" destOrd="0" presId="urn:microsoft.com/office/officeart/2005/8/layout/hList9"/>
    <dgm:cxn modelId="{98B9AAAA-4E90-4141-9D82-4B2736730B5E}" type="presParOf" srcId="{ECD7CA7E-5D35-40FB-BF6E-53EC7F2724B3}" destId="{2C21EB64-8CBB-4C1B-9BBF-1284DF538061}" srcOrd="0" destOrd="0" presId="urn:microsoft.com/office/officeart/2005/8/layout/hList9"/>
    <dgm:cxn modelId="{7B78618F-C44C-4E12-8832-FF8406356604}" type="presParOf" srcId="{ECD7CA7E-5D35-40FB-BF6E-53EC7F2724B3}" destId="{9CA1B033-E497-455A-A87B-0062E714E269}" srcOrd="1" destOrd="0" presId="urn:microsoft.com/office/officeart/2005/8/layout/hList9"/>
    <dgm:cxn modelId="{F47DCC63-5A4E-4322-96DB-E16F7B4089A1}" type="presParOf" srcId="{5EBC3ADC-E900-427C-97EF-51B98B6E8E9D}" destId="{722448B2-E24C-4647-8231-A97A7C305416}" srcOrd="7" destOrd="0" presId="urn:microsoft.com/office/officeart/2005/8/layout/hList9"/>
    <dgm:cxn modelId="{3E5477BF-FA3E-4A04-9B0E-BD3509126009}" type="presParOf" srcId="{5EBC3ADC-E900-427C-97EF-51B98B6E8E9D}" destId="{C8DB41C4-C1CF-4F18-B5DF-1505B1E167DA}" srcOrd="8" destOrd="0" presId="urn:microsoft.com/office/officeart/2005/8/layout/hList9"/>
    <dgm:cxn modelId="{36EC9941-41BD-4A3B-A02B-CC9425B4BB0F}" type="presParOf" srcId="{5EBC3ADC-E900-427C-97EF-51B98B6E8E9D}" destId="{82DCF458-C4AB-4100-886A-1A63DE071AC7}" srcOrd="9" destOrd="0" presId="urn:microsoft.com/office/officeart/2005/8/layout/hList9"/>
    <dgm:cxn modelId="{CE5F1446-85F2-4735-8596-BA43C7A54724}" type="presParOf" srcId="{5EBC3ADC-E900-427C-97EF-51B98B6E8E9D}" destId="{F6B43F01-D882-47B8-B90E-9AFCCBB49855}" srcOrd="10" destOrd="0" presId="urn:microsoft.com/office/officeart/2005/8/layout/hList9"/>
    <dgm:cxn modelId="{F9B0169F-405E-4571-A0C6-26FA2F078CDA}" type="presParOf" srcId="{5EBC3ADC-E900-427C-97EF-51B98B6E8E9D}" destId="{DA96FD0D-678A-423A-9AA8-1F08B3BBD3E5}" srcOrd="11" destOrd="0" presId="urn:microsoft.com/office/officeart/2005/8/layout/hList9"/>
    <dgm:cxn modelId="{A637034E-F2A8-457C-9176-A11637665368}" type="presParOf" srcId="{DA96FD0D-678A-423A-9AA8-1F08B3BBD3E5}" destId="{86396277-06B1-4F43-8C18-E670CB21E8B4}" srcOrd="0" destOrd="0" presId="urn:microsoft.com/office/officeart/2005/8/layout/hList9"/>
    <dgm:cxn modelId="{5D6D6CE5-1061-43C5-8DA9-7600902BB84A}" type="presParOf" srcId="{DA96FD0D-678A-423A-9AA8-1F08B3BBD3E5}" destId="{14853564-B1C4-4AB1-B712-BBAA99BD1EA5}" srcOrd="1" destOrd="0" presId="urn:microsoft.com/office/officeart/2005/8/layout/hList9"/>
    <dgm:cxn modelId="{0CE63010-71DF-489A-BC72-4AC417E70538}" type="presParOf" srcId="{14853564-B1C4-4AB1-B712-BBAA99BD1EA5}" destId="{0AFCBBBF-40DE-40E5-B924-06BAC5EA9A3D}" srcOrd="0" destOrd="0" presId="urn:microsoft.com/office/officeart/2005/8/layout/hList9"/>
    <dgm:cxn modelId="{0FCEC888-3485-4BD9-8CB7-D83F09D2BED2}" type="presParOf" srcId="{14853564-B1C4-4AB1-B712-BBAA99BD1EA5}" destId="{4335F67B-4029-4662-BAB7-040D840169A1}" srcOrd="1" destOrd="0" presId="urn:microsoft.com/office/officeart/2005/8/layout/hList9"/>
    <dgm:cxn modelId="{4B4167DD-2235-4A34-9F0F-02BC22E840E2}" type="presParOf" srcId="{5EBC3ADC-E900-427C-97EF-51B98B6E8E9D}" destId="{40769A14-F2B4-4714-9060-CEFFB6FC594C}" srcOrd="12" destOrd="0" presId="urn:microsoft.com/office/officeart/2005/8/layout/hList9"/>
    <dgm:cxn modelId="{EEB2982D-53A2-48C1-A7F0-958A863FC0D6}" type="presParOf" srcId="{5EBC3ADC-E900-427C-97EF-51B98B6E8E9D}" destId="{5074A85A-3335-45AF-A14A-3C5E4A9B6927}" srcOrd="13"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03E33-9303-4887-8946-5950B141ED0E}">
      <dsp:nvSpPr>
        <dsp:cNvPr id="0" name=""/>
        <dsp:cNvSpPr/>
      </dsp:nvSpPr>
      <dsp:spPr>
        <a:xfrm>
          <a:off x="0" y="617"/>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ABF25-5D57-4F39-931E-921C494A8937}">
      <dsp:nvSpPr>
        <dsp:cNvPr id="0" name=""/>
        <dsp:cNvSpPr/>
      </dsp:nvSpPr>
      <dsp:spPr>
        <a:xfrm>
          <a:off x="0" y="617"/>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Human Resources (HR) Team:</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assess pay equity, manage compensation plans, and ensure compliance with labor laws.</a:t>
          </a:r>
          <a:endParaRPr lang="en-IN" sz="1800" kern="1200" dirty="0">
            <a:latin typeface="Aptos" panose="020B0004020202020204" pitchFamily="34" charset="0"/>
          </a:endParaRPr>
        </a:p>
      </dsp:txBody>
      <dsp:txXfrm>
        <a:off x="0" y="617"/>
        <a:ext cx="7848600" cy="1011308"/>
      </dsp:txXfrm>
    </dsp:sp>
    <dsp:sp modelId="{782DC0DD-9CDD-400E-9677-7798B0B77397}">
      <dsp:nvSpPr>
        <dsp:cNvPr id="0" name=""/>
        <dsp:cNvSpPr/>
      </dsp:nvSpPr>
      <dsp:spPr>
        <a:xfrm>
          <a:off x="0" y="1011925"/>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FDAE4-2842-4679-B712-E6F91E470127}">
      <dsp:nvSpPr>
        <dsp:cNvPr id="0" name=""/>
        <dsp:cNvSpPr/>
      </dsp:nvSpPr>
      <dsp:spPr>
        <a:xfrm>
          <a:off x="0" y="1011925"/>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Department Managers:</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understand salary distributions within their teams and make informed decisions about budgeting and employee compensation.</a:t>
          </a:r>
          <a:endParaRPr lang="en-IN" sz="1800" kern="1200" dirty="0">
            <a:latin typeface="Aptos" panose="020B0004020202020204" pitchFamily="34" charset="0"/>
          </a:endParaRPr>
        </a:p>
      </dsp:txBody>
      <dsp:txXfrm>
        <a:off x="0" y="1011925"/>
        <a:ext cx="7848600" cy="1011308"/>
      </dsp:txXfrm>
    </dsp:sp>
    <dsp:sp modelId="{73DE3426-32B1-4B9F-BA49-D74359A295B0}">
      <dsp:nvSpPr>
        <dsp:cNvPr id="0" name=""/>
        <dsp:cNvSpPr/>
      </dsp:nvSpPr>
      <dsp:spPr>
        <a:xfrm>
          <a:off x="0" y="2023233"/>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1F0B3-5C86-4D63-91F0-C89779DA95DF}">
      <dsp:nvSpPr>
        <dsp:cNvPr id="0" name=""/>
        <dsp:cNvSpPr/>
      </dsp:nvSpPr>
      <dsp:spPr>
        <a:xfrm>
          <a:off x="0" y="2023233"/>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Finance Team: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analyze departmental salary expenditures and assist in budget planning and allocation.</a:t>
          </a:r>
          <a:endParaRPr lang="en-IN" sz="1800" kern="1200" dirty="0">
            <a:latin typeface="Aptos" panose="020B0004020202020204" pitchFamily="34" charset="0"/>
          </a:endParaRPr>
        </a:p>
      </dsp:txBody>
      <dsp:txXfrm>
        <a:off x="0" y="2023233"/>
        <a:ext cx="7848600" cy="1011308"/>
      </dsp:txXfrm>
    </dsp:sp>
    <dsp:sp modelId="{EA805593-E049-4B45-B846-F2E54CD1D950}">
      <dsp:nvSpPr>
        <dsp:cNvPr id="0" name=""/>
        <dsp:cNvSpPr/>
      </dsp:nvSpPr>
      <dsp:spPr>
        <a:xfrm>
          <a:off x="0" y="3034541"/>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E4B1F-7928-4804-A68E-1FF2A73BF880}">
      <dsp:nvSpPr>
        <dsp:cNvPr id="0" name=""/>
        <dsp:cNvSpPr/>
      </dsp:nvSpPr>
      <dsp:spPr>
        <a:xfrm>
          <a:off x="0" y="3034541"/>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Executives and Leadership:</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gain insights into company-wide compensation trends and make strategic decisions regarding workforce planning and organizational policies.</a:t>
          </a:r>
          <a:endParaRPr lang="en-IN" sz="1800" kern="1200" dirty="0">
            <a:latin typeface="Aptos" panose="020B0004020202020204" pitchFamily="34" charset="0"/>
          </a:endParaRPr>
        </a:p>
      </dsp:txBody>
      <dsp:txXfrm>
        <a:off x="0" y="3034541"/>
        <a:ext cx="7848600" cy="1011308"/>
      </dsp:txXfrm>
    </dsp:sp>
    <dsp:sp modelId="{1D4A8727-ECCF-4171-BEC4-98DACDF6B546}">
      <dsp:nvSpPr>
        <dsp:cNvPr id="0" name=""/>
        <dsp:cNvSpPr/>
      </dsp:nvSpPr>
      <dsp:spPr>
        <a:xfrm>
          <a:off x="0" y="4045849"/>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436503-16D2-4CC9-8170-19CE1703CB13}">
      <dsp:nvSpPr>
        <dsp:cNvPr id="0" name=""/>
        <dsp:cNvSpPr/>
      </dsp:nvSpPr>
      <dsp:spPr>
        <a:xfrm>
          <a:off x="0" y="4045849"/>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Diversity and Inclusion Officers: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monitor and address any disparities in pay related to gender, ethnicity, or other demographics.</a:t>
          </a:r>
          <a:endParaRPr lang="en-IN" sz="1800" kern="1200" dirty="0">
            <a:latin typeface="Aptos" panose="020B0004020202020204" pitchFamily="34" charset="0"/>
          </a:endParaRPr>
        </a:p>
      </dsp:txBody>
      <dsp:txXfrm>
        <a:off x="0" y="4045849"/>
        <a:ext cx="7848600" cy="1011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07798-1A19-43B7-A629-C75E698D5C2E}">
      <dsp:nvSpPr>
        <dsp:cNvPr id="0" name=""/>
        <dsp:cNvSpPr/>
      </dsp:nvSpPr>
      <dsp:spPr>
        <a:xfrm>
          <a:off x="157481" y="2565426"/>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ACE00-66FA-426D-B5B4-D9A82D2B827F}">
      <dsp:nvSpPr>
        <dsp:cNvPr id="0" name=""/>
        <dsp:cNvSpPr/>
      </dsp:nvSpPr>
      <dsp:spPr>
        <a:xfrm>
          <a:off x="0" y="633975"/>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FE9C09-8A0D-414A-B76C-4AF09E8312AB}">
      <dsp:nvSpPr>
        <dsp:cNvPr id="0" name=""/>
        <dsp:cNvSpPr/>
      </dsp:nvSpPr>
      <dsp:spPr>
        <a:xfrm>
          <a:off x="2113279" y="775"/>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endParaRPr lang="en-IN" sz="2100" kern="1200" dirty="0"/>
        </a:p>
      </dsp:txBody>
      <dsp:txXfrm>
        <a:off x="2113279" y="775"/>
        <a:ext cx="6014720" cy="633200"/>
      </dsp:txXfrm>
    </dsp:sp>
    <dsp:sp modelId="{CCC89ED1-12D8-424B-AB41-595C3676A698}">
      <dsp:nvSpPr>
        <dsp:cNvPr id="0" name=""/>
        <dsp:cNvSpPr/>
      </dsp:nvSpPr>
      <dsp:spPr>
        <a:xfrm>
          <a:off x="0" y="775"/>
          <a:ext cx="2113280" cy="633200"/>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OUR SOLUTION</a:t>
          </a:r>
        </a:p>
      </dsp:txBody>
      <dsp:txXfrm>
        <a:off x="30916" y="31691"/>
        <a:ext cx="2051448" cy="602284"/>
      </dsp:txXfrm>
    </dsp:sp>
    <dsp:sp modelId="{E0C04D1B-0749-42C7-9FC0-F1AB24FA292B}">
      <dsp:nvSpPr>
        <dsp:cNvPr id="0" name=""/>
        <dsp:cNvSpPr/>
      </dsp:nvSpPr>
      <dsp:spPr>
        <a:xfrm>
          <a:off x="0" y="667712"/>
          <a:ext cx="8128000" cy="126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kern="1200" dirty="0">
            <a:latin typeface="Aptos" panose="020B0004020202020204" pitchFamily="34" charset="0"/>
          </a:endParaRPr>
        </a:p>
      </dsp:txBody>
      <dsp:txXfrm>
        <a:off x="0" y="667712"/>
        <a:ext cx="8128000" cy="1266590"/>
      </dsp:txXfrm>
    </dsp:sp>
    <dsp:sp modelId="{F0F2DC1A-4BD7-44EC-8E6C-D57A35BE1C46}">
      <dsp:nvSpPr>
        <dsp:cNvPr id="0" name=""/>
        <dsp:cNvSpPr/>
      </dsp:nvSpPr>
      <dsp:spPr>
        <a:xfrm>
          <a:off x="2270761" y="1828273"/>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IN" sz="2100" kern="1200" dirty="0"/>
            <a:t>.</a:t>
          </a:r>
        </a:p>
      </dsp:txBody>
      <dsp:txXfrm>
        <a:off x="2270761" y="1828273"/>
        <a:ext cx="6014720" cy="633200"/>
      </dsp:txXfrm>
    </dsp:sp>
    <dsp:sp modelId="{A11BC5E0-5BCB-4C54-82FE-3CD45B496F48}">
      <dsp:nvSpPr>
        <dsp:cNvPr id="0" name=""/>
        <dsp:cNvSpPr/>
      </dsp:nvSpPr>
      <dsp:spPr>
        <a:xfrm>
          <a:off x="76204" y="2086856"/>
          <a:ext cx="2743206" cy="503945"/>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VALUE PROPOSITION</a:t>
          </a:r>
        </a:p>
      </dsp:txBody>
      <dsp:txXfrm>
        <a:off x="100809" y="2111461"/>
        <a:ext cx="2693996" cy="479340"/>
      </dsp:txXfrm>
    </dsp:sp>
    <dsp:sp modelId="{D52BCBA7-6DD5-4311-851B-23827DF2C6CF}">
      <dsp:nvSpPr>
        <dsp:cNvPr id="0" name=""/>
        <dsp:cNvSpPr/>
      </dsp:nvSpPr>
      <dsp:spPr>
        <a:xfrm>
          <a:off x="0" y="2565426"/>
          <a:ext cx="8128000" cy="200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kern="1200" dirty="0">
            <a:latin typeface="Aptos" panose="020B0004020202020204" pitchFamily="34" charset="0"/>
          </a:endParaRPr>
        </a:p>
      </dsp:txBody>
      <dsp:txXfrm>
        <a:off x="0" y="2565426"/>
        <a:ext cx="8128000" cy="20057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Clean and standardize data (remove duplicates, handle missing values, format consistency).</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DATA PREPARATION</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Calculate the mean, median, range, and standard deviation for salaries.
Use frequency distributions for salary ranges and departmental data.</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DESCRIPTIVE STATISTICS</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Use pivot tables to summarize salaries by department, gender, and job title.
Cross-tabulate variables to explore relationships (e.g., gender vs. salary).</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CATEGORICAL ANALYSIS</a:t>
          </a:r>
        </a:p>
      </dsp:txBody>
      <dsp:txXfrm>
        <a:off x="5740062" y="735410"/>
        <a:ext cx="785771" cy="7857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B91C9-EF48-47BD-9D55-15EC1501C33B}">
      <dsp:nvSpPr>
        <dsp:cNvPr id="0" name=""/>
        <dsp:cNvSpPr/>
      </dsp:nvSpPr>
      <dsp:spPr>
        <a:xfrm>
          <a:off x="883801" y="1017171"/>
          <a:ext cx="1666875" cy="139108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Conduct time series analysis for salary trends.</a:t>
          </a:r>
        </a:p>
        <a:p>
          <a:pPr marL="0" lvl="0" indent="0" algn="l" defTabSz="533400">
            <a:lnSpc>
              <a:spcPct val="90000"/>
            </a:lnSpc>
            <a:spcBef>
              <a:spcPct val="0"/>
            </a:spcBef>
            <a:spcAft>
              <a:spcPct val="35000"/>
            </a:spcAft>
            <a:buNone/>
          </a:pPr>
          <a:r>
            <a:rPr lang="en-US" sz="1200" kern="1200" dirty="0"/>
            <a:t>Develop predictive models to forecast future salary trends.</a:t>
          </a:r>
          <a:endParaRPr lang="en-IN" sz="1200" kern="1200" dirty="0"/>
        </a:p>
      </dsp:txBody>
      <dsp:txXfrm>
        <a:off x="1150501" y="1017171"/>
        <a:ext cx="1400175" cy="1391080"/>
      </dsp:txXfrm>
    </dsp:sp>
    <dsp:sp modelId="{5C7E11B3-D9FB-4653-88A7-E4C4974A52D8}">
      <dsp:nvSpPr>
        <dsp:cNvPr id="0" name=""/>
        <dsp:cNvSpPr/>
      </dsp:nvSpPr>
      <dsp:spPr>
        <a:xfrm>
          <a:off x="-5198"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b="1" kern="1200" dirty="0"/>
            <a:t>TREND AND PREDICTIVE ANALYSIS</a:t>
          </a:r>
        </a:p>
      </dsp:txBody>
      <dsp:txXfrm>
        <a:off x="157541" y="735410"/>
        <a:ext cx="785771" cy="785771"/>
      </dsp:txXfrm>
    </dsp:sp>
    <dsp:sp modelId="{2C21EB64-8CBB-4C1B-9BBF-1284DF538061}">
      <dsp:nvSpPr>
        <dsp:cNvPr id="0" name=""/>
        <dsp:cNvSpPr/>
      </dsp:nvSpPr>
      <dsp:spPr>
        <a:xfrm>
          <a:off x="3746603" y="1029668"/>
          <a:ext cx="1666874" cy="141606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Apply clustering techniques to identify employee groups with similar characteristics (e.g., high earners, potential leavers).</a:t>
          </a:r>
          <a:endParaRPr lang="en-IN" sz="1100" kern="1200" dirty="0"/>
        </a:p>
      </dsp:txBody>
      <dsp:txXfrm>
        <a:off x="4013303" y="1029668"/>
        <a:ext cx="1400174" cy="1416062"/>
      </dsp:txXfrm>
    </dsp:sp>
    <dsp:sp modelId="{C8DB41C4-C1CF-4F18-B5DF-1505B1E167DA}">
      <dsp:nvSpPr>
        <dsp:cNvPr id="0" name=""/>
        <dsp:cNvSpPr/>
      </dsp:nvSpPr>
      <dsp:spPr>
        <a:xfrm>
          <a:off x="2772926"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CLUSTERING</a:t>
          </a:r>
        </a:p>
      </dsp:txBody>
      <dsp:txXfrm>
        <a:off x="2935665" y="735410"/>
        <a:ext cx="785771" cy="785771"/>
      </dsp:txXfrm>
    </dsp:sp>
    <dsp:sp modelId="{0AFCBBBF-40DE-40E5-B924-06BAC5EA9A3D}">
      <dsp:nvSpPr>
        <dsp:cNvPr id="0" name=""/>
        <dsp:cNvSpPr/>
      </dsp:nvSpPr>
      <dsp:spPr>
        <a:xfrm>
          <a:off x="6440051" y="1006153"/>
          <a:ext cx="1693147" cy="142428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Compare internal salary data with industry benchmarks to evaluate competitiveness.
</a:t>
          </a:r>
          <a:endParaRPr lang="en-IN" sz="1100" kern="1200" dirty="0"/>
        </a:p>
      </dsp:txBody>
      <dsp:txXfrm>
        <a:off x="6710954" y="1006153"/>
        <a:ext cx="1422244" cy="1424289"/>
      </dsp:txXfrm>
    </dsp:sp>
    <dsp:sp modelId="{5074A85A-3335-45AF-A14A-3C5E4A9B6927}">
      <dsp:nvSpPr>
        <dsp:cNvPr id="0" name=""/>
        <dsp:cNvSpPr/>
      </dsp:nvSpPr>
      <dsp:spPr>
        <a:xfrm>
          <a:off x="5577323" y="572671"/>
          <a:ext cx="1111249" cy="111124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BENCH MARKING</a:t>
          </a:r>
        </a:p>
      </dsp:txBody>
      <dsp:txXfrm>
        <a:off x="5740062" y="735410"/>
        <a:ext cx="785771" cy="7857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IN"/>
          </a:p>
        </p:txBody>
      </p:sp>
      <p:sp>
        <p:nvSpPr>
          <p:cNvPr id="1048668"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7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diagramLayout" Target="../diagrams/layout4.xml"/><Relationship Id="rId7" Type="http://schemas.openxmlformats.org/officeDocument/2006/relationships/diagramData" Target="../diagrams/data4.xml"/><Relationship Id="rId8" Type="http://schemas.microsoft.com/office/2007/relationships/diagramDrawing" Target="../diagrams/drawing4.xml"/><Relationship Id="rId9" Type="http://schemas.openxmlformats.org/officeDocument/2006/relationships/diagramColors" Target="../diagrams/colors4.xml"/><Relationship Id="rId10" Type="http://schemas.openxmlformats.org/officeDocument/2006/relationships/diagramQuickStyle" Target="../diagrams/quickStyle4.xml"/><Relationship Id="rId11" Type="http://schemas.openxmlformats.org/officeDocument/2006/relationships/image" Target="../media/image8.png"/><Relationship Id="rId1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8.png"/><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chart" Target="../charts/chart4.xml"/><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image" Target="../media/image1.png"/><Relationship Id="rId7"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algn="ct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438400" y="3074308"/>
            <a:ext cx="8610600" cy="2402840"/>
          </a:xfrm>
          <a:prstGeom prst="rect"/>
          <a:noFill/>
        </p:spPr>
        <p:txBody>
          <a:bodyPr rtlCol="0" wrap="square">
            <a:spAutoFit/>
          </a:bodyPr>
          <a:p>
            <a:r>
              <a:rPr dirty="0" sz="2400" lang="en-US"/>
              <a:t>STUDENT NAME: </a:t>
            </a:r>
            <a:r>
              <a:rPr b="1" dirty="0" sz="2400" lang="en-US"/>
              <a:t>M</a:t>
            </a:r>
            <a:r>
              <a:rPr b="1" dirty="0" sz="2400" lang="en-US"/>
              <a:t>A</a:t>
            </a:r>
            <a:r>
              <a:rPr b="1" dirty="0" sz="2400" lang="en-US"/>
              <a:t>R</a:t>
            </a:r>
            <a:r>
              <a:rPr b="1" dirty="0" sz="2400" lang="en-US"/>
              <a:t>I</a:t>
            </a:r>
            <a:r>
              <a:rPr b="1" dirty="0" sz="2400" lang="en-US"/>
              <a:t> </a:t>
            </a:r>
            <a:r>
              <a:rPr b="1" dirty="0" sz="2400" lang="en-US"/>
              <a:t>M</a:t>
            </a:r>
            <a:r>
              <a:rPr b="1" dirty="0" sz="2400" lang="en-US"/>
              <a:t>U</a:t>
            </a:r>
            <a:r>
              <a:rPr b="1" dirty="0" sz="2400" lang="en-US"/>
              <a:t>T</a:t>
            </a:r>
            <a:r>
              <a:rPr b="1" dirty="0" sz="2400" lang="en-US"/>
              <a:t>H</a:t>
            </a:r>
            <a:r>
              <a:rPr b="1" dirty="0" sz="2400" lang="en-US"/>
              <a:t>U</a:t>
            </a:r>
            <a:r>
              <a:rPr b="1" dirty="0" sz="2400" lang="en-US"/>
              <a:t> </a:t>
            </a:r>
            <a:r>
              <a:rPr b="1" dirty="0" sz="2400" lang="en-US"/>
              <a:t>N</a:t>
            </a:r>
            <a:endParaRPr altLang="en-US" lang="zh-CN"/>
          </a:p>
          <a:p>
            <a:r>
              <a:rPr dirty="0" sz="2400" lang="en-US"/>
              <a:t>REGISTER NO: </a:t>
            </a:r>
            <a:r>
              <a:rPr b="1" dirty="0" sz="2400" lang="en-US"/>
              <a:t>221321</a:t>
            </a:r>
            <a:r>
              <a:rPr b="1" dirty="0" sz="2400" lang="en-US"/>
              <a:t>1</a:t>
            </a:r>
            <a:r>
              <a:rPr b="1" dirty="0" sz="2400" lang="en-US"/>
              <a:t>0</a:t>
            </a:r>
            <a:r>
              <a:rPr b="1" dirty="0" sz="2400" lang="en-US"/>
              <a:t>4</a:t>
            </a:r>
            <a:r>
              <a:rPr b="1" dirty="0" sz="2400" lang="en-US"/>
              <a:t>2</a:t>
            </a:r>
            <a:r>
              <a:rPr b="1" dirty="0" sz="2400" lang="en-US"/>
              <a:t>0</a:t>
            </a:r>
            <a:r>
              <a:rPr b="1" dirty="0" sz="2400" lang="en-US"/>
              <a:t>1</a:t>
            </a:r>
            <a:r>
              <a:rPr b="1" dirty="0" sz="2400" lang="en-US"/>
              <a:t>8</a:t>
            </a:r>
            <a:r>
              <a:rPr b="1" dirty="0" sz="2400" lang="en-US"/>
              <a:t>/</a:t>
            </a:r>
            <a:r>
              <a:rPr b="1" dirty="0" sz="2400" lang="en-US"/>
              <a:t>unm13212213211042018</a:t>
            </a:r>
            <a:endParaRPr altLang="en-US" lang="zh-CN"/>
          </a:p>
          <a:p>
            <a:r>
              <a:rPr dirty="0" sz="2400" lang="en-US"/>
              <a:t>DEPARTMENT: </a:t>
            </a:r>
            <a:r>
              <a:rPr b="1" dirty="0" sz="2400" lang="en-US"/>
              <a:t>BACHELOR </a:t>
            </a:r>
            <a:r>
              <a:rPr b="1" sz="2400" lang="en-US"/>
              <a:t>OF COMMERCE(</a:t>
            </a:r>
            <a:r>
              <a:rPr b="1" sz="2400" lang="en-US"/>
              <a:t>C</a:t>
            </a:r>
            <a:r>
              <a:rPr b="1" sz="2400" lang="en-US"/>
              <a:t>O</a:t>
            </a:r>
            <a:r>
              <a:rPr b="1" sz="2400" lang="en-US"/>
              <a:t>R</a:t>
            </a:r>
            <a:r>
              <a:rPr b="1" sz="2400" lang="en-US"/>
              <a:t>P</a:t>
            </a:r>
            <a:r>
              <a:rPr b="1" sz="2400" lang="en-US"/>
              <a:t>O</a:t>
            </a:r>
            <a:r>
              <a:rPr b="1" sz="2400" lang="en-US"/>
              <a:t>R</a:t>
            </a:r>
            <a:r>
              <a:rPr b="1" sz="2400" lang="en-US"/>
              <a:t>A</a:t>
            </a:r>
            <a:r>
              <a:rPr b="1" sz="2400" lang="en-US"/>
              <a:t>T</a:t>
            </a:r>
            <a:r>
              <a:rPr b="1" sz="2400" lang="en-US"/>
              <a:t>E</a:t>
            </a:r>
            <a:r>
              <a:rPr b="1" sz="2400" lang="en-US"/>
              <a:t> </a:t>
            </a:r>
            <a:r>
              <a:rPr b="1" sz="2400" lang="en-US"/>
              <a:t>S</a:t>
            </a:r>
            <a:r>
              <a:rPr b="1" sz="2400" lang="en-US"/>
              <a:t>E</a:t>
            </a:r>
            <a:r>
              <a:rPr b="1" sz="2400" lang="en-US"/>
              <a:t>C</a:t>
            </a:r>
            <a:r>
              <a:rPr b="1" sz="2400" lang="en-US"/>
              <a:t>R</a:t>
            </a:r>
            <a:r>
              <a:rPr b="1" sz="2400" lang="en-US"/>
              <a:t>E</a:t>
            </a:r>
            <a:r>
              <a:rPr b="1" sz="2400" lang="en-US"/>
              <a:t>T</a:t>
            </a:r>
            <a:r>
              <a:rPr b="1" sz="2400" lang="en-US"/>
              <a:t>A</a:t>
            </a:r>
            <a:r>
              <a:rPr b="1" sz="2400" lang="en-US"/>
              <a:t>R</a:t>
            </a:r>
            <a:r>
              <a:rPr b="1" sz="2400" lang="en-US"/>
              <a:t>Y</a:t>
            </a:r>
            <a:r>
              <a:rPr b="1" sz="2400" lang="en-US"/>
              <a:t>S</a:t>
            </a:r>
            <a:r>
              <a:rPr b="1" sz="2400" lang="en-US"/>
              <a:t>H</a:t>
            </a:r>
            <a:r>
              <a:rPr b="1" sz="2400" lang="en-US"/>
              <a:t>I</a:t>
            </a:r>
            <a:r>
              <a:rPr b="1" sz="2400" lang="en-US"/>
              <a:t>P</a:t>
            </a:r>
            <a:r>
              <a:rPr b="1" sz="2400" lang="en-US"/>
              <a:t>)</a:t>
            </a:r>
            <a:r>
              <a:rPr b="1" sz="2400" lang="en-US"/>
              <a:t> </a:t>
            </a:r>
            <a:endParaRPr b="1" dirty="0" sz="2400" lang="en-US"/>
          </a:p>
          <a:p>
            <a:r>
              <a:rPr dirty="0" sz="2400" lang="en-US"/>
              <a:t>COLLEGE:</a:t>
            </a:r>
            <a:r>
              <a:rPr b="1" dirty="0" sz="2400" lang="en-US"/>
              <a:t> PRESIDENCY COLLEGE(AUTONOMOUS), CHENNAI</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2"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6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5" name="TextBox 15"/>
          <p:cNvSpPr txBox="1"/>
          <p:nvPr/>
        </p:nvSpPr>
        <p:spPr>
          <a:xfrm>
            <a:off x="686182" y="1413126"/>
            <a:ext cx="9143618" cy="4893647"/>
          </a:xfrm>
          <a:prstGeom prst="rect"/>
          <a:noFill/>
        </p:spPr>
        <p:txBody>
          <a:bodyPr wrap="square">
            <a:spAutoFit/>
          </a:bodyPr>
          <a:p>
            <a:r>
              <a:rPr b="1" dirty="0" sz="2400" lang="en-IN">
                <a:latin typeface="Aptos" panose="020B0004020202020204" pitchFamily="34" charset="0"/>
              </a:rPr>
              <a:t>Diversity and Inclusion Insights:</a:t>
            </a:r>
          </a:p>
          <a:p>
            <a:r>
              <a:rPr dirty="0" sz="2400" lang="en-IN">
                <a:latin typeface="Aptos" panose="020B0004020202020204" pitchFamily="34" charset="0"/>
              </a:rPr>
              <a:t>Show a breakdown of salaries by gender and ethnicity across different departments. This can highlight the organization's commitment to diversity and equitable compensation. </a:t>
            </a:r>
          </a:p>
          <a:p>
            <a:r>
              <a:rPr b="1" dirty="0" sz="2400" lang="en-IN">
                <a:latin typeface="Aptos" panose="020B0004020202020204" pitchFamily="34" charset="0"/>
              </a:rPr>
              <a:t>Compensation Trends and Forecasting: </a:t>
            </a:r>
          </a:p>
          <a:p>
            <a:r>
              <a:rPr dirty="0" sz="2400" lang="en-IN">
                <a:latin typeface="Aptos" panose="020B0004020202020204" pitchFamily="34" charset="0"/>
              </a:rPr>
              <a:t>Use historical data to show trends in salaries over time. You could even project future salary expenditures based on current hiring trends and salary increases, providing strategic foresight. Performance and Salary </a:t>
            </a:r>
          </a:p>
          <a:p>
            <a:r>
              <a:rPr b="1" dirty="0" sz="2400" lang="en-IN">
                <a:latin typeface="Aptos" panose="020B0004020202020204" pitchFamily="34" charset="0"/>
              </a:rPr>
              <a:t>Correlation: </a:t>
            </a:r>
          </a:p>
          <a:p>
            <a:r>
              <a:rPr dirty="0" sz="2400" lang="en-IN">
                <a:latin typeface="Aptos" panose="020B0004020202020204" pitchFamily="34" charset="0"/>
              </a:rPr>
              <a:t>If possible, correlate salary data with performance ratings or bonuses to show how compensation aligns with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9" name="Title 1"/>
          <p:cNvSpPr>
            <a:spLocks noGrp="1"/>
          </p:cNvSpPr>
          <p:nvPr>
            <p:ph type="title"/>
          </p:nvPr>
        </p:nvSpPr>
        <p:spPr/>
        <p:txBody>
          <a:bodyPr/>
          <a:p>
            <a:r>
              <a:rPr dirty="0" sz="4800" lang="en-US" spc="15"/>
              <a:t>THE</a:t>
            </a:r>
            <a:r>
              <a:rPr dirty="0" sz="4800" lang="en-US" spc="20"/>
              <a:t> "</a:t>
            </a:r>
            <a:r>
              <a:rPr dirty="0" sz="4800" lang="en-US" spc="10"/>
              <a:t>WOW"</a:t>
            </a:r>
            <a:r>
              <a:rPr dirty="0" sz="4800" lang="en-US" spc="85"/>
              <a:t> </a:t>
            </a:r>
            <a:r>
              <a:rPr dirty="0" sz="4800" lang="en-US" spc="10"/>
              <a:t>IN</a:t>
            </a:r>
            <a:r>
              <a:rPr dirty="0" sz="4800" lang="en-US" spc="-5"/>
              <a:t> </a:t>
            </a:r>
            <a:r>
              <a:rPr dirty="0" sz="4800" lang="en-US" spc="15"/>
              <a:t>OUR</a:t>
            </a:r>
            <a:r>
              <a:rPr dirty="0" sz="4800" lang="en-US" spc="-10"/>
              <a:t> </a:t>
            </a:r>
            <a:r>
              <a:rPr dirty="0" sz="4800" lang="en-US" spc="20"/>
              <a:t>SOLUTION</a:t>
            </a:r>
            <a:endParaRPr dirty="0" lang="en-IN"/>
          </a:p>
        </p:txBody>
      </p:sp>
      <p:sp>
        <p:nvSpPr>
          <p:cNvPr id="1048670" name="TextBox 3"/>
          <p:cNvSpPr txBox="1"/>
          <p:nvPr/>
        </p:nvSpPr>
        <p:spPr>
          <a:xfrm>
            <a:off x="533400" y="1371600"/>
            <a:ext cx="9677400" cy="4893647"/>
          </a:xfrm>
          <a:prstGeom prst="rect"/>
          <a:noFill/>
        </p:spPr>
        <p:txBody>
          <a:bodyPr wrap="square">
            <a:spAutoFit/>
          </a:bodyPr>
          <a:p>
            <a:r>
              <a:rPr b="1" dirty="0" sz="2400" lang="en-IN">
                <a:latin typeface="Aptos" panose="020B0004020202020204" pitchFamily="34" charset="0"/>
              </a:rPr>
              <a:t>Data Visualizations: </a:t>
            </a:r>
          </a:p>
          <a:p>
            <a:r>
              <a:rPr dirty="0" sz="2400" lang="en-IN">
                <a:latin typeface="Aptos" panose="020B0004020202020204" pitchFamily="34" charset="0"/>
              </a:rPr>
              <a:t>Use compelling charts and graphs, such as heat maps, pie charts, or bar graphs, to visualize salary distributions, gender parity, or departmental salary differences. Visualizations make complex data more digestible and impactful.</a:t>
            </a:r>
          </a:p>
          <a:p>
            <a:r>
              <a:rPr b="1" dirty="0" sz="2400" lang="en-IN">
                <a:latin typeface="Aptos" panose="020B0004020202020204" pitchFamily="34" charset="0"/>
              </a:rPr>
              <a:t>Salary Benchmarking:</a:t>
            </a:r>
          </a:p>
          <a:p>
            <a:r>
              <a:rPr dirty="0" sz="2400" lang="en-IN">
                <a:latin typeface="Aptos" panose="020B0004020202020204" pitchFamily="34" charset="0"/>
              </a:rPr>
              <a:t>Compare internal salary data with industry standards or competitors (if available). This comparison could reveal if your organization is competitive in attracting and retaining talent.</a:t>
            </a:r>
          </a:p>
          <a:p>
            <a:r>
              <a:rPr b="1" dirty="0" sz="2400" lang="en-IN">
                <a:latin typeface="Aptos" panose="020B0004020202020204" pitchFamily="34" charset="0"/>
              </a:rPr>
              <a:t>Predictive Analytics:</a:t>
            </a:r>
          </a:p>
          <a:p>
            <a:r>
              <a:rPr dirty="0" sz="2400" lang="en-IN">
                <a:latin typeface="Aptos" panose="020B0004020202020204" pitchFamily="34" charset="0"/>
              </a:rPr>
              <a:t>If you have enough data, apply predictive analytics to forecast turnover risks based on salary dissatisfaction or identify departments at risk of budget overruns due to rising salary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1" cstate="print"/>
          <a:stretch>
            <a:fillRect/>
          </a:stretch>
        </p:blipFill>
        <p:spPr>
          <a:xfrm>
            <a:off x="1666875" y="6467475"/>
            <a:ext cx="76200" cy="177800"/>
          </a:xfrm>
          <a:prstGeom prst="rect"/>
        </p:spPr>
      </p:pic>
      <p:sp>
        <p:nvSpPr>
          <p:cNvPr id="104867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graphicFrame>
        <p:nvGraphicFramePr>
          <p:cNvPr id="4194306" name="Diagram 1"/>
          <p:cNvGraphicFramePr>
            <a:graphicFrameLocks/>
          </p:cNvGraphicFramePr>
          <p:nvPr/>
        </p:nvGraphicFramePr>
        <p:xfrm>
          <a:off x="2032000" y="670242"/>
          <a:ext cx="8128000" cy="301413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aphicFrame>
        <p:nvGraphicFramePr>
          <p:cNvPr id="4194307" name="Diagram 2"/>
          <p:cNvGraphicFramePr>
            <a:graphicFrameLocks/>
          </p:cNvGraphicFramePr>
          <p:nvPr/>
        </p:nvGraphicFramePr>
        <p:xfrm>
          <a:off x="2004052" y="2971800"/>
          <a:ext cx="8128000" cy="3014133"/>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7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8" name="Chart 9"/>
          <p:cNvGraphicFramePr>
            <a:graphicFrameLocks/>
          </p:cNvGraphicFramePr>
          <p:nvPr/>
        </p:nvGraphicFramePr>
        <p:xfrm>
          <a:off x="914400" y="1295400"/>
          <a:ext cx="6792958" cy="2910477"/>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9" name="Chart 10"/>
          <p:cNvGraphicFramePr>
            <a:graphicFrameLocks/>
          </p:cNvGraphicFramePr>
          <p:nvPr/>
        </p:nvGraphicFramePr>
        <p:xfrm>
          <a:off x="4953000" y="4205877"/>
          <a:ext cx="4648200" cy="258218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Title 1"/>
          <p:cNvSpPr>
            <a:spLocks noGrp="1"/>
          </p:cNvSpPr>
          <p:nvPr>
            <p:ph type="title"/>
          </p:nvPr>
        </p:nvSpPr>
        <p:spPr/>
        <p:txBody>
          <a:bodyPr/>
          <a:p>
            <a:r>
              <a:rPr dirty="0" lang="en-IN"/>
              <a:t>R</a:t>
            </a:r>
            <a:r>
              <a:rPr dirty="0" lang="en-IN" spc="-40"/>
              <a:t>E</a:t>
            </a:r>
            <a:r>
              <a:rPr dirty="0" lang="en-IN" spc="15"/>
              <a:t>S</a:t>
            </a:r>
            <a:r>
              <a:rPr dirty="0" lang="en-IN" spc="-30"/>
              <a:t>U</a:t>
            </a:r>
            <a:r>
              <a:rPr dirty="0" lang="en-IN" spc="-405"/>
              <a:t>L</a:t>
            </a:r>
            <a:r>
              <a:rPr dirty="0" lang="en-IN"/>
              <a:t>TS</a:t>
            </a:r>
          </a:p>
        </p:txBody>
      </p:sp>
      <p:graphicFrame>
        <p:nvGraphicFramePr>
          <p:cNvPr id="4194310" name="Chart 2"/>
          <p:cNvGraphicFramePr>
            <a:graphicFrameLocks/>
          </p:cNvGraphicFramePr>
          <p:nvPr/>
        </p:nvGraphicFramePr>
        <p:xfrm>
          <a:off x="742890" y="1351189"/>
          <a:ext cx="5734110" cy="2763612"/>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11" name="Chart 3"/>
          <p:cNvGraphicFramePr>
            <a:graphicFrameLocks/>
          </p:cNvGraphicFramePr>
          <p:nvPr/>
        </p:nvGraphicFramePr>
        <p:xfrm>
          <a:off x="5181601" y="3611689"/>
          <a:ext cx="4191000" cy="301771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7" name="Rectangle 2"/>
          <p:cNvSpPr>
            <a:spLocks noChangeArrowheads="1"/>
          </p:cNvSpPr>
          <p:nvPr/>
        </p:nvSpPr>
        <p:spPr bwMode="auto">
          <a:xfrm>
            <a:off x="381000" y="1471644"/>
            <a:ext cx="89916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Tx/>
              <a:buSzTx/>
              <a:buFont typeface="Wingdings" panose="05000000000000000000" pitchFamily="2" charset="2"/>
              <a:buChar char="ü"/>
            </a:pPr>
            <a:r>
              <a:rPr altLang="en-US" baseline="0" b="1" cap="none" dirty="0" sz="1800" i="0" kumimoji="0" lang="en-US" normalizeH="0" strike="noStrike" u="none">
                <a:ln>
                  <a:noFill/>
                </a:ln>
                <a:solidFill>
                  <a:schemeClr val="tx1"/>
                </a:solidFill>
                <a:effectLst/>
                <a:latin typeface="Arial" panose="020B0604020202020204" pitchFamily="34" charset="0"/>
              </a:rPr>
              <a:t>Salary Distribution</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The data indicates a significant variance in annual salaries across different departments, with Engineering and Finance having notably high total salaries. This suggests that these departments are either larger or have higher-paid positions compared to others.</a:t>
            </a:r>
          </a:p>
          <a:p>
            <a:pPr algn="l" defTabSz="914400" eaLnBrk="0" fontAlgn="base" hangingPunct="0" indent="0" latinLnBrk="0" lvl="0" marL="0" marR="0" rtl="0">
              <a:lnSpc>
                <a:spcPct val="100000"/>
              </a:lnSpc>
              <a:spcBef>
                <a:spcPct val="0"/>
              </a:spcBef>
              <a:spcAft>
                <a:spcPct val="0"/>
              </a:spcAft>
              <a:buClrTx/>
              <a:buSzTx/>
            </a:pPr>
            <a:endParaRPr altLang="en-US" dirty="0" lang="en-US">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Wingdings" panose="05000000000000000000" pitchFamily="2" charset="2"/>
              <a:buChar char="ü"/>
            </a:pPr>
            <a:r>
              <a:rPr altLang="en-US" baseline="0" b="1" cap="none" dirty="0" sz="1800" i="0" kumimoji="0" lang="en-US" normalizeH="0" strike="noStrike" u="none">
                <a:ln>
                  <a:noFill/>
                </a:ln>
                <a:solidFill>
                  <a:schemeClr val="tx1"/>
                </a:solidFill>
                <a:effectLst/>
                <a:latin typeface="Arial" panose="020B0604020202020204" pitchFamily="34" charset="0"/>
              </a:rPr>
              <a:t>Gender Representation</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The analysis sheet shows a breakdown of salaries by gender within each department. This can be used to evaluate gender parity in terms of compensation across the organization. Some departments may need a closer look to ensure equitable pay.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Wingdings" panose="05000000000000000000" pitchFamily="2" charset="2"/>
              <a:buChar char="ü"/>
            </a:pPr>
            <a:r>
              <a:rPr altLang="en-US" baseline="0" b="1" cap="none" dirty="0" sz="1800" i="0" kumimoji="0" lang="en-US" normalizeH="0" strike="noStrike" u="none">
                <a:ln>
                  <a:noFill/>
                </a:ln>
                <a:solidFill>
                  <a:schemeClr val="tx1"/>
                </a:solidFill>
                <a:effectLst/>
                <a:latin typeface="Arial" panose="020B0604020202020204" pitchFamily="34" charset="0"/>
              </a:rPr>
              <a:t>Departmental Insights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Certain departments like Engineering and Human Resources show a strong presence in both gender categories, indicating a balanced workforce. However, there may be departments where one gender is underrepresented, which could be an area for improvement in diversity initiatives.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10324"/>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3" name="TextBox 22"/>
          <p:cNvSpPr txBox="1"/>
          <p:nvPr/>
        </p:nvSpPr>
        <p:spPr>
          <a:xfrm>
            <a:off x="1527773" y="2439829"/>
            <a:ext cx="9136453" cy="1336040"/>
          </a:xfrm>
          <a:prstGeom prst="rect"/>
          <a:noFill/>
        </p:spPr>
        <p:txBody>
          <a:bodyPr rtlCol="0" wrap="square">
            <a:spAutoFit/>
          </a:bodyPr>
          <a:p>
            <a:pPr algn="ctr"/>
            <a:r>
              <a:rPr b="1" dirty="0" sz="4400" lang="en-US">
                <a:latin typeface="Calisto MT" panose="02040603050505030304" pitchFamily="18" charset="0"/>
                <a:cs typeface="Times New Roman" panose="02020603050405020304" pitchFamily="18" charset="0"/>
              </a:rPr>
              <a:t>EMPLOYEE</a:t>
            </a:r>
            <a:r>
              <a:rPr b="1" dirty="0" sz="4400" lang="en-US">
                <a:solidFill>
                  <a:srgbClr val="7030A0"/>
                </a:solidFill>
                <a:latin typeface="Calisto MT" panose="02040603050505030304" pitchFamily="18" charset="0"/>
                <a:cs typeface="Times New Roman" panose="02020603050405020304" pitchFamily="18" charset="0"/>
              </a:rPr>
              <a:t> </a:t>
            </a:r>
            <a:r>
              <a:rPr b="1" dirty="0" sz="4400" lang="en-US">
                <a:latin typeface="Calisto MT" panose="02040603050505030304" pitchFamily="18" charset="0"/>
                <a:cs typeface="Times New Roman" panose="02020603050405020304" pitchFamily="18" charset="0"/>
              </a:rPr>
              <a:t>SALARY</a:t>
            </a:r>
            <a:r>
              <a:rPr b="1" dirty="0" sz="4400" lang="en-US">
                <a:solidFill>
                  <a:srgbClr val="7030A0"/>
                </a:solidFill>
                <a:latin typeface="Calisto MT" panose="02040603050505030304" pitchFamily="18" charset="0"/>
                <a:cs typeface="Times New Roman" panose="02020603050405020304" pitchFamily="18" charset="0"/>
              </a:rPr>
              <a:t> </a:t>
            </a:r>
            <a:r>
              <a:rPr b="1" dirty="0" sz="4400" lang="en-US">
                <a:latin typeface="Calisto MT" panose="02040603050505030304" pitchFamily="18" charset="0"/>
                <a:cs typeface="Times New Roman" panose="02020603050405020304" pitchFamily="18" charset="0"/>
              </a:rPr>
              <a:t>ANALYSIS USING EXCEL</a:t>
            </a:r>
            <a:endParaRPr b="1" dirty="0" sz="4400" lang="en-IN">
              <a:latin typeface="Calisto MT" panose="0204060305050503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8" name="object 21"/>
          <p:cNvSpPr txBox="1">
            <a:spLocks noGrp="1"/>
          </p:cNvSpPr>
          <p:nvPr>
            <p:ph type="title"/>
          </p:nvPr>
        </p:nvSpPr>
        <p:spPr>
          <a:xfrm>
            <a:off x="739775" y="445388"/>
            <a:ext cx="2357120" cy="1359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9"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0"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42297" y="1981200"/>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7"/>
          <p:cNvSpPr txBox="1">
            <a:spLocks noGrp="1"/>
          </p:cNvSpPr>
          <p:nvPr>
            <p:ph type="title"/>
          </p:nvPr>
        </p:nvSpPr>
        <p:spPr>
          <a:xfrm>
            <a:off x="701413" y="404768"/>
            <a:ext cx="5636895" cy="118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TextBox 8"/>
          <p:cNvSpPr txBox="1"/>
          <p:nvPr/>
        </p:nvSpPr>
        <p:spPr>
          <a:xfrm>
            <a:off x="676275" y="1367374"/>
            <a:ext cx="7086600" cy="1412240"/>
          </a:xfrm>
          <a:prstGeom prst="rect"/>
          <a:noFill/>
        </p:spPr>
        <p:txBody>
          <a:bodyPr rtlCol="0" wrap="square">
            <a:spAutoFit/>
          </a:bodyPr>
          <a:p>
            <a:pPr indent="-342900" marL="342900">
              <a:buFont typeface="Wingdings" panose="05000000000000000000" pitchFamily="2" charset="2"/>
              <a:buChar char="Ø"/>
            </a:pPr>
            <a:r>
              <a:rPr dirty="0" sz="2400" lang="en-US">
                <a:latin typeface="Aptos" panose="020B0004020202020204" pitchFamily="34" charset="0"/>
              </a:rPr>
              <a:t>The objective of this analysis is to conduct a comprehensive examination of employee salary distribution across different departments within the company.</a:t>
            </a:r>
            <a:endParaRPr dirty="0" sz="2400" lang="en-IN">
              <a:latin typeface="Aptos" panose="020B0004020202020204" pitchFamily="34" charset="0"/>
            </a:endParaRPr>
          </a:p>
        </p:txBody>
      </p:sp>
      <p:sp>
        <p:nvSpPr>
          <p:cNvPr id="1048646" name="TextBox 11"/>
          <p:cNvSpPr txBox="1"/>
          <p:nvPr/>
        </p:nvSpPr>
        <p:spPr>
          <a:xfrm>
            <a:off x="660563" y="3237171"/>
            <a:ext cx="7070889" cy="1412240"/>
          </a:xfrm>
          <a:prstGeom prst="rect"/>
          <a:noFill/>
        </p:spPr>
        <p:txBody>
          <a:bodyPr rtlCol="0" wrap="square">
            <a:spAutoFit/>
          </a:bodyPr>
          <a:p>
            <a:pPr indent="-342900" marL="342900">
              <a:buFont typeface="Wingdings" panose="05000000000000000000" pitchFamily="2" charset="2"/>
              <a:buChar char="Ø"/>
            </a:pPr>
            <a:r>
              <a:rPr dirty="0" sz="2400" lang="en-US">
                <a:latin typeface="Aptos" panose="020B0004020202020204" pitchFamily="34" charset="0"/>
              </a:rPr>
              <a:t>The analysis focuses on understanding the salary structure by evaluating annual salaries, gender distribution, departmental budgets, and employee demographics.</a:t>
            </a:r>
            <a:endParaRPr dirty="0" sz="2400" lang="en-IN">
              <a:latin typeface="Aptos" panose="020B0004020202020204" pitchFamily="34" charset="0"/>
            </a:endParaRPr>
          </a:p>
        </p:txBody>
      </p:sp>
      <p:sp>
        <p:nvSpPr>
          <p:cNvPr id="1048647" name="TextBox 12"/>
          <p:cNvSpPr txBox="1"/>
          <p:nvPr/>
        </p:nvSpPr>
        <p:spPr>
          <a:xfrm>
            <a:off x="652707" y="5114038"/>
            <a:ext cx="7086600" cy="1412240"/>
          </a:xfrm>
          <a:prstGeom prst="rect"/>
          <a:noFill/>
        </p:spPr>
        <p:txBody>
          <a:bodyPr rtlCol="0" wrap="square">
            <a:spAutoFit/>
          </a:bodyPr>
          <a:p>
            <a:pPr indent="-342900" marL="342900">
              <a:buFont typeface="Wingdings" panose="05000000000000000000" pitchFamily="2" charset="2"/>
              <a:buChar char="Ø"/>
            </a:pPr>
            <a:r>
              <a:rPr dirty="0" sz="2400" lang="en-US">
                <a:latin typeface="Aptos" panose="020B0004020202020204" pitchFamily="34" charset="0"/>
              </a:rPr>
              <a:t>This will help identify discrepancies, trends, or patterns in compensation, which can inform strategic decisions regarding pay equity, departmental budgeting, and workforce planning.</a:t>
            </a:r>
            <a:endParaRPr dirty="0" sz="24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7"/>
          <p:cNvSpPr txBox="1">
            <a:spLocks noGrp="1"/>
          </p:cNvSpPr>
          <p:nvPr>
            <p:ph type="title"/>
          </p:nvPr>
        </p:nvSpPr>
        <p:spPr>
          <a:xfrm>
            <a:off x="739775" y="829627"/>
            <a:ext cx="5263515" cy="1184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2" name="TextBox 10"/>
          <p:cNvSpPr txBox="1"/>
          <p:nvPr/>
        </p:nvSpPr>
        <p:spPr>
          <a:xfrm>
            <a:off x="838200" y="1351508"/>
            <a:ext cx="7924800" cy="33934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dirty="0" sz="2400" lang="en-US">
                <a:latin typeface="Aptos" panose="020B0004020202020204" pitchFamily="34" charset="0"/>
                <a:cs typeface="Times New Roman" panose="02020603050405020304" pitchFamily="18" charset="0"/>
              </a:rPr>
              <a:t>This project analyzes employee salary data to assess compensation trends across different departments. </a:t>
            </a:r>
          </a:p>
          <a:p>
            <a:endParaRPr dirty="0" sz="2400" lang="en-US">
              <a:latin typeface="Aptos" panose="020B0004020202020204" pitchFamily="34" charset="0"/>
              <a:cs typeface="Times New Roman" panose="02020603050405020304" pitchFamily="18" charset="0"/>
            </a:endParaRPr>
          </a:p>
          <a:p>
            <a:pPr indent="-342900" marL="342900">
              <a:buFont typeface="Wingdings" panose="05000000000000000000" pitchFamily="2" charset="2"/>
              <a:buChar char="Ø"/>
            </a:pPr>
            <a:r>
              <a:rPr dirty="0" sz="2400" lang="en-US">
                <a:latin typeface="Aptos" panose="020B0004020202020204" pitchFamily="34" charset="0"/>
                <a:cs typeface="Times New Roman" panose="02020603050405020304" pitchFamily="18" charset="0"/>
              </a:rPr>
              <a:t>It focuses on salary distribution by gender, department, and other </a:t>
            </a:r>
            <a:r>
              <a:rPr dirty="0" sz="2400" lang="en-US" err="1">
                <a:latin typeface="Aptos" panose="020B0004020202020204" pitchFamily="34" charset="0"/>
                <a:cs typeface="Times New Roman" panose="02020603050405020304" pitchFamily="18" charset="0"/>
              </a:rPr>
              <a:t>demographics,aiming</a:t>
            </a:r>
            <a:r>
              <a:rPr dirty="0" sz="2400" lang="en-US">
                <a:latin typeface="Aptos" panose="020B0004020202020204" pitchFamily="34" charset="0"/>
                <a:cs typeface="Times New Roman" panose="02020603050405020304" pitchFamily="18" charset="0"/>
              </a:rPr>
              <a:t> to identify potential disparities.</a:t>
            </a:r>
          </a:p>
          <a:p>
            <a:endParaRPr dirty="0" sz="2400" lang="en-US">
              <a:latin typeface="Aptos" panose="020B0004020202020204" pitchFamily="34" charset="0"/>
              <a:cs typeface="Times New Roman" panose="02020603050405020304" pitchFamily="18" charset="0"/>
            </a:endParaRPr>
          </a:p>
          <a:p>
            <a:pPr indent="-342900" marL="342900">
              <a:buFont typeface="Wingdings" panose="05000000000000000000" pitchFamily="2" charset="2"/>
              <a:buChar char="Ø"/>
            </a:pPr>
            <a:r>
              <a:rPr dirty="0" sz="2400" lang="en-US">
                <a:latin typeface="Aptos" panose="020B0004020202020204" pitchFamily="34" charset="0"/>
                <a:cs typeface="Times New Roman" panose="02020603050405020304" pitchFamily="18" charset="0"/>
              </a:rPr>
              <a:t>The analysis provides insights into departmental budgets and helps inform strategic decisions on pay equity and workforce planning.</a:t>
            </a:r>
            <a:endParaRPr dirty="0" sz="2400" lang="en-IN">
              <a:latin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3" name="object 5"/>
          <p:cNvSpPr txBox="1">
            <a:spLocks noGrp="1"/>
          </p:cNvSpPr>
          <p:nvPr>
            <p:ph type="title"/>
          </p:nvPr>
        </p:nvSpPr>
        <p:spPr>
          <a:xfrm>
            <a:off x="699452" y="891793"/>
            <a:ext cx="5014595" cy="930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4"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1066800" y="1600200"/>
          <a:ext cx="7848600" cy="505777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6"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graphicFrame>
        <p:nvGraphicFramePr>
          <p:cNvPr id="4194305" name="Diagram 12"/>
          <p:cNvGraphicFramePr>
            <a:graphicFrameLocks/>
          </p:cNvGraphicFramePr>
          <p:nvPr/>
        </p:nvGraphicFramePr>
        <p:xfrm>
          <a:off x="838200" y="1752600"/>
          <a:ext cx="8128000" cy="4572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7" name="Title 1"/>
          <p:cNvSpPr>
            <a:spLocks noGrp="1"/>
          </p:cNvSpPr>
          <p:nvPr>
            <p:ph type="title"/>
          </p:nvPr>
        </p:nvSpPr>
        <p:spPr/>
        <p:txBody>
          <a:bodyPr/>
          <a:p>
            <a:r>
              <a:rPr dirty="0" lang="en-IN"/>
              <a:t>Dataset Description</a:t>
            </a:r>
          </a:p>
        </p:txBody>
      </p:sp>
      <p:sp>
        <p:nvSpPr>
          <p:cNvPr id="1048658" name="Rectangle 5"/>
          <p:cNvSpPr>
            <a:spLocks noChangeArrowheads="1"/>
          </p:cNvSpPr>
          <p:nvPr/>
        </p:nvSpPr>
        <p:spPr bwMode="auto">
          <a:xfrm>
            <a:off x="609600" y="-120927"/>
            <a:ext cx="7467600" cy="5439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square">
            <a:prstTxWarp prst="textNoShape"/>
            <a:spAutoFit/>
          </a:bodyPr>
          <a:p>
            <a:endParaRPr lang="en-IN"/>
          </a:p>
        </p:txBody>
      </p:sp>
      <p:sp>
        <p:nvSpPr>
          <p:cNvPr id="1048659" name="TextBox 12"/>
          <p:cNvSpPr txBox="1"/>
          <p:nvPr/>
        </p:nvSpPr>
        <p:spPr>
          <a:xfrm>
            <a:off x="761617" y="1536174"/>
            <a:ext cx="9448800" cy="3785652"/>
          </a:xfrm>
          <a:prstGeom prst="rect"/>
          <a:noFill/>
        </p:spPr>
        <p:txBody>
          <a:bodyPr wrap="square">
            <a:spAutoFit/>
          </a:bodyPr>
          <a:p>
            <a:r>
              <a:rPr b="1" dirty="0" sz="2400" lang="en-US">
                <a:latin typeface="Aptos" panose="020B0004020202020204" pitchFamily="34" charset="0"/>
              </a:rPr>
              <a:t>1. Employee Data new:</a:t>
            </a:r>
            <a:endParaRPr dirty="0" sz="2400" lang="en-US">
              <a:latin typeface="Aptos" panose="020B0004020202020204" pitchFamily="34" charset="0"/>
            </a:endParaRPr>
          </a:p>
          <a:p>
            <a:r>
              <a:rPr dirty="0" sz="2400" lang="en-US">
                <a:latin typeface="Aptos" panose="020B0004020202020204" pitchFamily="34" charset="0"/>
              </a:rPr>
              <a:t>This sheet provides detailed employee information, including:</a:t>
            </a:r>
          </a:p>
          <a:p>
            <a:pPr>
              <a:buFont typeface="Arial" panose="020B0604020202020204" pitchFamily="34" charset="0"/>
              <a:buChar char="•"/>
            </a:pPr>
            <a:r>
              <a:rPr b="1" dirty="0" sz="2400" lang="en-US">
                <a:latin typeface="Aptos" panose="020B0004020202020204" pitchFamily="34" charset="0"/>
              </a:rPr>
              <a:t>Employee ID, Full Name, Job Title, and Department</a:t>
            </a:r>
            <a:r>
              <a:rPr dirty="0" sz="2400" lang="en-US">
                <a:latin typeface="Aptos" panose="020B0004020202020204" pitchFamily="34" charset="0"/>
              </a:rPr>
              <a:t>: </a:t>
            </a:r>
          </a:p>
          <a:p>
            <a:r>
              <a:rPr dirty="0" sz="2400" lang="en-US">
                <a:latin typeface="Aptos" panose="020B0004020202020204" pitchFamily="34" charset="0"/>
              </a:rPr>
              <a:t>Identifiers and work details.</a:t>
            </a:r>
          </a:p>
          <a:p>
            <a:pPr>
              <a:buFont typeface="Arial" panose="020B0604020202020204" pitchFamily="34" charset="0"/>
              <a:buChar char="•"/>
            </a:pPr>
            <a:r>
              <a:rPr b="1" dirty="0" sz="2400" lang="en-US">
                <a:latin typeface="Aptos" panose="020B0004020202020204" pitchFamily="34" charset="0"/>
              </a:rPr>
              <a:t>Business Unit, Gender, Ethnicity, Age, Hire Date, and Exit Date</a:t>
            </a:r>
            <a:r>
              <a:rPr dirty="0" sz="2400" lang="en-US">
                <a:latin typeface="Aptos" panose="020B0004020202020204" pitchFamily="34" charset="0"/>
              </a:rPr>
              <a:t>:</a:t>
            </a:r>
          </a:p>
          <a:p>
            <a:r>
              <a:rPr dirty="0" sz="2400" lang="en-US">
                <a:latin typeface="Aptos" panose="020B0004020202020204" pitchFamily="34" charset="0"/>
              </a:rPr>
              <a:t>Demographic and employment data.</a:t>
            </a:r>
          </a:p>
          <a:p>
            <a:pPr>
              <a:buFont typeface="Arial" panose="020B0604020202020204" pitchFamily="34" charset="0"/>
              <a:buChar char="•"/>
            </a:pPr>
            <a:r>
              <a:rPr b="1" dirty="0" sz="2400" lang="en-US">
                <a:latin typeface="Aptos" panose="020B0004020202020204" pitchFamily="34" charset="0"/>
              </a:rPr>
              <a:t>Annual Salary and Bonus %</a:t>
            </a:r>
            <a:r>
              <a:rPr dirty="0" sz="2400" lang="en-US">
                <a:latin typeface="Aptos" panose="020B0004020202020204" pitchFamily="34" charset="0"/>
              </a:rPr>
              <a:t>: </a:t>
            </a:r>
          </a:p>
          <a:p>
            <a:r>
              <a:rPr dirty="0" sz="2400" lang="en-US">
                <a:latin typeface="Aptos" panose="020B0004020202020204" pitchFamily="34" charset="0"/>
              </a:rPr>
              <a:t>Compensation information.</a:t>
            </a:r>
          </a:p>
          <a:p>
            <a:pPr>
              <a:buFont typeface="Arial" panose="020B0604020202020204" pitchFamily="34" charset="0"/>
              <a:buChar char="•"/>
            </a:pPr>
            <a:r>
              <a:rPr b="1" dirty="0" sz="2400" lang="en-US">
                <a:latin typeface="Aptos" panose="020B0004020202020204" pitchFamily="34" charset="0"/>
              </a:rPr>
              <a:t>Country and City</a:t>
            </a:r>
            <a:r>
              <a:rPr dirty="0" sz="2400" lang="en-US">
                <a:latin typeface="Aptos" panose="020B0004020202020204" pitchFamily="34" charset="0"/>
              </a:rPr>
              <a:t>: </a:t>
            </a:r>
          </a:p>
          <a:p>
            <a:r>
              <a:rPr dirty="0" sz="2400" lang="en-US">
                <a:latin typeface="Aptos" panose="020B0004020202020204" pitchFamily="34" charset="0"/>
              </a:rPr>
              <a:t>Location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0" name="Title 1"/>
          <p:cNvSpPr>
            <a:spLocks noGrp="1"/>
          </p:cNvSpPr>
          <p:nvPr>
            <p:ph type="title"/>
          </p:nvPr>
        </p:nvSpPr>
        <p:spPr/>
        <p:txBody>
          <a:bodyPr/>
          <a:p>
            <a:r>
              <a:rPr dirty="0" lang="en-IN"/>
              <a:t>Dataset Description</a:t>
            </a:r>
          </a:p>
        </p:txBody>
      </p:sp>
      <p:sp>
        <p:nvSpPr>
          <p:cNvPr id="1048661" name="TextBox 3"/>
          <p:cNvSpPr txBox="1"/>
          <p:nvPr/>
        </p:nvSpPr>
        <p:spPr>
          <a:xfrm>
            <a:off x="990600" y="1720840"/>
            <a:ext cx="8393381" cy="3416320"/>
          </a:xfrm>
          <a:prstGeom prst="rect"/>
          <a:noFill/>
        </p:spPr>
        <p:txBody>
          <a:bodyPr wrap="square">
            <a:spAutoFit/>
          </a:bodyPr>
          <a:p>
            <a:r>
              <a:rPr b="1" dirty="0" sz="2400" lang="en-US">
                <a:latin typeface="Aptos" panose="020B0004020202020204" pitchFamily="34" charset="0"/>
              </a:rPr>
              <a:t>2. Analysis:</a:t>
            </a:r>
            <a:endParaRPr dirty="0" sz="2400" lang="en-US">
              <a:latin typeface="Aptos" panose="020B0004020202020204" pitchFamily="34" charset="0"/>
            </a:endParaRPr>
          </a:p>
          <a:p>
            <a:r>
              <a:rPr dirty="0" sz="2400" lang="en-US">
                <a:latin typeface="Aptos" panose="020B0004020202020204" pitchFamily="34" charset="0"/>
              </a:rPr>
              <a:t>This sheet offers a summarized view of salary data by gender and department. Key columns include:</a:t>
            </a:r>
          </a:p>
          <a:p>
            <a:pPr>
              <a:buFont typeface="Arial" panose="020B0604020202020204" pitchFamily="34" charset="0"/>
              <a:buChar char="•"/>
            </a:pPr>
            <a:r>
              <a:rPr b="1" dirty="0" sz="2400" lang="en-US">
                <a:latin typeface="Aptos" panose="020B0004020202020204" pitchFamily="34" charset="0"/>
              </a:rPr>
              <a:t>Row Labels</a:t>
            </a:r>
            <a:r>
              <a:rPr dirty="0" sz="2400" lang="en-US">
                <a:latin typeface="Aptos" panose="020B0004020202020204" pitchFamily="34" charset="0"/>
              </a:rPr>
              <a:t>: Departments.</a:t>
            </a:r>
          </a:p>
          <a:p>
            <a:pPr>
              <a:buFont typeface="Arial" panose="020B0604020202020204" pitchFamily="34" charset="0"/>
              <a:buChar char="•"/>
            </a:pPr>
            <a:r>
              <a:rPr b="1" dirty="0" sz="2400" lang="en-US">
                <a:latin typeface="Aptos" panose="020B0004020202020204" pitchFamily="34" charset="0"/>
              </a:rPr>
              <a:t>Column Labels</a:t>
            </a:r>
            <a:r>
              <a:rPr dirty="0" sz="2400" lang="en-US">
                <a:latin typeface="Aptos" panose="020B0004020202020204" pitchFamily="34" charset="0"/>
              </a:rPr>
              <a:t>: Gender categories.</a:t>
            </a:r>
          </a:p>
          <a:p>
            <a:pPr>
              <a:buFont typeface="Arial" panose="020B0604020202020204" pitchFamily="34" charset="0"/>
              <a:buChar char="•"/>
            </a:pPr>
            <a:r>
              <a:rPr b="1" dirty="0" sz="2400" lang="en-US">
                <a:latin typeface="Aptos" panose="020B0004020202020204" pitchFamily="34" charset="0"/>
              </a:rPr>
              <a:t>Sum of Annual Salary</a:t>
            </a:r>
            <a:r>
              <a:rPr dirty="0" sz="2400" lang="en-US">
                <a:latin typeface="Aptos" panose="020B0004020202020204" pitchFamily="34" charset="0"/>
              </a:rPr>
              <a:t>: Aggregated salary values by gender.</a:t>
            </a:r>
          </a:p>
          <a:p>
            <a:pPr>
              <a:buFont typeface="Arial" panose="020B0604020202020204" pitchFamily="34" charset="0"/>
              <a:buChar char="•"/>
            </a:pPr>
            <a:r>
              <a:rPr b="1" dirty="0" sz="2400" lang="en-US">
                <a:latin typeface="Aptos" panose="020B0004020202020204" pitchFamily="34" charset="0"/>
              </a:rPr>
              <a:t>Grand Total</a:t>
            </a:r>
            <a:r>
              <a:rPr dirty="0" sz="2400" lang="en-US">
                <a:latin typeface="Aptos" panose="020B0004020202020204" pitchFamily="34" charset="0"/>
              </a:rPr>
              <a:t>: Total salary per department.</a:t>
            </a:r>
          </a:p>
          <a:p>
            <a:r>
              <a:rPr dirty="0" sz="2400" lang="en-US">
                <a:latin typeface="Aptos" panose="020B0004020202020204" pitchFamily="34" charset="0"/>
              </a:rPr>
              <a:t>This sheet provides insights into gender-based salary distribution and departmental salary totals.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THANGAM RAKESH</cp:lastModifiedBy>
  <dcterms:created xsi:type="dcterms:W3CDTF">2024-03-29T04:07:22Z</dcterms:created>
  <dcterms:modified xsi:type="dcterms:W3CDTF">2024-09-10T09:19:20Z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42194a8983014550bb0fd8da5c8466ed</vt:lpwstr>
  </property>
</Properties>
</file>