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4" r:id="rId67"/>
    <p:sldId id="326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FD5E28-5F8A-4F19-9B5F-58F8E0376EDB}">
          <p14:sldIdLst>
            <p14:sldId id="256"/>
            <p14:sldId id="257"/>
            <p14:sldId id="258"/>
            <p14:sldId id="259"/>
          </p14:sldIdLst>
        </p14:section>
        <p14:section name="Data Management" id="{12AE3BBA-FA79-456B-A1F1-1A78276FBCAB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C3D7EEEF-376B-45B7-9D8F-E72B289139F7}">
          <p14:sldIdLst>
            <p14:sldId id="266"/>
            <p14:sldId id="267"/>
            <p14:sldId id="268"/>
            <p14:sldId id="269"/>
          </p14:sldIdLst>
        </p14:section>
        <p14:section name="Structured Query Language" id="{899A82FD-A7F0-46C7-ADF2-C4A390C4EB31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6F393BE0-A6C8-45BA-B5F6-46D445D5B393}">
          <p14:sldIdLst>
            <p14:sldId id="275"/>
            <p14:sldId id="276"/>
            <p14:sldId id="277"/>
            <p14:sldId id="278"/>
          </p14:sldIdLst>
        </p14:section>
        <p14:section name="Table Relationships" id="{BD083114-98AC-41DC-97ED-EA513EE574F5}">
          <p14:sldIdLst>
            <p14:sldId id="279"/>
            <p14:sldId id="280"/>
            <p14:sldId id="281"/>
            <p14:sldId id="282"/>
          </p14:sldIdLst>
        </p14:section>
        <p14:section name="Programmability" id="{5078B4FE-855B-4938-906D-C4A8F309B4C6}">
          <p14:sldIdLst>
            <p14:sldId id="283"/>
            <p14:sldId id="284"/>
            <p14:sldId id="285"/>
            <p14:sldId id="286"/>
          </p14:sldIdLst>
        </p14:section>
        <p14:section name="Data Types in MySQL Server" id="{F256A7D8-7F20-4AF0-AC2A-A4D935FDAABC}">
          <p14:sldIdLst>
            <p14:sldId id="287"/>
            <p14:sldId id="288"/>
            <p14:sldId id="289"/>
            <p14:sldId id="290"/>
            <p14:sldId id="291"/>
            <p14:sldId id="292"/>
            <p14:sldId id="327"/>
            <p14:sldId id="293"/>
            <p14:sldId id="294"/>
          </p14:sldIdLst>
        </p14:section>
        <p14:section name="Database Modeling" id="{58595B37-202C-4FD6-8C38-EB20A13A668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Basic SQL Queries" id="{23F92810-3C4B-44F0-B285-254C04023C1E}">
          <p14:sldIdLst>
            <p14:sldId id="302"/>
            <p14:sldId id="303"/>
            <p14:sldId id="304"/>
            <p14:sldId id="305"/>
          </p14:sldIdLst>
        </p14:section>
        <p14:section name="Table Customization" id="{C2A79060-8F7D-4004-9B41-65BCE94A4888}">
          <p14:sldIdLst>
            <p14:sldId id="306"/>
            <p14:sldId id="307"/>
            <p14:sldId id="308"/>
          </p14:sldIdLst>
        </p14:section>
        <p14:section name="Altering Tables" id="{3A782AEE-1584-4FD2-A8E4-CFE549DC66A2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eleting Data and Structures" id="{F12085C9-7E52-4573-A72F-7A5D16029F48}">
          <p14:sldIdLst>
            <p14:sldId id="315"/>
            <p14:sldId id="316"/>
            <p14:sldId id="317"/>
            <p14:sldId id="318"/>
          </p14:sldIdLst>
        </p14:section>
        <p14:section name="Conclusion" id="{70F08173-3AC2-4E44-A39B-4E72D8553139}">
          <p14:sldIdLst>
            <p14:sldId id="319"/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</dgm:pt>
    <dgm:pt modelId="{D7773969-705F-42B9-B1AB-A2D305445C69}" type="pres">
      <dgm:prSet presAssocID="{60EFC452-EF6C-4D69-AF80-CEB61214AB7E}" presName="rootConnector1" presStyleLbl="node1" presStyleIdx="0" presStyleCnt="0"/>
      <dgm:spPr/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</dgm:pt>
    <dgm:pt modelId="{A8428307-2237-4672-BAEB-7D0041F9D5E0}" type="pres">
      <dgm:prSet presAssocID="{16AE64D2-AE1D-40A7-B080-CFD6B421B6A7}" presName="rootConnector" presStyleLbl="node2" presStyleIdx="0" presStyleCnt="4"/>
      <dgm:spPr/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</dgm:pt>
    <dgm:pt modelId="{384FA23A-D0BC-4304-ACE6-C7F6110174C3}" type="pres">
      <dgm:prSet presAssocID="{8E320513-58AB-4824-8CB2-988BF9BD89B3}" presName="rootConnector" presStyleLbl="node2" presStyleIdx="1" presStyleCnt="4"/>
      <dgm:spPr/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</dgm:pt>
    <dgm:pt modelId="{0FCE1637-0BCC-4D76-9DCC-20C3817E95D5}" type="pres">
      <dgm:prSet presAssocID="{269A7C52-5B41-434A-848D-7E9430049450}" presName="rootConnector" presStyleLbl="node2" presStyleIdx="2" presStyleCnt="4"/>
      <dgm:spPr/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</dgm:pt>
    <dgm:pt modelId="{7F30697F-67A2-4266-A96F-0376730036B0}" type="pres">
      <dgm:prSet presAssocID="{6CE748CC-193A-46B1-A4EC-749A6946A7D2}" presName="rootConnector" presStyleLbl="node2" presStyleIdx="3" presStyleCnt="4"/>
      <dgm:spPr/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37.sv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Data Definition and Datatypes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5" y="300918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86209" y="1367937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5004" y="25193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247403" y="3375966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4042926" y="4546103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48078" y="3375967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119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3856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1585" y="4665927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1923" y="5855430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F9A3-B18E-43FB-92E2-838513CD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8" y="1508263"/>
            <a:ext cx="11470943" cy="38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5512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Database Engine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Structured Query Language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Table Relationships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Programmability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314200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Google,         Facebook,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Windows: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93" y="2366448"/>
            <a:ext cx="2832814" cy="2832814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84945" y="5294938"/>
            <a:ext cx="74660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3"/>
              </a:rPr>
              <a:t>https://dev.mysql.com/downloads/mysql/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28649" y="5965998"/>
            <a:ext cx="6422308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4"/>
              </a:rPr>
              <a:t>https://dev.mysql.com/downloads/repo/apt/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5400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64063"/>
              </p:ext>
            </p:extLst>
          </p:nvPr>
        </p:nvGraphicFramePr>
        <p:xfrm>
          <a:off x="1499838" y="247160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91941" y="411480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6601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301284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486876" y="352010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657600" y="352010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650241" y="247159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Relationships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67906"/>
              </p:ext>
            </p:extLst>
          </p:nvPr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107594"/>
              </p:ext>
            </p:extLst>
          </p:nvPr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8777"/>
              </p:ext>
            </p:extLst>
          </p:nvPr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33074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2350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006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474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08CF-A5BF-40F8-84C0-DAF7F757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8" y="1675340"/>
            <a:ext cx="8237584" cy="48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Programmability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Data Types in MySQL Server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Database Modeling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Basic SQL Queries</a:t>
            </a:r>
            <a:endParaRPr lang="bg-BG" sz="3400" dirty="0"/>
          </a:p>
          <a:p>
            <a:pPr marL="742950" indent="-742950">
              <a:buFont typeface="+mj-lt"/>
              <a:buAutoNum type="arabicPeriod" startAt="7"/>
            </a:pPr>
            <a:r>
              <a:rPr lang="en-US" sz="3400" dirty="0"/>
              <a:t>Table Customization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/>
              <a:t> Altering Tables</a:t>
            </a:r>
            <a:endParaRPr lang="en-US" sz="3400" dirty="0">
              <a:solidFill>
                <a:srgbClr val="F0A22E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3400" dirty="0"/>
              <a:t> Deleting Data and Structures</a:t>
            </a:r>
            <a:endParaRPr lang="en-US" sz="3400" dirty="0">
              <a:solidFill>
                <a:srgbClr val="F0A22E"/>
              </a:solidFill>
            </a:endParaRPr>
          </a:p>
          <a:p>
            <a:pPr>
              <a:buAutoNum type="arabicPeriod" startAt="7"/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9488" y="2133601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employee_id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9488" y="4612958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in MySQL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503099"/>
              </p:ext>
            </p:extLst>
          </p:nvPr>
        </p:nvGraphicFramePr>
        <p:xfrm>
          <a:off x="1295401" y="4343401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</a:t>
            </a:r>
            <a:r>
              <a:rPr lang="en-US" sz="3400" noProof="1"/>
              <a:t>)] [UNSIGNED]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TINYINT, SMALLINT, MEDIUMINT, BIGINT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DOUBLE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</a:t>
            </a:r>
            <a:r>
              <a:rPr lang="en-US" sz="3400" i="1" noProof="1"/>
              <a:t>M, D</a:t>
            </a:r>
            <a:r>
              <a:rPr lang="en-US" sz="34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DECIMAL</a:t>
            </a:r>
            <a:r>
              <a:rPr lang="en-US" sz="3400" noProof="1"/>
              <a:t> [(</a:t>
            </a:r>
            <a:r>
              <a:rPr lang="en-US" sz="3400" i="1" noProof="1"/>
              <a:t>M, D </a:t>
            </a:r>
            <a:r>
              <a:rPr lang="en-US" sz="3400" noProof="1"/>
              <a:t>)] [UNSIGNED] [ZEROFILL]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2823" y="3529201"/>
            <a:ext cx="3440761" cy="457200"/>
          </a:xfrm>
          <a:prstGeom prst="wedgeRoundRectCallout">
            <a:avLst>
              <a:gd name="adj1" fmla="val 14617"/>
              <a:gd name="adj2" fmla="val -164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81000" y="3338701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20962"/>
            <a:ext cx="12188825" cy="550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String column definitions include attributes that specify the </a:t>
            </a:r>
            <a:r>
              <a:rPr lang="en-US" sz="3400" b="1" noProof="1">
                <a:solidFill>
                  <a:schemeClr val="bg1"/>
                </a:solidFill>
              </a:rPr>
              <a:t>character set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or </a:t>
            </a:r>
            <a:r>
              <a:rPr lang="en-US" sz="3400" b="1" noProof="1">
                <a:solidFill>
                  <a:schemeClr val="bg1"/>
                </a:solidFill>
              </a:rPr>
              <a:t>collation</a:t>
            </a:r>
            <a:r>
              <a:rPr lang="en-US" sz="34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SET </a:t>
            </a:r>
            <a:r>
              <a:rPr lang="en-US" sz="32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E.g. utf8, </a:t>
            </a:r>
            <a:r>
              <a:rPr lang="en-US" sz="30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COLLATION </a:t>
            </a:r>
            <a:r>
              <a:rPr lang="en-US" sz="3200" noProof="1"/>
              <a:t>– </a:t>
            </a:r>
            <a:r>
              <a:rPr lang="en-US" sz="3200" dirty="0"/>
              <a:t>rules for encoding comparison</a:t>
            </a:r>
            <a:endParaRPr lang="en-US" sz="3200" noProof="1"/>
          </a:p>
          <a:p>
            <a:pPr lvl="2">
              <a:lnSpc>
                <a:spcPct val="100000"/>
              </a:lnSpc>
            </a:pPr>
            <a:r>
              <a:rPr lang="en-US" sz="3000" noProof="1"/>
              <a:t>E.g. </a:t>
            </a:r>
            <a:r>
              <a:rPr lang="en-US" sz="30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2229" y="1854643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21000" y="4914000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COLLATION – Example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77977"/>
              </p:ext>
            </p:extLst>
          </p:nvPr>
        </p:nvGraphicFramePr>
        <p:xfrm>
          <a:off x="1219200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noProof="1"/>
              <a:t>[(M)] - </a:t>
            </a:r>
            <a:r>
              <a:rPr lang="en-US" sz="3400" dirty="0"/>
              <a:t>up to 255 characters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character type (example CHAR(30) )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(M) </a:t>
            </a:r>
            <a:r>
              <a:rPr lang="en-US" sz="3400" b="1" noProof="1">
                <a:cs typeface="Consolas" pitchFamily="49" charset="0"/>
              </a:rPr>
              <a:t>– </a:t>
            </a:r>
            <a:r>
              <a:rPr lang="en-US" sz="3400" dirty="0"/>
              <a:t>up to 65 535. </a:t>
            </a:r>
            <a:r>
              <a:rPr lang="en-GB" sz="3400" dirty="0"/>
              <a:t>The effective maximum length is a subject to the maximum row size (65,535 bytes, which is shared among all columns ) and the character set used.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Variable max size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– up to </a:t>
            </a:r>
            <a:r>
              <a:rPr lang="en-US" sz="34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- 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inary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arge </a:t>
            </a:r>
            <a:r>
              <a:rPr lang="en-US" sz="3400" b="1" dirty="0">
                <a:solidFill>
                  <a:schemeClr val="bg1"/>
                </a:solidFill>
              </a:rPr>
              <a:t>Ob</a:t>
            </a:r>
            <a:r>
              <a:rPr lang="en-US" sz="3400" dirty="0"/>
              <a:t>ject</a:t>
            </a:r>
            <a:r>
              <a:rPr lang="en-US" sz="3400" noProof="1"/>
              <a:t> [(M)]  - </a:t>
            </a:r>
            <a:r>
              <a:rPr lang="en-US" sz="3400" dirty="0"/>
              <a:t>65 535 (2</a:t>
            </a:r>
            <a:r>
              <a:rPr lang="en-US" sz="3400" baseline="30000" dirty="0"/>
              <a:t>16</a:t>
            </a:r>
            <a:r>
              <a:rPr lang="en-US" sz="34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Storing data in CHAR and VARCHAR 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 VARCHAR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1693"/>
              </p:ext>
            </p:extLst>
          </p:nvPr>
        </p:nvGraphicFramePr>
        <p:xfrm>
          <a:off x="516000" y="2079000"/>
          <a:ext cx="11025001" cy="269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41">
                  <a:extLst>
                    <a:ext uri="{9D8B030D-6E8A-4147-A177-3AD203B41FA5}">
                      <a16:colId xmlns:a16="http://schemas.microsoft.com/office/drawing/2014/main" val="906903115"/>
                    </a:ext>
                  </a:extLst>
                </a:gridCol>
                <a:gridCol w="1590306">
                  <a:extLst>
                    <a:ext uri="{9D8B030D-6E8A-4147-A177-3AD203B41FA5}">
                      <a16:colId xmlns:a16="http://schemas.microsoft.com/office/drawing/2014/main" val="1015992637"/>
                    </a:ext>
                  </a:extLst>
                </a:gridCol>
                <a:gridCol w="2618408">
                  <a:extLst>
                    <a:ext uri="{9D8B030D-6E8A-4147-A177-3AD203B41FA5}">
                      <a16:colId xmlns:a16="http://schemas.microsoft.com/office/drawing/2014/main" val="467650949"/>
                    </a:ext>
                  </a:extLst>
                </a:gridCol>
                <a:gridCol w="2555606">
                  <a:extLst>
                    <a:ext uri="{9D8B030D-6E8A-4147-A177-3AD203B41FA5}">
                      <a16:colId xmlns:a16="http://schemas.microsoft.com/office/drawing/2014/main" val="4273302024"/>
                    </a:ext>
                  </a:extLst>
                </a:gridCol>
                <a:gridCol w="2659540">
                  <a:extLst>
                    <a:ext uri="{9D8B030D-6E8A-4147-A177-3AD203B41FA5}">
                      <a16:colId xmlns:a16="http://schemas.microsoft.com/office/drawing/2014/main" val="493704910"/>
                    </a:ext>
                  </a:extLst>
                </a:gridCol>
              </a:tblGrid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444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  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10813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'ab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3500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60748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abcdefgh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>
                <a:cs typeface="Consolas" pitchFamily="49" charset="0"/>
              </a:rPr>
              <a:t>-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4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 that contain 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  <a:endParaRPr lang="en-US" sz="34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424640"/>
              </p:ext>
            </p:extLst>
          </p:nvPr>
        </p:nvGraphicFramePr>
        <p:xfrm>
          <a:off x="1097188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91505" y="3286502"/>
            <a:ext cx="3228989" cy="1752600"/>
          </a:xfrm>
          <a:prstGeom prst="wedgeRoundRectCallout">
            <a:avLst>
              <a:gd name="adj1" fmla="val -26914"/>
              <a:gd name="adj2" fmla="val -58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</a:t>
            </a:r>
            <a:r>
              <a:rPr lang="bg-BG" sz="11500" b="1" noProof="1"/>
              <a:t>-</a:t>
            </a:r>
            <a:r>
              <a:rPr lang="en-US" sz="11500" b="1" noProof="1"/>
              <a:t>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MySQL retrieves values for a given date type in a </a:t>
            </a:r>
            <a:r>
              <a:rPr lang="en-US" sz="34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45973"/>
              </p:ext>
            </p:extLst>
          </p:nvPr>
        </p:nvGraphicFramePr>
        <p:xfrm>
          <a:off x="3036000" y="3519000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305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Modeling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373047" cy="5201066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>
                <a:solidFill>
                  <a:schemeClr val="bg1"/>
                </a:solidFill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9" y="4249389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Select </a:t>
            </a:r>
            <a:r>
              <a:rPr lang="en-US" sz="3400" b="1" dirty="0">
                <a:solidFill>
                  <a:schemeClr val="bg1"/>
                </a:solidFill>
              </a:rPr>
              <a:t>Create new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schema </a:t>
            </a:r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5" y="1986547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Right click on "Tables" </a:t>
            </a:r>
            <a:r>
              <a:rPr lang="en-US" sz="34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3" y="2338752"/>
            <a:ext cx="3149600" cy="376555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712834" y="5215527"/>
            <a:ext cx="2448365" cy="574334"/>
          </a:xfrm>
          <a:prstGeom prst="wedgeRoundRectCallout">
            <a:avLst>
              <a:gd name="adj1" fmla="val -24173"/>
              <a:gd name="adj2" fmla="val -114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721071" y="1818431"/>
            <a:ext cx="2895600" cy="574334"/>
          </a:xfrm>
          <a:prstGeom prst="wedgeRoundRectCallout">
            <a:avLst>
              <a:gd name="adj1" fmla="val -44817"/>
              <a:gd name="adj2" fmla="val 753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165488" y="3647193"/>
            <a:ext cx="2448365" cy="574334"/>
          </a:xfrm>
          <a:prstGeom prst="wedgeRoundRectCallout">
            <a:avLst>
              <a:gd name="adj1" fmla="val -29871"/>
              <a:gd name="adj2" fmla="val -9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7728" y="3993091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26" y="1942589"/>
            <a:ext cx="7405688" cy="445460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</a:t>
            </a:r>
            <a:r>
              <a:rPr lang="en-US" b="1" dirty="0">
                <a:solidFill>
                  <a:schemeClr val="bg1"/>
                </a:solidFill>
              </a:rPr>
              <a:t>GUI Clients</a:t>
            </a:r>
          </a:p>
          <a:p>
            <a:r>
              <a:rPr lang="en-US" dirty="0"/>
              <a:t>To insert or edit a record, click inside the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1" y="3200400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4296689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3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5400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28512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6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3594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80164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0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7843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1902" y="5783192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Table Customization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400" dirty="0"/>
          </a:p>
          <a:p>
            <a:r>
              <a:rPr lang="en-US" sz="3400" dirty="0"/>
              <a:t>Auto-Increment (Identity)</a:t>
            </a:r>
          </a:p>
          <a:p>
            <a:endParaRPr lang="en-US" sz="34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4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dirty="0">
                <a:latin typeface="Consolas" panose="020B0609020204030204" pitchFamily="49" charset="0"/>
              </a:rPr>
              <a:t>NULL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7472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5269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58676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employees</a:t>
            </a:r>
            <a:r>
              <a:rPr lang="en-US" dirty="0"/>
              <a:t> – id, first_name, last_name</a:t>
            </a:r>
          </a:p>
          <a:p>
            <a:pPr lvl="1"/>
            <a:r>
              <a:rPr lang="en-US" b="1" dirty="0"/>
              <a:t>categories</a:t>
            </a:r>
            <a:r>
              <a:rPr lang="en-US" dirty="0"/>
              <a:t> – id, name</a:t>
            </a:r>
          </a:p>
          <a:p>
            <a:pPr lvl="1"/>
            <a:r>
              <a:rPr lang="en-US" b="1" dirty="0"/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/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Altering Tables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2878584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8313" y="5375245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01000" y="5365915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97532"/>
            <a:ext cx="3657600" cy="1426961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table.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Deleting Data and Structures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323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of these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communicate with the DB engine via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MySQL is a </a:t>
            </a:r>
            <a:r>
              <a:rPr lang="en-US" sz="3400" b="1" dirty="0">
                <a:solidFill>
                  <a:schemeClr val="bg1"/>
                </a:solidFill>
              </a:rPr>
              <a:t>multiplatform</a:t>
            </a:r>
            <a:r>
              <a:rPr lang="en-US" sz="3400" dirty="0">
                <a:solidFill>
                  <a:schemeClr val="bg2"/>
                </a:solidFill>
              </a:rPr>
              <a:t>  RDBMS using 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Table columns have a </a:t>
            </a:r>
            <a:r>
              <a:rPr lang="en-US" sz="34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can use GUI Clients to </a:t>
            </a:r>
            <a:r>
              <a:rPr lang="en-US" sz="3400" b="1" dirty="0">
                <a:solidFill>
                  <a:schemeClr val="bg1"/>
                </a:solidFill>
              </a:rPr>
              <a:t>create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customize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SQL provides </a:t>
            </a:r>
            <a:r>
              <a:rPr lang="en-US" sz="34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b="1" dirty="0">
                <a:solidFill>
                  <a:srgbClr val="FFA000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rgbClr val="FFA000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rgbClr val="FFA000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971800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3153</Words>
  <Application>Microsoft Office PowerPoint</Application>
  <PresentationFormat>Widescreen</PresentationFormat>
  <Paragraphs>696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Data Types in MySQL Server</vt:lpstr>
      <vt:lpstr>Numeric Data Types</vt:lpstr>
      <vt:lpstr>Numeric Data Types</vt:lpstr>
      <vt:lpstr>String Types </vt:lpstr>
      <vt:lpstr>CHARACTER COLLATION – Example</vt:lpstr>
      <vt:lpstr>String Types (2) </vt:lpstr>
      <vt:lpstr>CHAR vs VARCHAR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90</cp:revision>
  <dcterms:created xsi:type="dcterms:W3CDTF">2018-05-23T13:08:44Z</dcterms:created>
  <dcterms:modified xsi:type="dcterms:W3CDTF">2021-05-21T07:48:50Z</dcterms:modified>
  <cp:category>programming;computer programming;software development;web development</cp:category>
</cp:coreProperties>
</file>