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8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A951EF-3073-4122-927F-37B6A27E734C}">
          <p14:sldIdLst>
            <p14:sldId id="256"/>
            <p14:sldId id="257"/>
            <p14:sldId id="258"/>
          </p14:sldIdLst>
        </p14:section>
        <p14:section name="Query Basics" id="{D3DCF60F-8E17-4D54-BC72-91EC9D6650E9}">
          <p14:sldIdLst>
            <p14:sldId id="259"/>
            <p14:sldId id="260"/>
            <p14:sldId id="261"/>
          </p14:sldIdLst>
        </p14:section>
        <p14:section name="Retrieving Data" id="{8A01E710-DCEC-48A6-8C00-C639FACF901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Writing Data" id="{159493D7-1A02-47F5-AC97-50A4AF8383FA}">
          <p14:sldIdLst>
            <p14:sldId id="281"/>
            <p14:sldId id="282"/>
            <p14:sldId id="283"/>
          </p14:sldIdLst>
        </p14:section>
        <p14:section name="Modifying Existing Records" id="{4F7D6406-D016-4548-9059-D062F10274DF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E191A289-2F6F-4F24-8D64-2615B898D08E}">
          <p14:sldIdLst>
            <p14:sldId id="290"/>
            <p14:sldId id="296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7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Create, Retrieve, Update, Delete – Using SQL Queries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CRUD in MySQL Server</a:t>
            </a:r>
            <a:endParaRPr lang="bg-BG" dirty="0"/>
          </a:p>
        </p:txBody>
      </p:sp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90" y="2246171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34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employees</a:t>
            </a:r>
            <a:r>
              <a:rPr lang="en-US" dirty="0"/>
              <a:t> from "</a:t>
            </a:r>
            <a:r>
              <a:rPr lang="en-US" b="1" dirty="0"/>
              <a:t>Hotel</a:t>
            </a:r>
            <a:r>
              <a:rPr lang="en-US" dirty="0"/>
              <a:t>" database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Retrieve</a:t>
            </a:r>
            <a:r>
              <a:rPr lang="en-GB" dirty="0"/>
              <a:t> 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Ordered</a:t>
            </a:r>
            <a:r>
              <a:rPr lang="en-GB" b="1" dirty="0"/>
              <a:t> </a:t>
            </a:r>
            <a:r>
              <a:rPr lang="en-GB" dirty="0"/>
              <a:t>by 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26741"/>
              </p:ext>
            </p:extLst>
          </p:nvPr>
        </p:nvGraphicFramePr>
        <p:xfrm>
          <a:off x="2088344" y="4444968"/>
          <a:ext cx="8046720" cy="1962912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1" y="1205824"/>
            <a:ext cx="1095858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id, first_name, last_name, job_title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 Information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391000" y="1324607"/>
            <a:ext cx="2514600" cy="600968"/>
          </a:xfrm>
          <a:prstGeom prst="wedgeRoundRectCallout">
            <a:avLst>
              <a:gd name="adj1" fmla="val -59204"/>
              <a:gd name="adj2" fmla="val -2174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91348" y="1321075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306000" y="2033459"/>
            <a:ext cx="2514600" cy="600968"/>
          </a:xfrm>
          <a:prstGeom prst="wedgeRoundRectCallout">
            <a:avLst>
              <a:gd name="adj1" fmla="val -54773"/>
              <a:gd name="adj2" fmla="val -3449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40782" y="1859555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/>
          <p:nvPr/>
        </p:nvSpPr>
        <p:spPr>
          <a:xfrm>
            <a:off x="625283" y="3712522"/>
            <a:ext cx="1095858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793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'No.', </a:t>
            </a:r>
          </a:p>
          <a:p>
            <a:r>
              <a:rPr lang="en-US" dirty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'First Name',</a:t>
            </a:r>
          </a:p>
          <a:p>
            <a:r>
              <a:rPr lang="en-US" dirty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'Last Name',</a:t>
            </a:r>
          </a:p>
          <a:p>
            <a:r>
              <a:rPr lang="en-US" dirty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'Job Title'</a:t>
            </a: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64" y="2993375"/>
            <a:ext cx="11815018" cy="65023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heading: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concat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returns the string that results from concatenating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dirty="0"/>
              <a:t>arguments 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String literals are enclosed in [</a:t>
            </a:r>
            <a:r>
              <a:rPr lang="en-US" sz="32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/>
              <a:t>](</a:t>
            </a:r>
            <a:r>
              <a:rPr lang="en-US" sz="3200" b="1" dirty="0">
                <a:solidFill>
                  <a:srgbClr val="FFA72A"/>
                </a:solidFill>
              </a:rPr>
              <a:t>single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rgbClr val="FFA72A"/>
                </a:solidFill>
              </a:rPr>
              <a:t>quotes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Table and column names containing special symbols use 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rgbClr val="FFA72A"/>
                </a:solidFill>
              </a:rPr>
              <a:t>`</a:t>
            </a:r>
            <a:r>
              <a:rPr lang="en-US" sz="3200" dirty="0"/>
              <a:t>]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FFA72A"/>
                </a:solidFill>
              </a:rPr>
              <a:t>backtick</a:t>
            </a:r>
            <a:r>
              <a:rPr lang="en-US" sz="32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705863" y="4374000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function of concatenation is </a:t>
            </a:r>
            <a:r>
              <a:rPr lang="en-US" b="1" dirty="0">
                <a:solidFill>
                  <a:schemeClr val="bg1"/>
                </a:solidFill>
              </a:rPr>
              <a:t>concat_ws()</a:t>
            </a:r>
            <a:r>
              <a:rPr lang="bg-BG" dirty="0"/>
              <a:t> - </a:t>
            </a:r>
            <a:r>
              <a:rPr lang="en-US" dirty="0"/>
              <a:t>stands for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GB" dirty="0"/>
              <a:t>	</a:t>
            </a:r>
            <a:r>
              <a:rPr lang="en-US" dirty="0"/>
              <a:t>concatenate with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and is a special form of </a:t>
            </a:r>
            <a:r>
              <a:rPr lang="en-US" b="1" dirty="0"/>
              <a:t>CONCAT()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Skip 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Concatenation(2)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3156" y="3429001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2658" y="3505201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368181" y="2653433"/>
            <a:ext cx="2514600" cy="600968"/>
          </a:xfrm>
          <a:prstGeom prst="wedgeRoundRectCallout">
            <a:avLst>
              <a:gd name="adj1" fmla="val 21912"/>
              <a:gd name="adj2" fmla="val 6607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Separator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26000" y="2674964"/>
            <a:ext cx="2514600" cy="600968"/>
          </a:xfrm>
          <a:prstGeom prst="wedgeRoundRectCallout">
            <a:avLst>
              <a:gd name="adj1" fmla="val -22603"/>
              <a:gd name="adj2" fmla="val 7030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Arguments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9215" y="3505201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Employees with Filter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Employees with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819401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) AS 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Full 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608258" y="1944000"/>
            <a:ext cx="2439945" cy="646687"/>
          </a:xfrm>
          <a:prstGeom prst="wedgeRoundRectCallout">
            <a:avLst>
              <a:gd name="adj1" fmla="val -30946"/>
              <a:gd name="adj2" fmla="val 7743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7253849" y="3789000"/>
            <a:ext cx="2652151" cy="646687"/>
          </a:xfrm>
          <a:prstGeom prst="wedgeRoundRectCallout">
            <a:avLst>
              <a:gd name="adj1" fmla="val -66982"/>
              <a:gd name="adj2" fmla="val 1733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4000" y="3431061"/>
            <a:ext cx="664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3054000" y="5362838"/>
            <a:ext cx="538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4001" y="1828800"/>
            <a:ext cx="6641999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can 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employees</a:t>
            </a:r>
            <a:r>
              <a:rPr lang="en-US" sz="3200" dirty="0"/>
              <a:t>, order by id</a:t>
            </a:r>
            <a:endParaRPr lang="en-GB" sz="3200" dirty="0"/>
          </a:p>
          <a:p>
            <a:pPr lvl="1"/>
            <a:r>
              <a:rPr lang="en-GB" sz="3200" dirty="0"/>
              <a:t>who are in </a:t>
            </a:r>
            <a:r>
              <a:rPr lang="en-GB" sz="3200" b="1" dirty="0"/>
              <a:t>department 4</a:t>
            </a:r>
            <a:r>
              <a:rPr lang="en-GB" sz="3200" dirty="0"/>
              <a:t> </a:t>
            </a:r>
          </a:p>
          <a:p>
            <a:pPr lvl="1"/>
            <a:r>
              <a:rPr lang="en-GB" sz="3200" dirty="0"/>
              <a:t>have salary </a:t>
            </a:r>
            <a:r>
              <a:rPr lang="en-GB" sz="3200" b="1" dirty="0"/>
              <a:t>higher or equal to 1</a:t>
            </a:r>
            <a:r>
              <a:rPr lang="bg-BG" sz="3200" b="1" dirty="0"/>
              <a:t>0</a:t>
            </a:r>
            <a:r>
              <a:rPr lang="en-GB" sz="3200" b="1" dirty="0"/>
              <a:t>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</a:t>
            </a:r>
            <a:r>
              <a:rPr lang="en-GB" dirty="0"/>
              <a:t>Select Employees by Multiple Filters</a:t>
            </a:r>
            <a:endParaRPr lang="en-US" dirty="0"/>
          </a:p>
        </p:txBody>
      </p:sp>
      <p:sp>
        <p:nvSpPr>
          <p:cNvPr id="7" name="Text Placeholder 6"/>
          <p:cNvSpPr txBox="1"/>
          <p:nvPr/>
        </p:nvSpPr>
        <p:spPr>
          <a:xfrm>
            <a:off x="616711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1000;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4000" y="444562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0" name="Picture 3"/>
          <p:cNvPicPr/>
          <p:nvPr/>
        </p:nvPicPr>
        <p:blipFill>
          <a:blip r:embed="rId2"/>
          <a:stretch/>
        </p:blipFill>
        <p:spPr>
          <a:xfrm>
            <a:off x="2090880" y="3246120"/>
            <a:ext cx="7357320" cy="9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449000"/>
            <a:ext cx="11804822" cy="5188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Not the same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Checking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6000" y="4051573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05800" y="5328643"/>
            <a:ext cx="55837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16000" y="2728306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2496000" y="3527761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Query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Retrieving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Writing Data in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Modifying Existing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01853"/>
              </p:ext>
            </p:extLst>
          </p:nvPr>
        </p:nvGraphicFramePr>
        <p:xfrm>
          <a:off x="7559050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3893"/>
              </p:ext>
            </p:extLst>
          </p:nvPr>
        </p:nvGraphicFramePr>
        <p:xfrm>
          <a:off x="7559050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others tables, views or joins between them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To simplify writing complex queries </a:t>
            </a:r>
          </a:p>
          <a:p>
            <a:pPr lvl="1"/>
            <a:r>
              <a:rPr lang="en-US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02281"/>
              </p:ext>
            </p:extLst>
          </p:nvPr>
        </p:nvGraphicFramePr>
        <p:xfrm>
          <a:off x="762001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23946"/>
              </p:ext>
            </p:extLst>
          </p:nvPr>
        </p:nvGraphicFramePr>
        <p:xfrm>
          <a:off x="762000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40096"/>
              </p:ext>
            </p:extLst>
          </p:nvPr>
        </p:nvGraphicFramePr>
        <p:xfrm>
          <a:off x="6996002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8889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7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(`first_name`,' ',`last_name`)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8278" y="4106539"/>
            <a:ext cx="6502343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that selects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employee</a:t>
            </a:r>
          </a:p>
          <a:p>
            <a:pPr lvl="1"/>
            <a:r>
              <a:rPr lang="en-US" sz="3200" dirty="0"/>
              <a:t>Name the view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>
                <a:solidFill>
                  <a:schemeClr val="bg1"/>
                </a:solidFill>
              </a:rPr>
              <a:t>Hotel</a:t>
            </a:r>
            <a:r>
              <a:rPr lang="en-US" sz="3200" dirty="0"/>
              <a:t> 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8965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638800" y="386784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10" name="Picture 4"/>
          <p:cNvPicPr/>
          <p:nvPr/>
        </p:nvPicPr>
        <p:blipFill>
          <a:blip r:embed="rId2"/>
          <a:stretch/>
        </p:blipFill>
        <p:spPr>
          <a:xfrm>
            <a:off x="1955880" y="4959000"/>
            <a:ext cx="8476560" cy="69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1974711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7162801" y="3987759"/>
            <a:ext cx="3228989" cy="640710"/>
          </a:xfrm>
          <a:prstGeom prst="wedgeRoundRectCallout">
            <a:avLst>
              <a:gd name="adj1" fmla="val -18946"/>
              <a:gd name="adj2" fmla="val -8329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971800" y="3901125"/>
            <a:ext cx="2743200" cy="640710"/>
          </a:xfrm>
          <a:prstGeom prst="wedgeRoundRectCallout">
            <a:avLst>
              <a:gd name="adj1" fmla="val 30752"/>
              <a:gd name="adj2" fmla="val -741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6465" y="5294853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`v_top_paid_employee`;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1553130"/>
            <a:ext cx="2706373" cy="2371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Writing Data in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SQL INSERT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001001" y="1035629"/>
            <a:ext cx="2430567" cy="956145"/>
          </a:xfrm>
          <a:prstGeom prst="wedgeRoundRectCallout">
            <a:avLst>
              <a:gd name="adj1" fmla="val -56788"/>
              <a:gd name="adj2" fmla="val 3824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8201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867400" y="424668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22" y="1447800"/>
            <a:ext cx="2461758" cy="246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Modifying Existing Records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SQL UPDATE and DELETE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456000" y="2163280"/>
            <a:ext cx="2060498" cy="679926"/>
          </a:xfrm>
          <a:prstGeom prst="wedgeRoundRectCallout">
            <a:avLst>
              <a:gd name="adj1" fmla="val -60705"/>
              <a:gd name="adj2" fmla="val 202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all employees salaries whose </a:t>
            </a:r>
            <a:r>
              <a:rPr lang="en-GB" b="1" dirty="0"/>
              <a:t>job_title</a:t>
            </a:r>
            <a:r>
              <a:rPr lang="en-GB" dirty="0"/>
              <a:t> is "</a:t>
            </a:r>
            <a:r>
              <a:rPr lang="en-GB" sz="3400" b="1" spc="-1" dirty="0">
                <a:solidFill>
                  <a:srgbClr val="234465"/>
                </a:solidFill>
              </a:rPr>
              <a:t>Manager</a:t>
            </a:r>
            <a:r>
              <a:rPr lang="en-GB" dirty="0"/>
              <a:t>" by </a:t>
            </a:r>
            <a:r>
              <a:rPr lang="en-GB" b="1" dirty="0"/>
              <a:t>100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6" name="Arrow: Down 6"/>
          <p:cNvSpPr/>
          <p:nvPr/>
        </p:nvSpPr>
        <p:spPr>
          <a:xfrm rot="16200000">
            <a:off x="7083119" y="3612978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7201" y="2880644"/>
            <a:ext cx="5278799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 = salary + 100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lang="en-US" sz="2500" b="1" spc="-1" dirty="0" err="1">
                <a:solidFill>
                  <a:srgbClr val="234465"/>
                </a:solidFill>
                <a:latin typeface="Consolas"/>
                <a:ea typeface="DejaVu Sans"/>
              </a:rPr>
              <a:t>job_title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= 'Manager';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FROM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employees;</a:t>
            </a:r>
            <a:endParaRPr lang="en-US" sz="2500" spc="-1" dirty="0">
              <a:latin typeface="Arial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82873-14D7-4652-BC7E-6C109679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73" y="2214000"/>
            <a:ext cx="1749053" cy="393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470138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81204" y="5334001"/>
            <a:ext cx="40697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996000" y="2161079"/>
            <a:ext cx="1791184" cy="679926"/>
          </a:xfrm>
          <a:prstGeom prst="wedgeRoundRectCallout">
            <a:avLst>
              <a:gd name="adj1" fmla="val -62496"/>
              <a:gd name="adj2" fmla="val 1624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all employees from the "</a:t>
            </a:r>
            <a:r>
              <a:rPr lang="en-GB" b="1" dirty="0"/>
              <a:t>employees</a:t>
            </a:r>
            <a:r>
              <a:rPr lang="en-GB" dirty="0"/>
              <a:t>" 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by id.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Delete from Table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1821000" y="3429000"/>
            <a:ext cx="7158480" cy="151516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3201" y="2719699"/>
            <a:ext cx="5057371" cy="24033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DELETE FROM</a:t>
            </a:r>
            <a:r>
              <a:rPr lang="en-US" sz="2800" dirty="0"/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SELECT * FROM 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14615" y="4030728"/>
            <a:ext cx="2636523" cy="596911"/>
          </a:xfrm>
          <a:prstGeom prst="wedgeRoundRectCallout">
            <a:avLst>
              <a:gd name="adj1" fmla="val 52263"/>
              <a:gd name="adj2" fmla="val -4339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133601" y="1995978"/>
            <a:ext cx="2636523" cy="596911"/>
          </a:xfrm>
          <a:prstGeom prst="wedgeRoundRectCallout">
            <a:avLst>
              <a:gd name="adj1" fmla="val -10092"/>
              <a:gd name="adj2" fmla="val 7681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records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6726" y="3069000"/>
            <a:ext cx="6349235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`start_date` = '2006-01-01';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03" y="1603601"/>
            <a:ext cx="2318395" cy="2318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Query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SQL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43001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3900" y="1773026"/>
            <a:ext cx="10741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first_name, last_name, job_title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3900" y="4537921"/>
            <a:ext cx="1074102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('Introduction to SQL Course', '2006-01-01');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3902" y="3155474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start_date='2003-06-01';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3351" y="1942710"/>
            <a:ext cx="638764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end_date = '2006-08-31'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3351" y="4489987"/>
            <a:ext cx="63876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Retrieving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SQL SELECT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  <p:sp>
        <p:nvSpPr>
          <p:cNvPr id="8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"employees"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01000" y="4733103"/>
            <a:ext cx="4588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38805"/>
              </p:ext>
            </p:extLst>
          </p:nvPr>
        </p:nvGraphicFramePr>
        <p:xfrm>
          <a:off x="554184" y="2022296"/>
          <a:ext cx="11125200" cy="23743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039000" y="5361427"/>
            <a:ext cx="2514600" cy="1054111"/>
          </a:xfrm>
          <a:prstGeom prst="wedgeRoundRectCallout">
            <a:avLst>
              <a:gd name="adj1" fmla="val 32245"/>
              <a:gd name="adj2" fmla="val -639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230000" y="5343997"/>
            <a:ext cx="2108454" cy="646687"/>
          </a:xfrm>
          <a:prstGeom prst="wedgeRoundRectCallout">
            <a:avLst>
              <a:gd name="adj1" fmla="val -31660"/>
              <a:gd name="adj2" fmla="val -7501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2852</Words>
  <Application>Microsoft Office PowerPoint</Application>
  <PresentationFormat>Widescreen</PresentationFormat>
  <Paragraphs>448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Basic CRUD in MySQL Server</vt:lpstr>
      <vt:lpstr>Table of Contents</vt:lpstr>
      <vt:lpstr>Have a Question?</vt:lpstr>
      <vt:lpstr>Query Basics</vt:lpstr>
      <vt:lpstr>SQL Queries – Few Examples</vt:lpstr>
      <vt:lpstr>SQL Queries – Few Examples</vt:lpstr>
      <vt:lpstr>Retrieving Data</vt:lpstr>
      <vt:lpstr>Capabilities of SQL SELECT </vt:lpstr>
      <vt:lpstr>SELECT – Examples</vt:lpstr>
      <vt:lpstr>Problem: Select Employee Information</vt:lpstr>
      <vt:lpstr>Solution: Select Employee Information</vt:lpstr>
      <vt:lpstr>Concatenation</vt:lpstr>
      <vt:lpstr>Concatenation(2)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</vt:lpstr>
      <vt:lpstr>Views (2)</vt:lpstr>
      <vt:lpstr>Views – Example</vt:lpstr>
      <vt:lpstr>Problem: Top Paid Employee</vt:lpstr>
      <vt:lpstr>Solution: Top Paid Employee</vt:lpstr>
      <vt:lpstr>Writing Data in Tables</vt:lpstr>
      <vt:lpstr>Inserting Data</vt:lpstr>
      <vt:lpstr>Inserting Data (2)</vt:lpstr>
      <vt:lpstr>Modifying Existing Records</vt:lpstr>
      <vt:lpstr>Updating Data</vt:lpstr>
      <vt:lpstr>Problem: Update Employees Salary</vt:lpstr>
      <vt:lpstr>Deleting Data</vt:lpstr>
      <vt:lpstr>Problem: Delete from Table</vt:lpstr>
      <vt:lpstr>Solution: Delete from Table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44</cp:revision>
  <dcterms:created xsi:type="dcterms:W3CDTF">2018-05-23T13:08:44Z</dcterms:created>
  <dcterms:modified xsi:type="dcterms:W3CDTF">2021-05-27T06:46:01Z</dcterms:modified>
  <cp:category>programming;computer programming;software development;web development</cp:category>
</cp:coreProperties>
</file>