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8"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5E19CAA-458C-4F02-894D-F63B516BB423}">
          <p14:sldIdLst>
            <p14:sldId id="256"/>
            <p14:sldId id="257"/>
            <p14:sldId id="258"/>
          </p14:sldIdLst>
        </p14:section>
        <p14:section name="Grouping" id="{A61AF767-8890-49AC-A19A-E18C321D5408}">
          <p14:sldIdLst>
            <p14:sldId id="259"/>
            <p14:sldId id="260"/>
            <p14:sldId id="261"/>
            <p14:sldId id="262"/>
            <p14:sldId id="263"/>
          </p14:sldIdLst>
        </p14:section>
        <p14:section name="Aggregate Functions" id="{96CEC195-C1DB-4405-A4F2-1C251114B1C5}">
          <p14:sldIdLst>
            <p14:sldId id="264"/>
            <p14:sldId id="265"/>
            <p14:sldId id="266"/>
            <p14:sldId id="267"/>
            <p14:sldId id="268"/>
            <p14:sldId id="269"/>
            <p14:sldId id="270"/>
            <p14:sldId id="271"/>
            <p14:sldId id="272"/>
            <p14:sldId id="273"/>
            <p14:sldId id="274"/>
            <p14:sldId id="275"/>
          </p14:sldIdLst>
        </p14:section>
        <p14:section name="Having" id="{F4DBE03A-BE8F-4BA6-A76F-82189E363231}">
          <p14:sldIdLst>
            <p14:sldId id="276"/>
            <p14:sldId id="277"/>
            <p14:sldId id="278"/>
            <p14:sldId id="279"/>
          </p14:sldIdLst>
        </p14:section>
        <p14:section name="Conclusion" id="{0D19BB7E-0298-42D7-8CA9-E1F65DE5BAD6}">
          <p14:sldIdLst>
            <p14:sldId id="280"/>
            <p14:sldId id="286"/>
            <p14:sldId id="288"/>
            <p14:sldId id="2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96" d="100"/>
          <a:sy n="96" d="100"/>
        </p:scale>
        <p:origin x="1206" y="78"/>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14.9.2020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124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3889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536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054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62236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2239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83591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798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66326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361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3894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6267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0957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43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1082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05104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6.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5"/>
          <p:cNvSpPr>
            <a:spLocks noGrp="1"/>
          </p:cNvSpPr>
          <p:nvPr>
            <p:ph type="subTitle" idx="1"/>
          </p:nvPr>
        </p:nvSpPr>
        <p:spPr>
          <a:xfrm>
            <a:off x="638778" y="1303142"/>
            <a:ext cx="10962447" cy="882654"/>
          </a:xfrm>
        </p:spPr>
        <p:txBody>
          <a:bodyPr>
            <a:noAutofit/>
          </a:bodyPr>
          <a:lstStyle/>
          <a:p>
            <a:r>
              <a:rPr lang="en-US" smtClean="0">
                <a:solidFill>
                  <a:srgbClr val="234465"/>
                </a:solidFill>
              </a:rPr>
              <a:t>How to Get Data Insights?</a:t>
            </a:r>
            <a:endParaRPr lang="en-US" dirty="0">
              <a:solidFill>
                <a:srgbClr val="234465"/>
              </a:solidFill>
            </a:endParaRPr>
          </a:p>
        </p:txBody>
      </p:sp>
      <p:sp>
        <p:nvSpPr>
          <p:cNvPr id="19" name="Title 4"/>
          <p:cNvSpPr>
            <a:spLocks noGrp="1"/>
          </p:cNvSpPr>
          <p:nvPr>
            <p:ph type="title"/>
          </p:nvPr>
        </p:nvSpPr>
        <p:spPr>
          <a:xfrm>
            <a:off x="619114" y="254857"/>
            <a:ext cx="10962447" cy="882654"/>
          </a:xfrm>
        </p:spPr>
        <p:txBody>
          <a:bodyPr>
            <a:normAutofit/>
          </a:bodyPr>
          <a:lstStyle/>
          <a:p>
            <a:r>
              <a:rPr lang="en-US" dirty="0">
                <a:solidFill>
                  <a:srgbClr val="234465"/>
                </a:solidFill>
              </a:rPr>
              <a:t>Data Aggregation</a:t>
            </a:r>
            <a:endParaRPr lang="en-US" dirty="0"/>
          </a:p>
        </p:txBody>
      </p:sp>
      <p:sp>
        <p:nvSpPr>
          <p:cNvPr id="7" name="Text Placeholder 6"/>
          <p:cNvSpPr>
            <a:spLocks noGrp="1"/>
          </p:cNvSpPr>
          <p:nvPr>
            <p:ph type="body" sz="quarter" idx="17"/>
          </p:nvPr>
        </p:nvSpPr>
        <p:spPr>
          <a:xfrm>
            <a:off x="629399" y="4856450"/>
            <a:ext cx="2950749" cy="506796"/>
          </a:xfrm>
        </p:spPr>
        <p:txBody>
          <a:bodyPr/>
          <a:lstStyle/>
          <a:p>
            <a:pPr algn="l"/>
            <a:r>
              <a:rPr lang="en-US" sz="2800" dirty="0"/>
              <a:t>SoftUni Team</a:t>
            </a:r>
          </a:p>
        </p:txBody>
      </p:sp>
      <p:sp>
        <p:nvSpPr>
          <p:cNvPr id="8" name="Text Placeholder 7"/>
          <p:cNvSpPr>
            <a:spLocks noGrp="1"/>
          </p:cNvSpPr>
          <p:nvPr>
            <p:ph type="body" sz="quarter" idx="18"/>
          </p:nvPr>
        </p:nvSpPr>
        <p:spPr>
          <a:xfrm>
            <a:off x="629399" y="5394419"/>
            <a:ext cx="2950749" cy="444793"/>
          </a:xfrm>
        </p:spPr>
        <p:txBody>
          <a:bodyPr/>
          <a:lstStyle/>
          <a:p>
            <a:pPr algn="l"/>
            <a:r>
              <a:rPr lang="en-US" sz="2400" dirty="0"/>
              <a:t>Technical Trainers</a:t>
            </a:r>
          </a:p>
        </p:txBody>
      </p:sp>
      <p:sp>
        <p:nvSpPr>
          <p:cNvPr id="11" name="Text Placeholder 10"/>
          <p:cNvSpPr>
            <a:spLocks noGrp="1"/>
          </p:cNvSpPr>
          <p:nvPr>
            <p:ph type="body" sz="quarter" idx="19"/>
          </p:nvPr>
        </p:nvSpPr>
        <p:spPr>
          <a:xfrm>
            <a:off x="8647386" y="5915031"/>
            <a:ext cx="2950749" cy="382788"/>
          </a:xfrm>
        </p:spPr>
        <p:txBody>
          <a:bodyPr/>
          <a:lstStyle/>
          <a:p>
            <a:pPr algn="r"/>
            <a:r>
              <a:rPr lang="en-US" sz="2000" dirty="0"/>
              <a:t>Software University</a:t>
            </a:r>
          </a:p>
        </p:txBody>
      </p:sp>
      <p:sp>
        <p:nvSpPr>
          <p:cNvPr id="12" name="Text Placeholder 11"/>
          <p:cNvSpPr>
            <a:spLocks noGrp="1"/>
          </p:cNvSpPr>
          <p:nvPr>
            <p:ph type="body" sz="quarter" idx="20"/>
          </p:nvPr>
        </p:nvSpPr>
        <p:spPr>
          <a:xfrm>
            <a:off x="8647386" y="6346254"/>
            <a:ext cx="2950749" cy="363552"/>
          </a:xfrm>
        </p:spPr>
        <p:txBody>
          <a:bodyPr/>
          <a:lstStyle/>
          <a:p>
            <a:pPr algn="r"/>
            <a:r>
              <a:rPr lang="en-US" sz="1800" smtClean="0">
                <a:hlinkClick r:id="rId3"/>
              </a:rPr>
              <a:t>https://softuni.bg</a:t>
            </a:r>
            <a:endParaRPr lang="en-US" sz="1800" dirty="0"/>
          </a:p>
        </p:txBody>
      </p:sp>
      <p:pic>
        <p:nvPicPr>
          <p:cNvPr id="9" name="Picture 2" descr="Image result for database">
            <a:extLst>
              <a:ext uri="{FF2B5EF4-FFF2-40B4-BE49-F238E27FC236}">
                <a16:creationId xmlns:a16="http://schemas.microsoft.com/office/drawing/2014/main" id="{5F882FFC-8991-4186-8911-5729C7E5A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1" y="2185797"/>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funnel">
            <a:extLst>
              <a:ext uri="{FF2B5EF4-FFF2-40B4-BE49-F238E27FC236}">
                <a16:creationId xmlns:a16="http://schemas.microsoft.com/office/drawing/2014/main" id="{15D93D88-58EB-49DC-9B0D-5AD6AC5B24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6977" y="3937426"/>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3" name="Картина 16">
            <a:extLst>
              <a:ext uri="{FF2B5EF4-FFF2-40B4-BE49-F238E27FC236}">
                <a16:creationId xmlns:a16="http://schemas.microsoft.com/office/drawing/2014/main" id="{1B8DE115-9DAC-4763-A9E3-00B67E2A40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8037" y="3747376"/>
            <a:ext cx="1604719" cy="1604719"/>
          </a:xfrm>
          <a:prstGeom prst="rect">
            <a:avLst/>
          </a:prstGeom>
        </p:spPr>
      </p:pic>
      <p:pic>
        <p:nvPicPr>
          <p:cNvPr id="14" name="Картина 17">
            <a:extLst>
              <a:ext uri="{FF2B5EF4-FFF2-40B4-BE49-F238E27FC236}">
                <a16:creationId xmlns:a16="http://schemas.microsoft.com/office/drawing/2014/main" id="{DD49E0B8-8AB3-44D3-ADD1-2AD462DCF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1853" y="4410813"/>
            <a:ext cx="920206" cy="920206"/>
          </a:xfrm>
          <a:prstGeom prst="rect">
            <a:avLst/>
          </a:prstGeom>
        </p:spPr>
      </p:pic>
      <p:pic>
        <p:nvPicPr>
          <p:cNvPr id="15" name="Картина 18">
            <a:extLst>
              <a:ext uri="{FF2B5EF4-FFF2-40B4-BE49-F238E27FC236}">
                <a16:creationId xmlns:a16="http://schemas.microsoft.com/office/drawing/2014/main" id="{90B11720-831A-4DC8-9676-55AA0F0F81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5954" y="4742985"/>
            <a:ext cx="752211" cy="752211"/>
          </a:xfrm>
          <a:prstGeom prst="rect">
            <a:avLst/>
          </a:prstGeom>
        </p:spPr>
      </p:pic>
    </p:spTree>
    <p:extLst>
      <p:ext uri="{BB962C8B-B14F-4D97-AF65-F5344CB8AC3E}">
        <p14:creationId xmlns:p14="http://schemas.microsoft.com/office/powerpoint/2010/main" val="258416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D53BEE8-44D3-4278-A0AD-88B4BD7C0242}"/>
              </a:ext>
            </a:extLst>
          </p:cNvPr>
          <p:cNvSpPr>
            <a:spLocks noGrp="1"/>
          </p:cNvSpPr>
          <p:nvPr>
            <p:ph type="body" sz="quarter" idx="10"/>
          </p:nvPr>
        </p:nvSpPr>
        <p:spPr/>
        <p:txBody>
          <a:bodyPr/>
          <a:lstStyle/>
          <a:p>
            <a:r>
              <a:rPr lang="en-US" dirty="0"/>
              <a:t>Used to operate over </a:t>
            </a:r>
            <a:r>
              <a:rPr lang="en-US" b="1" dirty="0">
                <a:solidFill>
                  <a:schemeClr val="bg1"/>
                </a:solidFill>
              </a:rPr>
              <a:t>one</a:t>
            </a:r>
            <a:r>
              <a:rPr lang="en-US" dirty="0"/>
              <a:t> or </a:t>
            </a:r>
            <a:r>
              <a:rPr lang="en-US" b="1" dirty="0">
                <a:solidFill>
                  <a:schemeClr val="bg1"/>
                </a:solidFill>
              </a:rPr>
              <a:t>more</a:t>
            </a:r>
            <a:r>
              <a:rPr lang="en-US" dirty="0"/>
              <a:t> groups performing </a:t>
            </a:r>
            <a:r>
              <a:rPr lang="en-US" b="1" dirty="0">
                <a:solidFill>
                  <a:schemeClr val="bg1"/>
                </a:solidFill>
              </a:rPr>
              <a:t>data</a:t>
            </a:r>
            <a:r>
              <a:rPr lang="en-US" dirty="0"/>
              <a:t>        </a:t>
            </a:r>
            <a:r>
              <a:rPr lang="en-US" b="1" dirty="0">
                <a:solidFill>
                  <a:schemeClr val="bg1"/>
                </a:solidFill>
              </a:rPr>
              <a:t>analysis</a:t>
            </a:r>
            <a:r>
              <a:rPr lang="en-US" dirty="0"/>
              <a:t> on every one</a:t>
            </a:r>
          </a:p>
          <a:p>
            <a:pPr lvl="1"/>
            <a:r>
              <a:rPr lang="en-US" dirty="0"/>
              <a:t>MIN, MAX, AVG, COUNT etc.</a:t>
            </a:r>
          </a:p>
          <a:p>
            <a:r>
              <a:rPr lang="en-US" dirty="0"/>
              <a:t>They usually </a:t>
            </a:r>
            <a:r>
              <a:rPr lang="en-US" b="1" dirty="0">
                <a:solidFill>
                  <a:schemeClr val="bg1"/>
                </a:solidFill>
              </a:rPr>
              <a:t>ignore</a:t>
            </a:r>
            <a:r>
              <a:rPr lang="en-US" dirty="0"/>
              <a:t> </a:t>
            </a:r>
            <a:r>
              <a:rPr lang="en-US" b="1" dirty="0">
                <a:latin typeface="Consolas" panose="020B0609020204030204" pitchFamily="49" charset="0"/>
              </a:rPr>
              <a:t>NULL</a:t>
            </a:r>
            <a:r>
              <a:rPr lang="en-US" dirty="0"/>
              <a:t> values</a:t>
            </a:r>
          </a:p>
          <a:p>
            <a:endParaRPr lang="bg-BG" dirty="0"/>
          </a:p>
        </p:txBody>
      </p:sp>
      <p:sp>
        <p:nvSpPr>
          <p:cNvPr id="2" name="Title 1"/>
          <p:cNvSpPr>
            <a:spLocks noGrp="1"/>
          </p:cNvSpPr>
          <p:nvPr>
            <p:ph type="title"/>
          </p:nvPr>
        </p:nvSpPr>
        <p:spPr/>
        <p:txBody>
          <a:bodyPr/>
          <a:lstStyle/>
          <a:p>
            <a:r>
              <a:rPr lang="en-US" dirty="0"/>
              <a:t>Aggregate Functions</a:t>
            </a:r>
          </a:p>
        </p:txBody>
      </p:sp>
      <p:sp>
        <p:nvSpPr>
          <p:cNvPr id="12" name="Rectangle 9">
            <a:extLst>
              <a:ext uri="{FF2B5EF4-FFF2-40B4-BE49-F238E27FC236}">
                <a16:creationId xmlns:a16="http://schemas.microsoft.com/office/drawing/2014/main" id="{7E623C43-5873-4A5D-9E16-6EC46B22D46F}"/>
              </a:ext>
            </a:extLst>
          </p:cNvPr>
          <p:cNvSpPr>
            <a:spLocks noChangeArrowheads="1"/>
          </p:cNvSpPr>
          <p:nvPr/>
        </p:nvSpPr>
        <p:spPr bwMode="auto">
          <a:xfrm>
            <a:off x="376099" y="3939211"/>
            <a:ext cx="7239000"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 BY </a:t>
            </a:r>
            <a:r>
              <a:rPr lang="en-US" sz="3200" noProof="1">
                <a:solidFill>
                  <a:schemeClr val="tx2"/>
                </a:solidFill>
                <a:latin typeface="Consolas" panose="020B0609020204030204" pitchFamily="49" charset="0"/>
              </a:rPr>
              <a:t>e.`department_id`;</a:t>
            </a:r>
          </a:p>
        </p:txBody>
      </p:sp>
      <p:sp>
        <p:nvSpPr>
          <p:cNvPr id="13" name="Стрелка надясно 12">
            <a:extLst>
              <a:ext uri="{FF2B5EF4-FFF2-40B4-BE49-F238E27FC236}">
                <a16:creationId xmlns:a16="http://schemas.microsoft.com/office/drawing/2014/main" id="{7ECDE9BB-3477-4040-8CCA-3CC2E770706E}"/>
              </a:ext>
            </a:extLst>
          </p:cNvPr>
          <p:cNvSpPr/>
          <p:nvPr/>
        </p:nvSpPr>
        <p:spPr>
          <a:xfrm>
            <a:off x="7889958" y="4804550"/>
            <a:ext cx="533400" cy="4572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4" name="Picture 1">
            <a:extLst>
              <a:ext uri="{FF2B5EF4-FFF2-40B4-BE49-F238E27FC236}">
                <a16:creationId xmlns:a16="http://schemas.microsoft.com/office/drawing/2014/main" id="{68926FF3-0398-49FA-9780-22AC92382D3A}"/>
              </a:ext>
            </a:extLst>
          </p:cNvPr>
          <p:cNvPicPr>
            <a:picLocks noChangeAspect="1"/>
          </p:cNvPicPr>
          <p:nvPr/>
        </p:nvPicPr>
        <p:blipFill>
          <a:blip r:embed="rId2"/>
          <a:stretch>
            <a:fillRect/>
          </a:stretch>
        </p:blipFill>
        <p:spPr>
          <a:xfrm>
            <a:off x="8698218" y="3932585"/>
            <a:ext cx="3184201" cy="2194505"/>
          </a:xfrm>
          <a:prstGeom prst="rect">
            <a:avLst/>
          </a:prstGeom>
          <a:effectLst>
            <a:outerShdw blurRad="50800" dist="38100" dir="2700000" algn="tl" rotWithShape="0">
              <a:prstClr val="black">
                <a:alpha val="40000"/>
              </a:prstClr>
            </a:outerShdw>
          </a:effectLst>
        </p:spPr>
      </p:pic>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562356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2035EE7-96F2-4450-B07F-7E11F5A3E33B}"/>
              </a:ext>
            </a:extLst>
          </p:cNvPr>
          <p:cNvSpPr>
            <a:spLocks noGrp="1"/>
          </p:cNvSpPr>
          <p:nvPr>
            <p:ph type="body" sz="quarter" idx="10"/>
          </p:nvPr>
        </p:nvSpPr>
        <p:spPr/>
        <p:txBody>
          <a:bodyPr/>
          <a:lstStyle/>
          <a:p>
            <a:pPr>
              <a:buClr>
                <a:schemeClr val="tx2"/>
              </a:buClr>
            </a:pPr>
            <a:r>
              <a:rPr lang="en-US" sz="3200" b="1" dirty="0">
                <a:solidFill>
                  <a:schemeClr val="bg1"/>
                </a:solidFill>
                <a:latin typeface="Consolas" panose="020B0609020204030204" pitchFamily="49" charset="0"/>
              </a:rPr>
              <a:t>COUNT</a:t>
            </a:r>
            <a:r>
              <a:rPr lang="en-US" sz="3200" b="1" dirty="0"/>
              <a:t> -</a:t>
            </a:r>
            <a:r>
              <a:rPr lang="en-US" sz="3200" dirty="0"/>
              <a:t> counts the values (not nulls) in one or more columns based on grouping criteria</a:t>
            </a:r>
          </a:p>
        </p:txBody>
      </p:sp>
      <p:sp>
        <p:nvSpPr>
          <p:cNvPr id="2" name="Title 1"/>
          <p:cNvSpPr>
            <a:spLocks noGrp="1"/>
          </p:cNvSpPr>
          <p:nvPr>
            <p:ph type="title"/>
          </p:nvPr>
        </p:nvSpPr>
        <p:spPr/>
        <p:txBody>
          <a:bodyPr/>
          <a:lstStyle/>
          <a:p>
            <a:r>
              <a:rPr lang="en-US" dirty="0">
                <a:latin typeface="Consolas" panose="020B0609020204030204" pitchFamily="49" charset="0"/>
              </a:rPr>
              <a:t>COUNT</a:t>
            </a:r>
            <a:endParaRPr lang="en-US" dirty="0"/>
          </a:p>
        </p:txBody>
      </p:sp>
      <p:sp>
        <p:nvSpPr>
          <p:cNvPr id="12" name="Rectangle 13">
            <a:extLst>
              <a:ext uri="{FF2B5EF4-FFF2-40B4-BE49-F238E27FC236}">
                <a16:creationId xmlns:a16="http://schemas.microsoft.com/office/drawing/2014/main" id="{AD78571C-B547-4EC6-98B4-FCCCC1A99CC4}"/>
              </a:ext>
            </a:extLst>
          </p:cNvPr>
          <p:cNvSpPr/>
          <p:nvPr/>
        </p:nvSpPr>
        <p:spPr>
          <a:xfrm>
            <a:off x="632710" y="5695222"/>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632710" y="4457029"/>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632710" y="3647056"/>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3813175189"/>
              </p:ext>
            </p:extLst>
          </p:nvPr>
        </p:nvGraphicFramePr>
        <p:xfrm>
          <a:off x="624163" y="3195715"/>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 name="Rectangle 1">
            <a:extLst>
              <a:ext uri="{FF2B5EF4-FFF2-40B4-BE49-F238E27FC236}">
                <a16:creationId xmlns:a16="http://schemas.microsoft.com/office/drawing/2014/main" id="{BB2C2D64-5872-48A3-BC5F-E66E29740598}"/>
              </a:ext>
            </a:extLst>
          </p:cNvPr>
          <p:cNvSpPr/>
          <p:nvPr/>
        </p:nvSpPr>
        <p:spPr>
          <a:xfrm>
            <a:off x="7396587" y="4276132"/>
            <a:ext cx="4267200" cy="39319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0" name="Rectangle 12">
            <a:extLst>
              <a:ext uri="{FF2B5EF4-FFF2-40B4-BE49-F238E27FC236}">
                <a16:creationId xmlns:a16="http://schemas.microsoft.com/office/drawing/2014/main" id="{E6AC7077-8303-4189-AF5C-F4609F1FEF6A}"/>
              </a:ext>
            </a:extLst>
          </p:cNvPr>
          <p:cNvSpPr/>
          <p:nvPr/>
        </p:nvSpPr>
        <p:spPr>
          <a:xfrm>
            <a:off x="7392278" y="4685919"/>
            <a:ext cx="4271509" cy="38951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ectangle 13">
            <a:extLst>
              <a:ext uri="{FF2B5EF4-FFF2-40B4-BE49-F238E27FC236}">
                <a16:creationId xmlns:a16="http://schemas.microsoft.com/office/drawing/2014/main" id="{B6838417-BEFC-4AD5-8FE4-D18212E936AC}"/>
              </a:ext>
            </a:extLst>
          </p:cNvPr>
          <p:cNvSpPr/>
          <p:nvPr/>
        </p:nvSpPr>
        <p:spPr>
          <a:xfrm>
            <a:off x="7392278" y="5099447"/>
            <a:ext cx="4270115"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32" name="Group 49">
            <a:extLst>
              <a:ext uri="{FF2B5EF4-FFF2-40B4-BE49-F238E27FC236}">
                <a16:creationId xmlns:a16="http://schemas.microsoft.com/office/drawing/2014/main" id="{232E43D9-A0C5-4073-B97A-DB5714F7D810}"/>
              </a:ext>
            </a:extLst>
          </p:cNvPr>
          <p:cNvGraphicFramePr>
            <a:graphicFrameLocks/>
          </p:cNvGraphicFramePr>
          <p:nvPr>
            <p:extLst>
              <p:ext uri="{D42A27DB-BD31-4B8C-83A1-F6EECF244321}">
                <p14:modId xmlns:p14="http://schemas.microsoft.com/office/powerpoint/2010/main" val="1692055671"/>
              </p:ext>
            </p:extLst>
          </p:nvPr>
        </p:nvGraphicFramePr>
        <p:xfrm>
          <a:off x="7396587" y="3806943"/>
          <a:ext cx="4267200" cy="1683705"/>
        </p:xfrm>
        <a:graphic>
          <a:graphicData uri="http://schemas.openxmlformats.org/drawingml/2006/table">
            <a:tbl>
              <a:tblPr/>
              <a:tblGrid>
                <a:gridCol w="2345097">
                  <a:extLst>
                    <a:ext uri="{9D8B030D-6E8A-4147-A177-3AD203B41FA5}">
                      <a16:colId xmlns:a16="http://schemas.microsoft.com/office/drawing/2014/main" val="20000"/>
                    </a:ext>
                  </a:extLst>
                </a:gridCol>
                <a:gridCol w="1922103">
                  <a:extLst>
                    <a:ext uri="{9D8B030D-6E8A-4147-A177-3AD203B41FA5}">
                      <a16:colId xmlns:a16="http://schemas.microsoft.com/office/drawing/2014/main"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SalaryCount</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 name="Right Arrow 15">
            <a:extLst>
              <a:ext uri="{FF2B5EF4-FFF2-40B4-BE49-F238E27FC236}">
                <a16:creationId xmlns:a16="http://schemas.microsoft.com/office/drawing/2014/main" id="{BB7892CA-1250-4B7B-8770-A8142D79E8A5}"/>
              </a:ext>
            </a:extLst>
          </p:cNvPr>
          <p:cNvSpPr/>
          <p:nvPr/>
        </p:nvSpPr>
        <p:spPr>
          <a:xfrm rot="629839">
            <a:off x="6400399" y="42543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4" name="Right Arrow 17">
            <a:extLst>
              <a:ext uri="{FF2B5EF4-FFF2-40B4-BE49-F238E27FC236}">
                <a16:creationId xmlns:a16="http://schemas.microsoft.com/office/drawing/2014/main" id="{BABA8FCF-B0B0-460F-9C48-0BABACD1A88B}"/>
              </a:ext>
            </a:extLst>
          </p:cNvPr>
          <p:cNvSpPr/>
          <p:nvPr/>
        </p:nvSpPr>
        <p:spPr>
          <a:xfrm>
            <a:off x="6416529" y="48623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Right Arrow 18">
            <a:extLst>
              <a:ext uri="{FF2B5EF4-FFF2-40B4-BE49-F238E27FC236}">
                <a16:creationId xmlns:a16="http://schemas.microsoft.com/office/drawing/2014/main" id="{D0D3F6E8-EF66-4C48-91F0-9C3B21E9F116}"/>
              </a:ext>
            </a:extLst>
          </p:cNvPr>
          <p:cNvSpPr/>
          <p:nvPr/>
        </p:nvSpPr>
        <p:spPr>
          <a:xfrm rot="20230444">
            <a:off x="6494546" y="55494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1627721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9" grpId="0" animBg="1"/>
      <p:bldP spid="30" grpId="0" animBg="1"/>
      <p:bldP spid="31" grpId="0" animBg="1"/>
      <p:bldP spid="33"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type="body" sz="quarter" idx="10"/>
          </p:nvPr>
        </p:nvSpPr>
        <p:spPr/>
        <p:txBody>
          <a:bodyPr/>
          <a:lstStyle/>
          <a:p>
            <a:pPr>
              <a:lnSpc>
                <a:spcPct val="100000"/>
              </a:lnSpc>
            </a:pPr>
            <a:r>
              <a:rPr lang="en-US" sz="3100"/>
              <a:t>Note </a:t>
            </a:r>
            <a:r>
              <a:rPr lang="en-US" sz="3100" smtClean="0"/>
              <a:t>that </a:t>
            </a:r>
            <a:r>
              <a:rPr lang="en-US" sz="3100" dirty="0"/>
              <a:t>when we use </a:t>
            </a:r>
            <a:r>
              <a:rPr lang="en-US" sz="3100" b="1" dirty="0">
                <a:solidFill>
                  <a:schemeClr val="bg1"/>
                </a:solidFill>
                <a:latin typeface="Consolas" panose="020B0609020204030204" pitchFamily="49" charset="0"/>
              </a:rPr>
              <a:t>COUNT</a:t>
            </a:r>
            <a:r>
              <a:rPr lang="en-US" sz="3100" dirty="0"/>
              <a:t> we will ignore any employee with </a:t>
            </a:r>
            <a:r>
              <a:rPr lang="en-US" sz="3100" b="1" dirty="0">
                <a:solidFill>
                  <a:schemeClr val="bg1"/>
                </a:solidFill>
                <a:latin typeface="Consolas" panose="020B0609020204030204" pitchFamily="49" charset="0"/>
              </a:rPr>
              <a:t>NULL</a:t>
            </a:r>
            <a:r>
              <a:rPr lang="en-US" sz="3100" dirty="0"/>
              <a:t> salary.</a:t>
            </a:r>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10" name="Rectangle 9"/>
          <p:cNvSpPr>
            <a:spLocks noChangeArrowheads="1"/>
          </p:cNvSpPr>
          <p:nvPr/>
        </p:nvSpPr>
        <p:spPr bwMode="auto">
          <a:xfrm>
            <a:off x="816005" y="3212803"/>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 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p>
        </p:txBody>
      </p:sp>
      <p:sp>
        <p:nvSpPr>
          <p:cNvPr id="8" name="AutoShape 7"/>
          <p:cNvSpPr>
            <a:spLocks noChangeArrowheads="1"/>
          </p:cNvSpPr>
          <p:nvPr/>
        </p:nvSpPr>
        <p:spPr bwMode="auto">
          <a:xfrm>
            <a:off x="4011613" y="2083802"/>
            <a:ext cx="2229557" cy="953805"/>
          </a:xfrm>
          <a:prstGeom prst="wedgeRoundRectCallout">
            <a:avLst>
              <a:gd name="adj1" fmla="val -42091"/>
              <a:gd name="adj2" fmla="val 8227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267201" y="55993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7975712" y="3002012"/>
            <a:ext cx="2971800" cy="558485"/>
          </a:xfrm>
          <a:prstGeom prst="wedgeRoundRectCallout">
            <a:avLst>
              <a:gd name="adj1" fmla="val -39853"/>
              <a:gd name="adj2" fmla="val 933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1" name="Rectangle: Rounded Corners 23">
            <a:extLst/>
          </p:cNvPr>
          <p:cNvSpPr/>
          <p:nvPr/>
        </p:nvSpPr>
        <p:spPr>
          <a:xfrm>
            <a:off x="2971801" y="3354534"/>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099451" y="3849541"/>
            <a:ext cx="312075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3418826" y="4807612"/>
            <a:ext cx="3286774"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9636020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2" grpId="0" animBg="1"/>
      <p:bldP spid="13" grpId="0" animBg="1"/>
      <p:bldP spid="11"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latin typeface="Consolas" panose="020B0609020204030204" pitchFamily="49" charset="0"/>
              </a:rPr>
              <a:t>SUM</a:t>
            </a:r>
            <a:r>
              <a:rPr lang="en-US" sz="3200" dirty="0"/>
              <a:t> - sums the values in a column</a:t>
            </a:r>
            <a:endParaRPr lang="en-US" sz="3100" dirty="0"/>
          </a:p>
        </p:txBody>
      </p:sp>
      <p:sp>
        <p:nvSpPr>
          <p:cNvPr id="465922" name="Rectangle 2"/>
          <p:cNvSpPr>
            <a:spLocks noGrp="1" noChangeArrowheads="1"/>
          </p:cNvSpPr>
          <p:nvPr>
            <p:ph type="title"/>
          </p:nvPr>
        </p:nvSpPr>
        <p:spPr/>
        <p:txBody>
          <a:bodyPr/>
          <a:lstStyle/>
          <a:p>
            <a:r>
              <a:rPr lang="en-US" dirty="0"/>
              <a:t>SUM</a:t>
            </a:r>
            <a:endParaRPr lang="bg-BG" dirty="0"/>
          </a:p>
        </p:txBody>
      </p:sp>
      <p:sp>
        <p:nvSpPr>
          <p:cNvPr id="11" name="Rectangle 13"/>
          <p:cNvSpPr/>
          <p:nvPr/>
        </p:nvSpPr>
        <p:spPr>
          <a:xfrm>
            <a:off x="584684" y="4939833"/>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5"/>
          <p:cNvSpPr/>
          <p:nvPr/>
        </p:nvSpPr>
        <p:spPr>
          <a:xfrm rot="1884745">
            <a:off x="6503556" y="3341620"/>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7"/>
          <p:cNvSpPr/>
          <p:nvPr/>
        </p:nvSpPr>
        <p:spPr>
          <a:xfrm rot="20706438">
            <a:off x="6525585" y="4042499"/>
            <a:ext cx="717577" cy="2782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8"/>
          <p:cNvSpPr/>
          <p:nvPr/>
        </p:nvSpPr>
        <p:spPr>
          <a:xfrm rot="19000881">
            <a:off x="6555029" y="478800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55524" y="3466929"/>
            <a:ext cx="4298346" cy="37101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55524" y="3837949"/>
            <a:ext cx="4298346" cy="371016"/>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55524" y="4208965"/>
            <a:ext cx="4298346" cy="37101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2237325909"/>
              </p:ext>
            </p:extLst>
          </p:nvPr>
        </p:nvGraphicFramePr>
        <p:xfrm>
          <a:off x="576437"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503437375"/>
              </p:ext>
            </p:extLst>
          </p:nvPr>
        </p:nvGraphicFramePr>
        <p:xfrm>
          <a:off x="7548002" y="3069133"/>
          <a:ext cx="4295024" cy="1505816"/>
        </p:xfrm>
        <a:graphic>
          <a:graphicData uri="http://schemas.openxmlformats.org/drawingml/2006/table">
            <a:tbl>
              <a:tblPr/>
              <a:tblGrid>
                <a:gridCol w="2360389">
                  <a:extLst>
                    <a:ext uri="{9D8B030D-6E8A-4147-A177-3AD203B41FA5}">
                      <a16:colId xmlns:a16="http://schemas.microsoft.com/office/drawing/2014/main" val="20000"/>
                    </a:ext>
                  </a:extLst>
                </a:gridCol>
                <a:gridCol w="1934635">
                  <a:extLst>
                    <a:ext uri="{9D8B030D-6E8A-4147-A177-3AD203B41FA5}">
                      <a16:colId xmlns:a16="http://schemas.microsoft.com/office/drawing/2014/main" val="20001"/>
                    </a:ext>
                  </a:extLst>
                </a:gridCol>
              </a:tblGrid>
              <a:tr h="3992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4116208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23">
            <a:extLst/>
          </p:cNvPr>
          <p:cNvSpPr/>
          <p:nvPr/>
        </p:nvSpPr>
        <p:spPr>
          <a:xfrm>
            <a:off x="3429001" y="4681663"/>
            <a:ext cx="3296357"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Content Placeholder 2"/>
          <p:cNvSpPr>
            <a:spLocks noGrp="1"/>
          </p:cNvSpPr>
          <p:nvPr>
            <p:ph type="body" sz="quarter" idx="10"/>
          </p:nvPr>
        </p:nvSpPr>
        <p:spPr>
          <a:ln w="12700">
            <a:noFill/>
          </a:ln>
        </p:spPr>
        <p:txBody>
          <a:bodyPr/>
          <a:lstStyle/>
          <a:p>
            <a:pPr>
              <a:lnSpc>
                <a:spcPct val="100000"/>
              </a:lnSpc>
            </a:pPr>
            <a:r>
              <a:rPr lang="en-US" sz="3200" noProof="1"/>
              <a:t>If any department has no salaries </a:t>
            </a:r>
            <a:r>
              <a:rPr lang="en-US" sz="3200" b="1" noProof="1">
                <a:solidFill>
                  <a:schemeClr val="bg1"/>
                </a:solidFill>
                <a:latin typeface="Consolas" panose="020B0609020204030204" pitchFamily="49" charset="0"/>
              </a:rPr>
              <a:t>NULL</a:t>
            </a:r>
            <a:r>
              <a:rPr lang="en-US" sz="3200" noProof="1"/>
              <a:t> will be displayed.</a:t>
            </a:r>
            <a:endParaRPr lang="en-US" sz="3100" noProof="1"/>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10" name="Rectangle 9"/>
          <p:cNvSpPr>
            <a:spLocks noChangeArrowheads="1"/>
          </p:cNvSpPr>
          <p:nvPr/>
        </p:nvSpPr>
        <p:spPr bwMode="auto">
          <a:xfrm>
            <a:off x="805950" y="3091160"/>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department_id`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p:txBody>
      </p:sp>
      <p:sp>
        <p:nvSpPr>
          <p:cNvPr id="8" name="AutoShape 7"/>
          <p:cNvSpPr>
            <a:spLocks noChangeArrowheads="1"/>
          </p:cNvSpPr>
          <p:nvPr/>
        </p:nvSpPr>
        <p:spPr bwMode="auto">
          <a:xfrm>
            <a:off x="3962400" y="1788599"/>
            <a:ext cx="2229557" cy="953805"/>
          </a:xfrm>
          <a:prstGeom prst="wedgeRoundRectCallout">
            <a:avLst>
              <a:gd name="adj1" fmla="val -38294"/>
              <a:gd name="adj2" fmla="val 8937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495801" y="5440599"/>
            <a:ext cx="2229557" cy="953805"/>
          </a:xfrm>
          <a:prstGeom prst="wedgeRoundRectCallout">
            <a:avLst>
              <a:gd name="adj1" fmla="val -36270"/>
              <a:gd name="adj2" fmla="val -865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093979" y="4160857"/>
            <a:ext cx="1981200" cy="520807"/>
          </a:xfrm>
          <a:prstGeom prst="wedgeRoundRectCallout">
            <a:avLst>
              <a:gd name="adj1" fmla="val -62484"/>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5" name="Rectangle: Rounded Corners 23">
            <a:extLst/>
          </p:cNvPr>
          <p:cNvSpPr/>
          <p:nvPr/>
        </p:nvSpPr>
        <p:spPr>
          <a:xfrm>
            <a:off x="2951169" y="3199603"/>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622668" y="3709485"/>
            <a:ext cx="29238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5334000" y="4247646"/>
            <a:ext cx="381000" cy="365621"/>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6625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12" grpId="0" animBg="1"/>
      <p:bldP spid="11" grpId="0" animBg="1"/>
      <p:bldP spid="13"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MAX</a:t>
            </a:r>
            <a:r>
              <a:rPr lang="en-US" sz="3200" b="1" dirty="0"/>
              <a:t> -</a:t>
            </a:r>
            <a:r>
              <a:rPr lang="en-US" sz="3200" dirty="0"/>
              <a:t> takes the maximum value in a column.</a:t>
            </a:r>
            <a:endParaRPr lang="en-US" sz="3100" dirty="0"/>
          </a:p>
        </p:txBody>
      </p:sp>
      <p:sp>
        <p:nvSpPr>
          <p:cNvPr id="465922" name="Rectangle 2"/>
          <p:cNvSpPr>
            <a:spLocks noGrp="1" noChangeArrowheads="1"/>
          </p:cNvSpPr>
          <p:nvPr>
            <p:ph type="title"/>
          </p:nvPr>
        </p:nvSpPr>
        <p:spPr/>
        <p:txBody>
          <a:bodyPr/>
          <a:lstStyle/>
          <a:p>
            <a:r>
              <a:rPr lang="en-US" dirty="0"/>
              <a:t>MAX</a:t>
            </a:r>
            <a:endParaRPr lang="bg-BG" dirty="0"/>
          </a:p>
        </p:txBody>
      </p:sp>
      <p:sp>
        <p:nvSpPr>
          <p:cNvPr id="11"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7"/>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7500518" y="3652898"/>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2"/>
          <p:cNvSpPr/>
          <p:nvPr/>
        </p:nvSpPr>
        <p:spPr>
          <a:xfrm>
            <a:off x="7500519" y="4028618"/>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3"/>
          <p:cNvSpPr/>
          <p:nvPr/>
        </p:nvSpPr>
        <p:spPr>
          <a:xfrm>
            <a:off x="7500518" y="4403414"/>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18" name="Group 49"/>
          <p:cNvGraphicFramePr>
            <a:graphicFrameLocks/>
          </p:cNvGraphicFramePr>
          <p:nvPr>
            <p:extLst>
              <p:ext uri="{D42A27DB-BD31-4B8C-83A1-F6EECF244321}">
                <p14:modId xmlns:p14="http://schemas.microsoft.com/office/powerpoint/2010/main" val="1545491806"/>
              </p:ext>
            </p:extLst>
          </p:nvPr>
        </p:nvGraphicFramePr>
        <p:xfrm>
          <a:off x="7497195" y="3200400"/>
          <a:ext cx="4215916" cy="1580428"/>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55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max_salary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49"/>
          <p:cNvGraphicFramePr>
            <a:graphicFrameLocks/>
          </p:cNvGraphicFramePr>
          <p:nvPr>
            <p:extLst>
              <p:ext uri="{D42A27DB-BD31-4B8C-83A1-F6EECF244321}">
                <p14:modId xmlns:p14="http://schemas.microsoft.com/office/powerpoint/2010/main" val="2779722892"/>
              </p:ext>
            </p:extLst>
          </p:nvPr>
        </p:nvGraphicFramePr>
        <p:xfrm>
          <a:off x="584684"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070775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657601" y="4915523"/>
            <a:ext cx="3308021"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17591" y="3321175"/>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MAX</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department_id`;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524022" y="1916523"/>
            <a:ext cx="2229557" cy="953805"/>
          </a:xfrm>
          <a:prstGeom prst="wedgeRoundRectCallout">
            <a:avLst>
              <a:gd name="adj1" fmla="val -50445"/>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81222" y="5697478"/>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362700" y="4404916"/>
            <a:ext cx="1943100" cy="520807"/>
          </a:xfrm>
          <a:prstGeom prst="wedgeRoundRectCallout">
            <a:avLst>
              <a:gd name="adj1" fmla="val -65903"/>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8105422" y="3149758"/>
            <a:ext cx="2971800" cy="558485"/>
          </a:xfrm>
          <a:prstGeom prst="wedgeRoundRectCallout">
            <a:avLst>
              <a:gd name="adj1" fmla="val -51819"/>
              <a:gd name="adj2" fmla="val 812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2964682" y="3442748"/>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38800" y="3957914"/>
            <a:ext cx="24666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10200" y="4447881"/>
            <a:ext cx="333022" cy="42215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1794720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MIN</a:t>
            </a:r>
            <a:r>
              <a:rPr lang="en-US" sz="3200" dirty="0"/>
              <a:t> takes the minimum value in a column. </a:t>
            </a:r>
            <a:endParaRPr lang="en-US" sz="3100" dirty="0"/>
          </a:p>
        </p:txBody>
      </p:sp>
      <p:sp>
        <p:nvSpPr>
          <p:cNvPr id="465922" name="Rectangle 2"/>
          <p:cNvSpPr>
            <a:spLocks noGrp="1" noChangeArrowheads="1"/>
          </p:cNvSpPr>
          <p:nvPr>
            <p:ph type="title"/>
          </p:nvPr>
        </p:nvSpPr>
        <p:spPr/>
        <p:txBody>
          <a:bodyPr/>
          <a:lstStyle/>
          <a:p>
            <a:r>
              <a:rPr lang="en-US" dirty="0"/>
              <a:t>MIN</a:t>
            </a:r>
            <a:endParaRPr lang="bg-BG" dirty="0"/>
          </a:p>
        </p:txBody>
      </p:sp>
      <p:sp>
        <p:nvSpPr>
          <p:cNvPr id="17"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1"/>
          <p:cNvSpPr/>
          <p:nvPr/>
        </p:nvSpPr>
        <p:spPr>
          <a:xfrm>
            <a:off x="7603497" y="3576696"/>
            <a:ext cx="4207503"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ectangle 12"/>
          <p:cNvSpPr/>
          <p:nvPr/>
        </p:nvSpPr>
        <p:spPr>
          <a:xfrm>
            <a:off x="7603498" y="3952416"/>
            <a:ext cx="4207503"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13"/>
          <p:cNvSpPr/>
          <p:nvPr/>
        </p:nvSpPr>
        <p:spPr>
          <a:xfrm>
            <a:off x="7597260" y="4309232"/>
            <a:ext cx="4203912"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6" name="Group 49"/>
          <p:cNvGraphicFramePr>
            <a:graphicFrameLocks/>
          </p:cNvGraphicFramePr>
          <p:nvPr>
            <p:extLst>
              <p:ext uri="{D42A27DB-BD31-4B8C-83A1-F6EECF244321}">
                <p14:modId xmlns:p14="http://schemas.microsoft.com/office/powerpoint/2010/main" val="2911346060"/>
              </p:ext>
            </p:extLst>
          </p:nvPr>
        </p:nvGraphicFramePr>
        <p:xfrm>
          <a:off x="7599289" y="3124200"/>
          <a:ext cx="4215916" cy="1572066"/>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966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min_salary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1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 name="Group 49"/>
          <p:cNvGraphicFramePr>
            <a:graphicFrameLocks/>
          </p:cNvGraphicFramePr>
          <p:nvPr>
            <p:extLst>
              <p:ext uri="{D42A27DB-BD31-4B8C-83A1-F6EECF244321}">
                <p14:modId xmlns:p14="http://schemas.microsoft.com/office/powerpoint/2010/main" val="1085071829"/>
              </p:ext>
            </p:extLst>
          </p:nvPr>
        </p:nvGraphicFramePr>
        <p:xfrm>
          <a:off x="584684"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0" name="Right Arrow 15">
            <a:extLst>
              <a:ext uri="{FF2B5EF4-FFF2-40B4-BE49-F238E27FC236}">
                <a16:creationId xmlns:a16="http://schemas.microsoft.com/office/drawing/2014/main" id="{C46B7109-DD3B-4BCE-AF95-49556B7FF6FE}"/>
              </a:ext>
            </a:extLst>
          </p:cNvPr>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ight Arrow 17">
            <a:extLst>
              <a:ext uri="{FF2B5EF4-FFF2-40B4-BE49-F238E27FC236}">
                <a16:creationId xmlns:a16="http://schemas.microsoft.com/office/drawing/2014/main" id="{A4A5302A-945C-4C11-90DC-136A38CDF275}"/>
              </a:ext>
            </a:extLst>
          </p:cNvPr>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Right Arrow 18">
            <a:extLst>
              <a:ext uri="{FF2B5EF4-FFF2-40B4-BE49-F238E27FC236}">
                <a16:creationId xmlns:a16="http://schemas.microsoft.com/office/drawing/2014/main" id="{E486D69D-E0AA-41FD-9BD9-E2FE9AB4696A}"/>
              </a:ext>
            </a:extLst>
          </p:cNvPr>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1865239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3" grpId="0" animBg="1"/>
      <p:bldP spid="24" grpId="0" animBg="1"/>
      <p:bldP spid="25"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429000" y="4796424"/>
            <a:ext cx="3429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10200" y="4339224"/>
            <a:ext cx="381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93098" y="3773570"/>
            <a:ext cx="246030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8200" y="3164519"/>
            <a:ext cx="10556817"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MIN</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e.`department_id`;</a:t>
            </a:r>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5257801" y="1654824"/>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71752" y="55231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116608" y="4292224"/>
            <a:ext cx="1808192" cy="457200"/>
          </a:xfrm>
          <a:prstGeom prst="wedgeRoundRectCallout">
            <a:avLst>
              <a:gd name="adj1" fmla="val -65333"/>
              <a:gd name="adj2" fmla="val 773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9" name="Rectangle: Rounded Corners 23">
            <a:extLst/>
          </p:cNvPr>
          <p:cNvSpPr/>
          <p:nvPr/>
        </p:nvSpPr>
        <p:spPr>
          <a:xfrm>
            <a:off x="3021011" y="3262879"/>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AutoShape 7"/>
          <p:cNvSpPr>
            <a:spLocks noChangeArrowheads="1"/>
          </p:cNvSpPr>
          <p:nvPr/>
        </p:nvSpPr>
        <p:spPr bwMode="auto">
          <a:xfrm>
            <a:off x="7487357" y="3084431"/>
            <a:ext cx="2971800" cy="558485"/>
          </a:xfrm>
          <a:prstGeom prst="wedgeRoundRectCallout">
            <a:avLst>
              <a:gd name="adj1" fmla="val -58656"/>
              <a:gd name="adj2" fmla="val 5095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038406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8" grpId="0" animBg="1"/>
      <p:bldP spid="12" grpId="0" animBg="1"/>
      <p:bldP spid="11" grpId="0" animBg="1"/>
      <p:bldP spid="9"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rPr>
              <a:t>AVG</a:t>
            </a:r>
            <a:r>
              <a:rPr lang="en-US" sz="3200" dirty="0"/>
              <a:t> calculates the average value in a column. </a:t>
            </a:r>
            <a:endParaRPr lang="en-US" sz="3100" dirty="0"/>
          </a:p>
        </p:txBody>
      </p:sp>
      <p:sp>
        <p:nvSpPr>
          <p:cNvPr id="465922" name="Rectangle 2"/>
          <p:cNvSpPr>
            <a:spLocks noGrp="1" noChangeArrowheads="1"/>
          </p:cNvSpPr>
          <p:nvPr>
            <p:ph type="title"/>
          </p:nvPr>
        </p:nvSpPr>
        <p:spPr/>
        <p:txBody>
          <a:bodyPr/>
          <a:lstStyle/>
          <a:p>
            <a:r>
              <a:rPr lang="en-US" dirty="0"/>
              <a:t>AVG</a:t>
            </a:r>
            <a:endParaRPr lang="bg-BG" dirty="0"/>
          </a:p>
        </p:txBody>
      </p:sp>
      <p:sp>
        <p:nvSpPr>
          <p:cNvPr id="10"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91762" y="3576696"/>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91763" y="3952416"/>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91762" y="4326442"/>
            <a:ext cx="4219238"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1214523767"/>
              </p:ext>
            </p:extLst>
          </p:nvPr>
        </p:nvGraphicFramePr>
        <p:xfrm>
          <a:off x="7595085" y="3110563"/>
          <a:ext cx="4215916" cy="1593294"/>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608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average_salary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971471145"/>
              </p:ext>
            </p:extLst>
          </p:nvPr>
        </p:nvGraphicFramePr>
        <p:xfrm>
          <a:off x="584684" y="2452089"/>
          <a:ext cx="5592002" cy="2908396"/>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72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 name="Right Arrow 15">
            <a:extLst>
              <a:ext uri="{FF2B5EF4-FFF2-40B4-BE49-F238E27FC236}">
                <a16:creationId xmlns:a16="http://schemas.microsoft.com/office/drawing/2014/main" id="{98E3287A-06CE-45E3-AA31-E611F18EB13D}"/>
              </a:ext>
            </a:extLst>
          </p:cNvPr>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ight Arrow 17">
            <a:extLst>
              <a:ext uri="{FF2B5EF4-FFF2-40B4-BE49-F238E27FC236}">
                <a16:creationId xmlns:a16="http://schemas.microsoft.com/office/drawing/2014/main" id="{676CF70C-A383-4FA0-A4F6-E796E359227A}"/>
              </a:ext>
            </a:extLst>
          </p:cNvPr>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ight Arrow 18">
            <a:extLst>
              <a:ext uri="{FF2B5EF4-FFF2-40B4-BE49-F238E27FC236}">
                <a16:creationId xmlns:a16="http://schemas.microsoft.com/office/drawing/2014/main" id="{84990554-FDF5-4CF5-B9C2-E1508EA0B3E4}"/>
              </a:ext>
            </a:extLst>
          </p:cNvPr>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9380813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animBg="1"/>
      <p:bldP spid="18" grpId="0" animBg="1"/>
      <p:bldP spid="19"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514350" indent="-514350">
              <a:buClr>
                <a:schemeClr val="tx1"/>
              </a:buClr>
              <a:buFont typeface="+mj-lt"/>
              <a:buAutoNum type="arabicPeriod"/>
            </a:pPr>
            <a:r>
              <a:rPr lang="en-US" b="1" dirty="0" smtClean="0">
                <a:solidFill>
                  <a:schemeClr val="bg1"/>
                </a:solidFill>
              </a:rPr>
              <a:t>Grouping</a:t>
            </a:r>
            <a:endParaRPr lang="en-US" b="1" dirty="0"/>
          </a:p>
          <a:p>
            <a:pPr lvl="1">
              <a:buClr>
                <a:schemeClr val="tx1"/>
              </a:buClr>
            </a:pPr>
            <a:r>
              <a:rPr lang="en-US" dirty="0" smtClean="0"/>
              <a:t>consolidating </a:t>
            </a:r>
            <a:r>
              <a:rPr lang="en-US" dirty="0"/>
              <a:t>data based </a:t>
            </a:r>
            <a:r>
              <a:rPr lang="en-US" dirty="0" smtClean="0"/>
              <a:t>on criteria</a:t>
            </a:r>
            <a:endParaRPr lang="en-US" dirty="0"/>
          </a:p>
          <a:p>
            <a:pPr marL="514350" indent="-514350">
              <a:buClr>
                <a:schemeClr val="tx1"/>
              </a:buClr>
              <a:buFont typeface="+mj-lt"/>
              <a:buAutoNum type="arabicPeriod"/>
            </a:pPr>
            <a:r>
              <a:rPr lang="en-US" b="1" dirty="0">
                <a:solidFill>
                  <a:schemeClr val="bg1"/>
                </a:solidFill>
              </a:rPr>
              <a:t>Aggregate </a:t>
            </a:r>
            <a:r>
              <a:rPr lang="en-US" b="1" dirty="0" smtClean="0">
                <a:solidFill>
                  <a:schemeClr val="bg1"/>
                </a:solidFill>
              </a:rPr>
              <a:t>Function</a:t>
            </a:r>
          </a:p>
          <a:p>
            <a:pPr lvl="1">
              <a:buClr>
                <a:schemeClr val="tx1"/>
              </a:buClr>
            </a:pPr>
            <a:r>
              <a:rPr lang="en-US" dirty="0" smtClean="0"/>
              <a:t>COUNT</a:t>
            </a:r>
            <a:r>
              <a:rPr lang="en-US" dirty="0"/>
              <a:t>, SUM, MAX, MIN, AVG … </a:t>
            </a:r>
          </a:p>
          <a:p>
            <a:pPr marL="514350" indent="-514350">
              <a:buClr>
                <a:schemeClr val="tx1"/>
              </a:buClr>
              <a:buFont typeface="+mj-lt"/>
              <a:buAutoNum type="arabicPeriod"/>
            </a:pPr>
            <a:r>
              <a:rPr lang="en-US" b="1" dirty="0" smtClean="0">
                <a:solidFill>
                  <a:schemeClr val="bg1"/>
                </a:solidFill>
              </a:rPr>
              <a:t>Having</a:t>
            </a:r>
            <a:endParaRPr lang="en-US" b="1" dirty="0">
              <a:solidFill>
                <a:srgbClr val="234465"/>
              </a:solidFill>
            </a:endParaRPr>
          </a:p>
          <a:p>
            <a:pPr lvl="1">
              <a:buClr>
                <a:schemeClr val="tx1"/>
              </a:buClr>
            </a:pPr>
            <a:r>
              <a:rPr lang="en-US" dirty="0" smtClean="0">
                <a:solidFill>
                  <a:srgbClr val="234465"/>
                </a:solidFill>
              </a:rPr>
              <a:t>using </a:t>
            </a:r>
            <a:r>
              <a:rPr lang="en-US" dirty="0">
                <a:solidFill>
                  <a:srgbClr val="234465"/>
                </a:solidFill>
              </a:rPr>
              <a:t>predicates while grouping</a:t>
            </a:r>
          </a:p>
        </p:txBody>
      </p:sp>
      <p:sp>
        <p:nvSpPr>
          <p:cNvPr id="444418" name="Rectangle 2"/>
          <p:cNvSpPr>
            <a:spLocks noGrp="1" noChangeArrowheads="1"/>
          </p:cNvSpPr>
          <p:nvPr>
            <p:ph type="title"/>
          </p:nvPr>
        </p:nvSpPr>
        <p:spPr/>
        <p:txBody>
          <a:bodyPr>
            <a:normAutofit/>
          </a:bodyPr>
          <a:lstStyle/>
          <a:p>
            <a:r>
              <a:rPr lang="en-US" smtClean="0"/>
              <a:t>Table of Contents</a:t>
            </a:r>
            <a:endParaRPr lang="bg-BG"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1113682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733800" y="4773992"/>
            <a:ext cx="3698818" cy="55441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8200" y="2981815"/>
            <a:ext cx="10556818" cy="2434101"/>
          </a:xfrm>
          <a:prstGeom prst="rect">
            <a:avLst/>
          </a:prstGeom>
          <a:solidFill>
            <a:srgbClr val="ADB4C3">
              <a:alpha val="14902"/>
            </a:srgb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chemeClr val="bg1"/>
                </a:solidFill>
                <a:latin typeface="Consolas" panose="020B0609020204030204" pitchFamily="49" charset="0"/>
              </a:rPr>
              <a:t>AVG</a:t>
            </a:r>
            <a:r>
              <a:rPr lang="en-US" sz="3600" dirty="0">
                <a:solidFill>
                  <a:schemeClr val="tx2"/>
                </a:solidFill>
                <a:latin typeface="Consolas" panose="020B0609020204030204" pitchFamily="49" charset="0"/>
              </a:rPr>
              <a:t>(e.`salary`)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p>
        </p:txBody>
      </p:sp>
      <p:sp>
        <p:nvSpPr>
          <p:cNvPr id="465922" name="Rectangle 2"/>
          <p:cNvSpPr>
            <a:spLocks noGrp="1" noChangeArrowheads="1"/>
          </p:cNvSpPr>
          <p:nvPr>
            <p:ph type="title"/>
          </p:nvPr>
        </p:nvSpPr>
        <p:spPr/>
        <p:txBody>
          <a:bodyPr/>
          <a:lstStyle/>
          <a:p>
            <a:r>
              <a:rPr lang="en-US" dirty="0" smtClean="0"/>
              <a:t>AVG </a:t>
            </a:r>
            <a:r>
              <a:rPr lang="en-US" dirty="0"/>
              <a:t>Syntax</a:t>
            </a:r>
            <a:endParaRPr lang="bg-BG" dirty="0"/>
          </a:p>
        </p:txBody>
      </p:sp>
      <p:sp>
        <p:nvSpPr>
          <p:cNvPr id="8" name="AutoShape 7"/>
          <p:cNvSpPr>
            <a:spLocks noChangeArrowheads="1"/>
          </p:cNvSpPr>
          <p:nvPr/>
        </p:nvSpPr>
        <p:spPr bwMode="auto">
          <a:xfrm>
            <a:off x="3200401" y="1774708"/>
            <a:ext cx="2229557" cy="953805"/>
          </a:xfrm>
          <a:prstGeom prst="wedgeRoundRectCallout">
            <a:avLst>
              <a:gd name="adj1" fmla="val -36015"/>
              <a:gd name="adj2" fmla="val 875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648201" y="55993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629400" y="4253186"/>
            <a:ext cx="1905000" cy="520807"/>
          </a:xfrm>
          <a:prstGeom prst="wedgeRoundRectCallout">
            <a:avLst>
              <a:gd name="adj1" fmla="val -65903"/>
              <a:gd name="adj2" fmla="val 122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467600" y="2824179"/>
            <a:ext cx="2971800" cy="558485"/>
          </a:xfrm>
          <a:prstGeom prst="wedgeRoundRectCallout">
            <a:avLst>
              <a:gd name="adj1" fmla="val -39283"/>
              <a:gd name="adj2" fmla="val 1115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3200400" y="3154063"/>
            <a:ext cx="37338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248400" y="3715342"/>
            <a:ext cx="28194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943600" y="4267201"/>
            <a:ext cx="381000" cy="40526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9470103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676400"/>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Заглавие 3"/>
          <p:cNvSpPr>
            <a:spLocks noGrp="1"/>
          </p:cNvSpPr>
          <p:nvPr>
            <p:ph type="title" sz="quarter" idx="10"/>
          </p:nvPr>
        </p:nvSpPr>
        <p:spPr/>
        <p:txBody>
          <a:bodyPr/>
          <a:lstStyle/>
          <a:p>
            <a:r>
              <a:rPr lang="en-US" smtClean="0"/>
              <a:t>Having</a:t>
            </a:r>
            <a:endParaRPr lang="en-US"/>
          </a:p>
        </p:txBody>
      </p:sp>
      <p:sp>
        <p:nvSpPr>
          <p:cNvPr id="5" name="Подзаглавие 4"/>
          <p:cNvSpPr>
            <a:spLocks noGrp="1"/>
          </p:cNvSpPr>
          <p:nvPr>
            <p:ph type="subTitle" sz="quarter" idx="11"/>
          </p:nvPr>
        </p:nvSpPr>
        <p:spPr/>
        <p:txBody>
          <a:bodyPr/>
          <a:lstStyle/>
          <a:p>
            <a:r>
              <a:rPr lang="en-US" smtClean="0"/>
              <a:t>Using Predicates While Grouping</a:t>
            </a:r>
            <a:endParaRPr lang="en-US"/>
          </a:p>
        </p:txBody>
      </p:sp>
    </p:spTree>
    <p:extLst>
      <p:ext uri="{BB962C8B-B14F-4D97-AF65-F5344CB8AC3E}">
        <p14:creationId xmlns:p14="http://schemas.microsoft.com/office/powerpoint/2010/main" val="1384283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pPr>
            <a:r>
              <a:rPr lang="en-US" sz="3200" dirty="0"/>
              <a:t>The </a:t>
            </a:r>
            <a:r>
              <a:rPr lang="en-US" sz="3200" b="1" dirty="0">
                <a:solidFill>
                  <a:schemeClr val="bg1"/>
                </a:solidFill>
                <a:latin typeface="Consolas" panose="020B0609020204030204" pitchFamily="49" charset="0"/>
              </a:rPr>
              <a:t>HAVING</a:t>
            </a:r>
            <a:r>
              <a:rPr lang="en-US" sz="3200" dirty="0"/>
              <a:t> clause is used to filter data based on </a:t>
            </a:r>
            <a:r>
              <a:rPr lang="en-US" sz="3200" b="1" dirty="0">
                <a:solidFill>
                  <a:schemeClr val="bg1"/>
                </a:solidFill>
              </a:rPr>
              <a:t>aggregate</a:t>
            </a:r>
            <a:r>
              <a:rPr lang="en-US" sz="3200" dirty="0"/>
              <a:t> values. </a:t>
            </a:r>
          </a:p>
          <a:p>
            <a:pPr lvl="1">
              <a:lnSpc>
                <a:spcPct val="100000"/>
              </a:lnSpc>
            </a:pPr>
            <a:r>
              <a:rPr lang="en-US" sz="3000" dirty="0"/>
              <a:t>We cannot use it </a:t>
            </a:r>
            <a:r>
              <a:rPr lang="en-US" sz="3000" b="1" dirty="0">
                <a:solidFill>
                  <a:schemeClr val="bg1"/>
                </a:solidFill>
              </a:rPr>
              <a:t>without</a:t>
            </a:r>
            <a:r>
              <a:rPr lang="en-US" sz="3000" dirty="0"/>
              <a:t> grouping </a:t>
            </a:r>
            <a:r>
              <a:rPr lang="en-US" sz="3000" b="1" dirty="0">
                <a:solidFill>
                  <a:schemeClr val="bg1"/>
                </a:solidFill>
              </a:rPr>
              <a:t>before</a:t>
            </a:r>
            <a:r>
              <a:rPr lang="en-US" sz="3000" dirty="0"/>
              <a:t> that</a:t>
            </a:r>
          </a:p>
          <a:p>
            <a:pPr>
              <a:lnSpc>
                <a:spcPct val="100000"/>
              </a:lnSpc>
            </a:pPr>
            <a:r>
              <a:rPr lang="en-US" sz="3200" dirty="0"/>
              <a:t>Any Aggregate functions  in the "</a:t>
            </a:r>
            <a:r>
              <a:rPr lang="en-US" sz="3200" b="1" dirty="0">
                <a:solidFill>
                  <a:schemeClr val="bg1"/>
                </a:solidFill>
                <a:latin typeface="Consolas" panose="020B0609020204030204" pitchFamily="49" charset="0"/>
              </a:rPr>
              <a:t>HAVING</a:t>
            </a:r>
            <a:r>
              <a:rPr lang="en-US" sz="3200" dirty="0"/>
              <a:t>" clause and in the             "</a:t>
            </a:r>
            <a:r>
              <a:rPr lang="en-US" sz="3200" b="1" dirty="0">
                <a:solidFill>
                  <a:schemeClr val="bg1"/>
                </a:solidFill>
                <a:latin typeface="Consolas" panose="020B0609020204030204" pitchFamily="49" charset="0"/>
              </a:rPr>
              <a:t>SELECT</a:t>
            </a:r>
            <a:r>
              <a:rPr lang="en-US" sz="3200" dirty="0"/>
              <a:t>" statement are executed one time only</a:t>
            </a:r>
          </a:p>
          <a:p>
            <a:pPr>
              <a:lnSpc>
                <a:spcPct val="100000"/>
              </a:lnSpc>
            </a:pPr>
            <a:r>
              <a:rPr lang="en-US" sz="3200" dirty="0"/>
              <a:t>Unlike </a:t>
            </a:r>
            <a:r>
              <a:rPr lang="en-US" sz="3200" b="1" dirty="0">
                <a:solidFill>
                  <a:schemeClr val="bg1"/>
                </a:solidFill>
                <a:latin typeface="Consolas" panose="020B0609020204030204" pitchFamily="49" charset="0"/>
              </a:rPr>
              <a:t>HAVING</a:t>
            </a:r>
            <a:r>
              <a:rPr lang="en-US" sz="3200" dirty="0"/>
              <a:t>, the </a:t>
            </a:r>
            <a:r>
              <a:rPr lang="en-US" sz="3200" b="1" dirty="0">
                <a:solidFill>
                  <a:schemeClr val="bg1"/>
                </a:solidFill>
                <a:latin typeface="Consolas" panose="020B0609020204030204" pitchFamily="49" charset="0"/>
              </a:rPr>
              <a:t>WHERE</a:t>
            </a:r>
            <a:r>
              <a:rPr lang="en-US" sz="3200" dirty="0"/>
              <a:t> clause filters rows </a:t>
            </a:r>
            <a:r>
              <a:rPr lang="en-US" sz="3200" b="1" dirty="0">
                <a:solidFill>
                  <a:schemeClr val="bg1"/>
                </a:solidFill>
              </a:rPr>
              <a:t>before</a:t>
            </a:r>
            <a:r>
              <a:rPr lang="en-US" sz="3200" dirty="0"/>
              <a:t> the                   aggregation</a:t>
            </a:r>
          </a:p>
          <a:p>
            <a:pPr>
              <a:lnSpc>
                <a:spcPct val="100000"/>
              </a:lnSpc>
            </a:pPr>
            <a:endParaRPr lang="en-US" sz="3100"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554425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pPr>
            <a:r>
              <a:rPr lang="en-US" sz="3100" dirty="0"/>
              <a:t>Filter departments which have </a:t>
            </a:r>
            <a:r>
              <a:rPr lang="en-US" sz="3100" b="1" dirty="0">
                <a:solidFill>
                  <a:srgbClr val="FFA000"/>
                </a:solidFill>
              </a:rPr>
              <a:t>total</a:t>
            </a:r>
            <a:r>
              <a:rPr lang="en-US" sz="3100" dirty="0"/>
              <a:t> salary </a:t>
            </a:r>
            <a:r>
              <a:rPr lang="en-US" sz="3100" b="1" dirty="0">
                <a:solidFill>
                  <a:schemeClr val="bg1"/>
                </a:solidFill>
              </a:rPr>
              <a:t>less than</a:t>
            </a:r>
            <a:r>
              <a:rPr lang="en-US" sz="3100" dirty="0">
                <a:solidFill>
                  <a:schemeClr val="bg1"/>
                </a:solidFill>
              </a:rPr>
              <a:t> </a:t>
            </a:r>
            <a:r>
              <a:rPr lang="en-US" sz="3100" dirty="0"/>
              <a:t>25,000.</a:t>
            </a:r>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sp>
        <p:nvSpPr>
          <p:cNvPr id="7" name="AutoShape 7"/>
          <p:cNvSpPr>
            <a:spLocks noChangeArrowheads="1"/>
          </p:cNvSpPr>
          <p:nvPr/>
        </p:nvSpPr>
        <p:spPr bwMode="auto">
          <a:xfrm>
            <a:off x="6534010" y="1716107"/>
            <a:ext cx="3704276" cy="592508"/>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0" name="Rectangle 13"/>
          <p:cNvSpPr/>
          <p:nvPr/>
        </p:nvSpPr>
        <p:spPr>
          <a:xfrm>
            <a:off x="381000" y="5040399"/>
            <a:ext cx="6153010"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381000" y="3819828"/>
            <a:ext cx="6153010"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386016" y="3009855"/>
            <a:ext cx="6147994"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solidFill>
            </a:endParaRPr>
          </a:p>
        </p:txBody>
      </p:sp>
      <p:graphicFrame>
        <p:nvGraphicFramePr>
          <p:cNvPr id="14" name="Group 49"/>
          <p:cNvGraphicFramePr>
            <a:graphicFrameLocks/>
          </p:cNvGraphicFramePr>
          <p:nvPr>
            <p:extLst>
              <p:ext uri="{D42A27DB-BD31-4B8C-83A1-F6EECF244321}">
                <p14:modId xmlns:p14="http://schemas.microsoft.com/office/powerpoint/2010/main" val="4174956636"/>
              </p:ext>
            </p:extLst>
          </p:nvPr>
        </p:nvGraphicFramePr>
        <p:xfrm>
          <a:off x="381002" y="2343345"/>
          <a:ext cx="6147993" cy="3115470"/>
        </p:xfrm>
        <a:graphic>
          <a:graphicData uri="http://schemas.openxmlformats.org/drawingml/2006/table">
            <a:tbl>
              <a:tblPr/>
              <a:tblGrid>
                <a:gridCol w="1397669">
                  <a:extLst>
                    <a:ext uri="{9D8B030D-6E8A-4147-A177-3AD203B41FA5}">
                      <a16:colId xmlns:a16="http://schemas.microsoft.com/office/drawing/2014/main" val="20000"/>
                    </a:ext>
                  </a:extLst>
                </a:gridCol>
                <a:gridCol w="2700992">
                  <a:extLst>
                    <a:ext uri="{9D8B030D-6E8A-4147-A177-3AD203B41FA5}">
                      <a16:colId xmlns:a16="http://schemas.microsoft.com/office/drawing/2014/main" val="20001"/>
                    </a:ext>
                  </a:extLst>
                </a:gridCol>
                <a:gridCol w="1024666">
                  <a:extLst>
                    <a:ext uri="{9D8B030D-6E8A-4147-A177-3AD203B41FA5}">
                      <a16:colId xmlns:a16="http://schemas.microsoft.com/office/drawing/2014/main" val="3282637692"/>
                    </a:ext>
                  </a:extLst>
                </a:gridCol>
                <a:gridCol w="1024666">
                  <a:extLst>
                    <a:ext uri="{9D8B030D-6E8A-4147-A177-3AD203B41FA5}">
                      <a16:colId xmlns:a16="http://schemas.microsoft.com/office/drawing/2014/main" val="3526561393"/>
                    </a:ext>
                  </a:extLst>
                </a:gridCol>
              </a:tblGrid>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 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2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ase" latinLnBrk="0" hangingPunct="0">
                        <a:lnSpc>
                          <a:spcPct val="300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30,000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Right Arrow 15"/>
          <p:cNvSpPr/>
          <p:nvPr/>
        </p:nvSpPr>
        <p:spPr>
          <a:xfrm rot="1884745">
            <a:off x="6703486" y="333313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19000881">
            <a:off x="6718273" y="417347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
          <p:cNvSpPr/>
          <p:nvPr/>
        </p:nvSpPr>
        <p:spPr>
          <a:xfrm>
            <a:off x="7712411" y="3557450"/>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3"/>
          <p:cNvSpPr/>
          <p:nvPr/>
        </p:nvSpPr>
        <p:spPr>
          <a:xfrm>
            <a:off x="7712411" y="3917548"/>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1" name="Group 49"/>
          <p:cNvGraphicFramePr>
            <a:graphicFrameLocks/>
          </p:cNvGraphicFramePr>
          <p:nvPr>
            <p:extLst>
              <p:ext uri="{D42A27DB-BD31-4B8C-83A1-F6EECF244321}">
                <p14:modId xmlns:p14="http://schemas.microsoft.com/office/powerpoint/2010/main" val="1463409386"/>
              </p:ext>
            </p:extLst>
          </p:nvPr>
        </p:nvGraphicFramePr>
        <p:xfrm>
          <a:off x="7709089" y="3121597"/>
          <a:ext cx="4215916" cy="1173367"/>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2407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Software </a:t>
                      </a:r>
                      <a:r>
                        <a:rPr kumimoji="1" lang="en-US" sz="1800" b="1" i="0" u="none" strike="noStrike" cap="none" normalizeH="0" baseline="0" noProof="1">
                          <a:ln>
                            <a:noFill/>
                          </a:ln>
                          <a:solidFill>
                            <a:schemeClr val="tx1"/>
                          </a:solidFill>
                          <a:effectLst/>
                          <a:latin typeface="+mn-lt"/>
                        </a:rPr>
                        <a:t>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2289183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5" grpId="0" animBg="1"/>
      <p:bldP spid="17" grpId="0" animBg="1"/>
      <p:bldP spid="18"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a:t>
            </a:r>
            <a:r>
              <a:rPr lang="en-GB" sz="3200" b="1" dirty="0">
                <a:solidFill>
                  <a:schemeClr val="bg1"/>
                </a:solidFill>
                <a:latin typeface="Consolas" panose="020B0609020204030204" pitchFamily="49" charset="0"/>
              </a:rPr>
              <a:t>TotalSalary</a:t>
            </a:r>
            <a:r>
              <a:rPr lang="en-GB" sz="3200" b="1" dirty="0">
                <a:solidFill>
                  <a:srgbClr val="F3BE60"/>
                </a:solidFill>
                <a:latin typeface="Consolas" panose="020B0609020204030204" pitchFamily="49" charset="0"/>
              </a:rPr>
              <a:t>`</a:t>
            </a:r>
            <a:r>
              <a:rPr lang="en-GB" sz="3200" dirty="0">
                <a:solidFill>
                  <a:schemeClr val="tx2"/>
                </a:solidFill>
                <a:latin typeface="Consolas" panose="020B0609020204030204" pitchFamily="49" charset="0"/>
              </a:rPr>
              <a:t>&lt; 25000;</a:t>
            </a:r>
          </a:p>
        </p:txBody>
      </p:sp>
      <p:sp>
        <p:nvSpPr>
          <p:cNvPr id="2" name="Text Placeholder 1"/>
          <p:cNvSpPr>
            <a:spLocks noGrp="1"/>
          </p:cNvSpPr>
          <p:nvPr>
            <p:ph type="body" sz="quarter" idx="10"/>
          </p:nvPr>
        </p:nvSpPr>
        <p:spPr/>
        <p:txBody>
          <a:bodyPr/>
          <a:lstStyle/>
          <a:p>
            <a:endParaRPr lang="en-US"/>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733801" y="1131641"/>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9" name="AutoShape 7"/>
          <p:cNvSpPr>
            <a:spLocks noChangeArrowheads="1"/>
          </p:cNvSpPr>
          <p:nvPr/>
        </p:nvSpPr>
        <p:spPr bwMode="auto">
          <a:xfrm>
            <a:off x="825516" y="1378530"/>
            <a:ext cx="2229557" cy="953805"/>
          </a:xfrm>
          <a:prstGeom prst="wedgeRoundRectCallout">
            <a:avLst>
              <a:gd name="adj1" fmla="val 22367"/>
              <a:gd name="adj2" fmla="val 1212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7631024" y="4350250"/>
            <a:ext cx="2229557" cy="953805"/>
          </a:xfrm>
          <a:prstGeom prst="wedgeRoundRectCallout">
            <a:avLst>
              <a:gd name="adj1" fmla="val -76872"/>
              <a:gd name="adj2" fmla="val -420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076344" y="2749180"/>
            <a:ext cx="2229557" cy="953805"/>
          </a:xfrm>
          <a:prstGeom prst="wedgeRoundRectCallout">
            <a:avLst>
              <a:gd name="adj1" fmla="val -89626"/>
              <a:gd name="adj2" fmla="val 162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1" y="5543663"/>
            <a:ext cx="2229557" cy="953805"/>
          </a:xfrm>
          <a:prstGeom prst="wedgeRoundRectCallout">
            <a:avLst>
              <a:gd name="adj1" fmla="val -38754"/>
              <a:gd name="adj2" fmla="val -8493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Rectangle: Rounded Corners 23">
            <a:extLst/>
          </p:cNvPr>
          <p:cNvSpPr/>
          <p:nvPr/>
        </p:nvSpPr>
        <p:spPr>
          <a:xfrm>
            <a:off x="2974274" y="2666124"/>
            <a:ext cx="3426527" cy="4580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1350736" y="3211100"/>
            <a:ext cx="2992665"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270358" y="3204363"/>
            <a:ext cx="2883043"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3429129" y="4191000"/>
            <a:ext cx="3372428"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p:cNvPr>
          <p:cNvSpPr/>
          <p:nvPr/>
        </p:nvSpPr>
        <p:spPr>
          <a:xfrm>
            <a:off x="949506" y="4677817"/>
            <a:ext cx="6365694"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3447122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1" grpId="0" animBg="1"/>
      <p:bldP spid="15" grpId="0" animBg="1"/>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8"/>
            <a:ext cx="7907864" cy="4600833"/>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200" dirty="0">
                <a:solidFill>
                  <a:schemeClr val="bg2"/>
                </a:solidFill>
              </a:rPr>
              <a:t>Grouping</a:t>
            </a:r>
          </a:p>
          <a:p>
            <a:pPr>
              <a:lnSpc>
                <a:spcPct val="100000"/>
              </a:lnSpc>
            </a:pPr>
            <a:r>
              <a:rPr lang="en-US" sz="3200" dirty="0">
                <a:solidFill>
                  <a:schemeClr val="bg2"/>
                </a:solidFill>
              </a:rPr>
              <a:t>Aggregate Functions</a:t>
            </a:r>
          </a:p>
          <a:p>
            <a:pPr>
              <a:lnSpc>
                <a:spcPct val="100000"/>
              </a:lnSpc>
            </a:pPr>
            <a:r>
              <a:rPr lang="en-US" sz="3200" dirty="0">
                <a:solidFill>
                  <a:schemeClr val="bg2"/>
                </a:solidFill>
              </a:rPr>
              <a:t>Having</a:t>
            </a:r>
          </a:p>
          <a:p>
            <a:pPr>
              <a:lnSpc>
                <a:spcPct val="100000"/>
              </a:lnSpc>
              <a:buClr>
                <a:schemeClr val="accent6"/>
              </a:buClr>
            </a:pPr>
            <a:endParaRPr lang="en-GB" sz="3600" b="1" dirty="0">
              <a:solidFill>
                <a:schemeClr val="bg2"/>
              </a:solidFill>
            </a:endParaRPr>
          </a:p>
        </p:txBody>
      </p:sp>
      <p:sp>
        <p:nvSpPr>
          <p:cNvPr id="16" name="Rectangle 9">
            <a:extLst>
              <a:ext uri="{FF2B5EF4-FFF2-40B4-BE49-F238E27FC236}">
                <a16:creationId xmlns:a16="http://schemas.microsoft.com/office/drawing/2014/main" id="{B7680897-8645-4F78-8466-C5A7019A81D3}"/>
              </a:ext>
            </a:extLst>
          </p:cNvPr>
          <p:cNvSpPr>
            <a:spLocks noChangeArrowheads="1"/>
          </p:cNvSpPr>
          <p:nvPr/>
        </p:nvSpPr>
        <p:spPr bwMode="auto">
          <a:xfrm>
            <a:off x="869726" y="3733801"/>
            <a:ext cx="7006155"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bg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chemeClr val="bg1"/>
                </a:solidFill>
                <a:latin typeface="Consolas" panose="020B0609020204030204" pitchFamily="49" charset="0"/>
              </a:rPr>
              <a:t>SUM</a:t>
            </a:r>
            <a:r>
              <a:rPr lang="en-US" sz="2800" dirty="0">
                <a:solidFill>
                  <a:schemeClr val="bg2"/>
                </a:solidFill>
                <a:latin typeface="Consolas" panose="020B0609020204030204" pitchFamily="49" charset="0"/>
              </a:rPr>
              <a:t>(e.`salary) </a:t>
            </a:r>
            <a:r>
              <a:rPr lang="en-US" sz="2800" b="1" dirty="0">
                <a:solidFill>
                  <a:schemeClr val="bg1"/>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a:solidFill>
                  <a:schemeClr val="bg2"/>
                </a:solidFill>
                <a:latin typeface="Consolas" panose="020B0609020204030204" pitchFamily="49" charset="0"/>
              </a:rPr>
              <a:t>'TotalSalary'</a:t>
            </a:r>
          </a:p>
          <a:p>
            <a:r>
              <a:rPr lang="en-GB" sz="2800" b="1" dirty="0">
                <a:solidFill>
                  <a:schemeClr val="bg2"/>
                </a:solidFill>
                <a:latin typeface="Consolas" panose="020B0609020204030204" pitchFamily="49" charset="0"/>
              </a:rPr>
              <a:t>FROM</a:t>
            </a:r>
            <a:r>
              <a:rPr lang="en-GB" sz="2800" dirty="0">
                <a:solidFill>
                  <a:schemeClr val="bg2"/>
                </a:solidFill>
                <a:latin typeface="Consolas" panose="020B0609020204030204" pitchFamily="49" charset="0"/>
              </a:rPr>
              <a:t> `employees` </a:t>
            </a:r>
            <a:r>
              <a:rPr lang="en-GB" sz="2800" b="1" dirty="0">
                <a:solidFill>
                  <a:schemeClr val="bg1"/>
                </a:solidFill>
                <a:latin typeface="Consolas" panose="020B0609020204030204" pitchFamily="49" charset="0"/>
              </a:rPr>
              <a:t>AS</a:t>
            </a:r>
            <a:r>
              <a:rPr lang="en-GB" sz="2800" dirty="0">
                <a:solidFill>
                  <a:schemeClr val="tx2"/>
                </a:solidFill>
                <a:latin typeface="Consolas" panose="020B0609020204030204" pitchFamily="49" charset="0"/>
              </a:rPr>
              <a:t> </a:t>
            </a:r>
            <a:r>
              <a:rPr lang="en-GB" sz="2800" dirty="0">
                <a:solidFill>
                  <a:schemeClr val="bg2"/>
                </a:solidFill>
                <a:latin typeface="Consolas" panose="020B0609020204030204" pitchFamily="49" charset="0"/>
              </a:rPr>
              <a:t>e</a:t>
            </a:r>
          </a:p>
          <a:p>
            <a:r>
              <a:rPr lang="en-GB" sz="2800" b="1" dirty="0">
                <a:solidFill>
                  <a:schemeClr val="bg1"/>
                </a:solidFill>
                <a:latin typeface="Consolas" panose="020B0609020204030204" pitchFamily="49" charset="0"/>
              </a:rPr>
              <a:t>GROUP</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BY</a:t>
            </a:r>
            <a:r>
              <a:rPr lang="en-GB" sz="2800" dirty="0">
                <a:solidFill>
                  <a:schemeClr val="bg1"/>
                </a:solidFill>
                <a:latin typeface="Consolas" panose="020B0609020204030204" pitchFamily="49" charset="0"/>
              </a:rPr>
              <a:t> </a:t>
            </a:r>
            <a:r>
              <a:rPr lang="en-US" sz="2800" noProof="1">
                <a:solidFill>
                  <a:schemeClr val="bg2"/>
                </a:solidFill>
                <a:latin typeface="Consolas" panose="020B0609020204030204" pitchFamily="49" charset="0"/>
              </a:rPr>
              <a:t>e.`department_id`</a:t>
            </a:r>
          </a:p>
          <a:p>
            <a:r>
              <a:rPr lang="en-GB" sz="2800" b="1" dirty="0">
                <a:solidFill>
                  <a:schemeClr val="bg1"/>
                </a:solidFill>
                <a:latin typeface="Consolas" panose="020B0609020204030204" pitchFamily="49" charset="0"/>
              </a:rPr>
              <a:t>HAVING</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SUM</a:t>
            </a:r>
            <a:r>
              <a:rPr lang="en-GB" sz="2800" dirty="0">
                <a:solidFill>
                  <a:schemeClr val="bg2"/>
                </a:solidFill>
                <a:latin typeface="Consolas" panose="020B0609020204030204" pitchFamily="49" charset="0"/>
              </a:rPr>
              <a:t>(e.`salary`) &lt; 25000;</a:t>
            </a:r>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873377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538928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about.softuni.bg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chor="ctr">
            <a:normAutofit/>
          </a:bodyPr>
          <a:lstStyle/>
          <a:p>
            <a:pPr marL="0" indent="0" algn="ctr">
              <a:buNone/>
            </a:pPr>
            <a:endParaRPr lang="bg-BG" b="1" dirty="0" smtClean="0"/>
          </a:p>
          <a:p>
            <a:pPr marL="0" indent="0" algn="ctr">
              <a:buNone/>
            </a:pPr>
            <a:r>
              <a:rPr lang="en-US" sz="8800" b="1" u="sng" dirty="0" smtClean="0">
                <a:solidFill>
                  <a:srgbClr val="FFA000"/>
                </a:solidFill>
              </a:rPr>
              <a:t>sli.do</a:t>
            </a:r>
            <a:r>
              <a:rPr lang="en-US" sz="6000" b="1" dirty="0" smtClean="0"/>
              <a:t/>
            </a:r>
            <a:br>
              <a:rPr lang="en-US" sz="6000" b="1" dirty="0" smtClean="0"/>
            </a:br>
            <a:r>
              <a:rPr lang="en-US" sz="9600" b="1" dirty="0" smtClean="0"/>
              <a:t>#java-</a:t>
            </a:r>
            <a:r>
              <a:rPr lang="en-US" sz="9600" b="1" dirty="0" err="1" smtClean="0"/>
              <a:t>db</a:t>
            </a:r>
            <a:endParaRPr lang="en-US" sz="6000" b="1" dirty="0" smtClean="0"/>
          </a:p>
          <a:p>
            <a:endParaRPr lang="en-US" dirty="0"/>
          </a:p>
        </p:txBody>
      </p:sp>
      <p:sp>
        <p:nvSpPr>
          <p:cNvPr id="4" name="Title 3"/>
          <p:cNvSpPr>
            <a:spLocks noGrp="1"/>
          </p:cNvSpPr>
          <p:nvPr>
            <p:ph type="title"/>
          </p:nvPr>
        </p:nvSpPr>
        <p:spPr/>
        <p:txBody>
          <a:bodyPr/>
          <a:lstStyle/>
          <a:p>
            <a:r>
              <a:rPr lang="en-US" smtClean="0"/>
              <a:t>Questions</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52107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Картина 4">
            <a:extLst>
              <a:ext uri="{FF2B5EF4-FFF2-40B4-BE49-F238E27FC236}">
                <a16:creationId xmlns:a16="http://schemas.microsoft.com/office/drawing/2014/main" id="{23ED9E84-D6A2-4EAA-BB5C-A9C6C0A7B5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374958" y="2057400"/>
            <a:ext cx="3442084" cy="1233656"/>
          </a:xfrm>
          <a:prstGeom prst="rect">
            <a:avLst/>
          </a:prstGeom>
          <a:noFill/>
          <a:ln w="19050">
            <a:noFill/>
          </a:ln>
          <a:effectLst/>
        </p:spPr>
      </p:pic>
      <p:sp>
        <p:nvSpPr>
          <p:cNvPr id="3" name="Заглавие 2"/>
          <p:cNvSpPr>
            <a:spLocks noGrp="1"/>
          </p:cNvSpPr>
          <p:nvPr>
            <p:ph type="title" sz="quarter" idx="10"/>
          </p:nvPr>
        </p:nvSpPr>
        <p:spPr/>
        <p:txBody>
          <a:bodyPr/>
          <a:lstStyle/>
          <a:p>
            <a:r>
              <a:rPr lang="en-US" smtClean="0"/>
              <a:t>Grouping</a:t>
            </a:r>
            <a:endParaRPr lang="en-US"/>
          </a:p>
        </p:txBody>
      </p:sp>
      <p:sp>
        <p:nvSpPr>
          <p:cNvPr id="6" name="Подзаглавие 5"/>
          <p:cNvSpPr>
            <a:spLocks noGrp="1"/>
          </p:cNvSpPr>
          <p:nvPr>
            <p:ph type="subTitle" sz="quarter" idx="11"/>
          </p:nvPr>
        </p:nvSpPr>
        <p:spPr/>
        <p:txBody>
          <a:bodyPr/>
          <a:lstStyle/>
          <a:p>
            <a:r>
              <a:rPr lang="en-US" smtClean="0"/>
              <a:t>Consolidating Data Based On Criteria</a:t>
            </a:r>
            <a:endParaRPr lang="en-US"/>
          </a:p>
        </p:txBody>
      </p:sp>
    </p:spTree>
    <p:extLst>
      <p:ext uri="{BB962C8B-B14F-4D97-AF65-F5344CB8AC3E}">
        <p14:creationId xmlns:p14="http://schemas.microsoft.com/office/powerpoint/2010/main" val="2759550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B2B27E67-FE25-4B80-8B36-609DBD02E1D2}"/>
              </a:ext>
            </a:extLst>
          </p:cNvPr>
          <p:cNvSpPr>
            <a:spLocks noGrp="1"/>
          </p:cNvSpPr>
          <p:nvPr>
            <p:ph type="body" sz="quarter" idx="10"/>
          </p:nvPr>
        </p:nvSpPr>
        <p:spPr/>
        <p:txBody>
          <a:bodyPr/>
          <a:lstStyle/>
          <a:p>
            <a:r>
              <a:rPr lang="en-US" sz="3600" dirty="0"/>
              <a:t>Grouping allows taking data into </a:t>
            </a:r>
            <a:r>
              <a:rPr lang="en-US" sz="3600" b="1" dirty="0">
                <a:solidFill>
                  <a:srgbClr val="FFA000"/>
                </a:solidFill>
              </a:rPr>
              <a:t>separate groups</a:t>
            </a:r>
            <a:r>
              <a:rPr lang="en-US" sz="3600" b="1" dirty="0">
                <a:solidFill>
                  <a:srgbClr val="F3CD60"/>
                </a:solidFill>
              </a:rPr>
              <a:t> </a:t>
            </a:r>
            <a:r>
              <a:rPr lang="en-US" sz="3600" dirty="0"/>
              <a:t>based on a </a:t>
            </a:r>
            <a:r>
              <a:rPr lang="en-US" sz="3600" b="1" dirty="0">
                <a:solidFill>
                  <a:srgbClr val="FFA000"/>
                </a:solidFill>
              </a:rPr>
              <a:t>common property</a:t>
            </a:r>
            <a:endParaRPr lang="en-US" sz="3200" b="1" dirty="0">
              <a:solidFill>
                <a:srgbClr val="FFA000"/>
              </a:solidFill>
            </a:endParaRPr>
          </a:p>
          <a:p>
            <a:endParaRPr lang="bg-BG" dirty="0"/>
          </a:p>
        </p:txBody>
      </p:sp>
      <p:sp>
        <p:nvSpPr>
          <p:cNvPr id="2" name="Title 1"/>
          <p:cNvSpPr>
            <a:spLocks noGrp="1"/>
          </p:cNvSpPr>
          <p:nvPr>
            <p:ph type="title"/>
          </p:nvPr>
        </p:nvSpPr>
        <p:spPr/>
        <p:txBody>
          <a:bodyPr/>
          <a:lstStyle/>
          <a:p>
            <a:r>
              <a:rPr lang="en-US" dirty="0"/>
              <a:t>Grouping</a:t>
            </a:r>
          </a:p>
        </p:txBody>
      </p:sp>
      <p:sp>
        <p:nvSpPr>
          <p:cNvPr id="20" name="Rectangle 13">
            <a:extLst>
              <a:ext uri="{FF2B5EF4-FFF2-40B4-BE49-F238E27FC236}">
                <a16:creationId xmlns:a16="http://schemas.microsoft.com/office/drawing/2014/main" id="{239C200E-2B9B-4EDC-9701-D5369C5EDB53}"/>
              </a:ext>
            </a:extLst>
          </p:cNvPr>
          <p:cNvSpPr/>
          <p:nvPr/>
        </p:nvSpPr>
        <p:spPr>
          <a:xfrm>
            <a:off x="3748879" y="5759959"/>
            <a:ext cx="3710535" cy="44888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CA196641-381B-42A8-B4B9-4224A34905C2}"/>
              </a:ext>
            </a:extLst>
          </p:cNvPr>
          <p:cNvSpPr/>
          <p:nvPr/>
        </p:nvSpPr>
        <p:spPr>
          <a:xfrm>
            <a:off x="3748881" y="4427776"/>
            <a:ext cx="3710535" cy="133218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
            <a:extLst>
              <a:ext uri="{FF2B5EF4-FFF2-40B4-BE49-F238E27FC236}">
                <a16:creationId xmlns:a16="http://schemas.microsoft.com/office/drawing/2014/main" id="{479219E1-4C6D-47BF-B0B4-DD845DC1879E}"/>
              </a:ext>
            </a:extLst>
          </p:cNvPr>
          <p:cNvSpPr/>
          <p:nvPr/>
        </p:nvSpPr>
        <p:spPr>
          <a:xfrm>
            <a:off x="3748880" y="3561947"/>
            <a:ext cx="3710535" cy="86582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AutoShape 7">
            <a:extLst>
              <a:ext uri="{FF2B5EF4-FFF2-40B4-BE49-F238E27FC236}">
                <a16:creationId xmlns:a16="http://schemas.microsoft.com/office/drawing/2014/main" id="{A94D1D56-0BDC-4A21-9CDB-8FB8436C24C5}"/>
              </a:ext>
            </a:extLst>
          </p:cNvPr>
          <p:cNvSpPr>
            <a:spLocks noChangeArrowheads="1"/>
          </p:cNvSpPr>
          <p:nvPr/>
        </p:nvSpPr>
        <p:spPr bwMode="auto">
          <a:xfrm>
            <a:off x="4521000" y="2325137"/>
            <a:ext cx="3538622" cy="548478"/>
          </a:xfrm>
          <a:prstGeom prst="wedgeRoundRectCallout">
            <a:avLst>
              <a:gd name="adj1" fmla="val -22369"/>
              <a:gd name="adj2" fmla="val 7722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25" name="AutoShape 7">
            <a:extLst>
              <a:ext uri="{FF2B5EF4-FFF2-40B4-BE49-F238E27FC236}">
                <a16:creationId xmlns:a16="http://schemas.microsoft.com/office/drawing/2014/main" id="{753C8A7F-DE69-4037-9E68-6A605CF2AF1D}"/>
              </a:ext>
            </a:extLst>
          </p:cNvPr>
          <p:cNvSpPr>
            <a:spLocks noChangeArrowheads="1"/>
          </p:cNvSpPr>
          <p:nvPr/>
        </p:nvSpPr>
        <p:spPr bwMode="auto">
          <a:xfrm>
            <a:off x="8976000" y="4329000"/>
            <a:ext cx="2266598" cy="1037531"/>
          </a:xfrm>
          <a:prstGeom prst="wedgeRoundRectCallout">
            <a:avLst>
              <a:gd name="adj1" fmla="val -55638"/>
              <a:gd name="adj2" fmla="val 2150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graphicFrame>
        <p:nvGraphicFramePr>
          <p:cNvPr id="26" name="Group 49">
            <a:extLst>
              <a:ext uri="{FF2B5EF4-FFF2-40B4-BE49-F238E27FC236}">
                <a16:creationId xmlns:a16="http://schemas.microsoft.com/office/drawing/2014/main" id="{D2B06928-4D82-45BB-B656-4F63D5514C1D}"/>
              </a:ext>
            </a:extLst>
          </p:cNvPr>
          <p:cNvGraphicFramePr>
            <a:graphicFrameLocks/>
          </p:cNvGraphicFramePr>
          <p:nvPr>
            <p:extLst>
              <p:ext uri="{D42A27DB-BD31-4B8C-83A1-F6EECF244321}">
                <p14:modId xmlns:p14="http://schemas.microsoft.com/office/powerpoint/2010/main" val="3392960783"/>
              </p:ext>
            </p:extLst>
          </p:nvPr>
        </p:nvGraphicFramePr>
        <p:xfrm>
          <a:off x="1905001" y="3051111"/>
          <a:ext cx="6802039" cy="3157726"/>
        </p:xfrm>
        <a:graphic>
          <a:graphicData uri="http://schemas.openxmlformats.org/drawingml/2006/table">
            <a:tbl>
              <a:tblPr/>
              <a:tblGrid>
                <a:gridCol w="1828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239439">
                  <a:extLst>
                    <a:ext uri="{9D8B030D-6E8A-4147-A177-3AD203B41FA5}">
                      <a16:colId xmlns:a16="http://schemas.microsoft.com/office/drawing/2014/main" val="3282637692"/>
                    </a:ext>
                  </a:extLst>
                </a:gridCol>
              </a:tblGrid>
              <a:tr h="501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department_name</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salary</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760701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ов контейнер 7">
            <a:extLst>
              <a:ext uri="{FF2B5EF4-FFF2-40B4-BE49-F238E27FC236}">
                <a16:creationId xmlns:a16="http://schemas.microsoft.com/office/drawing/2014/main" id="{9F1499E4-0221-477C-8D1B-B5599A1E4E33}"/>
              </a:ext>
            </a:extLst>
          </p:cNvPr>
          <p:cNvSpPr>
            <a:spLocks noGrp="1"/>
          </p:cNvSpPr>
          <p:nvPr>
            <p:ph type="body" sz="quarter" idx="10"/>
          </p:nvPr>
        </p:nvSpPr>
        <p:spPr/>
        <p:txBody>
          <a:bodyPr/>
          <a:lstStyle/>
          <a:p>
            <a:r>
              <a:rPr lang="en-US" sz="3600" dirty="0"/>
              <a:t>With</a:t>
            </a:r>
            <a:r>
              <a:rPr lang="en-US" sz="3600" b="1" dirty="0">
                <a:solidFill>
                  <a:schemeClr val="tx2">
                    <a:lumMod val="75000"/>
                  </a:schemeClr>
                </a:solidFill>
              </a:rPr>
              <a:t> </a:t>
            </a:r>
            <a:r>
              <a:rPr lang="en-US" sz="3600" b="1" dirty="0">
                <a:solidFill>
                  <a:srgbClr val="FFA000"/>
                </a:solidFill>
                <a:latin typeface="Consolas" panose="020B0609020204030204" pitchFamily="49" charset="0"/>
              </a:rPr>
              <a:t>GROUP</a:t>
            </a:r>
            <a:r>
              <a:rPr lang="en-US" sz="3600" b="1" dirty="0">
                <a:solidFill>
                  <a:srgbClr val="FFA000"/>
                </a:solidFill>
              </a:rPr>
              <a:t> </a:t>
            </a:r>
            <a:r>
              <a:rPr lang="en-US" sz="3600" b="1" dirty="0">
                <a:solidFill>
                  <a:srgbClr val="FFA000"/>
                </a:solidFill>
                <a:latin typeface="Consolas" panose="020B0609020204030204" pitchFamily="49" charset="0"/>
              </a:rPr>
              <a:t>BY</a:t>
            </a:r>
            <a:r>
              <a:rPr lang="bg-BG" sz="3600" b="1" dirty="0">
                <a:solidFill>
                  <a:srgbClr val="FFA000"/>
                </a:solidFill>
              </a:rPr>
              <a:t> </a:t>
            </a:r>
            <a:r>
              <a:rPr lang="en-US" sz="3600" dirty="0"/>
              <a:t>you can get each </a:t>
            </a:r>
            <a:r>
              <a:rPr lang="en-US" sz="3600" dirty="0">
                <a:solidFill>
                  <a:schemeClr val="bg1"/>
                </a:solidFill>
              </a:rPr>
              <a:t>separate</a:t>
            </a:r>
            <a:r>
              <a:rPr lang="en-US" sz="3600" dirty="0"/>
              <a:t> group and use an "aggregate" function over it (like Average, Min or Max):</a:t>
            </a:r>
          </a:p>
          <a:p>
            <a:endParaRPr lang="bg-BG" dirty="0"/>
          </a:p>
        </p:txBody>
      </p:sp>
      <p:sp>
        <p:nvSpPr>
          <p:cNvPr id="2" name="Title 1"/>
          <p:cNvSpPr>
            <a:spLocks noGrp="1"/>
          </p:cNvSpPr>
          <p:nvPr>
            <p:ph type="title"/>
          </p:nvPr>
        </p:nvSpPr>
        <p:spPr/>
        <p:txBody>
          <a:bodyPr/>
          <a:lstStyle/>
          <a:p>
            <a:r>
              <a:rPr lang="en-US" dirty="0"/>
              <a:t>GROUP BY</a:t>
            </a:r>
          </a:p>
        </p:txBody>
      </p:sp>
      <p:sp>
        <p:nvSpPr>
          <p:cNvPr id="24" name="Rectangle 9">
            <a:extLst>
              <a:ext uri="{FF2B5EF4-FFF2-40B4-BE49-F238E27FC236}">
                <a16:creationId xmlns:a16="http://schemas.microsoft.com/office/drawing/2014/main" id="{8A114102-E67B-4964-BAD0-4E019E3F3C93}"/>
              </a:ext>
            </a:extLst>
          </p:cNvPr>
          <p:cNvSpPr>
            <a:spLocks noChangeArrowheads="1"/>
          </p:cNvSpPr>
          <p:nvPr/>
        </p:nvSpPr>
        <p:spPr bwMode="auto">
          <a:xfrm>
            <a:off x="685800" y="2868533"/>
            <a:ext cx="10556816" cy="1880103"/>
          </a:xfrm>
          <a:prstGeom prst="rect">
            <a:avLst/>
          </a:prstGeom>
          <a:solidFill>
            <a:srgbClr val="ADB4C3">
              <a:alpha val="14902"/>
            </a:srgbClr>
          </a:solidFill>
          <a:ln w="12700" cap="flat" cmpd="sng" algn="ctr">
            <a:solidFill>
              <a:srgbClr val="A3ABB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 e</a:t>
            </a:r>
            <a:r>
              <a:rPr lang="en-US" sz="3600" b="1" noProof="1">
                <a:solidFill>
                  <a:schemeClr val="tx2"/>
                </a:solidFill>
                <a:latin typeface="Consolas" panose="020B0609020204030204" pitchFamily="49" charset="0"/>
              </a:rPr>
              <a:t>.`</a:t>
            </a:r>
            <a:r>
              <a:rPr lang="en-US" sz="3600" b="1" dirty="0">
                <a:solidFill>
                  <a:schemeClr val="tx2"/>
                </a:solidFill>
                <a:latin typeface="Consolas" panose="020B0609020204030204" pitchFamily="49" charset="0"/>
              </a:rPr>
              <a:t>job_</a:t>
            </a:r>
            <a:r>
              <a:rPr lang="en-US" sz="3600" b="1" noProof="1">
                <a:solidFill>
                  <a:schemeClr val="tx2"/>
                </a:solidFill>
                <a:latin typeface="Consolas" panose="020B0609020204030204" pitchFamily="49" charset="0"/>
              </a:rPr>
              <a:t>title</a:t>
            </a:r>
            <a:r>
              <a:rPr lang="en-US" sz="3600" b="1" dirty="0">
                <a:solidFill>
                  <a:schemeClr val="tx2"/>
                </a:solidFill>
                <a:latin typeface="Consolas" panose="020B0609020204030204" pitchFamily="49" charset="0"/>
              </a:rPr>
              <a:t>`, count(</a:t>
            </a:r>
            <a:r>
              <a:rPr lang="en-US" sz="3600" b="1" noProof="1">
                <a:solidFill>
                  <a:schemeClr val="tx2"/>
                </a:solidFill>
                <a:latin typeface="Consolas" panose="020B0609020204030204" pitchFamily="49" charset="0"/>
              </a:rPr>
              <a:t>employee</a:t>
            </a:r>
            <a:r>
              <a:rPr lang="en-US" sz="3600" b="1" dirty="0">
                <a:solidFill>
                  <a:schemeClr val="tx2"/>
                </a:solidFill>
                <a:latin typeface="Consolas" panose="020B0609020204030204" pitchFamily="49" charset="0"/>
              </a:rPr>
              <a:t>_id)</a:t>
            </a:r>
          </a:p>
          <a:p>
            <a:r>
              <a:rPr lang="en-US" sz="3600" b="1" dirty="0">
                <a:solidFill>
                  <a:schemeClr val="tx2"/>
                </a:solidFill>
                <a:latin typeface="Consolas" panose="020B0609020204030204" pitchFamily="49" charset="0"/>
              </a:rPr>
              <a:t>  FROM </a:t>
            </a:r>
            <a:r>
              <a:rPr lang="en-US" sz="3600" b="1" dirty="0" smtClean="0">
                <a:solidFill>
                  <a:schemeClr val="tx2"/>
                </a:solidFill>
                <a:latin typeface="Consolas" panose="020B0609020204030204" pitchFamily="49" charset="0"/>
              </a:rPr>
              <a:t>`employees</a:t>
            </a:r>
            <a:r>
              <a:rPr lang="en-US" sz="3600" b="1" dirty="0">
                <a:solidFill>
                  <a:schemeClr val="tx2"/>
                </a:solidFill>
                <a:latin typeface="Consolas" panose="020B0609020204030204" pitchFamily="49" charset="0"/>
              </a:rPr>
              <a:t>` AS e</a:t>
            </a:r>
          </a:p>
          <a:p>
            <a:r>
              <a:rPr lang="en-US" sz="3600" b="1" dirty="0">
                <a:solidFill>
                  <a:srgbClr val="FFA000"/>
                </a:solidFill>
                <a:latin typeface="Consolas" panose="020B0609020204030204" pitchFamily="49" charset="0"/>
              </a:rPr>
              <a:t>GROUP</a:t>
            </a:r>
            <a:r>
              <a:rPr lang="en-US" sz="3600" b="1" dirty="0">
                <a:solidFill>
                  <a:srgbClr val="F3CD60"/>
                </a:solidFill>
                <a:latin typeface="Consolas" panose="020B0609020204030204" pitchFamily="49" charset="0"/>
              </a:rPr>
              <a:t> </a:t>
            </a:r>
            <a:r>
              <a:rPr lang="en-US" sz="3600" b="1" dirty="0">
                <a:solidFill>
                  <a:srgbClr val="FFA000"/>
                </a:solidFill>
                <a:latin typeface="Consolas" panose="020B0609020204030204" pitchFamily="49" charset="0"/>
              </a:rPr>
              <a:t>BY</a:t>
            </a:r>
            <a:r>
              <a:rPr lang="en-US" sz="3600" b="1" dirty="0">
                <a:solidFill>
                  <a:srgbClr val="F3CD60"/>
                </a:solidFill>
                <a:latin typeface="Consolas" panose="020B0609020204030204" pitchFamily="49" charset="0"/>
              </a:rPr>
              <a:t> </a:t>
            </a:r>
            <a:r>
              <a:rPr lang="en-US" sz="3600" b="1" dirty="0">
                <a:solidFill>
                  <a:schemeClr val="tx2"/>
                </a:solidFill>
                <a:latin typeface="Consolas" panose="020B0609020204030204" pitchFamily="49" charset="0"/>
              </a:rPr>
              <a:t>e.`</a:t>
            </a:r>
            <a:r>
              <a:rPr lang="en-US" sz="3600" b="1" noProof="1">
                <a:solidFill>
                  <a:schemeClr val="tx2"/>
                </a:solidFill>
                <a:latin typeface="Consolas" panose="020B0609020204030204" pitchFamily="49" charset="0"/>
              </a:rPr>
              <a:t>job</a:t>
            </a:r>
            <a:r>
              <a:rPr lang="en-US" sz="3600" b="1" dirty="0">
                <a:solidFill>
                  <a:schemeClr val="tx2"/>
                </a:solidFill>
                <a:latin typeface="Consolas" panose="020B0609020204030204" pitchFamily="49" charset="0"/>
              </a:rPr>
              <a:t>_title`;</a:t>
            </a:r>
          </a:p>
        </p:txBody>
      </p:sp>
      <p:sp>
        <p:nvSpPr>
          <p:cNvPr id="25" name="AutoShape 7">
            <a:extLst>
              <a:ext uri="{FF2B5EF4-FFF2-40B4-BE49-F238E27FC236}">
                <a16:creationId xmlns:a16="http://schemas.microsoft.com/office/drawing/2014/main" id="{EC6C72EC-5EE0-4661-9482-A25796519D9B}"/>
              </a:ext>
            </a:extLst>
          </p:cNvPr>
          <p:cNvSpPr>
            <a:spLocks noChangeArrowheads="1"/>
          </p:cNvSpPr>
          <p:nvPr/>
        </p:nvSpPr>
        <p:spPr bwMode="auto">
          <a:xfrm>
            <a:off x="7543801" y="3623993"/>
            <a:ext cx="2229557" cy="953805"/>
          </a:xfrm>
          <a:prstGeom prst="wedgeRoundRectCallout">
            <a:avLst>
              <a:gd name="adj1" fmla="val -81138"/>
              <a:gd name="adj2" fmla="val 3543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a:t>
            </a:r>
          </a:p>
          <a:p>
            <a:pPr algn="ctr"/>
            <a:r>
              <a:rPr lang="en-US" sz="2800" b="1" noProof="1">
                <a:solidFill>
                  <a:srgbClr val="FFFFFF"/>
                </a:solidFill>
                <a:effectLst>
                  <a:outerShdw blurRad="38100" dist="38100" dir="2700000" algn="tl">
                    <a:srgbClr val="000000">
                      <a:alpha val="43137"/>
                    </a:srgbClr>
                  </a:outerShdw>
                </a:effectLst>
              </a:rPr>
              <a:t>Columns</a:t>
            </a:r>
          </a:p>
        </p:txBody>
      </p:sp>
      <p:sp>
        <p:nvSpPr>
          <p:cNvPr id="26" name="Rectangle: Rounded Corners 23">
            <a:extLst>
              <a:ext uri="{FF2B5EF4-FFF2-40B4-BE49-F238E27FC236}">
                <a16:creationId xmlns:a16="http://schemas.microsoft.com/office/drawing/2014/main" id="{9A03C7FE-2818-479A-8820-A4BE4AE0F1DF}"/>
              </a:ext>
            </a:extLst>
          </p:cNvPr>
          <p:cNvSpPr/>
          <p:nvPr/>
        </p:nvSpPr>
        <p:spPr>
          <a:xfrm>
            <a:off x="3581401" y="4100896"/>
            <a:ext cx="2743200" cy="547305"/>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90936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ов контейнер 4">
            <a:extLst>
              <a:ext uri="{FF2B5EF4-FFF2-40B4-BE49-F238E27FC236}">
                <a16:creationId xmlns:a16="http://schemas.microsoft.com/office/drawing/2014/main" id="{951F096B-5252-4ABD-B084-C938A4D7FD85}"/>
              </a:ext>
            </a:extLst>
          </p:cNvPr>
          <p:cNvSpPr>
            <a:spLocks noGrp="1"/>
          </p:cNvSpPr>
          <p:nvPr>
            <p:ph type="body" sz="quarter" idx="10"/>
          </p:nvPr>
        </p:nvSpPr>
        <p:spPr/>
        <p:txBody>
          <a:bodyPr/>
          <a:lstStyle/>
          <a:p>
            <a:pPr>
              <a:lnSpc>
                <a:spcPct val="100000"/>
              </a:lnSpc>
            </a:pPr>
            <a:r>
              <a:rPr lang="en-US" sz="3300" dirty="0"/>
              <a:t>Write a query which prints the total </a:t>
            </a:r>
            <a:r>
              <a:rPr lang="en-US" sz="3300" b="1" dirty="0">
                <a:solidFill>
                  <a:srgbClr val="FFA000"/>
                </a:solidFill>
              </a:rPr>
              <a:t>sum</a:t>
            </a:r>
            <a:r>
              <a:rPr lang="en-US" sz="3300" dirty="0"/>
              <a:t> of salaries for each         </a:t>
            </a:r>
            <a:r>
              <a:rPr lang="en-US" sz="3300" b="1" dirty="0">
                <a:solidFill>
                  <a:srgbClr val="FFA000"/>
                </a:solidFill>
              </a:rPr>
              <a:t>department</a:t>
            </a:r>
            <a:r>
              <a:rPr lang="en-US" sz="3300" dirty="0">
                <a:solidFill>
                  <a:srgbClr val="F3CD60"/>
                </a:solidFill>
              </a:rPr>
              <a:t> </a:t>
            </a:r>
            <a:r>
              <a:rPr lang="en-US" sz="3300" dirty="0"/>
              <a:t>in the soft_uni database</a:t>
            </a:r>
          </a:p>
          <a:p>
            <a:pPr lvl="1">
              <a:lnSpc>
                <a:spcPct val="100000"/>
              </a:lnSpc>
            </a:pPr>
            <a:r>
              <a:rPr lang="en-US" sz="3100" dirty="0"/>
              <a:t>Order them by </a:t>
            </a:r>
            <a:r>
              <a:rPr lang="en-US" sz="3100" noProof="1"/>
              <a:t>DepartmentID (ascending)</a:t>
            </a:r>
          </a:p>
          <a:p>
            <a:endParaRPr lang="bg-BG" dirty="0"/>
          </a:p>
        </p:txBody>
      </p:sp>
      <p:sp>
        <p:nvSpPr>
          <p:cNvPr id="2" name="Title 1"/>
          <p:cNvSpPr>
            <a:spLocks noGrp="1"/>
          </p:cNvSpPr>
          <p:nvPr>
            <p:ph type="title"/>
          </p:nvPr>
        </p:nvSpPr>
        <p:spPr/>
        <p:txBody>
          <a:bodyPr/>
          <a:lstStyle/>
          <a:p>
            <a:r>
              <a:rPr lang="en-US" dirty="0"/>
              <a:t>Problem: Departments Total Salaries</a:t>
            </a:r>
          </a:p>
        </p:txBody>
      </p:sp>
      <p:sp>
        <p:nvSpPr>
          <p:cNvPr id="12" name="Rectangle 13">
            <a:extLst>
              <a:ext uri="{FF2B5EF4-FFF2-40B4-BE49-F238E27FC236}">
                <a16:creationId xmlns:a16="http://schemas.microsoft.com/office/drawing/2014/main" id="{AD78571C-B547-4EC6-98B4-FCCCC1A99CC4}"/>
              </a:ext>
            </a:extLst>
          </p:cNvPr>
          <p:cNvSpPr/>
          <p:nvPr/>
        </p:nvSpPr>
        <p:spPr>
          <a:xfrm>
            <a:off x="457200" y="5670953"/>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457200" y="4432760"/>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457200" y="3622787"/>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a:extLst>
              <a:ext uri="{FF2B5EF4-FFF2-40B4-BE49-F238E27FC236}">
                <a16:creationId xmlns:a16="http://schemas.microsoft.com/office/drawing/2014/main" id="{E6DFC690-EF67-4134-93CC-293FE9D2CCED}"/>
              </a:ext>
            </a:extLst>
          </p:cNvPr>
          <p:cNvSpPr/>
          <p:nvPr/>
        </p:nvSpPr>
        <p:spPr>
          <a:xfrm rot="1884745">
            <a:off x="6507869" y="3979193"/>
            <a:ext cx="717577" cy="242987"/>
          </a:xfrm>
          <a:prstGeom prst="rightArrow">
            <a:avLst/>
          </a:prstGeom>
          <a:solidFill>
            <a:srgbClr val="00D66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7">
            <a:extLst>
              <a:ext uri="{FF2B5EF4-FFF2-40B4-BE49-F238E27FC236}">
                <a16:creationId xmlns:a16="http://schemas.microsoft.com/office/drawing/2014/main" id="{E53D30D5-47E8-4676-9FA9-54F828475B13}"/>
              </a:ext>
            </a:extLst>
          </p:cNvPr>
          <p:cNvSpPr/>
          <p:nvPr/>
        </p:nvSpPr>
        <p:spPr>
          <a:xfrm>
            <a:off x="6399613" y="464879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8">
            <a:extLst>
              <a:ext uri="{FF2B5EF4-FFF2-40B4-BE49-F238E27FC236}">
                <a16:creationId xmlns:a16="http://schemas.microsoft.com/office/drawing/2014/main" id="{178D1EC8-1188-4F93-BDB8-257E6BCBA0F6}"/>
              </a:ext>
            </a:extLst>
          </p:cNvPr>
          <p:cNvSpPr/>
          <p:nvPr/>
        </p:nvSpPr>
        <p:spPr>
          <a:xfrm rot="20157540">
            <a:off x="6482732" y="549174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
            <a:extLst>
              <a:ext uri="{FF2B5EF4-FFF2-40B4-BE49-F238E27FC236}">
                <a16:creationId xmlns:a16="http://schemas.microsoft.com/office/drawing/2014/main" id="{C4F35EF3-3506-4D1F-9951-6845512F7CD8}"/>
              </a:ext>
            </a:extLst>
          </p:cNvPr>
          <p:cNvSpPr/>
          <p:nvPr/>
        </p:nvSpPr>
        <p:spPr>
          <a:xfrm>
            <a:off x="7471773" y="4330249"/>
            <a:ext cx="3542716"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D8D4DC7F-F693-4A28-BD20-E16F5D125897}"/>
              </a:ext>
            </a:extLst>
          </p:cNvPr>
          <p:cNvSpPr/>
          <p:nvPr/>
        </p:nvSpPr>
        <p:spPr>
          <a:xfrm>
            <a:off x="7467600" y="4701723"/>
            <a:ext cx="3551131" cy="377414"/>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3">
            <a:extLst>
              <a:ext uri="{FF2B5EF4-FFF2-40B4-BE49-F238E27FC236}">
                <a16:creationId xmlns:a16="http://schemas.microsoft.com/office/drawing/2014/main" id="{A87D0A5C-A309-4497-8D4C-659C0BEC0AD5}"/>
              </a:ext>
            </a:extLst>
          </p:cNvPr>
          <p:cNvSpPr/>
          <p:nvPr/>
        </p:nvSpPr>
        <p:spPr>
          <a:xfrm>
            <a:off x="7471283" y="5073197"/>
            <a:ext cx="3543206" cy="36933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1359210146"/>
              </p:ext>
            </p:extLst>
          </p:nvPr>
        </p:nvGraphicFramePr>
        <p:xfrm>
          <a:off x="457200" y="3171447"/>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 name="Group 49">
            <a:extLst>
              <a:ext uri="{FF2B5EF4-FFF2-40B4-BE49-F238E27FC236}">
                <a16:creationId xmlns:a16="http://schemas.microsoft.com/office/drawing/2014/main" id="{4BC91071-0AAB-4EFA-8133-BBD1BB450A1D}"/>
              </a:ext>
            </a:extLst>
          </p:cNvPr>
          <p:cNvGraphicFramePr>
            <a:graphicFrameLocks/>
          </p:cNvGraphicFramePr>
          <p:nvPr>
            <p:extLst>
              <p:ext uri="{D42A27DB-BD31-4B8C-83A1-F6EECF244321}">
                <p14:modId xmlns:p14="http://schemas.microsoft.com/office/powerpoint/2010/main" val="2652321599"/>
              </p:ext>
            </p:extLst>
          </p:nvPr>
        </p:nvGraphicFramePr>
        <p:xfrm>
          <a:off x="7467042" y="3932695"/>
          <a:ext cx="3547447" cy="1509837"/>
        </p:xfrm>
        <a:graphic>
          <a:graphicData uri="http://schemas.openxmlformats.org/drawingml/2006/table">
            <a:tbl>
              <a:tblPr/>
              <a:tblGrid>
                <a:gridCol w="1944069">
                  <a:extLst>
                    <a:ext uri="{9D8B030D-6E8A-4147-A177-3AD203B41FA5}">
                      <a16:colId xmlns:a16="http://schemas.microsoft.com/office/drawing/2014/main" val="20000"/>
                    </a:ext>
                  </a:extLst>
                </a:gridCol>
                <a:gridCol w="1603378">
                  <a:extLst>
                    <a:ext uri="{9D8B030D-6E8A-4147-A177-3AD203B41FA5}">
                      <a16:colId xmlns:a16="http://schemas.microsoft.com/office/drawing/2014/main" val="20001"/>
                    </a:ext>
                  </a:extLst>
                </a:gridCol>
              </a:tblGrid>
              <a:tr h="41361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department_id</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2494985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en-US" dirty="0"/>
              <a:t>Solution: Departments Total Salaries</a:t>
            </a:r>
          </a:p>
        </p:txBody>
      </p:sp>
      <p:sp>
        <p:nvSpPr>
          <p:cNvPr id="12" name="Rectangle 9">
            <a:extLst>
              <a:ext uri="{FF2B5EF4-FFF2-40B4-BE49-F238E27FC236}">
                <a16:creationId xmlns:a16="http://schemas.microsoft.com/office/drawing/2014/main" id="{266A8122-2EC9-47A4-8F17-038E001F4FBB}"/>
              </a:ext>
            </a:extLst>
          </p:cNvPr>
          <p:cNvSpPr>
            <a:spLocks noChangeArrowheads="1"/>
          </p:cNvSpPr>
          <p:nvPr/>
        </p:nvSpPr>
        <p:spPr bwMode="auto">
          <a:xfrm>
            <a:off x="762000" y="2362200"/>
            <a:ext cx="10556816"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 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bg1"/>
                </a:solidFill>
                <a:latin typeface="Consolas" panose="020B0609020204030204" pitchFamily="49" charset="0"/>
              </a:rPr>
              <a:t>GROUP</a:t>
            </a:r>
            <a:r>
              <a:rPr lang="en-GB" sz="3200" dirty="0">
                <a:solidFill>
                  <a:schemeClr val="bg1"/>
                </a:solidFill>
                <a:latin typeface="Consolas" panose="020B0609020204030204" pitchFamily="49" charset="0"/>
              </a:rPr>
              <a:t> </a:t>
            </a:r>
            <a:r>
              <a:rPr lang="en-GB" sz="3200" b="1" dirty="0">
                <a:solidFill>
                  <a:schemeClr val="bg1"/>
                </a:solidFill>
                <a:latin typeface="Consolas" panose="020B0609020204030204" pitchFamily="49" charset="0"/>
              </a:rPr>
              <a:t>BY</a:t>
            </a:r>
            <a:r>
              <a:rPr lang="en-GB" sz="3200" dirty="0">
                <a:solidFill>
                  <a:schemeClr val="bg1"/>
                </a:solidFill>
                <a:latin typeface="Consolas" panose="020B0609020204030204" pitchFamily="49" charset="0"/>
              </a:rPr>
              <a:t> </a:t>
            </a:r>
            <a:r>
              <a:rPr lang="en-US" sz="3200" noProof="1">
                <a:solidFill>
                  <a:schemeClr val="tx2"/>
                </a:solidFill>
                <a:latin typeface="Consolas" panose="020B0609020204030204" pitchFamily="49" charset="0"/>
              </a:rPr>
              <a:t>e.`department_id`</a:t>
            </a:r>
          </a:p>
          <a:p>
            <a:r>
              <a:rPr lang="en-US" sz="3200" b="1" noProof="1">
                <a:solidFill>
                  <a:schemeClr val="bg1"/>
                </a:solidFill>
                <a:latin typeface="Consolas" panose="020B0609020204030204" pitchFamily="49" charset="0"/>
              </a:rPr>
              <a:t>ORDER BY </a:t>
            </a:r>
            <a:r>
              <a:rPr lang="en-US" sz="3200" noProof="1">
                <a:solidFill>
                  <a:schemeClr val="tx2"/>
                </a:solidFill>
                <a:latin typeface="Consolas" panose="020B0609020204030204" pitchFamily="49" charset="0"/>
              </a:rPr>
              <a:t>e.`department_id`;</a:t>
            </a:r>
          </a:p>
        </p:txBody>
      </p:sp>
      <p:sp>
        <p:nvSpPr>
          <p:cNvPr id="13" name="AutoShape 7">
            <a:extLst>
              <a:ext uri="{FF2B5EF4-FFF2-40B4-BE49-F238E27FC236}">
                <a16:creationId xmlns:a16="http://schemas.microsoft.com/office/drawing/2014/main" id="{7998659E-9E2D-4A8D-940B-EE6D4C0348BF}"/>
              </a:ext>
            </a:extLst>
          </p:cNvPr>
          <p:cNvSpPr>
            <a:spLocks noChangeArrowheads="1"/>
          </p:cNvSpPr>
          <p:nvPr/>
        </p:nvSpPr>
        <p:spPr bwMode="auto">
          <a:xfrm>
            <a:off x="3942644" y="1203495"/>
            <a:ext cx="2229557" cy="953805"/>
          </a:xfrm>
          <a:prstGeom prst="wedgeRoundRectCallout">
            <a:avLst>
              <a:gd name="adj1" fmla="val -41727"/>
              <a:gd name="adj2" fmla="val 784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4" name="AutoShape 7">
            <a:extLst>
              <a:ext uri="{FF2B5EF4-FFF2-40B4-BE49-F238E27FC236}">
                <a16:creationId xmlns:a16="http://schemas.microsoft.com/office/drawing/2014/main" id="{3CA23FE9-EB59-4049-A4E8-969C35494DC5}"/>
              </a:ext>
            </a:extLst>
          </p:cNvPr>
          <p:cNvSpPr>
            <a:spLocks noChangeArrowheads="1"/>
          </p:cNvSpPr>
          <p:nvPr/>
        </p:nvSpPr>
        <p:spPr bwMode="auto">
          <a:xfrm>
            <a:off x="7465958" y="4181938"/>
            <a:ext cx="2229557" cy="782408"/>
          </a:xfrm>
          <a:prstGeom prst="wedgeRoundRectCallout">
            <a:avLst>
              <a:gd name="adj1" fmla="val -75720"/>
              <a:gd name="adj2" fmla="val -200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6" name="AutoShape 7">
            <a:extLst>
              <a:ext uri="{FF2B5EF4-FFF2-40B4-BE49-F238E27FC236}">
                <a16:creationId xmlns:a16="http://schemas.microsoft.com/office/drawing/2014/main" id="{AC4F3C53-044B-46F1-A6A6-C9562D34597D}"/>
              </a:ext>
            </a:extLst>
          </p:cNvPr>
          <p:cNvSpPr>
            <a:spLocks noChangeArrowheads="1"/>
          </p:cNvSpPr>
          <p:nvPr/>
        </p:nvSpPr>
        <p:spPr bwMode="auto">
          <a:xfrm>
            <a:off x="7543800" y="2142111"/>
            <a:ext cx="2971800" cy="558485"/>
          </a:xfrm>
          <a:prstGeom prst="wedgeRoundRectCallout">
            <a:avLst>
              <a:gd name="adj1" fmla="val -36683"/>
              <a:gd name="adj2" fmla="val 8233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7" name="Rectangle: Rounded Corners 23">
            <a:extLst>
              <a:ext uri="{FF2B5EF4-FFF2-40B4-BE49-F238E27FC236}">
                <a16:creationId xmlns:a16="http://schemas.microsoft.com/office/drawing/2014/main" id="{DE5AAA71-F55F-4148-A51D-A17644F371BA}"/>
              </a:ext>
            </a:extLst>
          </p:cNvPr>
          <p:cNvSpPr/>
          <p:nvPr/>
        </p:nvSpPr>
        <p:spPr>
          <a:xfrm>
            <a:off x="3104278" y="2514601"/>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a:ext uri="{FF2B5EF4-FFF2-40B4-BE49-F238E27FC236}">
                <a16:creationId xmlns:a16="http://schemas.microsoft.com/office/drawing/2014/main" id="{F493BCA9-3E76-498B-9856-9ABCF061EF30}"/>
              </a:ext>
            </a:extLst>
          </p:cNvPr>
          <p:cNvSpPr/>
          <p:nvPr/>
        </p:nvSpPr>
        <p:spPr>
          <a:xfrm>
            <a:off x="5628839" y="2987873"/>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Rounded Corners 23">
            <a:extLst>
              <a:ext uri="{FF2B5EF4-FFF2-40B4-BE49-F238E27FC236}">
                <a16:creationId xmlns:a16="http://schemas.microsoft.com/office/drawing/2014/main" id="{902974E4-DE85-44A7-ABB2-6112FB037718}"/>
              </a:ext>
            </a:extLst>
          </p:cNvPr>
          <p:cNvSpPr/>
          <p:nvPr/>
        </p:nvSpPr>
        <p:spPr>
          <a:xfrm>
            <a:off x="5311676" y="3525997"/>
            <a:ext cx="392563" cy="41892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Rounded Corners 23">
            <a:extLst>
              <a:ext uri="{FF2B5EF4-FFF2-40B4-BE49-F238E27FC236}">
                <a16:creationId xmlns:a16="http://schemas.microsoft.com/office/drawing/2014/main" id="{7A1CED74-9BE1-4D1A-A795-D19B8E798F10}"/>
              </a:ext>
            </a:extLst>
          </p:cNvPr>
          <p:cNvSpPr/>
          <p:nvPr/>
        </p:nvSpPr>
        <p:spPr>
          <a:xfrm>
            <a:off x="3352800" y="3962400"/>
            <a:ext cx="3352800" cy="9311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AutoShape 7">
            <a:extLst>
              <a:ext uri="{FF2B5EF4-FFF2-40B4-BE49-F238E27FC236}">
                <a16:creationId xmlns:a16="http://schemas.microsoft.com/office/drawing/2014/main" id="{A1FBBE73-7513-4EEB-8B38-29F6BC30805A}"/>
              </a:ext>
            </a:extLst>
          </p:cNvPr>
          <p:cNvSpPr>
            <a:spLocks noChangeArrowheads="1"/>
          </p:cNvSpPr>
          <p:nvPr/>
        </p:nvSpPr>
        <p:spPr bwMode="auto">
          <a:xfrm>
            <a:off x="6172200" y="3445074"/>
            <a:ext cx="2057400" cy="520807"/>
          </a:xfrm>
          <a:prstGeom prst="wedgeRoundRectCallout">
            <a:avLst>
              <a:gd name="adj1" fmla="val -63156"/>
              <a:gd name="adj2" fmla="val 169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2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799817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Image result for database">
            <a:extLst>
              <a:ext uri="{FF2B5EF4-FFF2-40B4-BE49-F238E27FC236}">
                <a16:creationId xmlns:a16="http://schemas.microsoft.com/office/drawing/2014/main" id="{AA80C409-C80E-4301-A656-CF471C9BF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878" y="1247938"/>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file">
            <a:extLst>
              <a:ext uri="{FF2B5EF4-FFF2-40B4-BE49-F238E27FC236}">
                <a16:creationId xmlns:a16="http://schemas.microsoft.com/office/drawing/2014/main" id="{718DC29A-D40B-4CBD-9CB7-E50F50CB4E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361" y="2836587"/>
            <a:ext cx="1184826" cy="1184826"/>
          </a:xfrm>
          <a:prstGeom prst="rect">
            <a:avLst/>
          </a:prstGeom>
          <a:noFill/>
          <a:extLst>
            <a:ext uri="{909E8E84-426E-40DD-AFC4-6F175D3DCCD1}">
              <a14:hiddenFill xmlns:a14="http://schemas.microsoft.com/office/drawing/2010/main">
                <a:solidFill>
                  <a:srgbClr val="FFFFFF"/>
                </a:solidFill>
              </a14:hiddenFill>
            </a:ext>
          </a:extLst>
        </p:spPr>
      </p:pic>
      <p:sp>
        <p:nvSpPr>
          <p:cNvPr id="3" name="Заглавие 2"/>
          <p:cNvSpPr>
            <a:spLocks noGrp="1"/>
          </p:cNvSpPr>
          <p:nvPr>
            <p:ph type="title" sz="quarter" idx="10"/>
          </p:nvPr>
        </p:nvSpPr>
        <p:spPr/>
        <p:txBody>
          <a:bodyPr/>
          <a:lstStyle/>
          <a:p>
            <a:r>
              <a:rPr lang="en-US" smtClean="0"/>
              <a:t>Aggregate Functions</a:t>
            </a:r>
            <a:endParaRPr lang="en-US"/>
          </a:p>
        </p:txBody>
      </p:sp>
      <p:sp>
        <p:nvSpPr>
          <p:cNvPr id="5" name="Подзаглавие 4"/>
          <p:cNvSpPr>
            <a:spLocks noGrp="1"/>
          </p:cNvSpPr>
          <p:nvPr>
            <p:ph type="subTitle" sz="quarter" idx="11"/>
          </p:nvPr>
        </p:nvSpPr>
        <p:spPr/>
        <p:txBody>
          <a:bodyPr/>
          <a:lstStyle/>
          <a:p>
            <a:r>
              <a:rPr lang="en-US" smtClean="0"/>
              <a:t>COUNT, SUM, MAX, MIN, AVG…</a:t>
            </a:r>
            <a:endParaRPr lang="en-US"/>
          </a:p>
        </p:txBody>
      </p:sp>
    </p:spTree>
    <p:extLst>
      <p:ext uri="{BB962C8B-B14F-4D97-AF65-F5344CB8AC3E}">
        <p14:creationId xmlns:p14="http://schemas.microsoft.com/office/powerpoint/2010/main" val="8367610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3731</TotalTime>
  <Words>1395</Words>
  <Application>Microsoft Office PowerPoint</Application>
  <PresentationFormat>Widescreen</PresentationFormat>
  <Paragraphs>444</Paragraphs>
  <Slides>28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맑은 고딕</vt:lpstr>
      <vt:lpstr>Arial</vt:lpstr>
      <vt:lpstr>Calibri</vt:lpstr>
      <vt:lpstr>Consolas</vt:lpstr>
      <vt:lpstr>Wingdings</vt:lpstr>
      <vt:lpstr>Wingdings 2</vt:lpstr>
      <vt:lpstr>SoftUni</vt:lpstr>
      <vt:lpstr>Data Aggregation</vt:lpstr>
      <vt:lpstr>Table of Contents</vt:lpstr>
      <vt:lpstr>Questions</vt:lpstr>
      <vt:lpstr>Grouping</vt:lpstr>
      <vt:lpstr>Grouping</vt:lpstr>
      <vt:lpstr>GROUP BY</vt:lpstr>
      <vt:lpstr>Problem: Departments Total Salaries</vt:lpstr>
      <vt:lpstr>Solution: Departments Total Salaries</vt:lpstr>
      <vt:lpstr>Aggregate Functions</vt:lpstr>
      <vt:lpstr>Aggregate Functions</vt:lpstr>
      <vt:lpstr>COUNT</vt:lpstr>
      <vt:lpstr>COUNT Syntax</vt:lpstr>
      <vt:lpstr>SUM</vt:lpstr>
      <vt:lpstr>SUM Syntax</vt:lpstr>
      <vt:lpstr>MAX</vt:lpstr>
      <vt:lpstr>MAX Syntax</vt:lpstr>
      <vt:lpstr>MIN</vt:lpstr>
      <vt:lpstr>MIN Syntax</vt:lpstr>
      <vt:lpstr>AVG</vt:lpstr>
      <vt:lpstr>AVG Syntax</vt:lpstr>
      <vt:lpstr>Having</vt:lpstr>
      <vt:lpstr>Having Clause</vt:lpstr>
      <vt:lpstr>Having Clause: Example</vt:lpstr>
      <vt:lpstr>HAVING Syntax</vt:lpstr>
      <vt:lpstr>Summary</vt:lpstr>
      <vt:lpstr>Questions?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DB Basics With MySQL Practical Course @ SoftUni</dc:subject>
  <dc:creator>Software University</dc:creator>
  <cp:keywords>Databases; SQL; programming; SoftUni; Software University; programming; software development; software engineering; course; database systems</cp:keywords>
  <dc:description>© SoftUni – https://about.softuni.bg/
© Software University – https://softuni.bg
Copyrighted document. Unauthorized copy, reproduction or use is not permitted.</dc:description>
  <cp:lastModifiedBy>Software University</cp:lastModifiedBy>
  <cp:revision>22</cp:revision>
  <dcterms:created xsi:type="dcterms:W3CDTF">2018-05-23T13:08:44Z</dcterms:created>
  <dcterms:modified xsi:type="dcterms:W3CDTF">2020-09-14T07:04:05Z</dcterms:modified>
  <cp:category>DB Basics Course @ SoftUni - https://softuni.bg/courses/databases-basics-ms-sql-server</cp:category>
</cp:coreProperties>
</file>