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1" r:id="rId42"/>
    <p:sldId id="303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387F4E5-CE1B-41BF-A928-DE6C6F9E8DFD}">
          <p14:sldIdLst>
            <p14:sldId id="256"/>
            <p14:sldId id="257"/>
            <p14:sldId id="258"/>
          </p14:sldIdLst>
        </p14:section>
        <p14:section name="Database Design" id="{DC2C5B2F-4B57-446C-871B-719C1F92F006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Table Relations" id="{AAA33D64-8888-40B1-B767-BDE7048EBC6E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JOINs" id="{029D7B5B-7CF7-4D73-99C5-502CC3B8487B}">
          <p14:sldIdLst>
            <p14:sldId id="278"/>
            <p14:sldId id="279"/>
            <p14:sldId id="280"/>
            <p14:sldId id="281"/>
          </p14:sldIdLst>
        </p14:section>
        <p14:section name="Cascade Operations" id="{3D18F7C4-2B64-46DA-9EEE-215E4FC51F48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E/R Diagrams" id="{2591B648-D33C-4D2C-8E8E-0F7191022040}">
          <p14:sldIdLst>
            <p14:sldId id="290"/>
            <p14:sldId id="291"/>
            <p14:sldId id="292"/>
            <p14:sldId id="293"/>
            <p14:sldId id="294"/>
          </p14:sldIdLst>
        </p14:section>
        <p14:section name="Conclusion" id="{95770E33-B6A4-493A-8693-3DE27C463967}">
          <p14:sldIdLst>
            <p14:sldId id="295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24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4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7739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573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8648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428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014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60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556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159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6326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872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7063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060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0008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7988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829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912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7678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482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 smtClean="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31" y="2417641"/>
            <a:ext cx="3867260" cy="25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Table Relations</a:t>
            </a:r>
            <a:endParaRPr lang="en-US"/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Relational Database Model in 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9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 smtClean="0"/>
              <a:t>                 </a:t>
            </a:r>
            <a:r>
              <a:rPr lang="en-US" dirty="0" smtClean="0"/>
              <a:t>interconnections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 smtClean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7501" y="4263748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788466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5201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69190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9323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Causasus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24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7780" y="2488949"/>
            <a:ext cx="9307209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19801" y="1634874"/>
            <a:ext cx="2153357" cy="725205"/>
          </a:xfrm>
          <a:prstGeom prst="wedgeRoundRectCallout">
            <a:avLst>
              <a:gd name="adj1" fmla="val -28183"/>
              <a:gd name="adj2" fmla="val 849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2000" y="4420259"/>
            <a:ext cx="1981200" cy="609600"/>
          </a:xfrm>
          <a:prstGeom prst="wedgeRoundRectCallout">
            <a:avLst>
              <a:gd name="adj1" fmla="val -28138"/>
              <a:gd name="adj2" fmla="val -856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886200" y="4426861"/>
            <a:ext cx="2627486" cy="520807"/>
          </a:xfrm>
          <a:prstGeom prst="wedgeRoundRectCallout">
            <a:avLst>
              <a:gd name="adj1" fmla="val 25066"/>
              <a:gd name="adj2" fmla="val -8430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</a:t>
            </a:r>
            <a:r>
              <a:rPr lang="en-US" sz="2800" noProof="1">
                <a:solidFill>
                  <a:srgbClr val="FFFFFF"/>
                </a:solidFill>
              </a:rPr>
              <a:t> </a:t>
            </a:r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endParaRPr lang="en-US" sz="2800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991601" y="3149757"/>
            <a:ext cx="2346375" cy="558485"/>
          </a:xfrm>
          <a:prstGeom prst="wedgeRoundRectCallout">
            <a:avLst>
              <a:gd name="adj1" fmla="val -57371"/>
              <a:gd name="adj2" fmla="val 106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</a:t>
            </a:r>
            <a:r>
              <a:rPr lang="en-AU" dirty="0" smtClean="0"/>
              <a:t>reate </a:t>
            </a:r>
            <a:r>
              <a:rPr lang="en-AU" dirty="0"/>
              <a:t>two </a:t>
            </a:r>
            <a:r>
              <a:rPr lang="en-AU" dirty="0" smtClean="0"/>
              <a:t>tables</a:t>
            </a:r>
            <a:r>
              <a:rPr lang="en-AU" dirty="0"/>
              <a:t> – </a:t>
            </a:r>
            <a:r>
              <a:rPr lang="en-AU" b="1" dirty="0">
                <a:solidFill>
                  <a:schemeClr val="bg1"/>
                </a:solidFill>
              </a:rPr>
              <a:t>mountains</a:t>
            </a:r>
            <a:r>
              <a:rPr lang="en-AU" dirty="0"/>
              <a:t> and </a:t>
            </a:r>
            <a:r>
              <a:rPr lang="en-AU" b="1" dirty="0">
                <a:solidFill>
                  <a:schemeClr val="bg1"/>
                </a:solidFill>
              </a:rPr>
              <a:t>peaks</a:t>
            </a:r>
            <a:endParaRPr lang="en-AU" dirty="0" smtClean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en-AU" b="1" dirty="0">
                <a:solidFill>
                  <a:schemeClr val="bg1"/>
                </a:solidFill>
              </a:rPr>
              <a:t>L</a:t>
            </a:r>
            <a:r>
              <a:rPr lang="en-AU" b="1" dirty="0" smtClean="0">
                <a:solidFill>
                  <a:schemeClr val="bg1"/>
                </a:solidFill>
              </a:rPr>
              <a:t>ink</a:t>
            </a:r>
            <a:r>
              <a:rPr lang="en-AU" b="1" dirty="0" smtClean="0"/>
              <a:t> </a:t>
            </a:r>
            <a:r>
              <a:rPr lang="en-AU" dirty="0"/>
              <a:t>their fields </a:t>
            </a:r>
            <a:r>
              <a:rPr lang="en-AU" dirty="0" smtClean="0"/>
              <a:t>properly</a:t>
            </a:r>
          </a:p>
          <a:p>
            <a:pPr lvl="1"/>
            <a:r>
              <a:rPr lang="en-AU" dirty="0" smtClean="0"/>
              <a:t>Mountains:</a:t>
            </a:r>
          </a:p>
          <a:p>
            <a:pPr lvl="2"/>
            <a:r>
              <a:rPr lang="en-AU" dirty="0" smtClean="0"/>
              <a:t>Id</a:t>
            </a:r>
          </a:p>
          <a:p>
            <a:pPr lvl="2"/>
            <a:r>
              <a:rPr lang="en-AU" dirty="0" smtClean="0"/>
              <a:t>name</a:t>
            </a:r>
          </a:p>
          <a:p>
            <a:pPr lvl="1"/>
            <a:r>
              <a:rPr lang="en-AU" dirty="0" smtClean="0"/>
              <a:t>Peaks:</a:t>
            </a:r>
          </a:p>
          <a:p>
            <a:pPr lvl="2"/>
            <a:r>
              <a:rPr lang="en-AU" dirty="0" smtClean="0"/>
              <a:t>id</a:t>
            </a:r>
            <a:endParaRPr lang="en-US" dirty="0" smtClean="0"/>
          </a:p>
          <a:p>
            <a:pPr lvl="2"/>
            <a:r>
              <a:rPr lang="en-AU" dirty="0" smtClean="0"/>
              <a:t>name</a:t>
            </a:r>
            <a:endParaRPr lang="en-US" dirty="0" smtClean="0"/>
          </a:p>
          <a:p>
            <a:pPr lvl="2"/>
            <a:r>
              <a:rPr lang="en-AU" dirty="0" smtClean="0"/>
              <a:t>mountain_id</a:t>
            </a:r>
            <a:endParaRPr lang="en-US" dirty="0"/>
          </a:p>
          <a:p>
            <a:pPr lvl="0"/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Mountains and Peaks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51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5400" y="1096420"/>
            <a:ext cx="9829800" cy="57580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	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	name VARCHAR(50)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NOT NULL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peaks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NOT NULL,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mountain_id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234465"/>
                </a:solidFill>
                <a:latin typeface="Consolas" panose="020B0609020204030204" pitchFamily="49" charset="0"/>
              </a:rPr>
              <a:t>CONSTRAINT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234465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mountain_id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bg-BG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mountains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id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Mountains and Peaks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13392" y="1135749"/>
            <a:ext cx="2780306" cy="558487"/>
          </a:xfrm>
          <a:prstGeom prst="wedgeRoundRectCallout">
            <a:avLst>
              <a:gd name="adj1" fmla="val -44928"/>
              <a:gd name="adj2" fmla="val 81354"/>
              <a:gd name="adj3" fmla="val 16667"/>
            </a:avLst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53222" y="4875424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96925" y="2930931"/>
            <a:ext cx="1986753" cy="558485"/>
          </a:xfrm>
          <a:prstGeom prst="wedgeRoundRectCallout">
            <a:avLst>
              <a:gd name="adj1" fmla="val -84703"/>
              <a:gd name="adj2" fmla="val 2114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Peaks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3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642" y="4323380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96365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215774"/>
              </p:ext>
            </p:extLst>
          </p:nvPr>
        </p:nvGraphicFramePr>
        <p:xfrm>
          <a:off x="4578715" y="4889264"/>
          <a:ext cx="4260485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93220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382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7182" y="1369943"/>
            <a:ext cx="6217277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(1)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8648" y="2093302"/>
            <a:ext cx="2659352" cy="558487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8492" y="4152458"/>
            <a:ext cx="6210398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INT 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62800" y="4419601"/>
            <a:ext cx="2605200" cy="558485"/>
          </a:xfrm>
          <a:prstGeom prst="wedgeRoundRectCallout">
            <a:avLst>
              <a:gd name="adj1" fmla="val -68931"/>
              <a:gd name="adj2" fmla="val 533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Projects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559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95401" y="1151121"/>
            <a:ext cx="9372600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employees_projects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(employee_id, project_id),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employees(employee_id),</a:t>
            </a: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(project_id)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projects(project_id)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r>
              <a:rPr lang="bg-BG" dirty="0"/>
              <a:t>(2)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41941" y="1330736"/>
            <a:ext cx="2667000" cy="558485"/>
          </a:xfrm>
          <a:prstGeom prst="wedgeRoundRectCallout">
            <a:avLst>
              <a:gd name="adj1" fmla="val -71877"/>
              <a:gd name="adj2" fmla="val 92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9335432" y="2299528"/>
            <a:ext cx="2229557" cy="448388"/>
          </a:xfrm>
          <a:prstGeom prst="wedgeRoundRectCallout">
            <a:avLst>
              <a:gd name="adj1" fmla="val -52878"/>
              <a:gd name="adj2" fmla="val 1156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1752600" y="2590800"/>
            <a:ext cx="7315200" cy="82296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>
            <a:extLst/>
          </p:cNvPr>
          <p:cNvSpPr/>
          <p:nvPr/>
        </p:nvSpPr>
        <p:spPr>
          <a:xfrm>
            <a:off x="1752601" y="3451394"/>
            <a:ext cx="8305799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: Rounded Corners 23">
            <a:extLst/>
          </p:cNvPr>
          <p:cNvSpPr/>
          <p:nvPr/>
        </p:nvSpPr>
        <p:spPr>
          <a:xfrm>
            <a:off x="1752600" y="4742137"/>
            <a:ext cx="8111197" cy="125575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2622" y="6119417"/>
            <a:ext cx="2229557" cy="448388"/>
          </a:xfrm>
          <a:prstGeom prst="wedgeRoundRectCallout">
            <a:avLst>
              <a:gd name="adj1" fmla="val -49170"/>
              <a:gd name="adj2" fmla="val -1112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863797" y="4000929"/>
            <a:ext cx="2229557" cy="365760"/>
          </a:xfrm>
          <a:prstGeom prst="wedgeRoundRectCallout">
            <a:avLst>
              <a:gd name="adj1" fmla="val -61121"/>
              <a:gd name="adj2" fmla="val -184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215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3" grpId="0" animBg="1"/>
      <p:bldP spid="20" grpId="0" animBg="1"/>
      <p:bldP spid="2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 smtClean="0"/>
              <a:t>Design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Table </a:t>
            </a:r>
            <a:r>
              <a:rPr lang="en-US" dirty="0" smtClean="0"/>
              <a:t>Relations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234465"/>
                </a:solidFill>
              </a:rPr>
              <a:t>JOINs</a:t>
            </a:r>
            <a:endParaRPr lang="bg-BG" dirty="0">
              <a:solidFill>
                <a:srgbClr val="234465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34465"/>
                </a:solidFill>
              </a:rPr>
              <a:t>Cascade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E/R Diagrams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90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1130710"/>
            <a:ext cx="9982200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fk_cars_drivers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bg-BG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REFERENCES drivers(driver_id)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91401" y="1395815"/>
            <a:ext cx="2229557" cy="558487"/>
          </a:xfrm>
          <a:prstGeom prst="wedgeRoundRectCallout">
            <a:avLst>
              <a:gd name="adj1" fmla="val -58246"/>
              <a:gd name="adj2" fmla="val 3558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335432" y="4443238"/>
            <a:ext cx="2229557" cy="559968"/>
          </a:xfrm>
          <a:prstGeom prst="wedgeRoundRectCallout">
            <a:avLst>
              <a:gd name="adj1" fmla="val -38075"/>
              <a:gd name="adj2" fmla="val 8567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29401" y="4114800"/>
            <a:ext cx="2216727" cy="888406"/>
          </a:xfrm>
          <a:prstGeom prst="wedgeRoundRectCallout">
            <a:avLst>
              <a:gd name="adj1" fmla="val -60663"/>
              <a:gd name="adj2" fmla="val 3877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1746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07134" y="2854377"/>
            <a:ext cx="9362976" cy="1880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 </a:t>
            </a: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 </a:t>
            </a:r>
            <a:b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6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drivers(driver_id)</a:t>
            </a:r>
            <a:endParaRPr lang="en-US" sz="36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12720" y="5001467"/>
            <a:ext cx="2229557" cy="71128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72550" y="3515185"/>
            <a:ext cx="2971800" cy="558485"/>
          </a:xfrm>
          <a:prstGeom prst="wedgeRoundRectCallout">
            <a:avLst>
              <a:gd name="adj1" fmla="val -57806"/>
              <a:gd name="adj2" fmla="val 1815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83163" y="1932614"/>
            <a:ext cx="2229557" cy="788268"/>
          </a:xfrm>
          <a:prstGeom prst="wedgeRoundRectCallout">
            <a:avLst>
              <a:gd name="adj1" fmla="val -34638"/>
              <a:gd name="adj2" fmla="val 776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38648" y="5027048"/>
            <a:ext cx="2971800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 Table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0885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567097" y="1905001"/>
            <a:ext cx="3057808" cy="1517668"/>
            <a:chOff x="5103812" y="4564221"/>
            <a:chExt cx="4795838" cy="1978518"/>
          </a:xfrm>
        </p:grpSpPr>
        <p:grpSp>
          <p:nvGrpSpPr>
            <p:cNvPr id="9" name="Group 8"/>
            <p:cNvGrpSpPr/>
            <p:nvPr/>
          </p:nvGrpSpPr>
          <p:grpSpPr>
            <a:xfrm>
              <a:off x="5103812" y="4565808"/>
              <a:ext cx="1879600" cy="1377951"/>
              <a:chOff x="5103812" y="4565808"/>
              <a:chExt cx="1879600" cy="1377951"/>
            </a:xfrm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blackWhite">
              <a:xfrm>
                <a:off x="5116512" y="4580095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ltGray">
              <a:xfrm>
                <a:off x="6684962" y="4588033"/>
                <a:ext cx="261938" cy="132556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6084887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5389562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5103812" y="4738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>
                <a:off x="5103812" y="4891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103812" y="5043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5103812" y="51960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5116512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103812" y="55008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5103812" y="56532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5103812" y="5805645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56350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681787" y="4565808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8032750" y="4564221"/>
              <a:ext cx="1866900" cy="1393824"/>
              <a:chOff x="8032750" y="4564221"/>
              <a:chExt cx="1866900" cy="1393824"/>
            </a:xfrm>
          </p:grpSpPr>
          <p:sp>
            <p:nvSpPr>
              <p:cNvPr id="15" name="Rectangle 25"/>
              <p:cNvSpPr>
                <a:spLocks noChangeArrowheads="1"/>
              </p:cNvSpPr>
              <p:nvPr/>
            </p:nvSpPr>
            <p:spPr bwMode="blackWhite">
              <a:xfrm>
                <a:off x="8045450" y="4581683"/>
                <a:ext cx="1841500" cy="13462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>
                <a:off x="8056562" y="4592796"/>
                <a:ext cx="261938" cy="13255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bg-BG" dirty="0"/>
              </a:p>
            </p:txBody>
          </p:sp>
          <p:sp>
            <p:nvSpPr>
              <p:cNvPr id="17" name="Line 40"/>
              <p:cNvSpPr>
                <a:spLocks noChangeShapeType="1"/>
              </p:cNvSpPr>
              <p:nvPr/>
            </p:nvSpPr>
            <p:spPr bwMode="auto">
              <a:xfrm>
                <a:off x="8745537" y="45816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8" name="Line 41"/>
              <p:cNvSpPr>
                <a:spLocks noChangeShapeType="1"/>
              </p:cNvSpPr>
              <p:nvPr/>
            </p:nvSpPr>
            <p:spPr bwMode="auto">
              <a:xfrm>
                <a:off x="8318500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19" name="Line 42"/>
              <p:cNvSpPr>
                <a:spLocks noChangeShapeType="1"/>
              </p:cNvSpPr>
              <p:nvPr/>
            </p:nvSpPr>
            <p:spPr bwMode="auto">
              <a:xfrm>
                <a:off x="8032750" y="4740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0" name="Line 43"/>
              <p:cNvSpPr>
                <a:spLocks noChangeShapeType="1"/>
              </p:cNvSpPr>
              <p:nvPr/>
            </p:nvSpPr>
            <p:spPr bwMode="auto">
              <a:xfrm>
                <a:off x="8032750" y="4892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>
                <a:off x="8032750" y="5045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8032750" y="51976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8032750" y="53500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4" name="Line 47"/>
              <p:cNvSpPr>
                <a:spLocks noChangeShapeType="1"/>
              </p:cNvSpPr>
              <p:nvPr/>
            </p:nvSpPr>
            <p:spPr bwMode="auto">
              <a:xfrm>
                <a:off x="8032750" y="55024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5" name="Line 48"/>
              <p:cNvSpPr>
                <a:spLocks noChangeShapeType="1"/>
              </p:cNvSpPr>
              <p:nvPr/>
            </p:nvSpPr>
            <p:spPr bwMode="auto">
              <a:xfrm>
                <a:off x="8032750" y="56548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6" name="Line 49"/>
              <p:cNvSpPr>
                <a:spLocks noChangeShapeType="1"/>
              </p:cNvSpPr>
              <p:nvPr/>
            </p:nvSpPr>
            <p:spPr bwMode="auto">
              <a:xfrm>
                <a:off x="8032750" y="5807233"/>
                <a:ext cx="18669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auto">
              <a:xfrm>
                <a:off x="9285287" y="4568983"/>
                <a:ext cx="0" cy="137636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auto">
              <a:xfrm>
                <a:off x="9610725" y="4567396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auto">
              <a:xfrm>
                <a:off x="9037637" y="4564221"/>
                <a:ext cx="0" cy="137636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bg-BG" dirty="0"/>
              </a:p>
            </p:txBody>
          </p:sp>
        </p:grpSp>
        <p:sp>
          <p:nvSpPr>
            <p:cNvPr id="11" name="Line 65"/>
            <p:cNvSpPr>
              <a:spLocks noChangeShapeType="1"/>
            </p:cNvSpPr>
            <p:nvPr/>
          </p:nvSpPr>
          <p:spPr bwMode="auto">
            <a:xfrm flipV="1">
              <a:off x="7070726" y="5269071"/>
              <a:ext cx="884237" cy="3175"/>
            </a:xfrm>
            <a:prstGeom prst="line">
              <a:avLst/>
            </a:prstGeom>
            <a:noFill/>
            <a:ln w="50800">
              <a:solidFill>
                <a:srgbClr val="FFA000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12" name="Text Box 66"/>
            <p:cNvSpPr txBox="1">
              <a:spLocks noChangeArrowheads="1"/>
            </p:cNvSpPr>
            <p:nvPr/>
          </p:nvSpPr>
          <p:spPr bwMode="auto">
            <a:xfrm>
              <a:off x="5135050" y="6002023"/>
              <a:ext cx="1811851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1</a:t>
              </a:r>
            </a:p>
          </p:txBody>
        </p:sp>
        <p:sp>
          <p:nvSpPr>
            <p:cNvPr id="13" name="Text Box 67"/>
            <p:cNvSpPr txBox="1">
              <a:spLocks noChangeArrowheads="1"/>
            </p:cNvSpPr>
            <p:nvPr/>
          </p:nvSpPr>
          <p:spPr bwMode="auto">
            <a:xfrm>
              <a:off x="8056562" y="6021133"/>
              <a:ext cx="1830387" cy="521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Table 2</a:t>
              </a:r>
            </a:p>
          </p:txBody>
        </p:sp>
      </p:grpSp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Using Simple JOIN </a:t>
            </a:r>
            <a:r>
              <a:rPr lang="en-US" dirty="0" smtClean="0"/>
              <a:t>Statements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60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Table relations are useful when combined with JOINS</a:t>
            </a:r>
          </a:p>
          <a:p>
            <a:r>
              <a:rPr lang="en-US" dirty="0"/>
              <a:t>With JOINS we can get data from two tables </a:t>
            </a:r>
            <a:r>
              <a:rPr lang="en-US" b="1" dirty="0">
                <a:solidFill>
                  <a:srgbClr val="FFA000"/>
                </a:solidFill>
              </a:rPr>
              <a:t>simultaneously</a:t>
            </a:r>
          </a:p>
          <a:p>
            <a:pPr lvl="1"/>
            <a:r>
              <a:rPr lang="en-US" dirty="0"/>
              <a:t>JOINS require at least two tables and a "</a:t>
            </a:r>
            <a:r>
              <a:rPr lang="en-US" b="1" dirty="0">
                <a:solidFill>
                  <a:srgbClr val="FFA000"/>
                </a:solidFill>
              </a:rPr>
              <a:t>join condition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9600" y="3962400"/>
            <a:ext cx="10623500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table_b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latin typeface="Consolas" panose="020B0609020204030204" pitchFamily="49" charset="0"/>
              </a:rPr>
              <a:t> </a:t>
            </a:r>
            <a:br>
              <a:rPr lang="en-US" sz="3000" b="1" noProof="1"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    table_b.common_column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latin typeface="Consolas" panose="020B0609020204030204" pitchFamily="49" charset="0"/>
              </a:rPr>
              <a:t> table_a.common_column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76800" y="5702106"/>
            <a:ext cx="2971800" cy="558485"/>
          </a:xfrm>
          <a:prstGeom prst="wedgeRoundRectCallout">
            <a:avLst>
              <a:gd name="adj1" fmla="val -29340"/>
              <a:gd name="adj2" fmla="val -8755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613550" y="3331645"/>
            <a:ext cx="2971800" cy="558485"/>
          </a:xfrm>
          <a:prstGeom prst="wedgeRoundRectCallout">
            <a:avLst>
              <a:gd name="adj1" fmla="val -34513"/>
              <a:gd name="adj2" fmla="val 8250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from Tables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53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433275"/>
          </a:xfrm>
        </p:spPr>
        <p:txBody>
          <a:bodyPr/>
          <a:lstStyle/>
          <a:p>
            <a:r>
              <a:rPr lang="en-AU" dirty="0"/>
              <a:t>Write a query to retrieve information about the SoftUni camp’s transportation </a:t>
            </a:r>
            <a:r>
              <a:rPr lang="en-AU" dirty="0" smtClean="0"/>
              <a:t>organization</a:t>
            </a:r>
            <a:endParaRPr lang="en-AU" dirty="0" smtClean="0"/>
          </a:p>
          <a:p>
            <a:r>
              <a:rPr lang="en-AU" dirty="0"/>
              <a:t>Get information about the people who drive(name and age)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and </a:t>
            </a:r>
            <a:r>
              <a:rPr lang="en-AU" dirty="0"/>
              <a:t>their </a:t>
            </a:r>
            <a:r>
              <a:rPr lang="en-AU" dirty="0" smtClean="0"/>
              <a:t>vehicle type</a:t>
            </a:r>
          </a:p>
          <a:p>
            <a:pPr lvl="1"/>
            <a:r>
              <a:rPr lang="en-US" sz="3200" dirty="0"/>
              <a:t>Use database "camp</a:t>
            </a:r>
            <a:r>
              <a:rPr lang="en-US" sz="3200" dirty="0" smtClean="0"/>
              <a:t>"</a:t>
            </a:r>
            <a:r>
              <a:rPr lang="en-US" sz="2800" dirty="0"/>
              <a:t/>
            </a:r>
            <a:br>
              <a:rPr lang="en-US" sz="2800" dirty="0"/>
            </a:br>
            <a:endParaRPr lang="bg-BG" sz="26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Trip Organization</a:t>
            </a: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28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 Organization</a:t>
            </a:r>
            <a:endParaRPr lang="en-US" noProof="1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81000" y="2209800"/>
            <a:ext cx="11430000" cy="2526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SELECT driver_id, vehicle_type,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CONCAT(first_name, ' ', last_name) AS driver_name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FROM vehicles AS v</a:t>
            </a: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latin typeface="Consolas" panose="020B0609020204030204" pitchFamily="49" charset="0"/>
              </a:rPr>
              <a:t> campers AS c </a:t>
            </a:r>
          </a:p>
          <a:p>
            <a:r>
              <a:rPr lang="en-US" sz="3000" b="1" noProof="1">
                <a:solidFill>
                  <a:srgbClr val="FFA000"/>
                </a:solidFill>
                <a:latin typeface="Consolas" panose="020B0609020204030204" pitchFamily="49" charset="0"/>
              </a:rPr>
              <a:t>  ON</a:t>
            </a:r>
            <a:r>
              <a:rPr lang="en-US" sz="3000" b="1" noProof="1">
                <a:latin typeface="Consolas" panose="020B0609020204030204" pitchFamily="49" charset="0"/>
              </a:rPr>
              <a:t> v.driver_id = c.id;</a:t>
            </a:r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486400" y="1548062"/>
            <a:ext cx="3395116" cy="558487"/>
          </a:xfrm>
          <a:prstGeom prst="wedgeRoundRectCallout">
            <a:avLst>
              <a:gd name="adj1" fmla="val -38411"/>
              <a:gd name="adj2" fmla="val 7910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943728" y="3538050"/>
            <a:ext cx="2514600" cy="558487"/>
          </a:xfrm>
          <a:prstGeom prst="wedgeRoundRectCallout">
            <a:avLst>
              <a:gd name="adj1" fmla="val -57260"/>
              <a:gd name="adj2" fmla="val 2523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61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cascade with jet s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05" y="1821053"/>
            <a:ext cx="2819246" cy="1507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Cascade Operations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Cascading allows when a change is made to certain entity, this change to apply to all related entities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</a:t>
            </a:r>
            <a:endParaRPr lang="en-US" dirty="0"/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7279" y="4818474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51803" y="3514855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229601" y="3576285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order_items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7829" y="4815278"/>
            <a:ext cx="1798807" cy="97592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58346" y="3394679"/>
            <a:ext cx="1923770" cy="524718"/>
          </a:xfrm>
          <a:prstGeom prst="wedgeRoundRectCallout">
            <a:avLst>
              <a:gd name="adj1" fmla="val 11280"/>
              <a:gd name="adj2" fmla="val 8039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091794" y="3415203"/>
            <a:ext cx="1923770" cy="524718"/>
          </a:xfrm>
          <a:prstGeom prst="wedgeRoundRectCallout">
            <a:avLst>
              <a:gd name="adj1" fmla="val 19697"/>
              <a:gd name="adj2" fmla="val 749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219715" y="3383196"/>
            <a:ext cx="1705606" cy="524718"/>
          </a:xfrm>
          <a:prstGeom prst="wedgeRoundRectCallout">
            <a:avLst>
              <a:gd name="adj1" fmla="val -23182"/>
              <a:gd name="adj2" fmla="val 857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615828" y="5788058"/>
            <a:ext cx="1923770" cy="726238"/>
          </a:xfrm>
          <a:prstGeom prst="wedgeRoundRectCallout">
            <a:avLst>
              <a:gd name="adj1" fmla="val 31698"/>
              <a:gd name="adj2" fmla="val -9168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052644"/>
              </p:ext>
            </p:extLst>
          </p:nvPr>
        </p:nvGraphicFramePr>
        <p:xfrm>
          <a:off x="1019469" y="4131679"/>
          <a:ext cx="4129210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8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22689"/>
              </p:ext>
            </p:extLst>
          </p:nvPr>
        </p:nvGraphicFramePr>
        <p:xfrm>
          <a:off x="7282279" y="4179617"/>
          <a:ext cx="4129210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866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2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item_id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order_id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87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56414"/>
                  </a:ext>
                </a:extLst>
              </a:tr>
            </a:tbl>
          </a:graphicData>
        </a:graphic>
      </p:graphicFrame>
      <p:sp>
        <p:nvSpPr>
          <p:cNvPr id="5" name="Правоъгълник 4"/>
          <p:cNvSpPr/>
          <p:nvPr/>
        </p:nvSpPr>
        <p:spPr>
          <a:xfrm>
            <a:off x="1019469" y="4656629"/>
            <a:ext cx="1892808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Правоъгълник 28"/>
          <p:cNvSpPr/>
          <p:nvPr/>
        </p:nvSpPr>
        <p:spPr>
          <a:xfrm>
            <a:off x="7284979" y="4682809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Правоъгълник 29"/>
          <p:cNvSpPr/>
          <p:nvPr/>
        </p:nvSpPr>
        <p:spPr>
          <a:xfrm>
            <a:off x="7284979" y="5590841"/>
            <a:ext cx="4126510" cy="457200"/>
          </a:xfrm>
          <a:prstGeom prst="rect">
            <a:avLst/>
          </a:prstGeom>
          <a:noFill/>
          <a:ln w="38100">
            <a:solidFill>
              <a:srgbClr val="FF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Знак за умножение 8"/>
          <p:cNvSpPr/>
          <p:nvPr/>
        </p:nvSpPr>
        <p:spPr>
          <a:xfrm>
            <a:off x="1509849" y="4556242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Знак за умножение 30"/>
          <p:cNvSpPr/>
          <p:nvPr/>
        </p:nvSpPr>
        <p:spPr>
          <a:xfrm>
            <a:off x="8778035" y="4585814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Знак за умножение 31"/>
          <p:cNvSpPr/>
          <p:nvPr/>
        </p:nvSpPr>
        <p:spPr>
          <a:xfrm>
            <a:off x="8767641" y="5503129"/>
            <a:ext cx="838200" cy="65119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256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 animBg="1"/>
      <p:bldP spid="25" grpId="0" animBg="1"/>
      <p:bldP spid="26" grpId="0" animBg="1"/>
      <p:bldP spid="27" grpId="0" animBg="1"/>
      <p:bldP spid="5" grpId="0" animBg="1"/>
      <p:bldP spid="29" grpId="0" animBg="1"/>
      <p:bldP spid="30" grpId="0" animBg="1"/>
      <p:bldP spid="9" grpId="0" animBg="1"/>
      <p:bldP spid="31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The related entities are </a:t>
            </a:r>
            <a:r>
              <a:rPr lang="en-US" b="1" dirty="0">
                <a:solidFill>
                  <a:srgbClr val="FFA000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You make "</a:t>
            </a:r>
            <a:r>
              <a:rPr lang="en-US" b="1" dirty="0">
                <a:solidFill>
                  <a:srgbClr val="FFA000"/>
                </a:solidFill>
              </a:rPr>
              <a:t>logical delete</a:t>
            </a:r>
            <a:r>
              <a:rPr lang="en-US" dirty="0"/>
              <a:t>"</a:t>
            </a: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en-US" dirty="0"/>
              <a:t>You preserve </a:t>
            </a:r>
            <a:r>
              <a:rPr lang="en-US" b="1" dirty="0">
                <a:solidFill>
                  <a:srgbClr val="FFA000"/>
                </a:solidFill>
              </a:rPr>
              <a:t>history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dirty="0" smtClean="0"/>
              <a:t>Keep </a:t>
            </a:r>
            <a:r>
              <a:rPr lang="en-US" dirty="0"/>
              <a:t>in mind that in more complicated relations it won't work with </a:t>
            </a:r>
            <a:r>
              <a:rPr lang="en-US" b="1" dirty="0">
                <a:solidFill>
                  <a:srgbClr val="FFA000"/>
                </a:solidFill>
              </a:rPr>
              <a:t>circular</a:t>
            </a:r>
            <a:r>
              <a:rPr lang="en-US" dirty="0"/>
              <a:t> references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8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 smtClean="0"/>
              <a:t>#java-</a:t>
            </a:r>
            <a:r>
              <a:rPr lang="en-US" sz="9600" b="1" dirty="0" err="1" smtClean="0"/>
              <a:t>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10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Write a query to create a one-to-many </a:t>
            </a:r>
            <a:r>
              <a:rPr lang="en-AU" dirty="0" smtClean="0"/>
              <a:t>relationship</a:t>
            </a:r>
          </a:p>
          <a:p>
            <a:r>
              <a:rPr lang="en-AU" dirty="0"/>
              <a:t>W</a:t>
            </a:r>
            <a:r>
              <a:rPr lang="en-AU" dirty="0" smtClean="0"/>
              <a:t>hen </a:t>
            </a:r>
            <a:r>
              <a:rPr lang="en-AU" dirty="0"/>
              <a:t>an mountains gets removed from the database, all of his peaks are </a:t>
            </a:r>
            <a:r>
              <a:rPr lang="en-AU" dirty="0" smtClean="0"/>
              <a:t>deleted too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Delete Mountains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2057400" y="3443749"/>
            <a:ext cx="76381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CREATE TABLE `mountains`(</a:t>
            </a:r>
          </a:p>
          <a:p>
            <a:r>
              <a:rPr lang="en-US" sz="2800" dirty="0"/>
              <a:t>`id` INT PRIMARY KEY AUTO_INCREMENT,</a:t>
            </a:r>
          </a:p>
          <a:p>
            <a:r>
              <a:rPr lang="en-US" sz="2800" dirty="0"/>
              <a:t>`name` VARCHAR(20) NOT NULL</a:t>
            </a:r>
          </a:p>
          <a:p>
            <a:r>
              <a:rPr lang="en-US" sz="2800" dirty="0"/>
              <a:t>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8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Delete Mountains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1" y="1241623"/>
            <a:ext cx="842654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 TABLE `peaks`(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`id` INT PRIMARY KEY AUTO_INCREMENT,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`name` VARCHAR(20) NOT NULL,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`mountain_id` INT,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CONSTRAINT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`fk_mountain_id`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(`mountain_id`)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`mountains`(`id`)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DELETE CASCADE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9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identity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not 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 and therefore it </a:t>
            </a:r>
            <a:r>
              <a:rPr lang="en-US" b="1" dirty="0">
                <a:solidFill>
                  <a:srgbClr val="FFA000"/>
                </a:solidFill>
              </a:rPr>
              <a:t>can</a:t>
            </a:r>
            <a:r>
              <a:rPr lang="en-US" dirty="0"/>
              <a:t>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UNIQUE</a:t>
            </a:r>
            <a:r>
              <a:rPr lang="en-US" dirty="0"/>
              <a:t>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rgbClr val="FFA000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CASCADE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</a:t>
            </a:r>
            <a:r>
              <a:rPr lang="en-US" b="1" dirty="0">
                <a:latin typeface="Consolas" panose="020B0609020204030204" pitchFamily="49" charset="0"/>
              </a:rPr>
              <a:t>auto-increment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triggers 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procedures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CASCADE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8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002" y="1142266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DELETE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Delete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96001" y="1218835"/>
            <a:ext cx="2229557" cy="507715"/>
          </a:xfrm>
          <a:prstGeom prst="wedgeRoundRectCallout">
            <a:avLst>
              <a:gd name="adj1" fmla="val -83372"/>
              <a:gd name="adj2" fmla="val 1551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347311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76800" y="3124430"/>
            <a:ext cx="1905000" cy="558485"/>
          </a:xfrm>
          <a:prstGeom prst="wedgeRoundRectCallout">
            <a:avLst>
              <a:gd name="adj1" fmla="val -52204"/>
              <a:gd name="adj2" fmla="val 10325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8284412" y="5666872"/>
            <a:ext cx="1545389" cy="41148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535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9002" y="1135745"/>
            <a:ext cx="113157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FOREIGN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(driver_id)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Update Cascade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243393" y="1191900"/>
            <a:ext cx="2229557" cy="558487"/>
          </a:xfrm>
          <a:prstGeom prst="wedgeRoundRectCallout">
            <a:avLst>
              <a:gd name="adj1" fmla="val -86157"/>
              <a:gd name="adj2" fmla="val 174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82001" y="4404850"/>
            <a:ext cx="2229557" cy="559968"/>
          </a:xfrm>
          <a:prstGeom prst="wedgeRoundRectCallout">
            <a:avLst>
              <a:gd name="adj1" fmla="val -39284"/>
              <a:gd name="adj2" fmla="val 8508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105400" y="3574248"/>
            <a:ext cx="2209800" cy="558485"/>
          </a:xfrm>
          <a:prstGeom prst="wedgeRoundRectCallout">
            <a:avLst>
              <a:gd name="adj1" fmla="val -68067"/>
              <a:gd name="adj2" fmla="val 1996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Cars</a:t>
            </a:r>
          </a:p>
        </p:txBody>
      </p:sp>
      <p:sp>
        <p:nvSpPr>
          <p:cNvPr id="15" name="Rectangle: Rounded Corners 23">
            <a:extLst/>
          </p:cNvPr>
          <p:cNvSpPr/>
          <p:nvPr/>
        </p:nvSpPr>
        <p:spPr>
          <a:xfrm>
            <a:off x="8284412" y="5634144"/>
            <a:ext cx="1545389" cy="48820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99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mages.visual-paradigm.com/vpuml/provides/codedbeng/generate_db_illu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01" y="784346"/>
            <a:ext cx="4489981" cy="3651490"/>
          </a:xfrm>
          <a:prstGeom prst="roundRect">
            <a:avLst>
              <a:gd name="adj" fmla="val 2941"/>
            </a:avLst>
          </a:prstGeom>
          <a:noFill/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07" y="2692189"/>
            <a:ext cx="2809875" cy="147362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E/R Diagrams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Relational schema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a DB is the collection of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The schemas of all tables</a:t>
            </a:r>
            <a:endParaRPr lang="bg-BG" dirty="0"/>
          </a:p>
          <a:p>
            <a:pPr lvl="1"/>
            <a:r>
              <a:rPr lang="en-US" dirty="0"/>
              <a:t>Relationships between the tables</a:t>
            </a:r>
          </a:p>
          <a:p>
            <a:pPr lvl="1"/>
            <a:r>
              <a:rPr lang="en-US" dirty="0"/>
              <a:t>Any other database objects (e.g. constraints)</a:t>
            </a:r>
            <a:endParaRPr lang="bg-BG" dirty="0"/>
          </a:p>
          <a:p>
            <a:r>
              <a:rPr lang="en-US" dirty="0"/>
              <a:t>The relational</a:t>
            </a:r>
            <a:r>
              <a:rPr lang="bg-BG" dirty="0"/>
              <a:t> </a:t>
            </a:r>
            <a:r>
              <a:rPr lang="en-US" dirty="0"/>
              <a:t>schema describes the </a:t>
            </a:r>
            <a:r>
              <a:rPr lang="en-US" b="1" dirty="0">
                <a:solidFill>
                  <a:srgbClr val="FFA000"/>
                </a:solidFill>
              </a:rPr>
              <a:t>structure</a:t>
            </a:r>
            <a:r>
              <a:rPr lang="en-US" dirty="0"/>
              <a:t> of the database</a:t>
            </a:r>
            <a:endParaRPr lang="bg-BG" sz="3000" dirty="0"/>
          </a:p>
          <a:p>
            <a:pPr lvl="1"/>
            <a:r>
              <a:rPr lang="en-US" dirty="0"/>
              <a:t>Doesn't contain data</a:t>
            </a:r>
            <a:r>
              <a:rPr lang="bg-BG" dirty="0"/>
              <a:t>, </a:t>
            </a:r>
            <a:r>
              <a:rPr lang="en-US" dirty="0"/>
              <a:t>but </a:t>
            </a:r>
            <a:r>
              <a:rPr lang="en-US" b="1" dirty="0">
                <a:solidFill>
                  <a:srgbClr val="FFA000"/>
                </a:solidFill>
              </a:rPr>
              <a:t>metadata</a:t>
            </a:r>
            <a:endParaRPr lang="bg-BG" b="1" dirty="0">
              <a:solidFill>
                <a:srgbClr val="FFA000"/>
              </a:solidFill>
            </a:endParaRPr>
          </a:p>
          <a:p>
            <a:r>
              <a:rPr lang="en-US" dirty="0"/>
              <a:t>Relational schemas are </a:t>
            </a:r>
            <a:r>
              <a:rPr lang="en-US" b="1" dirty="0">
                <a:solidFill>
                  <a:srgbClr val="FFA000"/>
                </a:solidFill>
              </a:rPr>
              <a:t>graphically</a:t>
            </a:r>
            <a:r>
              <a:rPr lang="en-US" dirty="0"/>
              <a:t> displayed in Entity / Relationship diagrams</a:t>
            </a:r>
            <a:r>
              <a:rPr lang="bg-BG" dirty="0"/>
              <a:t> (</a:t>
            </a:r>
            <a:r>
              <a:rPr lang="en-US" b="1" dirty="0">
                <a:solidFill>
                  <a:srgbClr val="FFA000"/>
                </a:solidFill>
              </a:rPr>
              <a:t>E/R Diagrams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Click on "Database" then select "Reverse Engineer"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39" y="2715253"/>
            <a:ext cx="4638025" cy="3217368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261" y="2687375"/>
            <a:ext cx="4267200" cy="3245246"/>
          </a:xfrm>
          <a:prstGeom prst="rect">
            <a:avLst/>
          </a:prstGeom>
          <a:ln w="9525">
            <a:solidFill>
              <a:srgbClr val="253E57"/>
            </a:solidFill>
          </a:ln>
        </p:spPr>
      </p:pic>
      <p:sp>
        <p:nvSpPr>
          <p:cNvPr id="9" name="Arrow: Right 6"/>
          <p:cNvSpPr/>
          <p:nvPr/>
        </p:nvSpPr>
        <p:spPr>
          <a:xfrm>
            <a:off x="5748012" y="3966196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30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sp>
        <p:nvSpPr>
          <p:cNvPr id="8" name="Arrow: Right 6"/>
          <p:cNvSpPr/>
          <p:nvPr/>
        </p:nvSpPr>
        <p:spPr>
          <a:xfrm>
            <a:off x="5748012" y="3581185"/>
            <a:ext cx="457200" cy="670560"/>
          </a:xfrm>
          <a:prstGeom prst="rightArrow">
            <a:avLst/>
          </a:prstGeom>
          <a:solidFill>
            <a:srgbClr val="4F6984"/>
          </a:solidFill>
          <a:ln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7400"/>
            <a:ext cx="4742935" cy="3581400"/>
          </a:xfrm>
          <a:prstGeom prst="rect">
            <a:avLst/>
          </a:prstGeom>
          <a:ln w="9525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161" y="2085116"/>
            <a:ext cx="4648200" cy="3509865"/>
          </a:xfrm>
          <a:prstGeom prst="rect">
            <a:avLst/>
          </a:prstGeom>
          <a:ln w="635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714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Diagram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77" y="1482210"/>
            <a:ext cx="6935846" cy="4953000"/>
          </a:xfrm>
          <a:prstGeom prst="rect">
            <a:avLst/>
          </a:prstGeom>
          <a:ln w="12700" cap="sq">
            <a:solidFill>
              <a:srgbClr val="253E5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10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447800"/>
            <a:ext cx="2215966" cy="2281492"/>
          </a:xfrm>
          <a:prstGeom prst="rect">
            <a:avLst/>
          </a:prstGeom>
        </p:spPr>
      </p:pic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Fundamental Concepts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design databases by specification          </a:t>
            </a:r>
            <a:r>
              <a:rPr lang="en-US" sz="3200" b="1" dirty="0">
                <a:solidFill>
                  <a:srgbClr val="FFA000"/>
                </a:solidFill>
              </a:rPr>
              <a:t>entities</a:t>
            </a:r>
            <a:r>
              <a:rPr lang="en-US" sz="3200" dirty="0">
                <a:solidFill>
                  <a:schemeClr val="bg2"/>
                </a:solidFill>
              </a:rPr>
              <a:t> and their </a:t>
            </a:r>
            <a:r>
              <a:rPr lang="en-US" sz="3200" b="1" dirty="0">
                <a:solidFill>
                  <a:srgbClr val="FFA000"/>
                </a:solidFill>
              </a:rPr>
              <a:t>characteristics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Types of relations: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endParaRPr lang="en-US" sz="28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We visualize relations via E/R diagrams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37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24000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sp>
        <p:nvSpPr>
          <p:cNvPr id="6" name="Правоъгълник 5"/>
          <p:cNvSpPr/>
          <p:nvPr/>
        </p:nvSpPr>
        <p:spPr>
          <a:xfrm>
            <a:off x="559736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1</a:t>
            </a:r>
          </a:p>
          <a:p>
            <a:pPr algn="ctr"/>
            <a:r>
              <a:rPr lang="en-US" sz="3200" dirty="0"/>
              <a:t>Identification of the entities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302404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2</a:t>
            </a:r>
          </a:p>
          <a:p>
            <a:pPr algn="ctr"/>
            <a:r>
              <a:rPr lang="en-US" sz="3200" dirty="0"/>
              <a:t>Defining table columns </a:t>
            </a:r>
          </a:p>
        </p:txBody>
      </p:sp>
      <p:sp>
        <p:nvSpPr>
          <p:cNvPr id="8" name="Правоъгълник 7"/>
          <p:cNvSpPr/>
          <p:nvPr/>
        </p:nvSpPr>
        <p:spPr>
          <a:xfrm>
            <a:off x="8045072" y="16764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3</a:t>
            </a:r>
          </a:p>
          <a:p>
            <a:pPr algn="ctr"/>
            <a:r>
              <a:rPr lang="en-US" sz="3200" dirty="0"/>
              <a:t>Defining primary keys</a:t>
            </a:r>
          </a:p>
        </p:txBody>
      </p:sp>
      <p:sp>
        <p:nvSpPr>
          <p:cNvPr id="9" name="Правоъгълник 8"/>
          <p:cNvSpPr/>
          <p:nvPr/>
        </p:nvSpPr>
        <p:spPr>
          <a:xfrm>
            <a:off x="559736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4</a:t>
            </a:r>
          </a:p>
          <a:p>
            <a:pPr algn="ctr"/>
            <a:r>
              <a:rPr lang="en-US" sz="3200" dirty="0"/>
              <a:t>Modeling relationships</a:t>
            </a:r>
          </a:p>
        </p:txBody>
      </p:sp>
      <p:sp>
        <p:nvSpPr>
          <p:cNvPr id="10" name="Правоъгълник 9"/>
          <p:cNvSpPr/>
          <p:nvPr/>
        </p:nvSpPr>
        <p:spPr>
          <a:xfrm>
            <a:off x="4302404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5</a:t>
            </a:r>
          </a:p>
          <a:p>
            <a:pPr algn="ctr"/>
            <a:r>
              <a:rPr lang="en-US" sz="3200" dirty="0"/>
              <a:t>Defining constraints</a:t>
            </a:r>
          </a:p>
        </p:txBody>
      </p:sp>
      <p:sp>
        <p:nvSpPr>
          <p:cNvPr id="11" name="Правоъгълник 10"/>
          <p:cNvSpPr/>
          <p:nvPr/>
        </p:nvSpPr>
        <p:spPr>
          <a:xfrm>
            <a:off x="8043484" y="3810000"/>
            <a:ext cx="3416661" cy="1909828"/>
          </a:xfrm>
          <a:prstGeom prst="rect">
            <a:avLst/>
          </a:prstGeom>
          <a:solidFill>
            <a:schemeClr val="accent6">
              <a:lumMod val="90000"/>
              <a:alpha val="2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A000"/>
                </a:solidFill>
              </a:rPr>
              <a:t>6</a:t>
            </a:r>
          </a:p>
          <a:p>
            <a:pPr algn="ctr"/>
            <a:r>
              <a:rPr lang="en-US" sz="3200" dirty="0"/>
              <a:t>Filling test data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07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rgbClr val="FFA000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rgbClr val="FFA000"/>
                </a:solidFill>
              </a:rPr>
              <a:t>Town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</a:t>
            </a:r>
            <a:r>
              <a:rPr lang="bg-BG" dirty="0"/>
              <a:t> </a:t>
            </a:r>
            <a:r>
              <a:rPr lang="en-US" dirty="0"/>
              <a:t>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3060650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242273" y="3493252"/>
            <a:ext cx="1408176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4090383" y="3877571"/>
            <a:ext cx="1216153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: Rounded Corners 23">
            <a:extLst/>
          </p:cNvPr>
          <p:cNvSpPr/>
          <p:nvPr/>
        </p:nvSpPr>
        <p:spPr>
          <a:xfrm>
            <a:off x="3931920" y="4231033"/>
            <a:ext cx="868680" cy="27432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466659" cy="5201066"/>
          </a:xfr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</a:t>
            </a:r>
            <a:r>
              <a:rPr lang="en-US" dirty="0" smtClean="0"/>
              <a:t>the         specification</a:t>
            </a:r>
            <a:r>
              <a:rPr lang="bg-BG" dirty="0"/>
              <a:t>,</a:t>
            </a:r>
            <a:r>
              <a:rPr lang="en-US" dirty="0"/>
              <a:t> for example: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</a:t>
            </a:r>
            <a:r>
              <a:rPr lang="bg-BG" dirty="0"/>
              <a:t>, </a:t>
            </a:r>
            <a:r>
              <a:rPr lang="en-US" dirty="0"/>
              <a:t>faculty number</a:t>
            </a:r>
            <a:r>
              <a:rPr lang="bg-BG" dirty="0"/>
              <a:t>, </a:t>
            </a:r>
            <a:r>
              <a:rPr lang="en-US" dirty="0"/>
              <a:t>photo</a:t>
            </a:r>
            <a:r>
              <a:rPr lang="bg-BG" dirty="0"/>
              <a:t>, </a:t>
            </a:r>
            <a:r>
              <a:rPr lang="en-US" dirty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the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70112" y="2362201"/>
            <a:ext cx="7848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2220574" y="4231866"/>
            <a:ext cx="731520" cy="3017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3264332" y="4222325"/>
            <a:ext cx="2407513" cy="32266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5927428" y="4223406"/>
            <a:ext cx="922735" cy="316567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: Rounded Corners 23">
            <a:extLst/>
          </p:cNvPr>
          <p:cNvSpPr/>
          <p:nvPr/>
        </p:nvSpPr>
        <p:spPr>
          <a:xfrm>
            <a:off x="7604094" y="4224943"/>
            <a:ext cx="749808" cy="29260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Can </a:t>
            </a:r>
            <a:r>
              <a:rPr lang="en-US" dirty="0"/>
              <a:t>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declared as a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 smtClean="0">
                <a:solidFill>
                  <a:srgbClr val="FFA000"/>
                </a:solidFill>
                <a:latin typeface="Consolas" pitchFamily="49" charset="0"/>
                <a:sym typeface="Wingdings" pitchFamily="2" charset="2"/>
              </a:rPr>
              <a:t>AUTO_INCREMENT</a:t>
            </a:r>
            <a:r>
              <a:rPr lang="en-US" dirty="0" smtClean="0">
                <a:solidFill>
                  <a:srgbClr val="F3CD61"/>
                </a:solidFill>
              </a:rPr>
              <a:t> </a:t>
            </a:r>
            <a:r>
              <a:rPr lang="en-US" dirty="0"/>
              <a:t>to implement auto-increment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238059" cy="5201066"/>
          </a:xfrm>
        </p:spPr>
        <p:txBody>
          <a:bodyPr>
            <a:normAutofit/>
          </a:bodyPr>
          <a:lstStyle/>
          <a:p>
            <a:r>
              <a:rPr lang="en-US" dirty="0"/>
              <a:t>Relationships are dependencies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marL="548640" lvl="1"/>
            <a:r>
              <a:rPr lang="bg-BG" dirty="0"/>
              <a:t>"</a:t>
            </a:r>
            <a:r>
              <a:rPr lang="en-US" dirty="0"/>
              <a:t>Students are trained in courses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en-US" b="1" dirty="0">
                <a:solidFill>
                  <a:srgbClr val="FFA000"/>
                </a:solidFill>
              </a:rPr>
              <a:t>many-to-many</a:t>
            </a:r>
            <a:r>
              <a:rPr lang="en-US" dirty="0"/>
              <a:t> relationship.</a:t>
            </a:r>
          </a:p>
          <a:p>
            <a:pPr marL="548640" lvl="1"/>
            <a:r>
              <a:rPr lang="bg-BG" dirty="0"/>
              <a:t>"</a:t>
            </a:r>
            <a:r>
              <a:rPr lang="en-US" dirty="0"/>
              <a:t>Courses are held in towns</a:t>
            </a:r>
            <a:r>
              <a:rPr lang="bg-BG" dirty="0"/>
              <a:t>" – </a:t>
            </a:r>
            <a:r>
              <a:rPr lang="en-US" b="1" dirty="0">
                <a:solidFill>
                  <a:srgbClr val="FFA000"/>
                </a:solidFill>
              </a:rPr>
              <a:t>many-to-one</a:t>
            </a:r>
            <a:r>
              <a:rPr lang="en-US" dirty="0"/>
              <a:t> (or many-to-many) relationship</a:t>
            </a:r>
            <a:endParaRPr lang="bg-BG" dirty="0"/>
          </a:p>
          <a:p>
            <a:pPr marL="377887" lvl="1" indent="0">
              <a:spcBef>
                <a:spcPts val="3000"/>
              </a:spcBef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5000" y="2057401"/>
            <a:ext cx="831663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 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23">
            <a:extLst/>
          </p:cNvPr>
          <p:cNvSpPr/>
          <p:nvPr/>
        </p:nvSpPr>
        <p:spPr>
          <a:xfrm>
            <a:off x="5005709" y="2486391"/>
            <a:ext cx="1389889" cy="30935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: Rounded Corners 23">
            <a:extLst/>
          </p:cNvPr>
          <p:cNvSpPr/>
          <p:nvPr/>
        </p:nvSpPr>
        <p:spPr>
          <a:xfrm>
            <a:off x="7646888" y="2483519"/>
            <a:ext cx="2519630" cy="305178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: Rounded Corners 23">
            <a:extLst/>
          </p:cNvPr>
          <p:cNvSpPr/>
          <p:nvPr/>
        </p:nvSpPr>
        <p:spPr>
          <a:xfrm>
            <a:off x="5503897" y="2859609"/>
            <a:ext cx="1261872" cy="295775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: Rounded Corners 23">
            <a:extLst/>
          </p:cNvPr>
          <p:cNvSpPr/>
          <p:nvPr/>
        </p:nvSpPr>
        <p:spPr>
          <a:xfrm>
            <a:off x="3636761" y="3229414"/>
            <a:ext cx="923150" cy="280636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3746</TotalTime>
  <Words>2140</Words>
  <Application>Microsoft Office PowerPoint</Application>
  <PresentationFormat>Widescreen</PresentationFormat>
  <Paragraphs>488</Paragraphs>
  <Slides>43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Table Relations</vt:lpstr>
      <vt:lpstr>Table of Contents</vt:lpstr>
      <vt:lpstr>Questions</vt:lpstr>
      <vt:lpstr>Database Design</vt:lpstr>
      <vt:lpstr>Steps in Database Design</vt:lpstr>
      <vt:lpstr>Identification of Entities</vt:lpstr>
      <vt:lpstr>Identification of the Columns</vt:lpstr>
      <vt:lpstr>How to Choose a Primary Key?</vt:lpstr>
      <vt:lpstr>Identification of Relationships</vt:lpstr>
      <vt:lpstr>Table Relations</vt:lpstr>
      <vt:lpstr>Relationships </vt:lpstr>
      <vt:lpstr>Relationships (2)</vt:lpstr>
      <vt:lpstr>One-to-Many/Many-to-One</vt:lpstr>
      <vt:lpstr>Foreign Key</vt:lpstr>
      <vt:lpstr>Problem: Mountains and Peaks</vt:lpstr>
      <vt:lpstr>Solution: Mountains and Peaks</vt:lpstr>
      <vt:lpstr>Many-to-Many</vt:lpstr>
      <vt:lpstr>Setup(1)</vt:lpstr>
      <vt:lpstr>Setup(2)</vt:lpstr>
      <vt:lpstr>One-to-One</vt:lpstr>
      <vt:lpstr>Setup</vt:lpstr>
      <vt:lpstr>Foreign Key</vt:lpstr>
      <vt:lpstr>JOINs</vt:lpstr>
      <vt:lpstr>Joins</vt:lpstr>
      <vt:lpstr>Problem: Trip Organization</vt:lpstr>
      <vt:lpstr>Solution: Trip Organization</vt:lpstr>
      <vt:lpstr>Cascade Operations</vt:lpstr>
      <vt:lpstr>Definition</vt:lpstr>
      <vt:lpstr>CASCADE DELETE</vt:lpstr>
      <vt:lpstr>Problem: Delete Mountains</vt:lpstr>
      <vt:lpstr>Solution: Delete Mountains (2)</vt:lpstr>
      <vt:lpstr>CASCADE UPDATE</vt:lpstr>
      <vt:lpstr>Foreign Key Delete Cascade</vt:lpstr>
      <vt:lpstr>Foreign Key Update Cascade</vt:lpstr>
      <vt:lpstr>E/R Diagrams</vt:lpstr>
      <vt:lpstr>Relational Schema</vt:lpstr>
      <vt:lpstr>E/R Diagram</vt:lpstr>
      <vt:lpstr>E/R Diagram</vt:lpstr>
      <vt:lpstr>E/R Diagram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DB Basics with MySQL Practical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23</cp:revision>
  <dcterms:created xsi:type="dcterms:W3CDTF">2018-05-23T13:08:44Z</dcterms:created>
  <dcterms:modified xsi:type="dcterms:W3CDTF">2020-09-14T07:31:24Z</dcterms:modified>
  <cp:category>DB Basics Course @ SoftUni - https://softuni.bg/courses/databases-basics-ms-sql-server</cp:category>
</cp:coreProperties>
</file>