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4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385F"/>
    <a:srgbClr val="009ED4"/>
    <a:srgbClr val="A78EC2"/>
    <a:srgbClr val="5F5B93"/>
    <a:srgbClr val="030385"/>
    <a:srgbClr val="AF1821"/>
    <a:srgbClr val="611543"/>
    <a:srgbClr val="409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201" autoAdjust="0"/>
  </p:normalViewPr>
  <p:slideViewPr>
    <p:cSldViewPr showGuides="1">
      <p:cViewPr varScale="1">
        <p:scale>
          <a:sx n="110" d="100"/>
          <a:sy n="110" d="100"/>
        </p:scale>
        <p:origin x="1644" y="90"/>
      </p:cViewPr>
      <p:guideLst>
        <p:guide orient="horz" pos="164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A46C9AB4-6A6E-44E6-914D-00985D639F88}" type="datetimeFigureOut">
              <a:rPr lang="de-DE" smtClean="0"/>
              <a:pPr>
                <a:defRPr/>
              </a:pPr>
              <a:t>07.06.2024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F10B9100-115E-4C6C-9865-93657160676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6839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BE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DBB60F8-2787-4813-937F-27C3177C95D0}" type="datetime1">
              <a:rPr lang="de-DE" smtClean="0"/>
              <a:pPr>
                <a:defRPr/>
              </a:pPr>
              <a:t>07.06.2024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80B72F-20EB-4426-B0B2-0AC12443171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12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BE: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7CC98DB-5868-4AD7-925E-1390C537A547}" type="datetime1">
              <a:rPr lang="de-DE" smtClean="0"/>
              <a:pPr>
                <a:defRPr/>
              </a:pPr>
              <a:t>07.06.2024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B29D50-9C7A-4003-A615-B35DB4D8780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E138FA-36DE-4A00-BD78-6588CA0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rgbClr val="030385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8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BE: 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AB10F91-3534-416C-84EF-BBEAB9C3CA25}" type="datetime1">
              <a:rPr lang="de-DE" smtClean="0"/>
              <a:pPr>
                <a:defRPr/>
              </a:pPr>
              <a:t>07.06.2024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C33547D-8084-4267-949C-C36D06188B1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087187B-D5A8-4DB2-9287-7AA8FA4647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0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3C09C30F-EE75-423F-A4B5-EAC58EEAFC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499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BE: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1B1EA5-489E-4E6C-B3EC-DAAEB91CA654}" type="datetime1">
              <a:rPr lang="de-DE" smtClean="0"/>
              <a:pPr>
                <a:defRPr/>
              </a:pPr>
              <a:t>07.06.2024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C1EC9D-98B2-495A-A489-C9146225390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69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BE: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268760"/>
            <a:ext cx="4038600" cy="48574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268760"/>
            <a:ext cx="4038600" cy="48574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830D248-6E43-4010-8EA7-1233F81BBB28}" type="datetime1">
              <a:rPr lang="de-DE" smtClean="0"/>
              <a:pPr>
                <a:defRPr/>
              </a:pPr>
              <a:t>07.06.2024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649F20E-9235-47C4-99CB-7C32907D522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5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BE: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27707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03038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988840"/>
            <a:ext cx="4040188" cy="41373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6876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rgbClr val="03038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88840"/>
            <a:ext cx="4041775" cy="41373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5465510-5DBB-4B16-BDE4-38F97D49F741}" type="datetime1">
              <a:rPr lang="de-DE" smtClean="0"/>
              <a:pPr>
                <a:defRPr/>
              </a:pPr>
              <a:t>07.06.2024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3E18027-E601-4B09-9372-C280498AF58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90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MBE: 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33147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2DBAE4-1230-47CA-B3AB-F42C59FC131A}" type="datetime1">
              <a:rPr lang="de-DE" smtClean="0"/>
              <a:pPr>
                <a:defRPr/>
              </a:pPr>
              <a:t>07.06.2024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D8EB0D-60E5-428E-905A-082D3095FEE3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86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17688"/>
            <a:ext cx="8229600" cy="430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2380C72C-D0F1-4591-A411-0ECA531BEC82}" type="datetime1">
              <a:rPr lang="de-DE" smtClean="0"/>
              <a:pPr>
                <a:defRPr/>
              </a:pPr>
              <a:t>07.06.2024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932D9986-4742-4F2F-8B6D-DCF69007450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hteck 6"/>
          <p:cNvSpPr>
            <a:spLocks noChangeArrowheads="1"/>
          </p:cNvSpPr>
          <p:nvPr userDrawn="1"/>
        </p:nvSpPr>
        <p:spPr bwMode="auto">
          <a:xfrm>
            <a:off x="0" y="6229350"/>
            <a:ext cx="9144000" cy="628650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984250"/>
            <a:ext cx="9144000" cy="1588"/>
          </a:xfrm>
          <a:prstGeom prst="line">
            <a:avLst/>
          </a:prstGeom>
          <a:ln w="38100" cap="flat" cmpd="sng" algn="ctr">
            <a:solidFill>
              <a:srgbClr val="03038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Bild 1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380312" y="231292"/>
            <a:ext cx="1302509" cy="51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E263F8-DF8A-4249-915F-BADDF9CC89D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200" y="134458"/>
            <a:ext cx="1375197" cy="710603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F66672-8116-44CB-9E52-6B0AC72F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7234"/>
            <a:ext cx="8229600" cy="52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782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7" r:id="rId2"/>
    <p:sldLayoutId id="2147484178" r:id="rId3"/>
    <p:sldLayoutId id="2147484176" r:id="rId4"/>
    <p:sldLayoutId id="2147484179" r:id="rId5"/>
    <p:sldLayoutId id="2147484180" r:id="rId6"/>
    <p:sldLayoutId id="2147484181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030385"/>
          </a:solidFill>
          <a:latin typeface="Calibri" panose="020F05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liss 2 Regular" pitchFamily="50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liss 2 Regular" pitchFamily="50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liss 2 Regular" pitchFamily="50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liss 2 Regular" pitchFamily="50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liss 2 Regular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liss 2 Regular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liss 2 Regular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liss 2 Regular" pitchFamily="5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Transformation von Businessprozessen nach Kommunikationsprozessen</a:t>
            </a:r>
            <a:br>
              <a:rPr lang="de-DE" b="1" dirty="0"/>
            </a:br>
            <a:r>
              <a:rPr lang="de-DE" dirty="0"/>
              <a:t>Marin Bressel</a:t>
            </a:r>
            <a:endParaRPr lang="de-DE" sz="24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/>
          <a:lstStyle/>
          <a:p>
            <a:r>
              <a:rPr lang="de-DE" dirty="0"/>
              <a:t>10.07.2024</a:t>
            </a:r>
          </a:p>
        </p:txBody>
      </p:sp>
    </p:spTree>
    <p:extLst>
      <p:ext uri="{BB962C8B-B14F-4D97-AF65-F5344CB8AC3E}">
        <p14:creationId xmlns:p14="http://schemas.microsoft.com/office/powerpoint/2010/main" val="107750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10EA0A3-59D6-4789-BA48-C7C84047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Reaktive Systeme</a:t>
            </a:r>
          </a:p>
          <a:p>
            <a:r>
              <a:rPr lang="de-DE" dirty="0"/>
              <a:t>Treten überall auf</a:t>
            </a:r>
          </a:p>
          <a:p>
            <a:pPr lvl="1"/>
            <a:r>
              <a:rPr lang="de-DE" dirty="0"/>
              <a:t>Software (z.B. Betriebssystem)</a:t>
            </a:r>
          </a:p>
          <a:p>
            <a:pPr lvl="1"/>
            <a:r>
              <a:rPr lang="de-DE" dirty="0"/>
              <a:t>Alltag (Aufstehen – Zur VL– Mensa – Zur VL – Nach hause)</a:t>
            </a:r>
          </a:p>
          <a:p>
            <a:pPr lvl="1"/>
            <a:r>
              <a:rPr lang="de-DE" dirty="0"/>
              <a:t>Wir konzentrieren uns auf Business Prozesse </a:t>
            </a:r>
          </a:p>
          <a:p>
            <a:r>
              <a:rPr lang="de-DE" dirty="0"/>
              <a:t>Abläufe innerhalb einer Firma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7269E6-8BF3-45D4-BD29-E35A3737D0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0C1EC9D-98B2-495A-A489-C9146225390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9441677-464B-4BDC-BE28-81803353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Begriffserläuterungen - Prozesse</a:t>
            </a:r>
          </a:p>
        </p:txBody>
      </p:sp>
      <p:pic>
        <p:nvPicPr>
          <p:cNvPr id="6" name="Grafik 5" descr="Ein Bild, das Diagramm, Schrift, Text, Reihe enthält.&#10;&#10;Automatisch generierte Beschreibung">
            <a:extLst>
              <a:ext uri="{FF2B5EF4-FFF2-40B4-BE49-F238E27FC236}">
                <a16:creationId xmlns:a16="http://schemas.microsoft.com/office/drawing/2014/main" id="{13930629-104E-4CE7-5875-AEA02E583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20606"/>
            <a:ext cx="7987674" cy="14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9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65BB2B2-AF97-B878-78E9-CEDE7825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Business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Moddeling</a:t>
            </a:r>
            <a:r>
              <a:rPr lang="de-DE" dirty="0"/>
              <a:t> </a:t>
            </a:r>
            <a:r>
              <a:rPr lang="de-DE" dirty="0" err="1"/>
              <a:t>Notaion</a:t>
            </a:r>
            <a:endParaRPr lang="de-DE" dirty="0"/>
          </a:p>
          <a:p>
            <a:r>
              <a:rPr lang="de-DE" dirty="0"/>
              <a:t>Standardisiert um Business Prozesse graphisch darzustellen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Wir nutzen nur eine Teilmenge - 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70D89CA-8618-1861-CE99-FE2118FD3C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1B29D50-9C7A-4003-A615-B35DB4D8780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902E5DB-8DDB-872E-48AA-DFF94B3C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Begriffserläuterungen - BPMN</a:t>
            </a:r>
          </a:p>
        </p:txBody>
      </p:sp>
      <p:pic>
        <p:nvPicPr>
          <p:cNvPr id="6" name="Grafik 5" descr="Ein Bild, das Diagramm, Reihe, Plan, Schrift enthält.&#10;&#10;Automatisch generierte Beschreibung">
            <a:extLst>
              <a:ext uri="{FF2B5EF4-FFF2-40B4-BE49-F238E27FC236}">
                <a16:creationId xmlns:a16="http://schemas.microsoft.com/office/drawing/2014/main" id="{9713FB15-0A53-8463-6A2D-DE4C7791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0" y="3212976"/>
            <a:ext cx="8795320" cy="22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6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B32691-78A4-C6B2-43DE-2ADC940A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„mathematischen Kernkalkül“ zur Darstellung von Prozessen</a:t>
            </a:r>
          </a:p>
          <a:p>
            <a:r>
              <a:rPr lang="de-DE" sz="2400" dirty="0"/>
              <a:t>Stellt Prozesse in „Formeln“ dar</a:t>
            </a:r>
          </a:p>
          <a:p>
            <a:r>
              <a:rPr lang="de-DE" sz="2400" dirty="0"/>
              <a:t>ACP ist ein Beispiel für Prozessalgebra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P :=	Startseite*DatenÜberprüfen*(P+(NutzerAnlegen*</a:t>
            </a:r>
          </a:p>
          <a:p>
            <a:pPr marL="0" indent="0">
              <a:buNone/>
            </a:pPr>
            <a:r>
              <a:rPr lang="de-DE" sz="2400" dirty="0"/>
              <a:t>	(NutzerEinloggen||NewsletterAnmelden)*Homepage))</a:t>
            </a:r>
          </a:p>
          <a:p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5B394D-4595-2FD4-5858-B044B5BC86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1B29D50-9C7A-4003-A615-B35DB4D8780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4F5B0F-EC9D-AC00-1D71-5F2F9F91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Begriffserklärung – Prozessalgebra (ACP)</a:t>
            </a:r>
          </a:p>
        </p:txBody>
      </p:sp>
      <p:pic>
        <p:nvPicPr>
          <p:cNvPr id="5" name="Grafik 4" descr="Ein Bild, das Diagramm, Reihe, Plan, Schrift enthält.&#10;&#10;Automatisch generierte Beschreibung">
            <a:extLst>
              <a:ext uri="{FF2B5EF4-FFF2-40B4-BE49-F238E27FC236}">
                <a16:creationId xmlns:a16="http://schemas.microsoft.com/office/drawing/2014/main" id="{62DA8193-53F6-D3D7-F8C1-6A8D264CF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0968"/>
            <a:ext cx="625695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8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E371161-DA25-DF9A-737A-F5A42905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BPMN Modell einlesen und nach ACP überführen</a:t>
            </a:r>
          </a:p>
          <a:p>
            <a:r>
              <a:rPr lang="de-DE" dirty="0"/>
              <a:t>Mapping zwischen den beiden durchführen</a:t>
            </a:r>
          </a:p>
          <a:p>
            <a:r>
              <a:rPr lang="de-DE" dirty="0"/>
              <a:t>Im selben Prozess die Datenbank Anweisungen Ausführen</a:t>
            </a:r>
          </a:p>
          <a:p>
            <a:endParaRPr lang="de-DE" dirty="0"/>
          </a:p>
          <a:p>
            <a:r>
              <a:rPr lang="de-DE" dirty="0"/>
              <a:t>Aus dem Grund bessere Struktur zu schaffen</a:t>
            </a:r>
          </a:p>
          <a:p>
            <a:pPr lvl="1"/>
            <a:r>
              <a:rPr lang="de-DE" dirty="0"/>
              <a:t>BPMN ist unstrukturiert und bietet viel Raum zu Interpretation</a:t>
            </a:r>
          </a:p>
          <a:p>
            <a:pPr lvl="1"/>
            <a:r>
              <a:rPr lang="de-DE" dirty="0"/>
              <a:t>ACP ist strukturierter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FD54DA-6BFC-DDDE-A3CC-AF2159BA3E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1B29D50-9C7A-4003-A615-B35DB4D8780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520D3D-3F49-41E8-5EF2-601D16D4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Ziel und Zweck der Arbeit</a:t>
            </a:r>
          </a:p>
        </p:txBody>
      </p:sp>
    </p:spTree>
    <p:extLst>
      <p:ext uri="{BB962C8B-B14F-4D97-AF65-F5344CB8AC3E}">
        <p14:creationId xmlns:p14="http://schemas.microsoft.com/office/powerpoint/2010/main" val="992681517"/>
      </p:ext>
    </p:extLst>
  </p:cSld>
  <p:clrMapOvr>
    <a:masterClrMapping/>
  </p:clrMapOvr>
</p:sld>
</file>

<file path=ppt/theme/theme1.xml><?xml version="1.0" encoding="utf-8"?>
<a:theme xmlns:a="http://schemas.openxmlformats.org/drawingml/2006/main" name="Uni Siegen - MB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iss 2 Regular">
      <a:majorFont>
        <a:latin typeface="Bliss 2 Regular"/>
        <a:ea typeface=""/>
        <a:cs typeface=""/>
      </a:majorFont>
      <a:minorFont>
        <a:latin typeface="Bliss 2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lienvorlage.potx" id="{6F815CB9-7D29-455B-B5DF-7AB6BA6DD7F6}" vid="{4EB3928E-78CC-4593-8ADE-B6262CA3AD58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MBE-Folienvorlage (1)</Template>
  <TotalTime>0</TotalTime>
  <Words>162</Words>
  <Application>Microsoft Office PowerPoint</Application>
  <PresentationFormat>Bildschirmpräsentation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Bliss 2 Regular</vt:lpstr>
      <vt:lpstr>Calibri</vt:lpstr>
      <vt:lpstr>Uni Siegen - MBE</vt:lpstr>
      <vt:lpstr>Transformation von Businessprozessen nach Kommunikationsprozessen Marin Bressel</vt:lpstr>
      <vt:lpstr>Begriffserläuterungen - Prozesse</vt:lpstr>
      <vt:lpstr>Begriffserläuterungen - BPMN</vt:lpstr>
      <vt:lpstr>Begriffserklärung – Prozessalgebra (ACP)</vt:lpstr>
      <vt:lpstr>Ziel und Zweck der Arbeit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Aufgabenstellung Bachelorarbeit Marin Bressel</dc:title>
  <dc:subject/>
  <dc:creator>Bressel, Marin</dc:creator>
  <cp:keywords>MBE, ETI, Fakultät IV, Uni Siegen</cp:keywords>
  <dc:description/>
  <cp:lastModifiedBy>Bressel, Marin</cp:lastModifiedBy>
  <cp:revision>2</cp:revision>
  <dcterms:created xsi:type="dcterms:W3CDTF">2024-06-06T17:54:26Z</dcterms:created>
  <dcterms:modified xsi:type="dcterms:W3CDTF">2024-06-08T13:54:10Z</dcterms:modified>
</cp:coreProperties>
</file>