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256" r:id="rId3"/>
    <p:sldId id="304" r:id="rId4"/>
    <p:sldId id="305" r:id="rId5"/>
    <p:sldId id="310" r:id="rId6"/>
    <p:sldId id="308" r:id="rId7"/>
    <p:sldId id="309" r:id="rId8"/>
    <p:sldId id="307" r:id="rId9"/>
  </p:sldIdLst>
  <p:sldSz cx="9144000" cy="6858000" type="screen4x3"/>
  <p:notesSz cx="6794500" cy="9931400"/>
  <p:defaultTextStyle>
    <a:defPPr>
      <a:defRPr lang="de-DE"/>
    </a:defPPr>
    <a:lvl1pPr algn="l" rtl="0" fontAlgn="base">
      <a:spcBef>
        <a:spcPct val="20000"/>
      </a:spcBef>
      <a:spcAft>
        <a:spcPct val="0"/>
      </a:spcAft>
      <a:buClr>
        <a:srgbClr val="F8B323"/>
      </a:buClr>
      <a:buFont typeface="Wingdings" pitchFamily="2" charset="2"/>
      <a:buChar char="n"/>
      <a:defRPr sz="9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rgbClr val="F8B323"/>
      </a:buClr>
      <a:buFont typeface="Wingdings" pitchFamily="2" charset="2"/>
      <a:buChar char="n"/>
      <a:defRPr sz="9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rgbClr val="F8B323"/>
      </a:buClr>
      <a:buFont typeface="Wingdings" pitchFamily="2" charset="2"/>
      <a:buChar char="n"/>
      <a:defRPr sz="9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rgbClr val="F8B323"/>
      </a:buClr>
      <a:buFont typeface="Wingdings" pitchFamily="2" charset="2"/>
      <a:buChar char="n"/>
      <a:defRPr sz="9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rgbClr val="F8B323"/>
      </a:buClr>
      <a:buFont typeface="Wingdings" pitchFamily="2" charset="2"/>
      <a:buChar char="n"/>
      <a:defRPr sz="9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5pPr>
    <a:lvl6pPr marL="2286000" algn="l" defTabSz="914400" rtl="0" eaLnBrk="1" latinLnBrk="0" hangingPunct="1">
      <a:defRPr sz="9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6pPr>
    <a:lvl7pPr marL="2743200" algn="l" defTabSz="914400" rtl="0" eaLnBrk="1" latinLnBrk="0" hangingPunct="1">
      <a:defRPr sz="9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7pPr>
    <a:lvl8pPr marL="3200400" algn="l" defTabSz="914400" rtl="0" eaLnBrk="1" latinLnBrk="0" hangingPunct="1">
      <a:defRPr sz="9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8pPr>
    <a:lvl9pPr marL="3657600" algn="l" defTabSz="914400" rtl="0" eaLnBrk="1" latinLnBrk="0" hangingPunct="1">
      <a:defRPr sz="9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olubeva, Nina" initials="GN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626262"/>
    <a:srgbClr val="E0E0E0"/>
    <a:srgbClr val="FD930A"/>
    <a:srgbClr val="261748"/>
    <a:srgbClr val="251555"/>
    <a:srgbClr val="100F2E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0" autoAdjust="0"/>
    <p:restoredTop sz="86420" autoAdjust="0"/>
  </p:normalViewPr>
  <p:slideViewPr>
    <p:cSldViewPr snapToGrid="0">
      <p:cViewPr varScale="1">
        <p:scale>
          <a:sx n="82" d="100"/>
          <a:sy n="82" d="100"/>
        </p:scale>
        <p:origin x="-342" y="-84"/>
      </p:cViewPr>
      <p:guideLst>
        <p:guide orient="horz" pos="3956"/>
        <p:guide orient="horz" pos="881"/>
        <p:guide orient="horz" pos="2446"/>
        <p:guide orient="horz" pos="4038"/>
        <p:guide pos="5277"/>
        <p:guide pos="1750"/>
        <p:guide pos="4023"/>
        <p:guide pos="5685"/>
        <p:guide pos="255"/>
        <p:guide pos="5318"/>
        <p:guide pos="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236" y="588"/>
      </p:cViewPr>
      <p:guideLst>
        <p:guide orient="horz" pos="3128"/>
        <p:guide pos="213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08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481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1"/>
            <a:ext cx="2944812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4514"/>
            <a:ext cx="2944813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4514"/>
            <a:ext cx="2944812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fld id="{D07C2A3C-00B4-47D0-B85B-A2FC9F3A0595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395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1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E052EF-BF2D-4352-8065-3B3BD2B0A47E}" type="slidenum">
              <a:rPr lang="de-DE"/>
              <a:pPr/>
              <a:t>1</a:t>
            </a:fld>
            <a:endParaRPr lang="de-DE"/>
          </a:p>
        </p:txBody>
      </p:sp>
      <p:sp>
        <p:nvSpPr>
          <p:cNvPr id="1064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4400" y="744538"/>
            <a:ext cx="4965700" cy="3724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4" y="4718051"/>
            <a:ext cx="4981575" cy="44688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>
              <a:spcBef>
                <a:spcPct val="0"/>
              </a:spcBef>
              <a:spcAft>
                <a:spcPct val="20000"/>
              </a:spcAft>
            </a:pPr>
            <a:r>
              <a:rPr lang="en-GB" sz="1100" b="1"/>
              <a:t>How to edit the title slide</a:t>
            </a:r>
          </a:p>
          <a:p>
            <a:pPr marL="228600" indent="-228600">
              <a:spcBef>
                <a:spcPct val="0"/>
              </a:spcBef>
              <a:spcAft>
                <a:spcPct val="20000"/>
              </a:spcAft>
            </a:pPr>
            <a:endParaRPr lang="en-GB" sz="1100"/>
          </a:p>
          <a:p>
            <a:pPr marL="228600" indent="-228600">
              <a:spcBef>
                <a:spcPct val="0"/>
              </a:spcBef>
              <a:spcAft>
                <a:spcPct val="20000"/>
              </a:spcAft>
              <a:buFontTx/>
              <a:buAutoNum type="arabicPeriod"/>
            </a:pPr>
            <a:r>
              <a:rPr lang="en-GB" sz="1100"/>
              <a:t>  Upper area: </a:t>
            </a:r>
            <a:r>
              <a:rPr lang="en-GB" sz="1100" b="1"/>
              <a:t>Title</a:t>
            </a:r>
            <a:r>
              <a:rPr lang="en-GB" sz="1100"/>
              <a:t> of your talk, max. 2 rows of the defined size (55 pt)</a:t>
            </a:r>
          </a:p>
          <a:p>
            <a:pPr marL="228600" indent="-228600">
              <a:spcBef>
                <a:spcPct val="0"/>
              </a:spcBef>
              <a:spcAft>
                <a:spcPct val="20000"/>
              </a:spcAft>
              <a:buFontTx/>
              <a:buAutoNum type="arabicPeriod"/>
            </a:pPr>
            <a:r>
              <a:rPr lang="en-GB" sz="1100"/>
              <a:t>  Lower area </a:t>
            </a:r>
            <a:r>
              <a:rPr lang="en-GB" sz="1100" b="1"/>
              <a:t>(subtitle):</a:t>
            </a:r>
            <a:r>
              <a:rPr lang="en-GB" sz="1100"/>
              <a:t> Conference/meeting/workshop, location, date, </a:t>
            </a:r>
            <a:br>
              <a:rPr lang="en-GB" sz="1100"/>
            </a:br>
            <a:r>
              <a:rPr lang="en-GB" sz="1100"/>
              <a:t>  your name and affiliation, </a:t>
            </a:r>
            <a:br>
              <a:rPr lang="en-GB" sz="1100"/>
            </a:br>
            <a:r>
              <a:rPr lang="en-GB" sz="1100"/>
              <a:t>  max. 4 rows of the defined size (32 pt)</a:t>
            </a:r>
          </a:p>
          <a:p>
            <a:pPr marL="228600" indent="-228600">
              <a:spcBef>
                <a:spcPct val="0"/>
              </a:spcBef>
              <a:spcAft>
                <a:spcPct val="20000"/>
              </a:spcAft>
              <a:buFontTx/>
              <a:buAutoNum type="arabicPeriod"/>
            </a:pPr>
            <a:r>
              <a:rPr lang="en-GB" sz="1100"/>
              <a:t> Change the </a:t>
            </a:r>
            <a:r>
              <a:rPr lang="en-GB" sz="1100" b="1"/>
              <a:t>partner logos</a:t>
            </a:r>
            <a:r>
              <a:rPr lang="en-GB" sz="1100"/>
              <a:t> or add others in the last row.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3" name="Line 73"/>
          <p:cNvSpPr>
            <a:spLocks noChangeShapeType="1"/>
          </p:cNvSpPr>
          <p:nvPr userDrawn="1"/>
        </p:nvSpPr>
        <p:spPr bwMode="auto">
          <a:xfrm>
            <a:off x="115888" y="6477000"/>
            <a:ext cx="8904287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22" name="Rectangle 82"/>
          <p:cNvSpPr>
            <a:spLocks noChangeArrowheads="1"/>
          </p:cNvSpPr>
          <p:nvPr userDrawn="1"/>
        </p:nvSpPr>
        <p:spPr bwMode="auto">
          <a:xfrm>
            <a:off x="8448675" y="119063"/>
            <a:ext cx="569913" cy="903287"/>
          </a:xfrm>
          <a:prstGeom prst="rect">
            <a:avLst/>
          </a:prstGeom>
          <a:solidFill>
            <a:schemeClr val="hlink"/>
          </a:solidFill>
          <a:ln w="9525">
            <a:solidFill>
              <a:srgbClr val="26174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10323" name="Picture 83" descr="logo-XFEL_rg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114300"/>
            <a:ext cx="911225" cy="9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4" name="Rectangle 8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42975" y="3411538"/>
            <a:ext cx="7258050" cy="2868612"/>
          </a:xfrm>
          <a:extLst>
            <a:ext uri="{91240B29-F687-4F45-9708-019B960494DF}">
              <a14:hiddenLine xmlns:a14="http://schemas.microsoft.com/office/drawing/2010/main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0" tIns="45720" bIns="0"/>
          <a:lstStyle>
            <a:lvl1pPr marL="0" indent="0" algn="ctr">
              <a:buFont typeface="Wingdings" pitchFamily="2" charset="2"/>
              <a:buNone/>
              <a:defRPr sz="3200">
                <a:solidFill>
                  <a:schemeClr val="hlink"/>
                </a:solidFill>
              </a:defRPr>
            </a:lvl1pPr>
          </a:lstStyle>
          <a:p>
            <a:pPr lvl="0"/>
            <a:r>
              <a:rPr lang="en-GB" noProof="0" smtClean="0"/>
              <a:t>Subtitle format (max. 4 lines)</a:t>
            </a:r>
          </a:p>
          <a:p>
            <a:pPr lvl="0"/>
            <a:r>
              <a:rPr lang="en-GB" noProof="0" smtClean="0"/>
              <a:t>(conference, location, name of the speaker, date)</a:t>
            </a:r>
          </a:p>
          <a:p>
            <a:pPr lvl="0"/>
            <a:r>
              <a:rPr lang="en-GB" noProof="0" smtClean="0"/>
              <a:t>You are in the slide master view: Don’t edit here!</a:t>
            </a:r>
          </a:p>
        </p:txBody>
      </p:sp>
      <p:sp>
        <p:nvSpPr>
          <p:cNvPr id="10325" name="Line 85"/>
          <p:cNvSpPr>
            <a:spLocks noChangeShapeType="1"/>
          </p:cNvSpPr>
          <p:nvPr userDrawn="1"/>
        </p:nvSpPr>
        <p:spPr bwMode="auto">
          <a:xfrm>
            <a:off x="115888" y="6477000"/>
            <a:ext cx="8904287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26" name="Rectangle 86"/>
          <p:cNvSpPr>
            <a:spLocks noGrp="1" noChangeArrowheads="1"/>
          </p:cNvSpPr>
          <p:nvPr>
            <p:ph type="ctrTitle" sz="quarter"/>
          </p:nvPr>
        </p:nvSpPr>
        <p:spPr>
          <a:xfrm>
            <a:off x="939800" y="1314450"/>
            <a:ext cx="7251700" cy="184467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bIns="45720" anchor="ctr"/>
          <a:lstStyle>
            <a:lvl1pPr algn="ctr">
              <a:defRPr sz="5500" b="0">
                <a:solidFill>
                  <a:schemeClr val="hlink"/>
                </a:solidFill>
              </a:defRPr>
            </a:lvl1pPr>
          </a:lstStyle>
          <a:p>
            <a:pPr lvl="0"/>
            <a:r>
              <a:rPr lang="en-GB" noProof="0" smtClean="0"/>
              <a:t>Title format (max. 2 lines), don’t edit here</a:t>
            </a:r>
          </a:p>
        </p:txBody>
      </p:sp>
      <p:pic>
        <p:nvPicPr>
          <p:cNvPr id="10327" name="Picture 87" descr="Undulator_final_nurh#50DE97_links4-1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14300"/>
            <a:ext cx="728186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4C3598-73B0-461E-AEFB-43CD20C5B81B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XFEL  MAC,  May 5/6, 2010</a:t>
            </a:r>
            <a:endParaRPr lang="en-GB"/>
          </a:p>
          <a:p>
            <a:r>
              <a:rPr lang="en-US"/>
              <a:t>  N. Golubeva,  DESY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71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13488" y="541338"/>
            <a:ext cx="2063750" cy="5265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475" y="541338"/>
            <a:ext cx="6043613" cy="5265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2CDA87-79A2-4488-91DD-A500A4F4821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XFEL  MAC,  May 5/6, 2010</a:t>
            </a:r>
            <a:endParaRPr lang="en-GB"/>
          </a:p>
          <a:p>
            <a:r>
              <a:rPr lang="en-US"/>
              <a:t>  N. Golubeva,  DESY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01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886-1119-4648-8A30-BAB4AEF704C6}" type="datetimeFigureOut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7B22-697C-4302-A875-C74FF78F35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9273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886-1119-4648-8A30-BAB4AEF704C6}" type="datetimeFigureOut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7B22-697C-4302-A875-C74FF78F35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514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886-1119-4648-8A30-BAB4AEF704C6}" type="datetimeFigureOut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7B22-697C-4302-A875-C74FF78F35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54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886-1119-4648-8A30-BAB4AEF704C6}" type="datetimeFigureOut">
              <a:rPr lang="de-DE" smtClean="0"/>
              <a:t>30.11.2016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7B22-697C-4302-A875-C74FF78F35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29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886-1119-4648-8A30-BAB4AEF704C6}" type="datetimeFigureOut">
              <a:rPr lang="de-DE" smtClean="0"/>
              <a:t>30.11.2016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7B22-697C-4302-A875-C74FF78F35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713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886-1119-4648-8A30-BAB4AEF704C6}" type="datetimeFigureOut">
              <a:rPr lang="de-DE" smtClean="0"/>
              <a:t>30.11.2016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7B22-697C-4302-A875-C74FF78F35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085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886-1119-4648-8A30-BAB4AEF704C6}" type="datetimeFigureOut">
              <a:rPr lang="de-DE" smtClean="0"/>
              <a:t>30.11.2016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7B22-697C-4302-A875-C74FF78F35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75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886-1119-4648-8A30-BAB4AEF704C6}" type="datetimeFigureOut">
              <a:rPr lang="de-DE" smtClean="0"/>
              <a:t>30.11.2016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7B22-697C-4302-A875-C74FF78F35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11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E780B5-CB59-4BD0-85DB-FE0BFB114B9E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XFEL  Geometry: TLD,  T5D,  T4D  Beamlines, November  2016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75218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886-1119-4648-8A30-BAB4AEF704C6}" type="datetimeFigureOut">
              <a:rPr lang="de-DE" smtClean="0"/>
              <a:t>30.11.2016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7B22-697C-4302-A875-C74FF78F35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41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886-1119-4648-8A30-BAB4AEF704C6}" type="datetimeFigureOut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7B22-697C-4302-A875-C74FF78F35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8494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0886-1119-4648-8A30-BAB4AEF704C6}" type="datetimeFigureOut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47B22-697C-4302-A875-C74FF78F35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12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E735404-C2F0-40E6-81C7-1648DBE724DD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XFEL  MAC,  May 5/6, 2010</a:t>
            </a:r>
            <a:endParaRPr lang="en-GB"/>
          </a:p>
          <a:p>
            <a:r>
              <a:rPr lang="en-US"/>
              <a:t>  N. Golubeva,  DESY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96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475" y="1347788"/>
            <a:ext cx="2774950" cy="4459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4825" y="1347788"/>
            <a:ext cx="2774950" cy="4459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3C1762-C739-486C-A029-A8B3EF678F7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XFEL  MAC,  May 5/6, 2010</a:t>
            </a:r>
            <a:endParaRPr lang="en-GB"/>
          </a:p>
          <a:p>
            <a:r>
              <a:rPr lang="en-US"/>
              <a:t>  N. Golubeva,  DESY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53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EA62D4-2DFB-409E-85A4-FBDCBC5EF1E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XFEL  MAC,  May 5/6, 2010</a:t>
            </a:r>
            <a:endParaRPr lang="en-GB"/>
          </a:p>
          <a:p>
            <a:r>
              <a:rPr lang="en-US"/>
              <a:t>  N. Golubeva,  DESY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25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0A59DE-B00A-43B7-84FF-9E1B60EFC21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XFEL  MAC,  May 5/6, 2010</a:t>
            </a:r>
            <a:endParaRPr lang="en-GB"/>
          </a:p>
          <a:p>
            <a:r>
              <a:rPr lang="en-US"/>
              <a:t>  N. Golubeva,  DESY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3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B88A50-1C2B-4F77-AB2B-E0773F8F6C64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XFEL  MAC,  May 5/6, 2010</a:t>
            </a:r>
            <a:endParaRPr lang="en-GB"/>
          </a:p>
          <a:p>
            <a:r>
              <a:rPr lang="en-US"/>
              <a:t>  N. Golubeva,  DESY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88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5BC504-00D5-45CA-8FF7-D0041838A4F5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XFEL  MAC,  May 5/6, 2010</a:t>
            </a:r>
            <a:endParaRPr lang="en-GB"/>
          </a:p>
          <a:p>
            <a:r>
              <a:rPr lang="en-US"/>
              <a:t>  N. Golubeva,  DESY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51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2E4C9F-6026-4B02-8549-DE939552AF93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 XFEL  MAC,  May 5/6, 2010</a:t>
            </a:r>
            <a:endParaRPr lang="en-GB"/>
          </a:p>
          <a:p>
            <a:r>
              <a:rPr lang="en-US"/>
              <a:t>  N. Golubeva,  DESY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90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8" name="Picture 134" descr="Undulator_final_nurh#50DE97_rechts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88" y="117475"/>
            <a:ext cx="57785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0" name="Rectangle 1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42325" y="114300"/>
            <a:ext cx="576263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000" tIns="45720" rIns="54000" bIns="1800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buClrTx/>
              <a:buFontTx/>
              <a:buNone/>
              <a:defRPr sz="1000" b="1">
                <a:solidFill>
                  <a:schemeClr val="bg1"/>
                </a:solidFill>
              </a:defRPr>
            </a:lvl1pPr>
          </a:lstStyle>
          <a:p>
            <a:fld id="{FE0FD04B-BDA1-4EF3-81B5-B8F6C0040089}" type="slidenum">
              <a:rPr lang="en-GB"/>
              <a:pPr/>
              <a:t>‹#›</a:t>
            </a:fld>
            <a:endParaRPr lang="en-GB"/>
          </a:p>
        </p:txBody>
      </p:sp>
      <p:pic>
        <p:nvPicPr>
          <p:cNvPr id="1061" name="Picture 37" descr="Helmholtz_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600" y="6516688"/>
            <a:ext cx="584200" cy="23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7950" y="6505575"/>
            <a:ext cx="57023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10000"/>
              </a:lnSpc>
              <a:spcBef>
                <a:spcPct val="0"/>
              </a:spcBef>
              <a:buClrTx/>
              <a:buFontTx/>
              <a:buNone/>
              <a:defRPr sz="8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  XFEL  Operators Training,  Beam  Optics,  12 July 2016</a:t>
            </a:r>
            <a:endParaRPr lang="en-GB" dirty="0" smtClean="0"/>
          </a:p>
          <a:p>
            <a:r>
              <a:rPr lang="en-US" dirty="0" smtClean="0"/>
              <a:t>  Nina  Golubeva,  DESY</a:t>
            </a:r>
            <a:endParaRPr lang="en-GB" dirty="0"/>
          </a:p>
        </p:txBody>
      </p:sp>
      <p:sp>
        <p:nvSpPr>
          <p:cNvPr id="1144" name="Line 120"/>
          <p:cNvSpPr>
            <a:spLocks noChangeShapeType="1"/>
          </p:cNvSpPr>
          <p:nvPr userDrawn="1"/>
        </p:nvSpPr>
        <p:spPr bwMode="auto">
          <a:xfrm>
            <a:off x="115888" y="6477000"/>
            <a:ext cx="8904287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145" name="Picture 121" descr="DESY-Logo-cyan-RGB_Hintergrund weis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8" y="6511925"/>
            <a:ext cx="252412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6" name="Rectangle 122"/>
          <p:cNvSpPr>
            <a:spLocks noChangeArrowheads="1"/>
          </p:cNvSpPr>
          <p:nvPr userDrawn="1"/>
        </p:nvSpPr>
        <p:spPr bwMode="auto">
          <a:xfrm>
            <a:off x="1093788" y="114300"/>
            <a:ext cx="7283450" cy="915988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FontTx/>
              <a:buNone/>
            </a:pPr>
            <a:endParaRPr lang="en-GB" sz="2400"/>
          </a:p>
        </p:txBody>
      </p:sp>
      <p:sp>
        <p:nvSpPr>
          <p:cNvPr id="1147" name="Text Box 123"/>
          <p:cNvSpPr txBox="1">
            <a:spLocks noChangeArrowheads="1"/>
          </p:cNvSpPr>
          <p:nvPr userDrawn="1"/>
        </p:nvSpPr>
        <p:spPr bwMode="auto">
          <a:xfrm>
            <a:off x="1093788" y="114300"/>
            <a:ext cx="6629400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25155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79200" tIns="0" rIns="46800" bIns="0" anchor="b"/>
          <a:lstStyle/>
          <a:p>
            <a:pPr eaLnBrk="0" hangingPunct="0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endParaRPr lang="en-GB" sz="1000" dirty="0">
              <a:solidFill>
                <a:schemeClr val="bg1"/>
              </a:solidFill>
            </a:endParaRPr>
          </a:p>
        </p:txBody>
      </p:sp>
      <p:pic>
        <p:nvPicPr>
          <p:cNvPr id="1151" name="Picture 127" descr="logo-XFEL_rgb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114300"/>
            <a:ext cx="911225" cy="91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4" name="Rectangle 130"/>
          <p:cNvSpPr>
            <a:spLocks noGrp="1" noChangeArrowheads="1"/>
          </p:cNvSpPr>
          <p:nvPr>
            <p:ph type="title"/>
          </p:nvPr>
        </p:nvSpPr>
        <p:spPr bwMode="auto">
          <a:xfrm>
            <a:off x="1093788" y="541338"/>
            <a:ext cx="72834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Slide title: Don’t edit here!</a:t>
            </a:r>
          </a:p>
        </p:txBody>
      </p:sp>
      <p:sp>
        <p:nvSpPr>
          <p:cNvPr id="1156" name="Rectangle 132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117475" y="1347788"/>
            <a:ext cx="5702300" cy="445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7000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text format – don’t edit!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112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112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112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1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1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1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pitchFamily="112" charset="-128"/>
        </a:defRPr>
      </a:lvl9pPr>
    </p:titleStyle>
    <p:bodyStyle>
      <a:lvl1pPr marL="298450" indent="-2984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558800" indent="-258763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2"/>
          </a:solidFill>
          <a:latin typeface="+mn-lt"/>
          <a:ea typeface="+mn-ea"/>
        </a:defRPr>
      </a:lvl2pPr>
      <a:lvl3pPr marL="817563" indent="-257175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"/>
        <a:defRPr sz="2400">
          <a:solidFill>
            <a:schemeClr val="tx2"/>
          </a:solidFill>
          <a:latin typeface="+mn-lt"/>
          <a:ea typeface="+mn-ea"/>
        </a:defRPr>
      </a:lvl3pPr>
      <a:lvl4pPr marL="1077913" indent="-258763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rgbClr val="100F2E"/>
          </a:solidFill>
          <a:latin typeface="+mn-lt"/>
          <a:ea typeface="+mn-ea"/>
        </a:defRPr>
      </a:lvl4pPr>
      <a:lvl5pPr marL="1312863" indent="-223838" algn="l" rtl="0" fontAlgn="base">
        <a:spcBef>
          <a:spcPct val="20000"/>
        </a:spcBef>
        <a:spcAft>
          <a:spcPct val="0"/>
        </a:spcAft>
        <a:buClr>
          <a:schemeClr val="folHlink"/>
        </a:buClr>
        <a:buChar char="»"/>
        <a:defRPr sz="2400">
          <a:solidFill>
            <a:srgbClr val="100F2E"/>
          </a:solidFill>
          <a:latin typeface="+mn-lt"/>
          <a:ea typeface="+mn-ea"/>
        </a:defRPr>
      </a:lvl5pPr>
      <a:lvl6pPr marL="1770063" indent="-223838" algn="l" rtl="0" fontAlgn="base">
        <a:spcBef>
          <a:spcPct val="20000"/>
        </a:spcBef>
        <a:spcAft>
          <a:spcPct val="0"/>
        </a:spcAft>
        <a:buClr>
          <a:schemeClr val="folHlink"/>
        </a:buClr>
        <a:buChar char="»"/>
        <a:defRPr sz="2400">
          <a:solidFill>
            <a:srgbClr val="100F2E"/>
          </a:solidFill>
          <a:latin typeface="+mn-lt"/>
          <a:ea typeface="+mn-ea"/>
        </a:defRPr>
      </a:lvl6pPr>
      <a:lvl7pPr marL="2227263" indent="-223838" algn="l" rtl="0" fontAlgn="base">
        <a:spcBef>
          <a:spcPct val="20000"/>
        </a:spcBef>
        <a:spcAft>
          <a:spcPct val="0"/>
        </a:spcAft>
        <a:buClr>
          <a:schemeClr val="folHlink"/>
        </a:buClr>
        <a:buChar char="»"/>
        <a:defRPr sz="2400">
          <a:solidFill>
            <a:srgbClr val="100F2E"/>
          </a:solidFill>
          <a:latin typeface="+mn-lt"/>
          <a:ea typeface="+mn-ea"/>
        </a:defRPr>
      </a:lvl7pPr>
      <a:lvl8pPr marL="2684463" indent="-223838" algn="l" rtl="0" fontAlgn="base">
        <a:spcBef>
          <a:spcPct val="20000"/>
        </a:spcBef>
        <a:spcAft>
          <a:spcPct val="0"/>
        </a:spcAft>
        <a:buClr>
          <a:schemeClr val="folHlink"/>
        </a:buClr>
        <a:buChar char="»"/>
        <a:defRPr sz="2400">
          <a:solidFill>
            <a:srgbClr val="100F2E"/>
          </a:solidFill>
          <a:latin typeface="+mn-lt"/>
          <a:ea typeface="+mn-ea"/>
        </a:defRPr>
      </a:lvl8pPr>
      <a:lvl9pPr marL="3141663" indent="-223838" algn="l" rtl="0" fontAlgn="base">
        <a:spcBef>
          <a:spcPct val="20000"/>
        </a:spcBef>
        <a:spcAft>
          <a:spcPct val="0"/>
        </a:spcAft>
        <a:buClr>
          <a:schemeClr val="folHlink"/>
        </a:buClr>
        <a:buChar char="»"/>
        <a:defRPr sz="2400">
          <a:solidFill>
            <a:srgbClr val="100F2E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0886-1119-4648-8A30-BAB4AEF704C6}" type="datetimeFigureOut">
              <a:rPr lang="de-DE" smtClean="0"/>
              <a:t>30.11.2016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47B22-697C-4302-A875-C74FF78F354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41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6" name="Rectangle 18"/>
          <p:cNvSpPr>
            <a:spLocks noGrp="1" noChangeArrowheads="1"/>
          </p:cNvSpPr>
          <p:nvPr>
            <p:ph type="ctrTitle" sz="quarter"/>
          </p:nvPr>
        </p:nvSpPr>
        <p:spPr>
          <a:xfrm>
            <a:off x="654050" y="1319213"/>
            <a:ext cx="8067675" cy="1844675"/>
          </a:xfrm>
          <a:noFill/>
          <a:ln/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Geometry: 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TLD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T5D, T4D</a:t>
            </a: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/>
            </a:r>
            <a:br>
              <a:rPr lang="en-US" sz="4000" b="1" dirty="0" smtClean="0">
                <a:solidFill>
                  <a:schemeClr val="tx1"/>
                </a:solidFill>
                <a:latin typeface="+mn-lt"/>
              </a:rPr>
            </a:br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Upgrade4 </a:t>
            </a:r>
            <a:endParaRPr lang="en-GB" sz="40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3987" name="Picture 19" descr="DESY-Logo-cyan-RGB_Hintergrund wei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5348288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88" name="Picture 20" descr="Helmholtz_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50" y="5373688"/>
            <a:ext cx="2201863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3544186" y="3647222"/>
            <a:ext cx="21467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1pPr>
            <a:lvl2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2pPr>
            <a:lvl3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3pPr>
            <a:lvl4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4pPr>
            <a:lvl5pPr eaLnBrk="0" hangingPunct="0">
              <a:spcBef>
                <a:spcPct val="0"/>
              </a:spcBef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112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sz="1800" smtClean="0"/>
              <a:t>30 November </a:t>
            </a:r>
            <a:r>
              <a:rPr lang="en-US" sz="1800" dirty="0" smtClean="0"/>
              <a:t>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Line SASE1 &amp; SASE3: Y-plane (vertical)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780B5-CB59-4BD0-85DB-FE0BFB114B9E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950" y="6424552"/>
            <a:ext cx="5702300" cy="266700"/>
          </a:xfrm>
        </p:spPr>
        <p:txBody>
          <a:bodyPr/>
          <a:lstStyle/>
          <a:p>
            <a:r>
              <a:rPr lang="en-US" dirty="0"/>
              <a:t> XFEL  Geometry:  TLD, T5D  and T4D  Beamlines, Nov2016</a:t>
            </a:r>
            <a:endParaRPr lang="en-GB" dirty="0" smtClean="0"/>
          </a:p>
        </p:txBody>
      </p:sp>
      <p:grpSp>
        <p:nvGrpSpPr>
          <p:cNvPr id="56" name="Group 55"/>
          <p:cNvGrpSpPr/>
          <p:nvPr/>
        </p:nvGrpSpPr>
        <p:grpSpPr>
          <a:xfrm>
            <a:off x="169707" y="2534327"/>
            <a:ext cx="5554469" cy="1341906"/>
            <a:chOff x="259934" y="2534327"/>
            <a:chExt cx="5554469" cy="1341906"/>
          </a:xfrm>
        </p:grpSpPr>
        <p:sp>
          <p:nvSpPr>
            <p:cNvPr id="37" name="TextBox 36"/>
            <p:cNvSpPr txBox="1"/>
            <p:nvPr/>
          </p:nvSpPr>
          <p:spPr>
            <a:xfrm>
              <a:off x="259934" y="2534327"/>
              <a:ext cx="5554469" cy="1341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u="sng" dirty="0" smtClean="0">
                  <a:latin typeface="+mj-lt"/>
                </a:rPr>
                <a:t>Angle ‘theta’:</a:t>
              </a:r>
            </a:p>
            <a:p>
              <a:pPr>
                <a:buNone/>
              </a:pPr>
              <a:r>
                <a:rPr lang="en-US" sz="1400" dirty="0" smtClean="0">
                  <a:latin typeface="+mj-lt"/>
                </a:rPr>
                <a:t>   ▪  created in CL section</a:t>
              </a:r>
            </a:p>
            <a:p>
              <a:pPr>
                <a:buNone/>
              </a:pPr>
              <a:r>
                <a:rPr lang="en-US" sz="1400" dirty="0">
                  <a:latin typeface="+mj-lt"/>
                </a:rPr>
                <a:t> </a:t>
              </a:r>
              <a:r>
                <a:rPr lang="en-US" sz="1400" dirty="0" smtClean="0">
                  <a:latin typeface="+mj-lt"/>
                </a:rPr>
                <a:t>  ▪  </a:t>
              </a:r>
              <a:r>
                <a:rPr lang="en-US" sz="1400" dirty="0" err="1" smtClean="0">
                  <a:latin typeface="+mj-lt"/>
                </a:rPr>
                <a:t>theta_need</a:t>
              </a:r>
              <a:r>
                <a:rPr lang="en-US" sz="1400" dirty="0" smtClean="0">
                  <a:latin typeface="+mj-lt"/>
                </a:rPr>
                <a:t> = -3.65122879e-4 rad  </a:t>
              </a:r>
              <a:r>
                <a:rPr lang="en-US" sz="1400" dirty="0" smtClean="0">
                  <a:latin typeface="+mj-lt"/>
                </a:rPr>
                <a:t>(Markus, has </a:t>
              </a:r>
              <a:r>
                <a:rPr lang="en-US" sz="1400" dirty="0" smtClean="0">
                  <a:latin typeface="+mj-lt"/>
                </a:rPr>
                <a:t>to be)</a:t>
              </a:r>
            </a:p>
            <a:p>
              <a:pPr>
                <a:buNone/>
              </a:pPr>
              <a:r>
                <a:rPr lang="en-US" sz="1400" dirty="0">
                  <a:latin typeface="+mj-lt"/>
                </a:rPr>
                <a:t> </a:t>
              </a:r>
              <a:r>
                <a:rPr lang="en-US" sz="1400" dirty="0" smtClean="0">
                  <a:latin typeface="+mj-lt"/>
                </a:rPr>
                <a:t>  ▪       point of transformation from the LA system to the PD system:</a:t>
              </a:r>
            </a:p>
            <a:p>
              <a:pPr>
                <a:buNone/>
              </a:pPr>
              <a:r>
                <a:rPr lang="en-US" sz="1400" dirty="0">
                  <a:latin typeface="+mj-lt"/>
                </a:rPr>
                <a:t> </a:t>
              </a:r>
              <a:r>
                <a:rPr lang="en-US" sz="1400" dirty="0" smtClean="0">
                  <a:latin typeface="+mj-lt"/>
                </a:rPr>
                <a:t>     at  X=0, Y=-2.4386, Z=1994.492 (</a:t>
              </a:r>
              <a:r>
                <a:rPr lang="en-US" sz="1400" dirty="0" err="1" smtClean="0">
                  <a:latin typeface="+mj-lt"/>
                </a:rPr>
                <a:t>H.Sinn</a:t>
              </a:r>
              <a:r>
                <a:rPr lang="en-US" sz="1400" dirty="0" smtClean="0">
                  <a:latin typeface="+mj-lt"/>
                </a:rPr>
                <a:t>)</a:t>
              </a:r>
              <a:endParaRPr lang="de-DE" sz="1400" dirty="0">
                <a:latin typeface="+mj-lt"/>
              </a:endParaRPr>
            </a:p>
          </p:txBody>
        </p:sp>
        <p:sp>
          <p:nvSpPr>
            <p:cNvPr id="39" name="4-Point Star 38"/>
            <p:cNvSpPr>
              <a:spLocks noChangeAspect="1"/>
            </p:cNvSpPr>
            <p:nvPr/>
          </p:nvSpPr>
          <p:spPr bwMode="auto">
            <a:xfrm rot="2700000">
              <a:off x="662637" y="3403177"/>
              <a:ext cx="180000" cy="180000"/>
            </a:xfrm>
            <a:prstGeom prst="star4">
              <a:avLst/>
            </a:prstGeom>
            <a:noFill/>
            <a:ln w="2857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8B323"/>
                </a:buClr>
                <a:buSzTx/>
                <a:buFont typeface="Wingdings" pitchFamily="2" charset="2"/>
                <a:buChar char="n"/>
                <a:tabLst/>
              </a:pPr>
              <a:endParaRPr kumimoji="0" lang="de-DE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12" charset="-128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79119" y="4007731"/>
            <a:ext cx="8351966" cy="2634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u="sng" dirty="0" smtClean="0"/>
              <a:t>We have</a:t>
            </a:r>
            <a:r>
              <a:rPr lang="en-US" sz="1400" dirty="0" smtClean="0"/>
              <a:t>: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1)  Design:  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after CL and at        :   </a:t>
            </a:r>
            <a:r>
              <a:rPr lang="en-US" sz="1400" dirty="0" err="1" smtClean="0"/>
              <a:t>theta_CL</a:t>
            </a:r>
            <a:r>
              <a:rPr lang="en-US" sz="1400" dirty="0" smtClean="0"/>
              <a:t> = -3.651232314e-4 rad,</a:t>
            </a:r>
            <a:endParaRPr lang="en-US" sz="1400" dirty="0"/>
          </a:p>
          <a:p>
            <a:pPr>
              <a:buNone/>
            </a:pPr>
            <a:r>
              <a:rPr lang="en-US" sz="1400" dirty="0" smtClean="0"/>
              <a:t>                                             abs(</a:t>
            </a:r>
            <a:r>
              <a:rPr lang="en-US" sz="1400" dirty="0" err="1" smtClean="0"/>
              <a:t>theta_need</a:t>
            </a:r>
            <a:r>
              <a:rPr lang="en-US" sz="1400" dirty="0" smtClean="0"/>
              <a:t> – </a:t>
            </a:r>
            <a:r>
              <a:rPr lang="en-US" sz="1400" dirty="0" err="1" smtClean="0"/>
              <a:t>theta_CL</a:t>
            </a:r>
            <a:r>
              <a:rPr lang="en-US" sz="1400" dirty="0" smtClean="0"/>
              <a:t>) =  3.5e-10 rad (relative error = 9.6e-7</a:t>
            </a:r>
            <a:r>
              <a:rPr lang="en-US" sz="1400" dirty="0" smtClean="0"/>
              <a:t>)  -  good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2) </a:t>
            </a:r>
            <a:r>
              <a:rPr lang="en-US" sz="1400" dirty="0" smtClean="0"/>
              <a:t>Upgrade4</a:t>
            </a:r>
            <a:r>
              <a:rPr lang="en-US" sz="1400" dirty="0"/>
              <a:t> </a:t>
            </a:r>
            <a:r>
              <a:rPr lang="en-US" sz="1400" dirty="0" smtClean="0"/>
              <a:t>(MAD):</a:t>
            </a:r>
            <a:r>
              <a:rPr lang="en-US" sz="1400" dirty="0" smtClean="0"/>
              <a:t>                             </a:t>
            </a:r>
            <a:endParaRPr lang="en-US" sz="1400" dirty="0" smtClean="0"/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</a:t>
            </a:r>
            <a:r>
              <a:rPr lang="en-US" sz="1400" u="sng" dirty="0" smtClean="0"/>
              <a:t>at SASE1_Ursprung       at SASE3_Ursprung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theta                                 -3.651232314e-4 rad       -3.650266017e-4 rad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abs(</a:t>
            </a:r>
            <a:r>
              <a:rPr lang="en-US" sz="1400" dirty="0" err="1" smtClean="0"/>
              <a:t>theta_need</a:t>
            </a:r>
            <a:r>
              <a:rPr lang="en-US" sz="1400" dirty="0" smtClean="0"/>
              <a:t> – theta) </a:t>
            </a:r>
            <a:r>
              <a:rPr lang="en-US" sz="1400" dirty="0"/>
              <a:t> </a:t>
            </a:r>
            <a:r>
              <a:rPr lang="en-US" sz="1400" dirty="0" smtClean="0"/>
              <a:t>  3.5e-10 rad</a:t>
            </a:r>
            <a:r>
              <a:rPr lang="en-US" sz="1400" dirty="0"/>
              <a:t> </a:t>
            </a:r>
            <a:r>
              <a:rPr lang="en-US" sz="1400" dirty="0" smtClean="0"/>
              <a:t>                     9.6e-8 rad 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∆Y (from Markus)              -2.6e-8 m                          -2.2e-7 m</a:t>
            </a:r>
          </a:p>
          <a:p>
            <a:pPr>
              <a:buNone/>
            </a:pPr>
            <a:endParaRPr lang="de-DE" sz="1400" dirty="0"/>
          </a:p>
        </p:txBody>
      </p:sp>
      <p:sp>
        <p:nvSpPr>
          <p:cNvPr id="43" name="4-Point Star 42"/>
          <p:cNvSpPr>
            <a:spLocks noChangeAspect="1"/>
          </p:cNvSpPr>
          <p:nvPr/>
        </p:nvSpPr>
        <p:spPr bwMode="auto">
          <a:xfrm rot="2700000">
            <a:off x="2051398" y="4586603"/>
            <a:ext cx="180000" cy="180000"/>
          </a:xfrm>
          <a:prstGeom prst="star4">
            <a:avLst/>
          </a:prstGeom>
          <a:noFill/>
          <a:ln w="2857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8B323"/>
              </a:buClr>
              <a:buSzTx/>
              <a:buFont typeface="Wingdings" pitchFamily="2" charset="2"/>
              <a:buChar char="n"/>
              <a:tabLst/>
            </a:pPr>
            <a:endParaRPr kumimoji="0" lang="de-DE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12" charset="-128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84177" y="615897"/>
            <a:ext cx="8137147" cy="3273774"/>
            <a:chOff x="684177" y="744486"/>
            <a:chExt cx="8137147" cy="3273774"/>
          </a:xfrm>
        </p:grpSpPr>
        <p:grpSp>
          <p:nvGrpSpPr>
            <p:cNvPr id="15" name="Group 14"/>
            <p:cNvGrpSpPr/>
            <p:nvPr/>
          </p:nvGrpSpPr>
          <p:grpSpPr>
            <a:xfrm>
              <a:off x="684177" y="744486"/>
              <a:ext cx="7560000" cy="3059271"/>
              <a:chOff x="474562" y="633053"/>
              <a:chExt cx="7560000" cy="305927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74562" y="633053"/>
                <a:ext cx="7560000" cy="2160000"/>
                <a:chOff x="474562" y="633053"/>
                <a:chExt cx="7560000" cy="2160000"/>
              </a:xfrm>
            </p:grpSpPr>
            <p:cxnSp>
              <p:nvCxnSpPr>
                <p:cNvPr id="18" name="Straight Connector 17"/>
                <p:cNvCxnSpPr/>
                <p:nvPr/>
              </p:nvCxnSpPr>
              <p:spPr bwMode="auto">
                <a:xfrm>
                  <a:off x="474562" y="1713053"/>
                  <a:ext cx="1440000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9" name="Arc 18"/>
                <p:cNvSpPr>
                  <a:spLocks noChangeAspect="1"/>
                </p:cNvSpPr>
                <p:nvPr/>
              </p:nvSpPr>
              <p:spPr bwMode="auto">
                <a:xfrm rot="10800000">
                  <a:off x="1914562" y="633053"/>
                  <a:ext cx="2160000" cy="2160000"/>
                </a:xfrm>
                <a:prstGeom prst="arc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8B323"/>
                    </a:buClr>
                    <a:buSzTx/>
                    <a:buFont typeface="Wingdings" pitchFamily="2" charset="2"/>
                    <a:buChar char="n"/>
                    <a:tabLst/>
                  </a:pPr>
                  <a:endParaRPr kumimoji="0" lang="de-DE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12" charset="-128"/>
                  </a:endParaRPr>
                </a:p>
              </p:txBody>
            </p:sp>
            <p:cxnSp>
              <p:nvCxnSpPr>
                <p:cNvPr id="20" name="Straight Connector 19"/>
                <p:cNvCxnSpPr>
                  <a:stCxn id="19" idx="0"/>
                </p:cNvCxnSpPr>
                <p:nvPr/>
              </p:nvCxnSpPr>
              <p:spPr bwMode="auto">
                <a:xfrm>
                  <a:off x="2994562" y="2793053"/>
                  <a:ext cx="5040000" cy="0"/>
                </a:xfrm>
                <a:prstGeom prst="line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17" name="Straight Connector 16"/>
              <p:cNvCxnSpPr/>
              <p:nvPr/>
            </p:nvCxnSpPr>
            <p:spPr bwMode="auto">
              <a:xfrm>
                <a:off x="2994561" y="2793053"/>
                <a:ext cx="5040001" cy="899271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1" name="Rectangle 20"/>
            <p:cNvSpPr/>
            <p:nvPr/>
          </p:nvSpPr>
          <p:spPr bwMode="auto">
            <a:xfrm rot="660000">
              <a:off x="8245324" y="3766260"/>
              <a:ext cx="576000" cy="252000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8B323"/>
                </a:buClr>
                <a:buSzTx/>
                <a:buFont typeface="Wingdings" pitchFamily="2" charset="2"/>
                <a:buChar char="n"/>
                <a:tabLst/>
              </a:pPr>
              <a:endParaRPr kumimoji="0" lang="de-DE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12" charset="-128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660000">
              <a:off x="8299324" y="3764029"/>
              <a:ext cx="468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b="1" dirty="0" smtClean="0"/>
                <a:t>SASE3</a:t>
              </a:r>
              <a:endParaRPr lang="de-DE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4407" y="1466501"/>
              <a:ext cx="5533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100" b="1" dirty="0" err="1" smtClean="0"/>
                <a:t>Linac</a:t>
              </a:r>
              <a:endParaRPr lang="de-DE" sz="11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72810" y="2253580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100" b="1" dirty="0" smtClean="0"/>
                <a:t>CL</a:t>
              </a:r>
              <a:endParaRPr lang="de-DE" sz="11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00083" y="2867483"/>
              <a:ext cx="5212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100" b="1" dirty="0" smtClean="0"/>
                <a:t>theta</a:t>
              </a:r>
              <a:endParaRPr lang="de-DE" sz="11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 rot="660000">
              <a:off x="6379893" y="3421786"/>
              <a:ext cx="562975" cy="2308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b="1" dirty="0" smtClean="0"/>
                <a:t>SASE1</a:t>
              </a:r>
              <a:endParaRPr lang="de-DE" b="1" dirty="0"/>
            </a:p>
          </p:txBody>
        </p:sp>
      </p:grpSp>
      <p:sp>
        <p:nvSpPr>
          <p:cNvPr id="38" name="4-Point Star 37"/>
          <p:cNvSpPr>
            <a:spLocks noChangeAspect="1"/>
          </p:cNvSpPr>
          <p:nvPr/>
        </p:nvSpPr>
        <p:spPr bwMode="auto">
          <a:xfrm rot="2700000">
            <a:off x="4716001" y="2988000"/>
            <a:ext cx="180000" cy="180000"/>
          </a:xfrm>
          <a:prstGeom prst="star4">
            <a:avLst/>
          </a:prstGeom>
          <a:noFill/>
          <a:ln w="2857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8B323"/>
              </a:buClr>
              <a:buSzTx/>
              <a:buFont typeface="Wingdings" pitchFamily="2" charset="2"/>
              <a:buChar char="n"/>
              <a:tabLst/>
            </a:pPr>
            <a:endParaRPr kumimoji="0" lang="de-DE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12" charset="-128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45543" y="1144717"/>
            <a:ext cx="313886" cy="648000"/>
            <a:chOff x="445543" y="1188000"/>
            <a:chExt cx="313886" cy="648000"/>
          </a:xfrm>
        </p:grpSpPr>
        <p:cxnSp>
          <p:nvCxnSpPr>
            <p:cNvPr id="46" name="Straight Arrow Connector 45"/>
            <p:cNvCxnSpPr/>
            <p:nvPr/>
          </p:nvCxnSpPr>
          <p:spPr bwMode="auto">
            <a:xfrm flipV="1">
              <a:off x="445543" y="1188000"/>
              <a:ext cx="0" cy="648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8" name="TextBox 47"/>
            <p:cNvSpPr txBox="1"/>
            <p:nvPr/>
          </p:nvSpPr>
          <p:spPr>
            <a:xfrm>
              <a:off x="480185" y="1188000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100" b="1" dirty="0" smtClean="0"/>
                <a:t>Y</a:t>
              </a:r>
              <a:endParaRPr lang="de-DE" sz="1100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840213" y="2979997"/>
            <a:ext cx="807927" cy="261610"/>
            <a:chOff x="7759227" y="2328483"/>
            <a:chExt cx="807927" cy="261610"/>
          </a:xfrm>
        </p:grpSpPr>
        <p:cxnSp>
          <p:nvCxnSpPr>
            <p:cNvPr id="51" name="Straight Arrow Connector 50"/>
            <p:cNvCxnSpPr/>
            <p:nvPr/>
          </p:nvCxnSpPr>
          <p:spPr bwMode="auto">
            <a:xfrm rot="5400000" flipV="1">
              <a:off x="8083227" y="2004483"/>
              <a:ext cx="0" cy="6480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3" name="TextBox 52"/>
            <p:cNvSpPr txBox="1"/>
            <p:nvPr/>
          </p:nvSpPr>
          <p:spPr>
            <a:xfrm>
              <a:off x="8295926" y="2328483"/>
              <a:ext cx="2712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100" b="1" dirty="0" smtClean="0"/>
                <a:t>Z</a:t>
              </a:r>
              <a:endParaRPr lang="de-DE" sz="1100" b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995686" y="1186396"/>
            <a:ext cx="2494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Angles </a:t>
            </a:r>
            <a:r>
              <a:rPr lang="en-US" sz="1400" dirty="0" smtClean="0"/>
              <a:t>li</a:t>
            </a:r>
            <a:r>
              <a:rPr lang="en-US" sz="1400" dirty="0" smtClean="0"/>
              <a:t>ke </a:t>
            </a:r>
            <a:r>
              <a:rPr lang="en-US" sz="1400" dirty="0" smtClean="0"/>
              <a:t>in component list.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67899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Beamline </a:t>
            </a:r>
            <a:r>
              <a:rPr lang="en-US" dirty="0" smtClean="0"/>
              <a:t>SASE1 </a:t>
            </a:r>
            <a:r>
              <a:rPr lang="en-US" dirty="0" smtClean="0"/>
              <a:t>&amp; SASE3: </a:t>
            </a:r>
            <a:r>
              <a:rPr lang="en-US" dirty="0"/>
              <a:t>X</a:t>
            </a:r>
            <a:r>
              <a:rPr lang="en-US" dirty="0" smtClean="0"/>
              <a:t>-plane (horizontal)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780B5-CB59-4BD0-85DB-FE0BFB114B9E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950" y="6424552"/>
            <a:ext cx="5702300" cy="2667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 XFEL  Geometry:  TLD, T5D  and T4D  Beamlines, Nov2016</a:t>
            </a:r>
            <a:endParaRPr lang="en-GB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193658" y="3669312"/>
            <a:ext cx="8950341" cy="263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u="sng" dirty="0" smtClean="0"/>
              <a:t>We have: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1) Design (T4M arc):</a:t>
            </a:r>
          </a:p>
          <a:p>
            <a:pPr>
              <a:buNone/>
            </a:pPr>
            <a:r>
              <a:rPr lang="en-US" sz="1400" dirty="0" smtClean="0"/>
              <a:t>                </a:t>
            </a:r>
            <a:r>
              <a:rPr lang="en-US" sz="1400" dirty="0" err="1" smtClean="0"/>
              <a:t>phi_our</a:t>
            </a:r>
            <a:r>
              <a:rPr lang="en-US" sz="1400" dirty="0" smtClean="0"/>
              <a:t>  =   +0.023007 rad</a:t>
            </a:r>
          </a:p>
          <a:p>
            <a:pPr>
              <a:buNone/>
            </a:pPr>
            <a:r>
              <a:rPr lang="en-US" sz="1400" dirty="0" smtClean="0"/>
              <a:t>                abs(</a:t>
            </a:r>
            <a:r>
              <a:rPr lang="en-US" sz="1400" dirty="0" err="1" smtClean="0"/>
              <a:t>phi_need</a:t>
            </a:r>
            <a:r>
              <a:rPr lang="en-US" sz="1400" dirty="0" smtClean="0"/>
              <a:t> </a:t>
            </a:r>
            <a:r>
              <a:rPr lang="en-US" sz="1400" dirty="0"/>
              <a:t>– </a:t>
            </a:r>
            <a:r>
              <a:rPr lang="en-US" sz="1400" dirty="0" err="1" smtClean="0"/>
              <a:t>phi_our</a:t>
            </a:r>
            <a:r>
              <a:rPr lang="en-US" sz="1400" dirty="0" smtClean="0"/>
              <a:t>) </a:t>
            </a:r>
            <a:r>
              <a:rPr lang="en-US" sz="1400" dirty="0"/>
              <a:t>= </a:t>
            </a:r>
            <a:r>
              <a:rPr lang="en-US" sz="1400" dirty="0" smtClean="0"/>
              <a:t>7.17e-7 rad    =&gt;  </a:t>
            </a:r>
            <a:r>
              <a:rPr lang="en-US" sz="1400" dirty="0">
                <a:solidFill>
                  <a:srgbClr val="C00000"/>
                </a:solidFill>
              </a:rPr>
              <a:t>smaller </a:t>
            </a:r>
            <a:r>
              <a:rPr lang="en-US" sz="1400" dirty="0" smtClean="0">
                <a:solidFill>
                  <a:srgbClr val="C00000"/>
                </a:solidFill>
              </a:rPr>
              <a:t>for ~0.7 </a:t>
            </a:r>
            <a:r>
              <a:rPr lang="el-GR" sz="1400" dirty="0">
                <a:solidFill>
                  <a:srgbClr val="C00000"/>
                </a:solidFill>
              </a:rPr>
              <a:t>μ</a:t>
            </a:r>
            <a:r>
              <a:rPr lang="en-US" sz="1400" dirty="0" smtClean="0">
                <a:solidFill>
                  <a:srgbClr val="C00000"/>
                </a:solidFill>
              </a:rPr>
              <a:t>rad in T4M arc by design</a:t>
            </a:r>
          </a:p>
          <a:p>
            <a:pPr>
              <a:buNone/>
            </a:pPr>
            <a:r>
              <a:rPr lang="en-US" sz="1400" dirty="0" smtClean="0"/>
              <a:t>  </a:t>
            </a:r>
          </a:p>
          <a:p>
            <a:pPr>
              <a:buNone/>
            </a:pPr>
            <a:r>
              <a:rPr lang="en-US" sz="1400" dirty="0" smtClean="0"/>
              <a:t> 2) </a:t>
            </a:r>
            <a:r>
              <a:rPr lang="en-US" sz="1400" dirty="0" smtClean="0"/>
              <a:t>Upgrade4 (MAD): </a:t>
            </a:r>
            <a:r>
              <a:rPr lang="en-US" sz="1400" u="sng" dirty="0" smtClean="0"/>
              <a:t>at </a:t>
            </a:r>
            <a:r>
              <a:rPr lang="en-US" sz="1400" u="sng" dirty="0" smtClean="0"/>
              <a:t>SASE3_Ursprung  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</a:t>
            </a:r>
            <a:r>
              <a:rPr lang="en-US" sz="1400" dirty="0" err="1" smtClean="0"/>
              <a:t>phi_MAD</a:t>
            </a:r>
            <a:r>
              <a:rPr lang="en-US" sz="1400" dirty="0" smtClean="0"/>
              <a:t> </a:t>
            </a:r>
            <a:r>
              <a:rPr lang="en-US" sz="1400" dirty="0" smtClean="0"/>
              <a:t>= +0.02300700153 rad 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</a:t>
            </a:r>
            <a:r>
              <a:rPr lang="en-US" sz="1400" dirty="0" smtClean="0"/>
              <a:t> abs(</a:t>
            </a:r>
            <a:r>
              <a:rPr lang="en-US" sz="1400" dirty="0" err="1" smtClean="0"/>
              <a:t>phi_need</a:t>
            </a:r>
            <a:r>
              <a:rPr lang="en-US" sz="1400" dirty="0" smtClean="0"/>
              <a:t> </a:t>
            </a:r>
            <a:r>
              <a:rPr lang="en-US" sz="1400" dirty="0" smtClean="0"/>
              <a:t>– </a:t>
            </a:r>
            <a:r>
              <a:rPr lang="en-US" sz="1400" dirty="0" err="1" smtClean="0"/>
              <a:t>phi_MAD</a:t>
            </a:r>
            <a:r>
              <a:rPr lang="en-US" sz="1400" dirty="0" smtClean="0"/>
              <a:t>)   =   7.16e-8</a:t>
            </a:r>
            <a:r>
              <a:rPr lang="en-US" sz="1400" dirty="0"/>
              <a:t> </a:t>
            </a:r>
            <a:r>
              <a:rPr lang="en-US" sz="1400" dirty="0" smtClean="0"/>
              <a:t>rad</a:t>
            </a:r>
            <a:r>
              <a:rPr lang="en-US" sz="1400" dirty="0"/>
              <a:t> </a:t>
            </a:r>
            <a:r>
              <a:rPr lang="en-US" sz="1400" dirty="0" smtClean="0">
                <a:solidFill>
                  <a:srgbClr val="C00000"/>
                </a:solidFill>
              </a:rPr>
              <a:t>(~0.7 </a:t>
            </a:r>
            <a:r>
              <a:rPr lang="el-GR" sz="1400" dirty="0" smtClean="0">
                <a:solidFill>
                  <a:srgbClr val="C00000"/>
                </a:solidFill>
              </a:rPr>
              <a:t>μ</a:t>
            </a:r>
            <a:r>
              <a:rPr lang="en-US" sz="1400" dirty="0" smtClean="0">
                <a:solidFill>
                  <a:srgbClr val="C00000"/>
                </a:solidFill>
              </a:rPr>
              <a:t>rad </a:t>
            </a:r>
            <a:r>
              <a:rPr lang="en-US" sz="1400" dirty="0" smtClean="0">
                <a:solidFill>
                  <a:srgbClr val="C00000"/>
                </a:solidFill>
              </a:rPr>
              <a:t>smaller by design)</a:t>
            </a:r>
            <a:endParaRPr lang="en-US" sz="1400" dirty="0" smtClean="0"/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</a:t>
            </a:r>
            <a:r>
              <a:rPr lang="en-US" sz="1400" dirty="0" smtClean="0"/>
              <a:t>X_MAD </a:t>
            </a:r>
            <a:r>
              <a:rPr lang="en-US" sz="1400" dirty="0" smtClean="0"/>
              <a:t>= -4.808163104 m </a:t>
            </a:r>
          </a:p>
          <a:p>
            <a:pPr>
              <a:buNone/>
            </a:pPr>
            <a:r>
              <a:rPr lang="en-US" sz="1400" dirty="0" smtClean="0"/>
              <a:t>                                   </a:t>
            </a:r>
            <a:r>
              <a:rPr lang="en-US" sz="1400" dirty="0" smtClean="0"/>
              <a:t>∆</a:t>
            </a:r>
            <a:r>
              <a:rPr lang="en-US" sz="1400" dirty="0" smtClean="0"/>
              <a:t>X= -3.7e-5 m    =&gt;  </a:t>
            </a:r>
            <a:r>
              <a:rPr lang="en-US" sz="1400" dirty="0" smtClean="0">
                <a:solidFill>
                  <a:srgbClr val="C00000"/>
                </a:solidFill>
              </a:rPr>
              <a:t>abs value for ~37 </a:t>
            </a:r>
            <a:r>
              <a:rPr lang="el-GR" sz="1400" dirty="0" smtClean="0">
                <a:solidFill>
                  <a:srgbClr val="C00000"/>
                </a:solidFill>
              </a:rPr>
              <a:t>μ</a:t>
            </a:r>
            <a:r>
              <a:rPr lang="en-US" sz="1400" dirty="0" smtClean="0">
                <a:solidFill>
                  <a:srgbClr val="C00000"/>
                </a:solidFill>
              </a:rPr>
              <a:t>m smaller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6064" y="2249571"/>
            <a:ext cx="8693270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u="sng" dirty="0"/>
              <a:t>Angle </a:t>
            </a:r>
            <a:r>
              <a:rPr lang="en-US" sz="1400" u="sng" dirty="0" smtClean="0"/>
              <a:t>‘phi’:</a:t>
            </a:r>
            <a:endParaRPr lang="en-US" sz="1400" u="sng" dirty="0"/>
          </a:p>
          <a:p>
            <a:pPr>
              <a:buNone/>
            </a:pPr>
            <a:r>
              <a:rPr lang="en-US" sz="1400" dirty="0" smtClean="0"/>
              <a:t>   ▪  </a:t>
            </a:r>
            <a:r>
              <a:rPr lang="en-US" sz="1400" dirty="0" err="1" smtClean="0"/>
              <a:t>phi_need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+0.02300771713 rad  (has to be, Markus)</a:t>
            </a:r>
            <a:endParaRPr lang="en-US" sz="1400" dirty="0"/>
          </a:p>
          <a:p>
            <a:pPr>
              <a:buNone/>
            </a:pPr>
            <a:r>
              <a:rPr lang="en-US" sz="1400" dirty="0" smtClean="0"/>
              <a:t>   ▪       point of transformation from the LA system to the PD system: X=0, Y=-2.4386, Z=1994.492 (</a:t>
            </a:r>
            <a:r>
              <a:rPr lang="en-US" sz="1400" dirty="0" err="1" smtClean="0"/>
              <a:t>H.Sinn</a:t>
            </a:r>
            <a:r>
              <a:rPr lang="en-US" sz="1400" dirty="0" smtClean="0"/>
              <a:t>)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▪  at SASE3_Ursprung: X = -4.8082 m (Markus)</a:t>
            </a:r>
            <a:endParaRPr lang="de-DE" sz="1400" dirty="0"/>
          </a:p>
        </p:txBody>
      </p:sp>
      <p:sp>
        <p:nvSpPr>
          <p:cNvPr id="8" name="4-Point Star 7"/>
          <p:cNvSpPr>
            <a:spLocks noChangeAspect="1"/>
          </p:cNvSpPr>
          <p:nvPr/>
        </p:nvSpPr>
        <p:spPr bwMode="auto">
          <a:xfrm rot="2700000">
            <a:off x="500257" y="2857133"/>
            <a:ext cx="180000" cy="180000"/>
          </a:xfrm>
          <a:prstGeom prst="star4">
            <a:avLst/>
          </a:prstGeom>
          <a:noFill/>
          <a:ln w="2857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8B323"/>
              </a:buClr>
              <a:buSzTx/>
              <a:buFont typeface="Wingdings" pitchFamily="2" charset="2"/>
              <a:buChar char="n"/>
              <a:tabLst/>
            </a:pPr>
            <a:endParaRPr kumimoji="0" lang="de-DE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12" charset="-128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88000" y="1116000"/>
            <a:ext cx="8032910" cy="1492179"/>
            <a:chOff x="288000" y="1116000"/>
            <a:chExt cx="8032910" cy="1492179"/>
          </a:xfrm>
        </p:grpSpPr>
        <p:grpSp>
          <p:nvGrpSpPr>
            <p:cNvPr id="9" name="Group 8"/>
            <p:cNvGrpSpPr/>
            <p:nvPr/>
          </p:nvGrpSpPr>
          <p:grpSpPr>
            <a:xfrm>
              <a:off x="288000" y="1116000"/>
              <a:ext cx="8032910" cy="859873"/>
              <a:chOff x="288000" y="1116000"/>
              <a:chExt cx="8032910" cy="859873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288000" y="1116000"/>
                <a:ext cx="8032910" cy="859873"/>
                <a:chOff x="288000" y="1116000"/>
                <a:chExt cx="8032910" cy="859873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62978" y="1229909"/>
                  <a:ext cx="7537098" cy="417907"/>
                  <a:chOff x="504177" y="2951099"/>
                  <a:chExt cx="7432676" cy="468901"/>
                </a:xfrm>
              </p:grpSpPr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04177" y="2951099"/>
                    <a:ext cx="7432676" cy="384324"/>
                    <a:chOff x="504177" y="1955676"/>
                    <a:chExt cx="7432676" cy="384324"/>
                  </a:xfrm>
                </p:grpSpPr>
                <p:cxnSp>
                  <p:nvCxnSpPr>
                    <p:cNvPr id="18" name="Straight Connector 17"/>
                    <p:cNvCxnSpPr/>
                    <p:nvPr/>
                  </p:nvCxnSpPr>
                  <p:spPr bwMode="auto">
                    <a:xfrm>
                      <a:off x="504177" y="2340000"/>
                      <a:ext cx="1440000" cy="0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7" name="Straight Connector 16"/>
                    <p:cNvCxnSpPr/>
                    <p:nvPr/>
                  </p:nvCxnSpPr>
                  <p:spPr bwMode="auto">
                    <a:xfrm>
                      <a:off x="2896853" y="2340000"/>
                      <a:ext cx="5040000" cy="0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670820" y="1955676"/>
                      <a:ext cx="55335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-US" sz="1100" b="1" dirty="0" err="1" smtClean="0"/>
                        <a:t>Linac</a:t>
                      </a:r>
                      <a:endParaRPr lang="de-DE" sz="1100" b="1" dirty="0"/>
                    </a:p>
                  </p:txBody>
                </p:sp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2185900" y="2078390"/>
                      <a:ext cx="373820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>
                        <a:buNone/>
                      </a:pPr>
                      <a:r>
                        <a:rPr lang="en-US" sz="1100" b="1" dirty="0" smtClean="0"/>
                        <a:t>CL</a:t>
                      </a:r>
                      <a:endParaRPr lang="de-DE" sz="1100" b="1" dirty="0"/>
                    </a:p>
                  </p:txBody>
                </p:sp>
                <p:cxnSp>
                  <p:nvCxnSpPr>
                    <p:cNvPr id="12" name="Straight Connector 11"/>
                    <p:cNvCxnSpPr/>
                    <p:nvPr/>
                  </p:nvCxnSpPr>
                  <p:spPr bwMode="auto">
                    <a:xfrm>
                      <a:off x="1944177" y="2340000"/>
                      <a:ext cx="952676" cy="0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chemeClr val="fol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34" name="4-Point Star 33"/>
                  <p:cNvSpPr>
                    <a:spLocks noChangeAspect="1"/>
                  </p:cNvSpPr>
                  <p:nvPr/>
                </p:nvSpPr>
                <p:spPr bwMode="auto">
                  <a:xfrm rot="2700000">
                    <a:off x="3672000" y="3240000"/>
                    <a:ext cx="180000" cy="180000"/>
                  </a:xfrm>
                  <a:prstGeom prst="star4">
                    <a:avLst/>
                  </a:prstGeom>
                  <a:noFill/>
                  <a:ln w="28575" cap="flat" cmpd="sng" algn="ctr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marR="0" indent="-34290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8B323"/>
                      </a:buClr>
                      <a:buSzTx/>
                      <a:buFont typeface="Wingdings" pitchFamily="2" charset="2"/>
                      <a:buChar char="n"/>
                      <a:tabLst/>
                    </a:pPr>
                    <a:endParaRPr kumimoji="0" lang="de-DE" sz="9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ＭＳ Ｐゴシック" pitchFamily="112" charset="-128"/>
                    </a:endParaRPr>
                  </a:p>
                </p:txBody>
              </p:sp>
            </p:grpSp>
            <p:cxnSp>
              <p:nvCxnSpPr>
                <p:cNvPr id="43" name="Straight Arrow Connector 42"/>
                <p:cNvCxnSpPr/>
                <p:nvPr/>
              </p:nvCxnSpPr>
              <p:spPr bwMode="auto">
                <a:xfrm>
                  <a:off x="7704255" y="1728000"/>
                  <a:ext cx="522305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8045871" y="1742714"/>
                  <a:ext cx="275039" cy="2331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sz="1100" b="1" dirty="0" smtClean="0"/>
                    <a:t>Z</a:t>
                  </a:r>
                  <a:endParaRPr lang="de-DE" sz="1100" b="1" dirty="0"/>
                </a:p>
              </p:txBody>
            </p:sp>
            <p:grpSp>
              <p:nvGrpSpPr>
                <p:cNvPr id="49" name="Group 48"/>
                <p:cNvGrpSpPr/>
                <p:nvPr/>
              </p:nvGrpSpPr>
              <p:grpSpPr>
                <a:xfrm>
                  <a:off x="288000" y="1116000"/>
                  <a:ext cx="332869" cy="575687"/>
                  <a:chOff x="277792" y="2482198"/>
                  <a:chExt cx="328257" cy="645934"/>
                </a:xfrm>
              </p:grpSpPr>
              <p:cxnSp>
                <p:nvCxnSpPr>
                  <p:cNvPr id="47" name="Straight Arrow Connector 46"/>
                  <p:cNvCxnSpPr/>
                  <p:nvPr/>
                </p:nvCxnSpPr>
                <p:spPr bwMode="auto">
                  <a:xfrm rot="10800000">
                    <a:off x="277792" y="2493980"/>
                    <a:ext cx="11575" cy="634152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arrow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326805" y="2482198"/>
                    <a:ext cx="279244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sz="1100" b="1" dirty="0" smtClean="0"/>
                      <a:t>X</a:t>
                    </a:r>
                    <a:endParaRPr lang="de-DE" sz="1100" b="1" dirty="0"/>
                  </a:p>
                </p:txBody>
              </p:sp>
            </p:grpSp>
          </p:grpSp>
          <p:sp>
            <p:nvSpPr>
              <p:cNvPr id="6" name="TextBox 5"/>
              <p:cNvSpPr txBox="1"/>
              <p:nvPr/>
            </p:nvSpPr>
            <p:spPr>
              <a:xfrm>
                <a:off x="3142013" y="1305993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100" b="1" dirty="0" smtClean="0"/>
                  <a:t>TL</a:t>
                </a:r>
                <a:endParaRPr lang="de-DE" sz="1100" b="1" dirty="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4266301" y="1455857"/>
              <a:ext cx="3987814" cy="1152322"/>
              <a:chOff x="4266301" y="1455857"/>
              <a:chExt cx="3987814" cy="1152322"/>
            </a:xfrm>
          </p:grpSpPr>
          <p:grpSp>
            <p:nvGrpSpPr>
              <p:cNvPr id="23" name="Group 22"/>
              <p:cNvGrpSpPr/>
              <p:nvPr/>
            </p:nvGrpSpPr>
            <p:grpSpPr>
              <a:xfrm rot="1380000">
                <a:off x="7524000" y="2376000"/>
                <a:ext cx="730115" cy="232179"/>
                <a:chOff x="7389139" y="5090776"/>
                <a:chExt cx="720000" cy="260510"/>
              </a:xfrm>
            </p:grpSpPr>
            <p:sp>
              <p:nvSpPr>
                <p:cNvPr id="21" name="Rectangle 20"/>
                <p:cNvSpPr/>
                <p:nvPr/>
              </p:nvSpPr>
              <p:spPr bwMode="auto">
                <a:xfrm>
                  <a:off x="7389139" y="5099287"/>
                  <a:ext cx="720000" cy="251999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8B323"/>
                    </a:buClr>
                    <a:buSzTx/>
                    <a:buFont typeface="Wingdings" pitchFamily="2" charset="2"/>
                    <a:buChar char="n"/>
                    <a:tabLst/>
                  </a:pPr>
                  <a:endParaRPr kumimoji="0" lang="de-DE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12" charset="-128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 rot="60000">
                  <a:off x="7459887" y="5090776"/>
                  <a:ext cx="555176" cy="258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b="1" dirty="0" smtClean="0"/>
                    <a:t>SASE3</a:t>
                  </a:r>
                  <a:endParaRPr lang="de-DE" b="1" dirty="0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6153528" y="1577339"/>
                <a:ext cx="401829" cy="233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100" b="1" dirty="0" smtClean="0"/>
                  <a:t>phi</a:t>
                </a:r>
                <a:endParaRPr lang="de-DE" sz="1100" b="1" dirty="0"/>
              </a:p>
            </p:txBody>
          </p:sp>
          <p:grpSp>
            <p:nvGrpSpPr>
              <p:cNvPr id="33" name="Group 32"/>
              <p:cNvGrpSpPr/>
              <p:nvPr/>
            </p:nvGrpSpPr>
            <p:grpSpPr>
              <a:xfrm>
                <a:off x="4266301" y="1455857"/>
                <a:ext cx="730115" cy="232179"/>
                <a:chOff x="7389139" y="5090776"/>
                <a:chExt cx="720000" cy="260510"/>
              </a:xfrm>
            </p:grpSpPr>
            <p:sp>
              <p:nvSpPr>
                <p:cNvPr id="35" name="Rectangle 34"/>
                <p:cNvSpPr/>
                <p:nvPr/>
              </p:nvSpPr>
              <p:spPr bwMode="auto">
                <a:xfrm>
                  <a:off x="7389139" y="5099287"/>
                  <a:ext cx="720000" cy="251999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8B323"/>
                    </a:buClr>
                    <a:buSzTx/>
                    <a:buFont typeface="Wingdings" pitchFamily="2" charset="2"/>
                    <a:buChar char="n"/>
                    <a:tabLst/>
                  </a:pPr>
                  <a:endParaRPr kumimoji="0" lang="de-DE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12" charset="-128"/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60000">
                  <a:off x="7459887" y="5090776"/>
                  <a:ext cx="555176" cy="258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b="1" dirty="0" smtClean="0"/>
                    <a:t>SASE1</a:t>
                  </a:r>
                  <a:endParaRPr lang="de-DE" b="1" dirty="0"/>
                </a:p>
              </p:txBody>
            </p:sp>
          </p:grpSp>
          <p:cxnSp>
            <p:nvCxnSpPr>
              <p:cNvPr id="11" name="Straight Connector 10"/>
              <p:cNvCxnSpPr/>
              <p:nvPr/>
            </p:nvCxnSpPr>
            <p:spPr bwMode="auto">
              <a:xfrm>
                <a:off x="5569527" y="1567603"/>
                <a:ext cx="1971661" cy="790317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5" name="TextBox 14"/>
          <p:cNvSpPr txBox="1"/>
          <p:nvPr/>
        </p:nvSpPr>
        <p:spPr>
          <a:xfrm>
            <a:off x="5569527" y="132138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b="1" dirty="0" smtClean="0"/>
              <a:t>T4M</a:t>
            </a:r>
            <a:r>
              <a:rPr lang="en-US" b="1" dirty="0" smtClean="0"/>
              <a:t> 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1506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Beamline TLD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780B5-CB59-4BD0-85DB-FE0BFB114B9E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950" y="6424552"/>
            <a:ext cx="5702300" cy="2667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 XFEL  Geometry:  TLD, T5D  and T4D  Beamlines, Nov2016</a:t>
            </a:r>
            <a:endParaRPr lang="en-GB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44130" y="1759115"/>
            <a:ext cx="842188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u="sng" dirty="0" smtClean="0"/>
              <a:t>At TLD Dump:</a:t>
            </a:r>
          </a:p>
          <a:p>
            <a:pPr>
              <a:buNone/>
            </a:pPr>
            <a:endParaRPr lang="en-US" sz="1400" u="sng" dirty="0"/>
          </a:p>
          <a:p>
            <a:pPr>
              <a:buNone/>
            </a:pPr>
            <a:r>
              <a:rPr lang="en-US" sz="1400" dirty="0" smtClean="0"/>
              <a:t>X                  </a:t>
            </a:r>
            <a:r>
              <a:rPr lang="en-US" sz="1400" dirty="0"/>
              <a:t>+1.451329        </a:t>
            </a:r>
            <a:r>
              <a:rPr lang="en-US" sz="1400" dirty="0" smtClean="0"/>
              <a:t>     </a:t>
            </a:r>
            <a:r>
              <a:rPr lang="en-US" sz="1400" dirty="0"/>
              <a:t>+</a:t>
            </a:r>
            <a:r>
              <a:rPr lang="en-US" sz="1400" dirty="0" smtClean="0"/>
              <a:t>1.451349988                   2.1e-5 m ≈ 21 </a:t>
            </a:r>
            <a:r>
              <a:rPr lang="el-GR" sz="1400" dirty="0" smtClean="0"/>
              <a:t>μ</a:t>
            </a:r>
            <a:r>
              <a:rPr lang="en-US" sz="1400" dirty="0" smtClean="0"/>
              <a:t>m</a:t>
            </a:r>
          </a:p>
          <a:p>
            <a:pPr>
              <a:buNone/>
            </a:pPr>
            <a:r>
              <a:rPr lang="en-US" sz="1400" dirty="0" smtClean="0"/>
              <a:t>Y                  </a:t>
            </a:r>
            <a:r>
              <a:rPr lang="en-US" sz="1400" dirty="0"/>
              <a:t>-9.210116            </a:t>
            </a:r>
            <a:r>
              <a:rPr lang="en-US" sz="1400" dirty="0" smtClean="0"/>
              <a:t>   -9.210120790                   4.8e-6 m ≈   5 </a:t>
            </a:r>
            <a:r>
              <a:rPr lang="el-GR" sz="1400" dirty="0" smtClean="0"/>
              <a:t>μ</a:t>
            </a:r>
            <a:r>
              <a:rPr lang="en-US" sz="1400" dirty="0" smtClean="0"/>
              <a:t>m</a:t>
            </a:r>
            <a:endParaRPr lang="en-US" sz="1400" dirty="0" smtClean="0"/>
          </a:p>
          <a:p>
            <a:pPr>
              <a:buNone/>
            </a:pPr>
            <a:r>
              <a:rPr lang="en-US" sz="1400" dirty="0"/>
              <a:t>Z             </a:t>
            </a:r>
            <a:r>
              <a:rPr lang="en-US" sz="1400" dirty="0" smtClean="0"/>
              <a:t>      2130.518978           2130.518977                  1.0e-6 m ≈   1 </a:t>
            </a:r>
            <a:r>
              <a:rPr lang="el-GR" sz="1400" dirty="0" smtClean="0"/>
              <a:t>μ</a:t>
            </a:r>
            <a:r>
              <a:rPr lang="en-US" sz="1400" dirty="0"/>
              <a:t>m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t</a:t>
            </a:r>
            <a:r>
              <a:rPr lang="en-US" sz="1400" dirty="0" smtClean="0"/>
              <a:t>heta            -</a:t>
            </a:r>
            <a:r>
              <a:rPr lang="en-US" sz="1400" dirty="0"/>
              <a:t>0.244710946         </a:t>
            </a:r>
            <a:r>
              <a:rPr lang="en-US" sz="1400" dirty="0" smtClean="0"/>
              <a:t>-0.244710978                   3.2e-8 rad</a:t>
            </a:r>
            <a:endParaRPr lang="en-US" sz="1400" dirty="0" smtClean="0"/>
          </a:p>
          <a:p>
            <a:pPr>
              <a:buNone/>
            </a:pPr>
            <a:r>
              <a:rPr lang="en-US" sz="1400" dirty="0"/>
              <a:t>p</a:t>
            </a:r>
            <a:r>
              <a:rPr lang="en-US" sz="1400" dirty="0" smtClean="0"/>
              <a:t>hi               </a:t>
            </a:r>
            <a:r>
              <a:rPr lang="en-US" sz="1400" dirty="0"/>
              <a:t>-0.013367998         </a:t>
            </a:r>
            <a:r>
              <a:rPr lang="en-US" sz="1400" dirty="0" smtClean="0"/>
              <a:t>-0.01336814196               1.4e-7 rad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chi               -</a:t>
            </a:r>
            <a:r>
              <a:rPr lang="en-US" sz="1400" dirty="0"/>
              <a:t>0.000100351         </a:t>
            </a:r>
            <a:r>
              <a:rPr lang="en-US" sz="1400" dirty="0" smtClean="0"/>
              <a:t>-0.0001003492143                -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 smtClean="0"/>
              <a:t>                   comp_list_8.6.1        Upgrade, Nov 2016                 |∆|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               new HELP elements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7927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Line to SASE2: Y-plane (vertical)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780B5-CB59-4BD0-85DB-FE0BFB114B9E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950" y="6424552"/>
            <a:ext cx="5702300" cy="2667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 XFEL  Geometry:  TLD, T5D  and T4D  Beamlines, Nov2016</a:t>
            </a:r>
            <a:endParaRPr lang="en-GB" dirty="0" smtClean="0"/>
          </a:p>
        </p:txBody>
      </p:sp>
      <p:grpSp>
        <p:nvGrpSpPr>
          <p:cNvPr id="56" name="Group 55"/>
          <p:cNvGrpSpPr/>
          <p:nvPr/>
        </p:nvGrpSpPr>
        <p:grpSpPr>
          <a:xfrm>
            <a:off x="268232" y="2534327"/>
            <a:ext cx="5554469" cy="1341906"/>
            <a:chOff x="216641" y="2534327"/>
            <a:chExt cx="5554469" cy="1341906"/>
          </a:xfrm>
        </p:grpSpPr>
        <p:sp>
          <p:nvSpPr>
            <p:cNvPr id="37" name="TextBox 36"/>
            <p:cNvSpPr txBox="1"/>
            <p:nvPr/>
          </p:nvSpPr>
          <p:spPr>
            <a:xfrm>
              <a:off x="216641" y="2534327"/>
              <a:ext cx="5554469" cy="13419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u="sng" dirty="0" smtClean="0">
                  <a:latin typeface="+mj-lt"/>
                </a:rPr>
                <a:t>Angle ‘theta’:</a:t>
              </a:r>
            </a:p>
            <a:p>
              <a:pPr>
                <a:buNone/>
              </a:pPr>
              <a:r>
                <a:rPr lang="en-US" sz="1400" dirty="0" smtClean="0">
                  <a:latin typeface="+mj-lt"/>
                </a:rPr>
                <a:t>   ▪  created in CL section</a:t>
              </a:r>
            </a:p>
            <a:p>
              <a:pPr>
                <a:buNone/>
              </a:pPr>
              <a:r>
                <a:rPr lang="en-US" sz="1400" dirty="0">
                  <a:latin typeface="+mj-lt"/>
                </a:rPr>
                <a:t> </a:t>
              </a:r>
              <a:r>
                <a:rPr lang="en-US" sz="1400" dirty="0" smtClean="0">
                  <a:latin typeface="+mj-lt"/>
                </a:rPr>
                <a:t>  ▪  </a:t>
              </a:r>
              <a:r>
                <a:rPr lang="en-US" sz="1400" dirty="0" err="1" smtClean="0">
                  <a:latin typeface="+mj-lt"/>
                </a:rPr>
                <a:t>theta_need</a:t>
              </a:r>
              <a:r>
                <a:rPr lang="en-US" sz="1400" dirty="0" smtClean="0">
                  <a:latin typeface="+mj-lt"/>
                </a:rPr>
                <a:t> = </a:t>
              </a:r>
              <a:r>
                <a:rPr lang="en-US" sz="1400" dirty="0">
                  <a:latin typeface="+mj-lt"/>
                </a:rPr>
                <a:t>- </a:t>
              </a:r>
              <a:r>
                <a:rPr lang="en-US" sz="1400" dirty="0" smtClean="0">
                  <a:latin typeface="+mj-lt"/>
                </a:rPr>
                <a:t>3.65122879e-04  </a:t>
              </a:r>
              <a:r>
                <a:rPr lang="en-US" sz="1400" dirty="0" smtClean="0">
                  <a:latin typeface="+mj-lt"/>
                </a:rPr>
                <a:t>(Markus, has </a:t>
              </a:r>
              <a:r>
                <a:rPr lang="en-US" sz="1400" dirty="0" smtClean="0">
                  <a:latin typeface="+mj-lt"/>
                </a:rPr>
                <a:t>to be)</a:t>
              </a:r>
            </a:p>
            <a:p>
              <a:pPr>
                <a:buNone/>
              </a:pPr>
              <a:r>
                <a:rPr lang="en-US" sz="1400" dirty="0">
                  <a:latin typeface="+mj-lt"/>
                </a:rPr>
                <a:t> </a:t>
              </a:r>
              <a:r>
                <a:rPr lang="en-US" sz="1400" dirty="0" smtClean="0">
                  <a:latin typeface="+mj-lt"/>
                </a:rPr>
                <a:t>  ▪       point of transformation from the LA system to the PD system:</a:t>
              </a:r>
            </a:p>
            <a:p>
              <a:pPr>
                <a:buNone/>
              </a:pPr>
              <a:r>
                <a:rPr lang="en-US" sz="1400" dirty="0">
                  <a:latin typeface="+mj-lt"/>
                </a:rPr>
                <a:t> </a:t>
              </a:r>
              <a:r>
                <a:rPr lang="en-US" sz="1400" dirty="0" smtClean="0">
                  <a:latin typeface="+mj-lt"/>
                </a:rPr>
                <a:t>     at  X=0, Y=-2.4386, Z=1994.492 (</a:t>
              </a:r>
              <a:r>
                <a:rPr lang="en-US" sz="1400" dirty="0" err="1" smtClean="0">
                  <a:latin typeface="+mj-lt"/>
                </a:rPr>
                <a:t>H.Sinn</a:t>
              </a:r>
              <a:r>
                <a:rPr lang="en-US" sz="1400" dirty="0" smtClean="0">
                  <a:latin typeface="+mj-lt"/>
                </a:rPr>
                <a:t>)</a:t>
              </a:r>
              <a:endParaRPr lang="de-DE" sz="1400" dirty="0">
                <a:latin typeface="+mj-lt"/>
              </a:endParaRPr>
            </a:p>
          </p:txBody>
        </p:sp>
        <p:sp>
          <p:nvSpPr>
            <p:cNvPr id="39" name="4-Point Star 38"/>
            <p:cNvSpPr>
              <a:spLocks noChangeAspect="1"/>
            </p:cNvSpPr>
            <p:nvPr/>
          </p:nvSpPr>
          <p:spPr bwMode="auto">
            <a:xfrm rot="2700000">
              <a:off x="579674" y="3406296"/>
              <a:ext cx="180000" cy="180000"/>
            </a:xfrm>
            <a:prstGeom prst="star4">
              <a:avLst/>
            </a:prstGeom>
            <a:noFill/>
            <a:ln w="2857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8B323"/>
                </a:buClr>
                <a:buSzTx/>
                <a:buFont typeface="Wingdings" pitchFamily="2" charset="2"/>
                <a:buChar char="n"/>
                <a:tabLst/>
              </a:pPr>
              <a:endParaRPr kumimoji="0" lang="de-DE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12" charset="-128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16547" y="3876233"/>
            <a:ext cx="9027453" cy="263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u="sng" dirty="0" smtClean="0"/>
              <a:t>We have</a:t>
            </a:r>
            <a:r>
              <a:rPr lang="en-US" sz="1400" dirty="0" smtClean="0"/>
              <a:t>: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1)  Design:  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</a:t>
            </a:r>
            <a:r>
              <a:rPr lang="en-US" sz="1400" dirty="0" smtClean="0"/>
              <a:t>after </a:t>
            </a:r>
            <a:r>
              <a:rPr lang="en-US" sz="1400" dirty="0" smtClean="0"/>
              <a:t>CL and at        :   </a:t>
            </a:r>
            <a:r>
              <a:rPr lang="en-US" sz="1400" dirty="0" err="1" smtClean="0"/>
              <a:t>theta_CL</a:t>
            </a:r>
            <a:r>
              <a:rPr lang="en-US" sz="1400" dirty="0" smtClean="0"/>
              <a:t> = </a:t>
            </a:r>
            <a:r>
              <a:rPr lang="en-US" sz="1400" dirty="0" smtClean="0"/>
              <a:t>-3.651232314e-4 rad</a:t>
            </a:r>
            <a:r>
              <a:rPr lang="en-US" sz="1400" dirty="0" smtClean="0"/>
              <a:t>,</a:t>
            </a:r>
            <a:endParaRPr lang="en-US" sz="1400" dirty="0"/>
          </a:p>
          <a:p>
            <a:pPr>
              <a:buNone/>
            </a:pPr>
            <a:r>
              <a:rPr lang="en-US" sz="1400" dirty="0" smtClean="0"/>
              <a:t>                                             </a:t>
            </a:r>
            <a:r>
              <a:rPr lang="en-US" sz="1400" dirty="0" smtClean="0"/>
              <a:t>abs(</a:t>
            </a:r>
            <a:r>
              <a:rPr lang="en-US" sz="1400" dirty="0" err="1" smtClean="0"/>
              <a:t>theta_need</a:t>
            </a:r>
            <a:r>
              <a:rPr lang="en-US" sz="1400" dirty="0" smtClean="0"/>
              <a:t> </a:t>
            </a:r>
            <a:r>
              <a:rPr lang="en-US" sz="1400" dirty="0" smtClean="0"/>
              <a:t>– </a:t>
            </a:r>
            <a:r>
              <a:rPr lang="en-US" sz="1400" dirty="0" err="1" smtClean="0"/>
              <a:t>theta_CL</a:t>
            </a:r>
            <a:r>
              <a:rPr lang="en-US" sz="1400" dirty="0" smtClean="0"/>
              <a:t>) =  </a:t>
            </a:r>
            <a:r>
              <a:rPr lang="en-US" sz="1400" dirty="0" smtClean="0"/>
              <a:t>3.5e-10 rad (relative </a:t>
            </a:r>
            <a:r>
              <a:rPr lang="en-US" sz="1400" dirty="0" smtClean="0"/>
              <a:t>error = </a:t>
            </a:r>
            <a:r>
              <a:rPr lang="en-US" sz="1400" dirty="0" smtClean="0"/>
              <a:t>9.6e-7) =&gt; good 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2</a:t>
            </a:r>
            <a:r>
              <a:rPr lang="en-US" sz="1400" dirty="0" smtClean="0"/>
              <a:t>) </a:t>
            </a:r>
            <a:r>
              <a:rPr lang="en-US" sz="1400" dirty="0" smtClean="0"/>
              <a:t>Upgrade4 (MAD) with new RotSystemTD1 and additionally Rot.Y.Sa2 at Sa2_Ursprung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                                                  </a:t>
            </a:r>
            <a:r>
              <a:rPr lang="en-US" sz="1400" u="sng" dirty="0" smtClean="0"/>
              <a:t>at SASE2_Ursprung       </a:t>
            </a:r>
            <a:endParaRPr lang="en-US" sz="1400" u="sng" dirty="0"/>
          </a:p>
          <a:p>
            <a:pPr>
              <a:buNone/>
            </a:pPr>
            <a:r>
              <a:rPr lang="en-US" sz="1400" dirty="0"/>
              <a:t>             theta                                 -</a:t>
            </a:r>
            <a:r>
              <a:rPr lang="en-US" sz="1400" dirty="0" smtClean="0"/>
              <a:t>3.648326915e-4 </a:t>
            </a:r>
            <a:r>
              <a:rPr lang="en-US" sz="1400" dirty="0"/>
              <a:t>rad       </a:t>
            </a:r>
          </a:p>
          <a:p>
            <a:pPr>
              <a:buNone/>
            </a:pPr>
            <a:r>
              <a:rPr lang="en-US" sz="1400" dirty="0"/>
              <a:t>             abs(</a:t>
            </a:r>
            <a:r>
              <a:rPr lang="en-US" sz="1400" dirty="0" err="1"/>
              <a:t>theta_need</a:t>
            </a:r>
            <a:r>
              <a:rPr lang="en-US" sz="1400" dirty="0"/>
              <a:t> – theta</a:t>
            </a:r>
            <a:r>
              <a:rPr lang="en-US" sz="1400" dirty="0">
                <a:solidFill>
                  <a:srgbClr val="C00000"/>
                </a:solidFill>
              </a:rPr>
              <a:t>)    </a:t>
            </a:r>
            <a:r>
              <a:rPr lang="en-US" sz="1400" dirty="0" smtClean="0">
                <a:solidFill>
                  <a:srgbClr val="C00000"/>
                </a:solidFill>
              </a:rPr>
              <a:t>2.9e-7 </a:t>
            </a:r>
            <a:r>
              <a:rPr lang="en-US" sz="1400" dirty="0">
                <a:solidFill>
                  <a:srgbClr val="C00000"/>
                </a:solidFill>
              </a:rPr>
              <a:t>rad      </a:t>
            </a:r>
            <a:r>
              <a:rPr lang="en-US" sz="1400" dirty="0" smtClean="0"/>
              <a:t>due to  MAD calculations,  T1M design is </a:t>
            </a:r>
            <a:r>
              <a:rPr lang="en-US" sz="1400" dirty="0" err="1" smtClean="0"/>
              <a:t>okey</a:t>
            </a:r>
            <a:r>
              <a:rPr lang="en-US" sz="1400" dirty="0" smtClean="0"/>
              <a:t>               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             ∆Y (from Markus)             </a:t>
            </a:r>
            <a:r>
              <a:rPr lang="en-US" sz="1400" dirty="0" smtClean="0"/>
              <a:t>-9.0e-9 </a:t>
            </a:r>
            <a:r>
              <a:rPr lang="en-US" sz="1400" dirty="0"/>
              <a:t>m                      </a:t>
            </a:r>
          </a:p>
        </p:txBody>
      </p:sp>
      <p:sp>
        <p:nvSpPr>
          <p:cNvPr id="43" name="4-Point Star 42"/>
          <p:cNvSpPr>
            <a:spLocks noChangeAspect="1"/>
          </p:cNvSpPr>
          <p:nvPr/>
        </p:nvSpPr>
        <p:spPr bwMode="auto">
          <a:xfrm rot="2700000">
            <a:off x="1922914" y="4586605"/>
            <a:ext cx="180000" cy="180000"/>
          </a:xfrm>
          <a:prstGeom prst="star4">
            <a:avLst/>
          </a:prstGeom>
          <a:noFill/>
          <a:ln w="2857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8B323"/>
              </a:buClr>
              <a:buSzTx/>
              <a:buFont typeface="Wingdings" pitchFamily="2" charset="2"/>
              <a:buChar char="n"/>
              <a:tabLst/>
            </a:pPr>
            <a:endParaRPr kumimoji="0" lang="de-DE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12" charset="-128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45543" y="615897"/>
            <a:ext cx="8518457" cy="3290103"/>
            <a:chOff x="445543" y="615897"/>
            <a:chExt cx="8518457" cy="3290103"/>
          </a:xfrm>
        </p:grpSpPr>
        <p:grpSp>
          <p:nvGrpSpPr>
            <p:cNvPr id="36" name="Group 35"/>
            <p:cNvGrpSpPr/>
            <p:nvPr/>
          </p:nvGrpSpPr>
          <p:grpSpPr>
            <a:xfrm>
              <a:off x="684177" y="615897"/>
              <a:ext cx="8279823" cy="3290103"/>
              <a:chOff x="684177" y="744486"/>
              <a:chExt cx="8279823" cy="3290103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84177" y="744486"/>
                <a:ext cx="7560000" cy="3059271"/>
                <a:chOff x="474562" y="633053"/>
                <a:chExt cx="7560000" cy="3059271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474562" y="633053"/>
                  <a:ext cx="7560000" cy="2160000"/>
                  <a:chOff x="474562" y="633053"/>
                  <a:chExt cx="7560000" cy="2160000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 bwMode="auto">
                  <a:xfrm>
                    <a:off x="474562" y="1713053"/>
                    <a:ext cx="1440000" cy="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19" name="Arc 18"/>
                  <p:cNvSpPr>
                    <a:spLocks noChangeAspect="1"/>
                  </p:cNvSpPr>
                  <p:nvPr/>
                </p:nvSpPr>
                <p:spPr bwMode="auto">
                  <a:xfrm rot="10800000">
                    <a:off x="1914562" y="633053"/>
                    <a:ext cx="2160000" cy="2160000"/>
                  </a:xfrm>
                  <a:prstGeom prst="arc">
                    <a:avLst/>
                  </a:prstGeom>
                  <a:noFill/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342900" marR="0" indent="-34290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F8B323"/>
                      </a:buClr>
                      <a:buSzTx/>
                      <a:buFont typeface="Wingdings" pitchFamily="2" charset="2"/>
                      <a:buChar char="n"/>
                      <a:tabLst/>
                    </a:pPr>
                    <a:endParaRPr kumimoji="0" lang="de-DE" sz="9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ＭＳ Ｐゴシック" pitchFamily="112" charset="-128"/>
                    </a:endParaRPr>
                  </a:p>
                </p:txBody>
              </p:sp>
              <p:cxnSp>
                <p:nvCxnSpPr>
                  <p:cNvPr id="20" name="Straight Connector 19"/>
                  <p:cNvCxnSpPr>
                    <a:stCxn id="19" idx="0"/>
                  </p:cNvCxnSpPr>
                  <p:nvPr/>
                </p:nvCxnSpPr>
                <p:spPr bwMode="auto">
                  <a:xfrm>
                    <a:off x="2994562" y="2793053"/>
                    <a:ext cx="5040000" cy="0"/>
                  </a:xfrm>
                  <a:prstGeom prst="line">
                    <a:avLst/>
                  </a:prstGeom>
                  <a:noFill/>
                  <a:ln w="158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2994561" y="2793053"/>
                  <a:ext cx="5040001" cy="899271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21" name="Rectangle 20"/>
              <p:cNvSpPr/>
              <p:nvPr/>
            </p:nvSpPr>
            <p:spPr bwMode="auto">
              <a:xfrm rot="660000">
                <a:off x="8244000" y="3780000"/>
                <a:ext cx="720000" cy="252000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8B323"/>
                  </a:buClr>
                  <a:buSzTx/>
                  <a:buFont typeface="Wingdings" pitchFamily="2" charset="2"/>
                  <a:buChar char="n"/>
                  <a:tabLst/>
                </a:pPr>
                <a:endParaRPr kumimoji="0" lang="de-DE" sz="9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112" charset="-128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660000">
                <a:off x="8322512" y="3803757"/>
                <a:ext cx="5629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b="1" dirty="0" smtClean="0"/>
                  <a:t>SASE2</a:t>
                </a:r>
                <a:endParaRPr lang="de-DE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84407" y="1466501"/>
                <a:ext cx="55335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100" b="1" dirty="0" err="1" smtClean="0"/>
                  <a:t>Linac</a:t>
                </a:r>
                <a:endParaRPr lang="de-DE" sz="1100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372810" y="2253580"/>
                <a:ext cx="3738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100" b="1" dirty="0" smtClean="0"/>
                  <a:t>CL</a:t>
                </a:r>
                <a:endParaRPr lang="de-DE" sz="1100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200083" y="2867483"/>
                <a:ext cx="5212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100" b="1" dirty="0" smtClean="0"/>
                  <a:t>theta</a:t>
                </a:r>
                <a:endParaRPr lang="de-DE" sz="1100" b="1" dirty="0"/>
              </a:p>
            </p:txBody>
          </p:sp>
          <p:cxnSp>
            <p:nvCxnSpPr>
              <p:cNvPr id="31" name="Straight Connector 30"/>
              <p:cNvCxnSpPr/>
              <p:nvPr/>
            </p:nvCxnSpPr>
            <p:spPr bwMode="auto">
              <a:xfrm flipV="1">
                <a:off x="4942390" y="3129093"/>
                <a:ext cx="393539" cy="88669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Straight Connector 32"/>
              <p:cNvCxnSpPr/>
              <p:nvPr/>
            </p:nvCxnSpPr>
            <p:spPr bwMode="auto">
              <a:xfrm>
                <a:off x="5335929" y="3129093"/>
                <a:ext cx="1319514" cy="225028"/>
              </a:xfrm>
              <a:prstGeom prst="line">
                <a:avLst/>
              </a:prstGeom>
              <a:noFill/>
              <a:ln w="2857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5" name="Straight Connector 34"/>
            <p:cNvCxnSpPr/>
            <p:nvPr/>
          </p:nvCxnSpPr>
          <p:spPr bwMode="auto">
            <a:xfrm>
              <a:off x="6655443" y="3223303"/>
              <a:ext cx="208344" cy="210882"/>
            </a:xfrm>
            <a:prstGeom prst="lin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8" name="4-Point Star 37"/>
            <p:cNvSpPr>
              <a:spLocks noChangeAspect="1"/>
            </p:cNvSpPr>
            <p:nvPr/>
          </p:nvSpPr>
          <p:spPr bwMode="auto">
            <a:xfrm rot="2700000">
              <a:off x="4716001" y="2988000"/>
              <a:ext cx="180000" cy="180000"/>
            </a:xfrm>
            <a:prstGeom prst="star4">
              <a:avLst/>
            </a:prstGeom>
            <a:noFill/>
            <a:ln w="28575" cap="flat" cmpd="sng" algn="ctr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8B323"/>
                </a:buClr>
                <a:buSzTx/>
                <a:buFont typeface="Wingdings" pitchFamily="2" charset="2"/>
                <a:buChar char="n"/>
                <a:tabLst/>
              </a:pPr>
              <a:endParaRPr kumimoji="0" lang="de-DE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12" charset="-128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45543" y="1144717"/>
              <a:ext cx="313886" cy="648000"/>
              <a:chOff x="445543" y="1188000"/>
              <a:chExt cx="313886" cy="648000"/>
            </a:xfrm>
          </p:grpSpPr>
          <p:cxnSp>
            <p:nvCxnSpPr>
              <p:cNvPr id="46" name="Straight Arrow Connector 45"/>
              <p:cNvCxnSpPr/>
              <p:nvPr/>
            </p:nvCxnSpPr>
            <p:spPr bwMode="auto">
              <a:xfrm flipV="1">
                <a:off x="445543" y="1188000"/>
                <a:ext cx="0" cy="64800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  <p:sp>
            <p:nvSpPr>
              <p:cNvPr id="48" name="TextBox 47"/>
              <p:cNvSpPr txBox="1"/>
              <p:nvPr/>
            </p:nvSpPr>
            <p:spPr>
              <a:xfrm>
                <a:off x="480185" y="1188000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100" b="1" dirty="0" smtClean="0"/>
                  <a:t>Y</a:t>
                </a:r>
                <a:endParaRPr lang="de-DE" sz="1100" b="1" dirty="0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7840213" y="2979997"/>
              <a:ext cx="807927" cy="261610"/>
              <a:chOff x="7759227" y="2328483"/>
              <a:chExt cx="807927" cy="261610"/>
            </a:xfrm>
          </p:grpSpPr>
          <p:cxnSp>
            <p:nvCxnSpPr>
              <p:cNvPr id="51" name="Straight Arrow Connector 50"/>
              <p:cNvCxnSpPr/>
              <p:nvPr/>
            </p:nvCxnSpPr>
            <p:spPr bwMode="auto">
              <a:xfrm rot="5400000" flipV="1">
                <a:off x="8083227" y="2004483"/>
                <a:ext cx="0" cy="64800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  <p:sp>
            <p:nvSpPr>
              <p:cNvPr id="53" name="TextBox 52"/>
              <p:cNvSpPr txBox="1"/>
              <p:nvPr/>
            </p:nvSpPr>
            <p:spPr>
              <a:xfrm>
                <a:off x="8295926" y="2328483"/>
                <a:ext cx="2712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100" b="1" dirty="0" smtClean="0"/>
                  <a:t>Z</a:t>
                </a:r>
                <a:endParaRPr lang="de-DE" sz="1100" b="1" dirty="0"/>
              </a:p>
            </p:txBody>
          </p:sp>
        </p:grpSp>
      </p:grpSp>
      <p:sp>
        <p:nvSpPr>
          <p:cNvPr id="58" name="TextBox 57"/>
          <p:cNvSpPr txBox="1"/>
          <p:nvPr/>
        </p:nvSpPr>
        <p:spPr>
          <a:xfrm>
            <a:off x="5589304" y="281639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b="1" dirty="0" smtClean="0"/>
              <a:t>T1M</a:t>
            </a:r>
            <a:endParaRPr lang="de-DE" sz="1100" b="1" dirty="0"/>
          </a:p>
        </p:txBody>
      </p:sp>
    </p:spTree>
    <p:extLst>
      <p:ext uri="{BB962C8B-B14F-4D97-AF65-F5344CB8AC3E}">
        <p14:creationId xmlns:p14="http://schemas.microsoft.com/office/powerpoint/2010/main" val="38871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Beamline to SASE2: </a:t>
            </a:r>
            <a:r>
              <a:rPr lang="en-US" dirty="0"/>
              <a:t>X</a:t>
            </a:r>
            <a:r>
              <a:rPr lang="en-US" dirty="0" smtClean="0"/>
              <a:t>-plane (horizontal)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780B5-CB59-4BD0-85DB-FE0BFB114B9E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950" y="6424552"/>
            <a:ext cx="5702300" cy="2667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 XFEL  Geometry:  TLD, T5D  and T4D  Beamlines, Nov2016</a:t>
            </a:r>
            <a:endParaRPr lang="en-GB" dirty="0" smtClean="0"/>
          </a:p>
        </p:txBody>
      </p:sp>
      <p:grpSp>
        <p:nvGrpSpPr>
          <p:cNvPr id="52" name="Group 51"/>
          <p:cNvGrpSpPr/>
          <p:nvPr/>
        </p:nvGrpSpPr>
        <p:grpSpPr>
          <a:xfrm>
            <a:off x="271693" y="1227771"/>
            <a:ext cx="8319925" cy="1821175"/>
            <a:chOff x="259992" y="1431338"/>
            <a:chExt cx="8294884" cy="1821175"/>
          </a:xfrm>
        </p:grpSpPr>
        <p:grpSp>
          <p:nvGrpSpPr>
            <p:cNvPr id="37" name="Group 36"/>
            <p:cNvGrpSpPr/>
            <p:nvPr/>
          </p:nvGrpSpPr>
          <p:grpSpPr>
            <a:xfrm>
              <a:off x="496358" y="1431338"/>
              <a:ext cx="8058518" cy="1530451"/>
              <a:chOff x="504177" y="1702800"/>
              <a:chExt cx="7970862" cy="17172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7755039" y="1702800"/>
                <a:ext cx="720000" cy="252000"/>
                <a:chOff x="7377478" y="2995018"/>
                <a:chExt cx="720000" cy="252000"/>
              </a:xfrm>
            </p:grpSpPr>
            <p:sp>
              <p:nvSpPr>
                <p:cNvPr id="21" name="Rectangle 20"/>
                <p:cNvSpPr/>
                <p:nvPr/>
              </p:nvSpPr>
              <p:spPr bwMode="auto">
                <a:xfrm>
                  <a:off x="7377478" y="2995018"/>
                  <a:ext cx="720000" cy="252000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8B323"/>
                    </a:buClr>
                    <a:buSzTx/>
                    <a:buFont typeface="Wingdings" pitchFamily="2" charset="2"/>
                    <a:buChar char="n"/>
                    <a:tabLst/>
                  </a:pPr>
                  <a:endParaRPr kumimoji="0" lang="de-DE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12" charset="-128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 rot="60000">
                  <a:off x="7455991" y="3005603"/>
                  <a:ext cx="5629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b="1" dirty="0" smtClean="0"/>
                    <a:t>SASE2</a:t>
                  </a:r>
                  <a:endParaRPr lang="de-DE" b="1" dirty="0"/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4674208" y="3068390"/>
                <a:ext cx="396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100" b="1" dirty="0" smtClean="0"/>
                  <a:t>phi</a:t>
                </a:r>
                <a:endParaRPr lang="de-DE" sz="1100" b="1" dirty="0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504177" y="2951099"/>
                <a:ext cx="7432676" cy="468901"/>
                <a:chOff x="504177" y="2951099"/>
                <a:chExt cx="7432676" cy="468901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504177" y="2951099"/>
                  <a:ext cx="7432676" cy="384324"/>
                  <a:chOff x="504177" y="1955676"/>
                  <a:chExt cx="7432676" cy="384324"/>
                </a:xfrm>
              </p:grpSpPr>
              <p:cxnSp>
                <p:nvCxnSpPr>
                  <p:cNvPr id="18" name="Straight Connector 17"/>
                  <p:cNvCxnSpPr/>
                  <p:nvPr/>
                </p:nvCxnSpPr>
                <p:spPr bwMode="auto">
                  <a:xfrm>
                    <a:off x="504177" y="2340000"/>
                    <a:ext cx="1440000" cy="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7" name="Straight Connector 16"/>
                  <p:cNvCxnSpPr/>
                  <p:nvPr/>
                </p:nvCxnSpPr>
                <p:spPr bwMode="auto">
                  <a:xfrm>
                    <a:off x="2896853" y="2340000"/>
                    <a:ext cx="5040000" cy="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70820" y="1955676"/>
                    <a:ext cx="553357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sz="1100" b="1" dirty="0" err="1" smtClean="0"/>
                      <a:t>Linac</a:t>
                    </a:r>
                    <a:endParaRPr lang="de-DE" sz="1100" b="1" dirty="0"/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185900" y="2078390"/>
                    <a:ext cx="37382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sz="1100" b="1" dirty="0" smtClean="0"/>
                      <a:t>CL</a:t>
                    </a:r>
                    <a:endParaRPr lang="de-DE" sz="1100" b="1" dirty="0"/>
                  </a:p>
                </p:txBody>
              </p:sp>
              <p:cxnSp>
                <p:nvCxnSpPr>
                  <p:cNvPr id="12" name="Straight Connector 11"/>
                  <p:cNvCxnSpPr/>
                  <p:nvPr/>
                </p:nvCxnSpPr>
                <p:spPr bwMode="auto">
                  <a:xfrm>
                    <a:off x="1944177" y="2340000"/>
                    <a:ext cx="952676" cy="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chemeClr val="folHlink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34" name="4-Point Star 33"/>
                <p:cNvSpPr>
                  <a:spLocks noChangeAspect="1"/>
                </p:cNvSpPr>
                <p:nvPr/>
              </p:nvSpPr>
              <p:spPr bwMode="auto">
                <a:xfrm rot="2700000">
                  <a:off x="3672000" y="3240000"/>
                  <a:ext cx="180000" cy="180000"/>
                </a:xfrm>
                <a:prstGeom prst="star4">
                  <a:avLst/>
                </a:prstGeom>
                <a:noFill/>
                <a:ln w="28575" cap="flat" cmpd="sng" algn="ctr">
                  <a:solidFill>
                    <a:schemeClr val="folHlink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342900" marR="0" indent="-34290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F8B323"/>
                    </a:buClr>
                    <a:buSzTx/>
                    <a:buFont typeface="Wingdings" pitchFamily="2" charset="2"/>
                    <a:buChar char="n"/>
                    <a:tabLst/>
                  </a:pPr>
                  <a:endParaRPr kumimoji="0" lang="de-DE" sz="9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112" charset="-128"/>
                  </a:endParaRPr>
                </a:p>
              </p:txBody>
            </p:sp>
          </p:grpSp>
          <p:cxnSp>
            <p:nvCxnSpPr>
              <p:cNvPr id="32" name="Straight Connector 31"/>
              <p:cNvCxnSpPr/>
              <p:nvPr/>
            </p:nvCxnSpPr>
            <p:spPr bwMode="auto">
              <a:xfrm flipV="1">
                <a:off x="4075047" y="1828800"/>
                <a:ext cx="3691566" cy="15012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3" name="Straight Arrow Connector 42"/>
            <p:cNvCxnSpPr/>
            <p:nvPr/>
          </p:nvCxnSpPr>
          <p:spPr bwMode="auto">
            <a:xfrm>
              <a:off x="7670184" y="2978974"/>
              <a:ext cx="520733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5" name="TextBox 44"/>
            <p:cNvSpPr txBox="1"/>
            <p:nvPr/>
          </p:nvSpPr>
          <p:spPr>
            <a:xfrm>
              <a:off x="8010772" y="3019354"/>
              <a:ext cx="274211" cy="233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100" b="1" dirty="0" smtClean="0"/>
                <a:t>Z</a:t>
              </a:r>
              <a:endParaRPr lang="de-DE" sz="1100" b="1" dirty="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59992" y="1845265"/>
              <a:ext cx="331867" cy="575687"/>
              <a:chOff x="277792" y="2482198"/>
              <a:chExt cx="328257" cy="645934"/>
            </a:xfrm>
          </p:grpSpPr>
          <p:cxnSp>
            <p:nvCxnSpPr>
              <p:cNvPr id="47" name="Straight Arrow Connector 46"/>
              <p:cNvCxnSpPr/>
              <p:nvPr/>
            </p:nvCxnSpPr>
            <p:spPr bwMode="auto">
              <a:xfrm rot="10800000">
                <a:off x="277792" y="2493980"/>
                <a:ext cx="11575" cy="634152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  <p:sp>
            <p:nvSpPr>
              <p:cNvPr id="48" name="TextBox 47"/>
              <p:cNvSpPr txBox="1"/>
              <p:nvPr/>
            </p:nvSpPr>
            <p:spPr>
              <a:xfrm>
                <a:off x="326805" y="2482198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100" b="1" dirty="0" smtClean="0"/>
                  <a:t>X</a:t>
                </a:r>
                <a:endParaRPr lang="de-DE" sz="1100" b="1" dirty="0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169730" y="3665480"/>
            <a:ext cx="8693270" cy="263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u="sng" dirty="0" smtClean="0"/>
              <a:t>We have: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1) Design of the extraction section (part of TL section + T1M):</a:t>
            </a:r>
          </a:p>
          <a:p>
            <a:pPr>
              <a:buNone/>
            </a:pPr>
            <a:r>
              <a:rPr lang="en-US" sz="1400" dirty="0" smtClean="0"/>
              <a:t>                                    </a:t>
            </a:r>
            <a:r>
              <a:rPr lang="en-US" sz="1400" dirty="0" err="1" smtClean="0"/>
              <a:t>phi_our</a:t>
            </a:r>
            <a:r>
              <a:rPr lang="en-US" sz="1400" dirty="0" smtClean="0"/>
              <a:t>  </a:t>
            </a:r>
            <a:r>
              <a:rPr lang="en-US" sz="1400" dirty="0" smtClean="0"/>
              <a:t>=   </a:t>
            </a:r>
            <a:r>
              <a:rPr lang="en-US" sz="1400" dirty="0" smtClean="0"/>
              <a:t> -0.03989341815 rad</a:t>
            </a: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     </a:t>
            </a:r>
            <a:r>
              <a:rPr lang="en-US" sz="1400" dirty="0" smtClean="0"/>
              <a:t>                               abs(</a:t>
            </a:r>
            <a:r>
              <a:rPr lang="en-US" sz="1400" dirty="0" err="1" smtClean="0"/>
              <a:t>phi_need</a:t>
            </a:r>
            <a:r>
              <a:rPr lang="en-US" sz="1400" dirty="0" smtClean="0"/>
              <a:t> </a:t>
            </a:r>
            <a:r>
              <a:rPr lang="en-US" sz="1400" dirty="0"/>
              <a:t>– </a:t>
            </a:r>
            <a:r>
              <a:rPr lang="en-US" sz="1400" dirty="0" err="1" smtClean="0"/>
              <a:t>phi_our</a:t>
            </a:r>
            <a:r>
              <a:rPr lang="en-US" sz="1400" dirty="0" smtClean="0"/>
              <a:t>) </a:t>
            </a:r>
            <a:r>
              <a:rPr lang="en-US" sz="1400" dirty="0"/>
              <a:t>= </a:t>
            </a:r>
            <a:r>
              <a:rPr lang="en-US" sz="1400" dirty="0" smtClean="0"/>
              <a:t>2.37e-6 rad          </a:t>
            </a:r>
            <a:r>
              <a:rPr lang="en-US" sz="1400" dirty="0" smtClean="0"/>
              <a:t>=&gt;  </a:t>
            </a:r>
            <a:r>
              <a:rPr lang="en-US" sz="1400" dirty="0">
                <a:solidFill>
                  <a:srgbClr val="C00000"/>
                </a:solidFill>
              </a:rPr>
              <a:t>smaller (abs value) for </a:t>
            </a:r>
            <a:r>
              <a:rPr lang="en-US" sz="1400" dirty="0" smtClean="0">
                <a:solidFill>
                  <a:srgbClr val="C00000"/>
                </a:solidFill>
              </a:rPr>
              <a:t>2.37 </a:t>
            </a:r>
            <a:r>
              <a:rPr lang="el-GR" sz="1400" dirty="0">
                <a:solidFill>
                  <a:srgbClr val="C00000"/>
                </a:solidFill>
              </a:rPr>
              <a:t>μ</a:t>
            </a:r>
            <a:r>
              <a:rPr lang="en-US" sz="1400" dirty="0" smtClean="0">
                <a:solidFill>
                  <a:srgbClr val="C00000"/>
                </a:solidFill>
              </a:rPr>
              <a:t>rad</a:t>
            </a:r>
          </a:p>
          <a:p>
            <a:pPr>
              <a:buNone/>
            </a:pPr>
            <a:r>
              <a:rPr lang="en-US" sz="1400" dirty="0" smtClean="0"/>
              <a:t>     </a:t>
            </a:r>
            <a:r>
              <a:rPr lang="en-US" sz="1400" dirty="0" smtClean="0"/>
              <a:t>                              ∆</a:t>
            </a:r>
            <a:r>
              <a:rPr lang="en-US" sz="1400" dirty="0" smtClean="0"/>
              <a:t>X = +9.23e-5 m at Sa2_Ursprung (5.8015923-5.8015) =&gt;  </a:t>
            </a:r>
            <a:r>
              <a:rPr lang="en-US" sz="1400" dirty="0" smtClean="0">
                <a:solidFill>
                  <a:srgbClr val="C00000"/>
                </a:solidFill>
              </a:rPr>
              <a:t>larger for 92 </a:t>
            </a:r>
            <a:r>
              <a:rPr lang="el-GR" sz="1400" dirty="0" smtClean="0">
                <a:solidFill>
                  <a:srgbClr val="C00000"/>
                </a:solidFill>
              </a:rPr>
              <a:t>μ</a:t>
            </a:r>
            <a:r>
              <a:rPr lang="en-US" sz="1400" dirty="0" smtClean="0">
                <a:solidFill>
                  <a:srgbClr val="C00000"/>
                </a:solidFill>
              </a:rPr>
              <a:t>m</a:t>
            </a:r>
          </a:p>
          <a:p>
            <a:pPr>
              <a:buNone/>
            </a:pPr>
            <a:endParaRPr lang="en-US" sz="1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400" dirty="0" smtClean="0"/>
              <a:t> 2</a:t>
            </a:r>
            <a:r>
              <a:rPr lang="en-US" sz="1400" dirty="0" smtClean="0"/>
              <a:t>) </a:t>
            </a:r>
            <a:r>
              <a:rPr lang="en-US" sz="1400" dirty="0" smtClean="0"/>
              <a:t>Upgrade4 (MAD):</a:t>
            </a:r>
            <a:r>
              <a:rPr lang="en-US" sz="1400" dirty="0" smtClean="0"/>
              <a:t>  with new RotSysttemTD1 and additionally </a:t>
            </a:r>
            <a:r>
              <a:rPr lang="en-US" sz="1400" dirty="0" err="1" smtClean="0"/>
              <a:t>Rot.Y.Sa</a:t>
            </a:r>
            <a:r>
              <a:rPr lang="en-US" sz="1400" dirty="0" smtClean="0"/>
              <a:t>, </a:t>
            </a:r>
            <a:r>
              <a:rPr lang="en-US" sz="1400" dirty="0" smtClean="0"/>
              <a:t> </a:t>
            </a:r>
            <a:r>
              <a:rPr lang="en-US" sz="1400" dirty="0" smtClean="0"/>
              <a:t>at SASE2_Ursprung</a:t>
            </a:r>
            <a:r>
              <a:rPr lang="en-US" sz="1400" u="sng" dirty="0" smtClean="0"/>
              <a:t>:</a:t>
            </a:r>
          </a:p>
          <a:p>
            <a:pPr>
              <a:buNone/>
            </a:pPr>
            <a:r>
              <a:rPr lang="en-US" sz="1400" dirty="0" smtClean="0"/>
              <a:t>                                     </a:t>
            </a:r>
            <a:r>
              <a:rPr lang="en-US" sz="1400" dirty="0" err="1" smtClean="0"/>
              <a:t>phi_MAD</a:t>
            </a:r>
            <a:r>
              <a:rPr lang="en-US" sz="1400" dirty="0" smtClean="0"/>
              <a:t> </a:t>
            </a:r>
            <a:r>
              <a:rPr lang="en-US" sz="1400" dirty="0" smtClean="0"/>
              <a:t> =   </a:t>
            </a:r>
            <a:r>
              <a:rPr lang="en-US" sz="1400" dirty="0" smtClean="0"/>
              <a:t> -</a:t>
            </a:r>
            <a:r>
              <a:rPr lang="en-US" sz="1400" dirty="0" smtClean="0"/>
              <a:t>0.0398957859 rad</a:t>
            </a:r>
            <a:endParaRPr lang="en-US" sz="1400" dirty="0" smtClean="0"/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smtClean="0"/>
              <a:t>                                   abs(</a:t>
            </a:r>
            <a:r>
              <a:rPr lang="en-US" sz="1400" dirty="0" err="1" smtClean="0"/>
              <a:t>phi_need</a:t>
            </a:r>
            <a:r>
              <a:rPr lang="en-US" sz="1400" dirty="0" smtClean="0"/>
              <a:t> </a:t>
            </a:r>
            <a:r>
              <a:rPr lang="en-US" sz="1400" dirty="0" smtClean="0"/>
              <a:t>– </a:t>
            </a:r>
            <a:r>
              <a:rPr lang="en-US" sz="1400" dirty="0" err="1" smtClean="0"/>
              <a:t>phi_MAD</a:t>
            </a:r>
            <a:r>
              <a:rPr lang="en-US" sz="1400" dirty="0" smtClean="0"/>
              <a:t>) =  </a:t>
            </a:r>
            <a:r>
              <a:rPr lang="en-US" sz="1400" dirty="0" smtClean="0">
                <a:solidFill>
                  <a:srgbClr val="0033CC"/>
                </a:solidFill>
              </a:rPr>
              <a:t>4e-12</a:t>
            </a:r>
            <a:r>
              <a:rPr lang="en-US" sz="1400" dirty="0" smtClean="0">
                <a:solidFill>
                  <a:srgbClr val="0033CC"/>
                </a:solidFill>
              </a:rPr>
              <a:t> rad  (corrected by Rot.Y.Sa2 at Sa2-Ursprung) </a:t>
            </a:r>
            <a:endParaRPr lang="en-US" sz="1400" dirty="0" smtClean="0">
              <a:solidFill>
                <a:srgbClr val="0033CC"/>
              </a:solidFill>
            </a:endParaRP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                    </a:t>
            </a:r>
            <a:r>
              <a:rPr lang="en-US" sz="1400" dirty="0" smtClean="0"/>
              <a:t>∆</a:t>
            </a:r>
            <a:r>
              <a:rPr lang="en-US" sz="1400" dirty="0" smtClean="0"/>
              <a:t>X = </a:t>
            </a:r>
            <a:r>
              <a:rPr lang="en-US" sz="1400" dirty="0" smtClean="0">
                <a:solidFill>
                  <a:srgbClr val="C00000"/>
                </a:solidFill>
              </a:rPr>
              <a:t>+</a:t>
            </a:r>
            <a:r>
              <a:rPr lang="en-US" sz="1400" dirty="0" smtClean="0">
                <a:solidFill>
                  <a:srgbClr val="C00000"/>
                </a:solidFill>
              </a:rPr>
              <a:t>92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l-GR" sz="1400" dirty="0" smtClean="0">
                <a:solidFill>
                  <a:srgbClr val="C00000"/>
                </a:solidFill>
              </a:rPr>
              <a:t>μ</a:t>
            </a:r>
            <a:r>
              <a:rPr lang="en-US" sz="1400" dirty="0" smtClean="0">
                <a:solidFill>
                  <a:srgbClr val="C00000"/>
                </a:solidFill>
              </a:rPr>
              <a:t>m </a:t>
            </a:r>
            <a:r>
              <a:rPr lang="en-US" sz="1400" dirty="0" smtClean="0"/>
              <a:t>(from 5.8015m)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9730" y="2815787"/>
            <a:ext cx="8693270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u="sng" dirty="0"/>
              <a:t>Angle </a:t>
            </a:r>
            <a:r>
              <a:rPr lang="en-US" sz="1400" u="sng" dirty="0" smtClean="0"/>
              <a:t>‘phi’:</a:t>
            </a:r>
            <a:endParaRPr lang="en-US" sz="1400" u="sng" dirty="0"/>
          </a:p>
          <a:p>
            <a:pPr>
              <a:buNone/>
            </a:pPr>
            <a:r>
              <a:rPr lang="en-US" sz="1400" dirty="0" smtClean="0"/>
              <a:t>   ▪  </a:t>
            </a:r>
            <a:r>
              <a:rPr lang="en-US" sz="1400" dirty="0" err="1" smtClean="0"/>
              <a:t>phi_need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smtClean="0"/>
              <a:t>-</a:t>
            </a:r>
            <a:r>
              <a:rPr lang="en-US" sz="1400" dirty="0" smtClean="0"/>
              <a:t>0.039895785896 rad</a:t>
            </a:r>
            <a:r>
              <a:rPr lang="en-US" sz="1400" dirty="0" smtClean="0"/>
              <a:t>  (Markus, has </a:t>
            </a:r>
            <a:r>
              <a:rPr lang="en-US" sz="1400" dirty="0" smtClean="0"/>
              <a:t>to </a:t>
            </a:r>
            <a:r>
              <a:rPr lang="en-US" sz="1400" dirty="0"/>
              <a:t>be)</a:t>
            </a:r>
          </a:p>
          <a:p>
            <a:pPr>
              <a:buNone/>
            </a:pPr>
            <a:r>
              <a:rPr lang="en-US" sz="1400" dirty="0" smtClean="0"/>
              <a:t>   ▪       point of transformation from the LA system to the PD system: X=0, Y=-2.4386, Z=1994.492 (</a:t>
            </a:r>
            <a:r>
              <a:rPr lang="en-US" sz="1400" dirty="0" err="1" smtClean="0"/>
              <a:t>H.Sinn</a:t>
            </a:r>
            <a:r>
              <a:rPr lang="en-US" sz="1400" dirty="0" smtClean="0"/>
              <a:t>)</a:t>
            </a:r>
            <a:endParaRPr lang="de-DE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257155" y="21156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b="1" dirty="0" smtClean="0"/>
              <a:t>T1M</a:t>
            </a:r>
            <a:endParaRPr lang="de-DE" sz="1100" b="1" dirty="0"/>
          </a:p>
        </p:txBody>
      </p:sp>
      <p:sp>
        <p:nvSpPr>
          <p:cNvPr id="8" name="4-Point Star 7"/>
          <p:cNvSpPr>
            <a:spLocks noChangeAspect="1"/>
          </p:cNvSpPr>
          <p:nvPr/>
        </p:nvSpPr>
        <p:spPr bwMode="auto">
          <a:xfrm rot="2700000">
            <a:off x="526666" y="3423348"/>
            <a:ext cx="180000" cy="180000"/>
          </a:xfrm>
          <a:prstGeom prst="star4">
            <a:avLst/>
          </a:prstGeom>
          <a:noFill/>
          <a:ln w="2857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8B323"/>
              </a:buClr>
              <a:buSzTx/>
              <a:buFont typeface="Wingdings" pitchFamily="2" charset="2"/>
              <a:buChar char="n"/>
              <a:tabLst/>
            </a:pPr>
            <a:endParaRPr kumimoji="0" lang="de-DE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12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6187" y="2380341"/>
            <a:ext cx="357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100" b="1" dirty="0" smtClean="0"/>
              <a:t>TL</a:t>
            </a:r>
            <a:endParaRPr lang="de-DE" sz="1100" b="1" dirty="0"/>
          </a:p>
        </p:txBody>
      </p:sp>
    </p:spTree>
    <p:extLst>
      <p:ext uri="{BB962C8B-B14F-4D97-AF65-F5344CB8AC3E}">
        <p14:creationId xmlns:p14="http://schemas.microsoft.com/office/powerpoint/2010/main" val="168759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Angles and rotations in MAD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780B5-CB59-4BD0-85DB-FE0BFB114B9E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950" y="6424552"/>
            <a:ext cx="5702300" cy="2667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XFEL,  Geometry of TD1 beamline, Nov2016</a:t>
            </a:r>
            <a:endParaRPr lang="en-GB" dirty="0" smtClean="0"/>
          </a:p>
        </p:txBody>
      </p:sp>
      <p:sp>
        <p:nvSpPr>
          <p:cNvPr id="8" name="4-Point Star 7"/>
          <p:cNvSpPr>
            <a:spLocks noChangeAspect="1"/>
          </p:cNvSpPr>
          <p:nvPr/>
        </p:nvSpPr>
        <p:spPr bwMode="auto">
          <a:xfrm rot="2700000">
            <a:off x="8617369" y="6050803"/>
            <a:ext cx="180000" cy="180000"/>
          </a:xfrm>
          <a:prstGeom prst="star4">
            <a:avLst/>
          </a:prstGeom>
          <a:noFill/>
          <a:ln w="2857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8B323"/>
              </a:buClr>
              <a:buSzTx/>
              <a:buFont typeface="Wingdings" pitchFamily="2" charset="2"/>
              <a:buChar char="n"/>
              <a:tabLst/>
            </a:pPr>
            <a:endParaRPr kumimoji="0" lang="de-DE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12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2354" y="1504709"/>
            <a:ext cx="5921814" cy="2376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In MAD: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theta –  angle of rotation about the global Y-axis (deflection in X-plane)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 </a:t>
            </a:r>
            <a:r>
              <a:rPr lang="en-US" sz="1400" dirty="0"/>
              <a:t>(= -</a:t>
            </a:r>
            <a:r>
              <a:rPr lang="en-US" sz="1400" dirty="0" err="1"/>
              <a:t>phi_xls</a:t>
            </a:r>
            <a:r>
              <a:rPr lang="en-US" sz="1400" dirty="0"/>
              <a:t>) </a:t>
            </a:r>
            <a:endParaRPr lang="en-US" sz="1400" dirty="0" smtClean="0"/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phi    </a:t>
            </a:r>
            <a:r>
              <a:rPr lang="en-US" sz="1400" dirty="0"/>
              <a:t>–</a:t>
            </a:r>
            <a:r>
              <a:rPr lang="en-US" sz="1400" dirty="0" smtClean="0"/>
              <a:t>  elevation angle, i.e. the angle between the reference orbit and 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its projection onto (Z,X) plane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(= </a:t>
            </a:r>
            <a:r>
              <a:rPr lang="en-US" sz="1400" dirty="0" err="1" smtClean="0"/>
              <a:t>theta_xls</a:t>
            </a:r>
            <a:r>
              <a:rPr lang="en-US" sz="1400" dirty="0" smtClean="0"/>
              <a:t>)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psi    –   roll angle about the local s-axis (= </a:t>
            </a:r>
            <a:r>
              <a:rPr lang="en-US" sz="1400" dirty="0" err="1" smtClean="0"/>
              <a:t>chi_xls</a:t>
            </a:r>
            <a:r>
              <a:rPr lang="en-US" sz="1400" dirty="0" smtClean="0"/>
              <a:t>)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 smtClean="0"/>
              <a:t>The angles (theta, phi, psi) are not the Euler angles. </a:t>
            </a:r>
            <a:endParaRPr lang="de-DE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36608" y="4305782"/>
            <a:ext cx="5860835" cy="824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Coordinate transformation In MAD:</a:t>
            </a:r>
          </a:p>
          <a:p>
            <a:pPr>
              <a:buNone/>
            </a:pPr>
            <a:r>
              <a:rPr lang="en-US" sz="1400" dirty="0" smtClean="0"/>
              <a:t>   YROT  -  rotates the reference system about the vertical (Y) axis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SROT  -  rotates the reference system about the longitudinal (S) axis</a:t>
            </a:r>
            <a:endParaRPr lang="de-D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36608" y="5447214"/>
            <a:ext cx="6003182" cy="824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smtClean="0"/>
              <a:t>So: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1)  using YROT it is possible to change the angle ‘</a:t>
            </a:r>
            <a:r>
              <a:rPr lang="en-US" sz="1400" dirty="0" err="1" smtClean="0"/>
              <a:t>theta_MAD</a:t>
            </a:r>
            <a:r>
              <a:rPr lang="en-US" sz="1400" dirty="0" smtClean="0"/>
              <a:t>’ (</a:t>
            </a:r>
            <a:r>
              <a:rPr lang="en-US" sz="1400" dirty="0" err="1" smtClean="0"/>
              <a:t>phi_xls</a:t>
            </a:r>
            <a:r>
              <a:rPr lang="en-US" sz="1400" dirty="0" smtClean="0"/>
              <a:t>)</a:t>
            </a:r>
          </a:p>
          <a:p>
            <a:pPr>
              <a:buNone/>
            </a:pPr>
            <a:r>
              <a:rPr lang="en-US" sz="1400" dirty="0"/>
              <a:t> </a:t>
            </a:r>
            <a:r>
              <a:rPr lang="en-US" sz="1400" dirty="0" smtClean="0"/>
              <a:t>    2)  can not change </a:t>
            </a:r>
            <a:r>
              <a:rPr lang="en-US" sz="1400" dirty="0" err="1" smtClean="0"/>
              <a:t>phi_MAD</a:t>
            </a:r>
            <a:r>
              <a:rPr lang="en-US" sz="1400" dirty="0" smtClean="0"/>
              <a:t> (</a:t>
            </a:r>
            <a:r>
              <a:rPr lang="en-US" sz="1400" dirty="0" err="1" smtClean="0"/>
              <a:t>theta_xls</a:t>
            </a:r>
            <a:r>
              <a:rPr lang="en-US" sz="1400" dirty="0" smtClean="0"/>
              <a:t>)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1281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Y European XFEL">
  <a:themeElements>
    <a:clrScheme name="DESY European XFEL 1">
      <a:dk1>
        <a:srgbClr val="261748"/>
      </a:dk1>
      <a:lt1>
        <a:srgbClr val="FFFFFF"/>
      </a:lt1>
      <a:dk2>
        <a:srgbClr val="000000"/>
      </a:dk2>
      <a:lt2>
        <a:srgbClr val="E0E0E0"/>
      </a:lt2>
      <a:accent1>
        <a:srgbClr val="261748"/>
      </a:accent1>
      <a:accent2>
        <a:srgbClr val="FD930A"/>
      </a:accent2>
      <a:accent3>
        <a:srgbClr val="FFFFFF"/>
      </a:accent3>
      <a:accent4>
        <a:srgbClr val="1F123C"/>
      </a:accent4>
      <a:accent5>
        <a:srgbClr val="ACABB1"/>
      </a:accent5>
      <a:accent6>
        <a:srgbClr val="E58508"/>
      </a:accent6>
      <a:hlink>
        <a:srgbClr val="261748"/>
      </a:hlink>
      <a:folHlink>
        <a:srgbClr val="FD930A"/>
      </a:folHlink>
    </a:clrScheme>
    <a:fontScheme name="DESY European XFE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8B323"/>
          </a:buClr>
          <a:buSzTx/>
          <a:buFont typeface="Wingdings" pitchFamily="2" charset="2"/>
          <a:buChar char="n"/>
          <a:tabLst/>
          <a:defRPr kumimoji="0" lang="de-DE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8B323"/>
          </a:buClr>
          <a:buSzTx/>
          <a:buFont typeface="Wingdings" pitchFamily="2" charset="2"/>
          <a:buChar char="n"/>
          <a:tabLst/>
          <a:defRPr kumimoji="0" lang="de-DE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2" charset="-128"/>
          </a:defRPr>
        </a:defPPr>
      </a:lstStyle>
    </a:lnDef>
  </a:objectDefaults>
  <a:extraClrSchemeLst>
    <a:extraClrScheme>
      <a:clrScheme name="DESY European XFEL 1">
        <a:dk1>
          <a:srgbClr val="261748"/>
        </a:dk1>
        <a:lt1>
          <a:srgbClr val="FFFFFF"/>
        </a:lt1>
        <a:dk2>
          <a:srgbClr val="000000"/>
        </a:dk2>
        <a:lt2>
          <a:srgbClr val="E0E0E0"/>
        </a:lt2>
        <a:accent1>
          <a:srgbClr val="261748"/>
        </a:accent1>
        <a:accent2>
          <a:srgbClr val="FD930A"/>
        </a:accent2>
        <a:accent3>
          <a:srgbClr val="FFFFFF"/>
        </a:accent3>
        <a:accent4>
          <a:srgbClr val="1F123C"/>
        </a:accent4>
        <a:accent5>
          <a:srgbClr val="ACABB1"/>
        </a:accent5>
        <a:accent6>
          <a:srgbClr val="E58508"/>
        </a:accent6>
        <a:hlink>
          <a:srgbClr val="261748"/>
        </a:hlink>
        <a:folHlink>
          <a:srgbClr val="FD930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261748"/>
      </a:dk1>
      <a:lt1>
        <a:srgbClr val="FFFFFF"/>
      </a:lt1>
      <a:dk2>
        <a:srgbClr val="000000"/>
      </a:dk2>
      <a:lt2>
        <a:srgbClr val="E0E0E0"/>
      </a:lt2>
      <a:accent1>
        <a:srgbClr val="261748"/>
      </a:accent1>
      <a:accent2>
        <a:srgbClr val="FD930A"/>
      </a:accent2>
      <a:accent3>
        <a:srgbClr val="FFFFFF"/>
      </a:accent3>
      <a:accent4>
        <a:srgbClr val="1F123C"/>
      </a:accent4>
      <a:accent5>
        <a:srgbClr val="ACABB1"/>
      </a:accent5>
      <a:accent6>
        <a:srgbClr val="E58508"/>
      </a:accent6>
      <a:hlink>
        <a:srgbClr val="261748"/>
      </a:hlink>
      <a:folHlink>
        <a:srgbClr val="FD930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978</Words>
  <Application>Microsoft Office PowerPoint</Application>
  <PresentationFormat>On-screen Show (4:3)</PresentationFormat>
  <Paragraphs>140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DESY European XFEL</vt:lpstr>
      <vt:lpstr>Custom Design</vt:lpstr>
      <vt:lpstr>Geometry: TLD, T5D, T4D Upgrade4 </vt:lpstr>
      <vt:lpstr> Line SASE1 &amp; SASE3: Y-plane (vertical)</vt:lpstr>
      <vt:lpstr> Beamline SASE1 &amp; SASE3: X-plane (horizontal)</vt:lpstr>
      <vt:lpstr> Beamline TLD</vt:lpstr>
      <vt:lpstr> Line to SASE2: Y-plane (vertical)</vt:lpstr>
      <vt:lpstr> Beamline to SASE2: X-plane (horizontal)</vt:lpstr>
      <vt:lpstr> Angles and rotations in MAD</vt:lpstr>
    </vt:vector>
  </TitlesOfParts>
  <Company>xxx 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xxx xxx</dc:creator>
  <cp:lastModifiedBy>Golubeva, Nina</cp:lastModifiedBy>
  <cp:revision>655</cp:revision>
  <cp:lastPrinted>2013-04-18T08:49:41Z</cp:lastPrinted>
  <dcterms:created xsi:type="dcterms:W3CDTF">2008-08-31T12:56:32Z</dcterms:created>
  <dcterms:modified xsi:type="dcterms:W3CDTF">2016-11-30T15:06:13Z</dcterms:modified>
</cp:coreProperties>
</file>