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</p:sldIdLst>
  <p:sldSz cx="18288000" cy="10287000"/>
  <p:notesSz cx="6858000" cy="9144000"/>
  <p:embeddedFontLst>
    <p:embeddedFont>
      <p:font typeface="Baskerville Display PT" panose="020B0604020202020204" charset="0"/>
      <p:regular r:id="rId15"/>
    </p:embeddedFont>
    <p:embeddedFont>
      <p:font typeface="Inter" panose="020B0604020202020204" charset="0"/>
      <p:regular r:id="rId16"/>
    </p:embeddedFont>
    <p:embeddedFont>
      <p:font typeface="Inter Bold" panose="020B0604020202020204" charset="0"/>
      <p:regular r:id="rId17"/>
    </p:embeddedFont>
    <p:embeddedFont>
      <p:font typeface="Inter Bold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82600" y="3212155"/>
            <a:ext cx="3560392" cy="3862689"/>
          </a:xfrm>
          <a:custGeom>
            <a:avLst/>
            <a:gdLst/>
            <a:ahLst/>
            <a:cxnLst/>
            <a:rect l="l" t="t" r="r" b="b"/>
            <a:pathLst>
              <a:path w="3560392" h="3862689">
                <a:moveTo>
                  <a:pt x="0" y="0"/>
                </a:moveTo>
                <a:lnTo>
                  <a:pt x="3560392" y="0"/>
                </a:lnTo>
                <a:lnTo>
                  <a:pt x="3560392" y="3862690"/>
                </a:lnTo>
                <a:lnTo>
                  <a:pt x="0" y="386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2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EXPLAINING ANN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6794" y="2909194"/>
            <a:ext cx="8516923" cy="555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What are SHAPLEY values: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From game theory, to fairly distribute payoffs among players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 ML, they qunatify the contrinution of each feature by averaging over all possible permutations of feature combinations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Why use SHAP for ANNs: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Allow interpretation of different models, even “black-boxes”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Its transparency allows to understand why the model makes predictions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 unbiased method of assigning importance to features taking into account different possible interactions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72" y="1861407"/>
            <a:ext cx="14503712" cy="7396893"/>
          </a:xfrm>
          <a:custGeom>
            <a:avLst/>
            <a:gdLst/>
            <a:ahLst/>
            <a:cxnLst/>
            <a:rect l="l" t="t" r="r" b="b"/>
            <a:pathLst>
              <a:path w="14503712" h="7396893">
                <a:moveTo>
                  <a:pt x="0" y="0"/>
                </a:moveTo>
                <a:lnTo>
                  <a:pt x="14503712" y="0"/>
                </a:lnTo>
                <a:lnTo>
                  <a:pt x="14503712" y="7396893"/>
                </a:lnTo>
                <a:lnTo>
                  <a:pt x="0" y="739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FRISK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32036" y="9302082"/>
            <a:ext cx="482392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Top 20 features Beeswarm Plot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0110" y="3532689"/>
            <a:ext cx="7875218" cy="4301838"/>
          </a:xfrm>
          <a:custGeom>
            <a:avLst/>
            <a:gdLst/>
            <a:ahLst/>
            <a:cxnLst/>
            <a:rect l="l" t="t" r="r" b="b"/>
            <a:pathLst>
              <a:path w="7875218" h="4301838">
                <a:moveTo>
                  <a:pt x="0" y="0"/>
                </a:moveTo>
                <a:lnTo>
                  <a:pt x="7875218" y="0"/>
                </a:lnTo>
                <a:lnTo>
                  <a:pt x="7875218" y="4301837"/>
                </a:lnTo>
                <a:lnTo>
                  <a:pt x="0" y="430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144000" y="3490309"/>
            <a:ext cx="8497247" cy="4344218"/>
          </a:xfrm>
          <a:custGeom>
            <a:avLst/>
            <a:gdLst/>
            <a:ahLst/>
            <a:cxnLst/>
            <a:rect l="l" t="t" r="r" b="b"/>
            <a:pathLst>
              <a:path w="8497247" h="4344218">
                <a:moveTo>
                  <a:pt x="0" y="0"/>
                </a:moveTo>
                <a:lnTo>
                  <a:pt x="8497247" y="0"/>
                </a:lnTo>
                <a:lnTo>
                  <a:pt x="8497247" y="4344217"/>
                </a:lnTo>
                <a:lnTo>
                  <a:pt x="0" y="4344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FRISK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3991" y="2140956"/>
            <a:ext cx="1403366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Waterfall plots allow us to look at the SHAP values of a specific instance: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8816" y="8247314"/>
            <a:ext cx="835780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unjustified search typical profile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54832" y="8247314"/>
            <a:ext cx="807558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justified serch typical profile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</a:t>
            </a:r>
            <a:r>
              <a:rPr lang="en-US" sz="3600" spc="71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: COMPARISON BETWEEN TARGETS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2017" y="3088958"/>
            <a:ext cx="7943310" cy="592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From the summary plots: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-US" sz="21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top predictors </a:t>
            </a: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are similar for </a:t>
            </a:r>
            <a:r>
              <a:rPr lang="en-US" sz="21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each</a:t>
            </a: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of the </a:t>
            </a:r>
            <a:r>
              <a:rPr lang="en-US" sz="21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target variables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especially the </a:t>
            </a:r>
            <a:r>
              <a:rPr lang="en-US" sz="21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strongest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average magnitude of </a:t>
            </a:r>
            <a:r>
              <a:rPr lang="en-US" sz="21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SHAP</a:t>
            </a: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values are much smaller for unjustified search compared to the other targets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From the profile plots: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profiles are similar between the justified and unjustified for all of the target </a:t>
            </a:r>
            <a:r>
              <a:rPr lang="en-US" sz="21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varaibles</a:t>
            </a: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especially for the unjustified</a:t>
            </a:r>
          </a:p>
          <a:p>
            <a:pPr marL="449580" lvl="1" indent="-302260">
              <a:lnSpc>
                <a:spcPts val="2940"/>
              </a:lnSpc>
              <a:buFont typeface="Arial"/>
              <a:buChar char="⚬"/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3088958"/>
            <a:ext cx="7886788" cy="48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Limitations and acknowledgements of this approach: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average of each feature was computed by including all predicted observations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can investigate the different profiles between true and false predictions</a:t>
            </a:r>
          </a:p>
          <a:p>
            <a:pPr marL="1020128" lvl="3"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binary variables selected the most likely value according to the average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does no necessarily reflect a true profile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reflected by the justified stop profile still having a value over 0.5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055AD29-04B1-F3A2-76F2-103F4810D4AD}"/>
              </a:ext>
            </a:extLst>
          </p:cNvPr>
          <p:cNvSpPr txBox="1"/>
          <p:nvPr/>
        </p:nvSpPr>
        <p:spPr>
          <a:xfrm>
            <a:off x="685800" y="2019300"/>
            <a:ext cx="9144000" cy="698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Need for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age-sensitive training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to reduce bias against younger individuals.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community-based policing strategies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 lower-income areas.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Review and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revise protocols for self-initiated stops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to reduce unjustified actions.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Enhance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diversity and inclusion training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to address racial biases.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Develop data-driven performance metrics that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discourage unjustified actions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 body-worn cameras and regular audits to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increase accountability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Create specialized units for youth engagement and community relations.</a:t>
            </a:r>
          </a:p>
          <a:p>
            <a:pPr algn="l">
              <a:lnSpc>
                <a:spcPts val="2660"/>
              </a:lnSpc>
            </a:pPr>
            <a:endParaRPr lang="en-US" sz="19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0211" lvl="1" indent="-205106" algn="l">
              <a:lnSpc>
                <a:spcPts val="2660"/>
              </a:lnSpc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Establish an early warning system to </a:t>
            </a:r>
            <a:r>
              <a:rPr lang="en-US" sz="1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identify officers with patterns</a:t>
            </a:r>
            <a:r>
              <a:rPr lang="en-US" sz="19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of unjustified actions.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26C6B6-9780-0166-DCCC-B91768DCAAF6}"/>
              </a:ext>
            </a:extLst>
          </p:cNvPr>
          <p:cNvSpPr txBox="1"/>
          <p:nvPr/>
        </p:nvSpPr>
        <p:spPr>
          <a:xfrm>
            <a:off x="1219200" y="723900"/>
            <a:ext cx="1554480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IMPLICATIONS FOR LAW ENFORCEMENT AGENCIES</a:t>
            </a:r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877B7BFD-4432-8AB0-1028-0F9447DAAFB2}"/>
              </a:ext>
            </a:extLst>
          </p:cNvPr>
          <p:cNvSpPr/>
          <p:nvPr/>
        </p:nvSpPr>
        <p:spPr>
          <a:xfrm>
            <a:off x="11658600" y="3390900"/>
            <a:ext cx="5765893" cy="3920807"/>
          </a:xfrm>
          <a:custGeom>
            <a:avLst/>
            <a:gdLst/>
            <a:ahLst/>
            <a:cxnLst/>
            <a:rect l="l" t="t" r="r" b="b"/>
            <a:pathLst>
              <a:path w="5765893" h="3920807">
                <a:moveTo>
                  <a:pt x="0" y="0"/>
                </a:moveTo>
                <a:lnTo>
                  <a:pt x="5765893" y="0"/>
                </a:lnTo>
                <a:lnTo>
                  <a:pt x="5765893" y="3920807"/>
                </a:lnTo>
                <a:lnTo>
                  <a:pt x="0" y="3920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77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932" y="1956053"/>
            <a:ext cx="12846136" cy="6374895"/>
          </a:xfrm>
          <a:custGeom>
            <a:avLst/>
            <a:gdLst/>
            <a:ahLst/>
            <a:cxnLst/>
            <a:rect l="l" t="t" r="r" b="b"/>
            <a:pathLst>
              <a:path w="12846136" h="6374895">
                <a:moveTo>
                  <a:pt x="0" y="0"/>
                </a:moveTo>
                <a:lnTo>
                  <a:pt x="12846136" y="0"/>
                </a:lnTo>
                <a:lnTo>
                  <a:pt x="12846136" y="6374894"/>
                </a:lnTo>
                <a:lnTo>
                  <a:pt x="0" y="6374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STOPS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53590" y="8902065"/>
            <a:ext cx="1058082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The top 20 features for unjustified search according to mean SHAP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3782" y="1958279"/>
            <a:ext cx="13563092" cy="6917177"/>
          </a:xfrm>
          <a:custGeom>
            <a:avLst/>
            <a:gdLst/>
            <a:ahLst/>
            <a:cxnLst/>
            <a:rect l="l" t="t" r="r" b="b"/>
            <a:pathLst>
              <a:path w="13563092" h="6917177">
                <a:moveTo>
                  <a:pt x="0" y="0"/>
                </a:moveTo>
                <a:lnTo>
                  <a:pt x="13563092" y="0"/>
                </a:lnTo>
                <a:lnTo>
                  <a:pt x="13563092" y="6917177"/>
                </a:lnTo>
                <a:lnTo>
                  <a:pt x="0" y="691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STOPS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3364" y="9210675"/>
            <a:ext cx="4823928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Top 20 features Beeswarm Plot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8871" y="2692183"/>
            <a:ext cx="9510257" cy="328569"/>
          </a:xfrm>
          <a:custGeom>
            <a:avLst/>
            <a:gdLst/>
            <a:ahLst/>
            <a:cxnLst/>
            <a:rect l="l" t="t" r="r" b="b"/>
            <a:pathLst>
              <a:path w="9510257" h="328569">
                <a:moveTo>
                  <a:pt x="0" y="0"/>
                </a:moveTo>
                <a:lnTo>
                  <a:pt x="9510258" y="0"/>
                </a:lnTo>
                <a:lnTo>
                  <a:pt x="9510258" y="328569"/>
                </a:lnTo>
                <a:lnTo>
                  <a:pt x="0" y="32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STOPS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8627" y="4384515"/>
            <a:ext cx="7886409" cy="444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Interpertation of the Beeswarm plot for self initiated stops: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Self initiated stops (RED), have positive SHAP values: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Associated with unjustified stops.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Long tail of values with  stronger magnitude.</a:t>
            </a: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Non self initiated stops (BLUE), have negative SHAP values: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Associated with unjustified stops.</a:t>
            </a:r>
          </a:p>
          <a:p>
            <a:pPr marL="1360170" lvl="3" indent="-340042" algn="l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Dense concentration with smaller values.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difference in distribution is an indication of different interactions with the other features.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4384515"/>
            <a:ext cx="7767577" cy="369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can take a deeper look at how the different varaibles interact with each other by setting values of a feature and seeing how the rest of the shap values vary for the other features.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06780" lvl="2" indent="-302260" algn="l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Ex: if we look at instnces where self initated = 1, what is the distribution of the other shap values.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6582" y="3449726"/>
            <a:ext cx="8287418" cy="4236943"/>
          </a:xfrm>
          <a:custGeom>
            <a:avLst/>
            <a:gdLst/>
            <a:ahLst/>
            <a:cxnLst/>
            <a:rect l="l" t="t" r="r" b="b"/>
            <a:pathLst>
              <a:path w="8287418" h="4236943">
                <a:moveTo>
                  <a:pt x="0" y="0"/>
                </a:moveTo>
                <a:lnTo>
                  <a:pt x="8287418" y="0"/>
                </a:lnTo>
                <a:lnTo>
                  <a:pt x="8287418" y="4236942"/>
                </a:lnTo>
                <a:lnTo>
                  <a:pt x="0" y="4236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589556" y="3449726"/>
            <a:ext cx="7864394" cy="4236943"/>
          </a:xfrm>
          <a:custGeom>
            <a:avLst/>
            <a:gdLst/>
            <a:ahLst/>
            <a:cxnLst/>
            <a:rect l="l" t="t" r="r" b="b"/>
            <a:pathLst>
              <a:path w="7864394" h="4236943">
                <a:moveTo>
                  <a:pt x="0" y="0"/>
                </a:moveTo>
                <a:lnTo>
                  <a:pt x="7864394" y="0"/>
                </a:lnTo>
                <a:lnTo>
                  <a:pt x="7864394" y="4236942"/>
                </a:lnTo>
                <a:lnTo>
                  <a:pt x="0" y="4236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STOPS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71390"/>
            <a:ext cx="1403366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Waterfall plots allow us to look at the SHAP values of a specific instance: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2499" y="8077193"/>
            <a:ext cx="80755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unjustified stop typical profile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83961" y="8077193"/>
            <a:ext cx="80755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justified stop typical profile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62902" y="1894112"/>
            <a:ext cx="14362196" cy="7127240"/>
          </a:xfrm>
          <a:custGeom>
            <a:avLst/>
            <a:gdLst/>
            <a:ahLst/>
            <a:cxnLst/>
            <a:rect l="l" t="t" r="r" b="b"/>
            <a:pathLst>
              <a:path w="14362196" h="7127240">
                <a:moveTo>
                  <a:pt x="0" y="0"/>
                </a:moveTo>
                <a:lnTo>
                  <a:pt x="14362196" y="0"/>
                </a:lnTo>
                <a:lnTo>
                  <a:pt x="14362196" y="7127240"/>
                </a:lnTo>
                <a:lnTo>
                  <a:pt x="0" y="7127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FRISK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53590" y="9301929"/>
            <a:ext cx="1058082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The top 20 features for unjustified frisk according to mean SHAP value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0229" y="1779531"/>
            <a:ext cx="14410197" cy="7331188"/>
          </a:xfrm>
          <a:custGeom>
            <a:avLst/>
            <a:gdLst/>
            <a:ahLst/>
            <a:cxnLst/>
            <a:rect l="l" t="t" r="r" b="b"/>
            <a:pathLst>
              <a:path w="14410197" h="7331188">
                <a:moveTo>
                  <a:pt x="0" y="0"/>
                </a:moveTo>
                <a:lnTo>
                  <a:pt x="14410198" y="0"/>
                </a:lnTo>
                <a:lnTo>
                  <a:pt x="14410198" y="7331188"/>
                </a:lnTo>
                <a:lnTo>
                  <a:pt x="0" y="7331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FRISK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3364" y="9220200"/>
            <a:ext cx="482392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Top 20 features Beeswarm Plot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2031" y="3254001"/>
            <a:ext cx="8633156" cy="4392118"/>
          </a:xfrm>
          <a:custGeom>
            <a:avLst/>
            <a:gdLst/>
            <a:ahLst/>
            <a:cxnLst/>
            <a:rect l="l" t="t" r="r" b="b"/>
            <a:pathLst>
              <a:path w="8633156" h="4392118">
                <a:moveTo>
                  <a:pt x="0" y="0"/>
                </a:moveTo>
                <a:lnTo>
                  <a:pt x="8633155" y="0"/>
                </a:lnTo>
                <a:lnTo>
                  <a:pt x="8633155" y="4392118"/>
                </a:lnTo>
                <a:lnTo>
                  <a:pt x="0" y="4392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9562300" y="3395228"/>
            <a:ext cx="8158145" cy="4109666"/>
          </a:xfrm>
          <a:custGeom>
            <a:avLst/>
            <a:gdLst/>
            <a:ahLst/>
            <a:cxnLst/>
            <a:rect l="l" t="t" r="r" b="b"/>
            <a:pathLst>
              <a:path w="8158145" h="4109666">
                <a:moveTo>
                  <a:pt x="0" y="0"/>
                </a:moveTo>
                <a:lnTo>
                  <a:pt x="8158145" y="0"/>
                </a:lnTo>
                <a:lnTo>
                  <a:pt x="8158145" y="4109665"/>
                </a:lnTo>
                <a:lnTo>
                  <a:pt x="0" y="4109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FRISK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71390"/>
            <a:ext cx="1403366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Waterfall plots allow us to look at the SHAP values of a specific instance: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816" y="7929179"/>
            <a:ext cx="807558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unjustified frisk typical profile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03580" y="7929179"/>
            <a:ext cx="807558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Waterfall plot of the predicted justified frisk typical profile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84119" y="2284704"/>
            <a:ext cx="14052585" cy="6973596"/>
          </a:xfrm>
          <a:custGeom>
            <a:avLst/>
            <a:gdLst/>
            <a:ahLst/>
            <a:cxnLst/>
            <a:rect l="l" t="t" r="r" b="b"/>
            <a:pathLst>
              <a:path w="14052585" h="6973596">
                <a:moveTo>
                  <a:pt x="0" y="0"/>
                </a:moveTo>
                <a:lnTo>
                  <a:pt x="14052585" y="0"/>
                </a:lnTo>
                <a:lnTo>
                  <a:pt x="14052585" y="6973596"/>
                </a:lnTo>
                <a:lnTo>
                  <a:pt x="0" y="6973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5653256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71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SHAP: UNJUSTIFIED SEARCH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53590" y="9301929"/>
            <a:ext cx="1058082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i="1">
                <a:solidFill>
                  <a:srgbClr val="3B75D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The top 20 features for unjustified search according to mean SHAP value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52890" y="9225882"/>
            <a:ext cx="1135110" cy="1061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3"/>
              </a:lnSpc>
            </a:pPr>
            <a:r>
              <a:rPr lang="en-US" sz="6223">
                <a:solidFill>
                  <a:srgbClr val="3B75D2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624</Words>
  <Application>Microsoft Office PowerPoint</Application>
  <PresentationFormat>Personnalisé</PresentationFormat>
  <Paragraphs>92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Inter Bold Italics</vt:lpstr>
      <vt:lpstr>Baskerville Display PT</vt:lpstr>
      <vt:lpstr>Inter</vt:lpstr>
      <vt:lpstr>Arial</vt:lpstr>
      <vt:lpstr>Calibri</vt:lpstr>
      <vt:lpstr>Inter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PPT - INSY 662 </dc:title>
  <cp:lastModifiedBy>Marin Bergeron</cp:lastModifiedBy>
  <cp:revision>3</cp:revision>
  <dcterms:created xsi:type="dcterms:W3CDTF">2006-08-16T00:00:00Z</dcterms:created>
  <dcterms:modified xsi:type="dcterms:W3CDTF">2025-02-10T19:02:15Z</dcterms:modified>
  <dc:identifier>DAGW-0Bup0w</dc:identifier>
</cp:coreProperties>
</file>