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38"/>
  </p:notesMasterIdLst>
  <p:sldIdLst>
    <p:sldId id="289" r:id="rId2"/>
    <p:sldId id="257" r:id="rId3"/>
    <p:sldId id="332" r:id="rId4"/>
    <p:sldId id="290" r:id="rId5"/>
    <p:sldId id="333" r:id="rId6"/>
    <p:sldId id="291" r:id="rId7"/>
    <p:sldId id="334" r:id="rId8"/>
    <p:sldId id="292" r:id="rId9"/>
    <p:sldId id="293" r:id="rId10"/>
    <p:sldId id="294" r:id="rId11"/>
    <p:sldId id="295" r:id="rId12"/>
    <p:sldId id="331" r:id="rId13"/>
    <p:sldId id="297" r:id="rId14"/>
    <p:sldId id="298" r:id="rId15"/>
    <p:sldId id="299" r:id="rId16"/>
    <p:sldId id="300" r:id="rId17"/>
    <p:sldId id="301" r:id="rId18"/>
    <p:sldId id="302" r:id="rId19"/>
    <p:sldId id="303" r:id="rId20"/>
    <p:sldId id="322" r:id="rId21"/>
    <p:sldId id="308" r:id="rId22"/>
    <p:sldId id="314" r:id="rId23"/>
    <p:sldId id="315" r:id="rId24"/>
    <p:sldId id="316" r:id="rId25"/>
    <p:sldId id="317" r:id="rId26"/>
    <p:sldId id="318" r:id="rId27"/>
    <p:sldId id="319" r:id="rId28"/>
    <p:sldId id="320" r:id="rId29"/>
    <p:sldId id="326" r:id="rId30"/>
    <p:sldId id="324" r:id="rId31"/>
    <p:sldId id="327" r:id="rId32"/>
    <p:sldId id="328" r:id="rId33"/>
    <p:sldId id="329" r:id="rId34"/>
    <p:sldId id="330" r:id="rId35"/>
    <p:sldId id="325" r:id="rId36"/>
    <p:sldId id="25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39" autoAdjust="0"/>
  </p:normalViewPr>
  <p:slideViewPr>
    <p:cSldViewPr snapToGrid="0">
      <p:cViewPr varScale="1">
        <p:scale>
          <a:sx n="101" d="100"/>
          <a:sy n="101"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Mobeen\DSU\Courses\Fall2014\DataStructures\ExcelSheets\Efficienc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v>Efficiency</c:v>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Sheet1!$B$2:$B$12</c:f>
              <c:numCache>
                <c:formatCode>General</c:formatCode>
                <c:ptCount val="11"/>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numCache>
            </c:numRef>
          </c:val>
          <c:smooth val="0"/>
          <c:extLst>
            <c:ext xmlns:c16="http://schemas.microsoft.com/office/drawing/2014/chart" uri="{C3380CC4-5D6E-409C-BE32-E72D297353CC}">
              <c16:uniqueId val="{00000000-18F3-4385-969D-56F36E4038E9}"/>
            </c:ext>
          </c:extLst>
        </c:ser>
        <c:dLbls>
          <c:showLegendKey val="0"/>
          <c:showVal val="0"/>
          <c:showCatName val="0"/>
          <c:showSerName val="0"/>
          <c:showPercent val="0"/>
          <c:showBubbleSize val="0"/>
        </c:dLbls>
        <c:hiLowLines/>
        <c:smooth val="0"/>
        <c:axId val="314805904"/>
        <c:axId val="314801984"/>
      </c:lineChart>
      <c:catAx>
        <c:axId val="314805904"/>
        <c:scaling>
          <c:orientation val="minMax"/>
        </c:scaling>
        <c:delete val="0"/>
        <c:axPos val="b"/>
        <c:title>
          <c:tx>
            <c:rich>
              <a:bodyPr/>
              <a:lstStyle/>
              <a:p>
                <a:pPr>
                  <a:defRPr/>
                </a:pPr>
                <a:r>
                  <a:rPr lang="en-US"/>
                  <a:t>Number</a:t>
                </a:r>
                <a:r>
                  <a:rPr lang="en-US" baseline="0"/>
                  <a:t> of Statements (n)</a:t>
                </a:r>
                <a:endParaRPr lang="en-US"/>
              </a:p>
            </c:rich>
          </c:tx>
          <c:overlay val="0"/>
        </c:title>
        <c:numFmt formatCode="General" sourceLinked="1"/>
        <c:majorTickMark val="none"/>
        <c:minorTickMark val="none"/>
        <c:tickLblPos val="nextTo"/>
        <c:crossAx val="314801984"/>
        <c:crosses val="autoZero"/>
        <c:auto val="1"/>
        <c:lblAlgn val="ctr"/>
        <c:lblOffset val="100"/>
        <c:noMultiLvlLbl val="0"/>
      </c:catAx>
      <c:valAx>
        <c:axId val="314801984"/>
        <c:scaling>
          <c:orientation val="minMax"/>
        </c:scaling>
        <c:delete val="0"/>
        <c:axPos val="l"/>
        <c:majorGridlines/>
        <c:title>
          <c:tx>
            <c:rich>
              <a:bodyPr/>
              <a:lstStyle/>
              <a:p>
                <a:pPr>
                  <a:defRPr/>
                </a:pPr>
                <a:r>
                  <a:rPr lang="en-US"/>
                  <a:t>Efficiency</a:t>
                </a:r>
                <a:r>
                  <a:rPr lang="en-US" baseline="0"/>
                  <a:t> f(n)=log</a:t>
                </a:r>
                <a:r>
                  <a:rPr lang="en-US" baseline="-25000"/>
                  <a:t>2</a:t>
                </a:r>
                <a:r>
                  <a:rPr lang="en-US" baseline="0"/>
                  <a:t>n</a:t>
                </a:r>
              </a:p>
            </c:rich>
          </c:tx>
          <c:overlay val="0"/>
        </c:title>
        <c:numFmt formatCode="General" sourceLinked="1"/>
        <c:majorTickMark val="out"/>
        <c:minorTickMark val="none"/>
        <c:tickLblPos val="nextTo"/>
        <c:crossAx val="31480590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E2501-D8D9-4CBB-9729-B9BCEF029109}"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80988-82CF-4939-B161-CEF8BB669241}" type="slidenum">
              <a:rPr lang="en-US" smtClean="0"/>
              <a:t>‹#›</a:t>
            </a:fld>
            <a:endParaRPr lang="en-US"/>
          </a:p>
        </p:txBody>
      </p:sp>
    </p:spTree>
    <p:extLst>
      <p:ext uri="{BB962C8B-B14F-4D97-AF65-F5344CB8AC3E}">
        <p14:creationId xmlns:p14="http://schemas.microsoft.com/office/powerpoint/2010/main" val="389702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80988-82CF-4939-B161-CEF8BB669241}" type="slidenum">
              <a:rPr lang="en-US" smtClean="0"/>
              <a:t>11</a:t>
            </a:fld>
            <a:endParaRPr lang="en-US"/>
          </a:p>
        </p:txBody>
      </p:sp>
    </p:spTree>
    <p:extLst>
      <p:ext uri="{BB962C8B-B14F-4D97-AF65-F5344CB8AC3E}">
        <p14:creationId xmlns:p14="http://schemas.microsoft.com/office/powerpoint/2010/main" val="310706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80988-82CF-4939-B161-CEF8BB669241}" type="slidenum">
              <a:rPr lang="en-US" smtClean="0"/>
              <a:t>12</a:t>
            </a:fld>
            <a:endParaRPr lang="en-US"/>
          </a:p>
        </p:txBody>
      </p:sp>
    </p:spTree>
    <p:extLst>
      <p:ext uri="{BB962C8B-B14F-4D97-AF65-F5344CB8AC3E}">
        <p14:creationId xmlns:p14="http://schemas.microsoft.com/office/powerpoint/2010/main" val="123391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69E734-9455-4CBD-8397-442446CF9E12}" type="slidenum">
              <a:rPr lang="en-US" smtClean="0"/>
              <a:pPr/>
              <a:t>13</a:t>
            </a:fld>
            <a:endParaRPr lang="en-US"/>
          </a:p>
        </p:txBody>
      </p:sp>
    </p:spTree>
    <p:extLst>
      <p:ext uri="{BB962C8B-B14F-4D97-AF65-F5344CB8AC3E}">
        <p14:creationId xmlns:p14="http://schemas.microsoft.com/office/powerpoint/2010/main" val="1766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69E734-9455-4CBD-8397-442446CF9E12}" type="slidenum">
              <a:rPr lang="en-US" smtClean="0"/>
              <a:pPr/>
              <a:t>14</a:t>
            </a:fld>
            <a:endParaRPr lang="en-US"/>
          </a:p>
        </p:txBody>
      </p:sp>
    </p:spTree>
    <p:extLst>
      <p:ext uri="{BB962C8B-B14F-4D97-AF65-F5344CB8AC3E}">
        <p14:creationId xmlns:p14="http://schemas.microsoft.com/office/powerpoint/2010/main" val="105273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0618ABF-ED99-4A07-98E0-8C2A9591BBD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521ED-ABA2-43E7-A256-7CF267BEDE1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3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18ABF-ED99-4A07-98E0-8C2A9591BBD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188611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18ABF-ED99-4A07-98E0-8C2A9591BBD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521ED-ABA2-43E7-A256-7CF267BEDE1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38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18ABF-ED99-4A07-98E0-8C2A9591BBD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152402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18ABF-ED99-4A07-98E0-8C2A9591BBD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521ED-ABA2-43E7-A256-7CF267BEDE1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9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618ABF-ED99-4A07-98E0-8C2A9591BBD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126656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618ABF-ED99-4A07-98E0-8C2A9591BBDE}"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35550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618ABF-ED99-4A07-98E0-8C2A9591BBDE}"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181833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18ABF-ED99-4A07-98E0-8C2A9591BBDE}"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16118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18ABF-ED99-4A07-98E0-8C2A9591BBD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521ED-ABA2-43E7-A256-7CF267BEDE13}" type="slidenum">
              <a:rPr lang="en-US" smtClean="0"/>
              <a:t>‹#›</a:t>
            </a:fld>
            <a:endParaRPr lang="en-US"/>
          </a:p>
        </p:txBody>
      </p:sp>
    </p:spTree>
    <p:extLst>
      <p:ext uri="{BB962C8B-B14F-4D97-AF65-F5344CB8AC3E}">
        <p14:creationId xmlns:p14="http://schemas.microsoft.com/office/powerpoint/2010/main" val="419396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18ABF-ED99-4A07-98E0-8C2A9591BBD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521ED-ABA2-43E7-A256-7CF267BEDE13}"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08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0618ABF-ED99-4A07-98E0-8C2A9591BBDE}" type="datetimeFigureOut">
              <a:rPr lang="en-US" smtClean="0"/>
              <a:t>9/11/2024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8D521ED-ABA2-43E7-A256-7CF267BEDE1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09189"/>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5857" y="2692997"/>
            <a:ext cx="3496237" cy="1463040"/>
          </a:xfrm>
        </p:spPr>
        <p:txBody>
          <a:bodyPr/>
          <a:lstStyle/>
          <a:p>
            <a:r>
              <a:rPr lang="en-US" dirty="0" smtClean="0"/>
              <a:t>Lecture 13-15</a:t>
            </a:r>
            <a:endParaRPr lang="en-US" dirty="0"/>
          </a:p>
        </p:txBody>
      </p:sp>
      <p:sp>
        <p:nvSpPr>
          <p:cNvPr id="5" name="Title 1"/>
          <p:cNvSpPr txBox="1">
            <a:spLocks/>
          </p:cNvSpPr>
          <p:nvPr/>
        </p:nvSpPr>
        <p:spPr>
          <a:xfrm>
            <a:off x="1506071" y="2211557"/>
            <a:ext cx="8310281" cy="121296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US" dirty="0"/>
              <a:t>Data </a:t>
            </a:r>
            <a:r>
              <a:rPr lang="en-US" dirty="0" smtClean="0"/>
              <a:t>Structures</a:t>
            </a:r>
            <a:endParaRPr lang="en-US" dirty="0"/>
          </a:p>
          <a:p>
            <a:endParaRPr lang="en-US" dirty="0"/>
          </a:p>
        </p:txBody>
      </p:sp>
      <p:sp>
        <p:nvSpPr>
          <p:cNvPr id="6" name="TextBox 5"/>
          <p:cNvSpPr txBox="1"/>
          <p:nvPr/>
        </p:nvSpPr>
        <p:spPr>
          <a:xfrm>
            <a:off x="8489576" y="5271247"/>
            <a:ext cx="1855695" cy="830997"/>
          </a:xfrm>
          <a:prstGeom prst="rect">
            <a:avLst/>
          </a:prstGeom>
          <a:noFill/>
        </p:spPr>
        <p:txBody>
          <a:bodyPr wrap="square" rtlCol="0">
            <a:spAutoFit/>
          </a:bodyPr>
          <a:lstStyle/>
          <a:p>
            <a:r>
              <a:rPr lang="en-US" sz="2400" dirty="0" smtClean="0"/>
              <a:t>Presented By:</a:t>
            </a:r>
          </a:p>
          <a:p>
            <a:r>
              <a:rPr lang="en-US" sz="2400" dirty="0" smtClean="0"/>
              <a:t>Marina </a:t>
            </a:r>
            <a:r>
              <a:rPr lang="en-US" sz="2400" dirty="0" err="1" smtClean="0"/>
              <a:t>Gul</a:t>
            </a:r>
            <a:endParaRPr lang="en-US" sz="2400" dirty="0" smtClean="0"/>
          </a:p>
        </p:txBody>
      </p:sp>
    </p:spTree>
    <p:extLst>
      <p:ext uri="{BB962C8B-B14F-4D97-AF65-F5344CB8AC3E}">
        <p14:creationId xmlns:p14="http://schemas.microsoft.com/office/powerpoint/2010/main" val="244802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Linear Loops</a:t>
            </a:r>
            <a:endParaRPr lang="en-US" dirty="0"/>
          </a:p>
        </p:txBody>
      </p:sp>
      <p:sp>
        <p:nvSpPr>
          <p:cNvPr id="3" name="Content Placeholder 2"/>
          <p:cNvSpPr>
            <a:spLocks noGrp="1"/>
          </p:cNvSpPr>
          <p:nvPr>
            <p:ph idx="1"/>
          </p:nvPr>
        </p:nvSpPr>
        <p:spPr>
          <a:xfrm>
            <a:off x="1981200" y="1600201"/>
            <a:ext cx="8229600" cy="3505200"/>
          </a:xfrm>
        </p:spPr>
        <p:txBody>
          <a:bodyPr>
            <a:normAutofit/>
          </a:bodyPr>
          <a:lstStyle/>
          <a:p>
            <a:pPr marL="0" indent="0">
              <a:buNone/>
            </a:pPr>
            <a:r>
              <a:rPr lang="nn-NO" dirty="0" smtClean="0">
                <a:latin typeface="Courier New" pitchFamily="49" charset="0"/>
                <a:cs typeface="Courier New" pitchFamily="49" charset="0"/>
              </a:rPr>
              <a:t>i=1</a:t>
            </a:r>
          </a:p>
          <a:p>
            <a:pPr marL="0" indent="0">
              <a:buNone/>
            </a:pPr>
            <a:r>
              <a:rPr lang="nn-NO" dirty="0" smtClean="0">
                <a:latin typeface="Courier New" pitchFamily="49" charset="0"/>
                <a:cs typeface="Courier New" pitchFamily="49" charset="0"/>
              </a:rPr>
              <a:t>n=100</a:t>
            </a:r>
          </a:p>
          <a:p>
            <a:pPr marL="0" indent="0">
              <a:buNone/>
            </a:pPr>
            <a:r>
              <a:rPr lang="nn-NO" dirty="0" smtClean="0">
                <a:latin typeface="Courier New" pitchFamily="49" charset="0"/>
                <a:cs typeface="Courier New" pitchFamily="49" charset="0"/>
              </a:rPr>
              <a:t>loop </a:t>
            </a:r>
            <a:r>
              <a:rPr lang="nn-NO" dirty="0">
                <a:latin typeface="Courier New" pitchFamily="49" charset="0"/>
                <a:cs typeface="Courier New" pitchFamily="49" charset="0"/>
              </a:rPr>
              <a:t>(i &lt;= </a:t>
            </a:r>
            <a:r>
              <a:rPr lang="nn-NO" dirty="0" smtClean="0">
                <a:latin typeface="Courier New" pitchFamily="49" charset="0"/>
                <a:cs typeface="Courier New" pitchFamily="49" charset="0"/>
              </a:rPr>
              <a:t>n) </a:t>
            </a:r>
            <a:endParaRPr lang="nn-NO"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 code </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b="1" dirty="0" smtClean="0">
                <a:latin typeface="Courier New" pitchFamily="49" charset="0"/>
                <a:cs typeface="Courier New" pitchFamily="49" charset="0"/>
              </a:rPr>
              <a:t>i </a:t>
            </a:r>
            <a:r>
              <a:rPr lang="en-US" b="1" dirty="0">
                <a:latin typeface="Courier New" pitchFamily="49" charset="0"/>
                <a:cs typeface="Courier New" pitchFamily="49" charset="0"/>
              </a:rPr>
              <a:t>= i + </a:t>
            </a:r>
            <a:r>
              <a:rPr lang="en-US" b="1" dirty="0" smtClean="0">
                <a:latin typeface="Courier New" pitchFamily="49" charset="0"/>
                <a:cs typeface="Courier New" pitchFamily="49" charset="0"/>
              </a:rPr>
              <a:t>2 </a:t>
            </a:r>
            <a:endParaRPr lang="en-US" b="1"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end </a:t>
            </a:r>
            <a:r>
              <a:rPr lang="en-US" dirty="0">
                <a:latin typeface="Courier New" pitchFamily="49" charset="0"/>
                <a:cs typeface="Courier New" pitchFamily="49" charset="0"/>
              </a:rPr>
              <a:t>loop</a:t>
            </a:r>
            <a:endParaRPr lang="en-US" dirty="0"/>
          </a:p>
        </p:txBody>
      </p:sp>
      <p:sp>
        <p:nvSpPr>
          <p:cNvPr id="4" name="Content Placeholder 2"/>
          <p:cNvSpPr txBox="1">
            <a:spLocks/>
          </p:cNvSpPr>
          <p:nvPr/>
        </p:nvSpPr>
        <p:spPr>
          <a:xfrm>
            <a:off x="1981200" y="1981201"/>
            <a:ext cx="8229600" cy="464819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r>
              <a:rPr lang="en-US" dirty="0"/>
              <a:t>The above code runs at most n/2 times hence</a:t>
            </a:r>
          </a:p>
          <a:p>
            <a:endParaRPr lang="en-US" dirty="0"/>
          </a:p>
          <a:p>
            <a:r>
              <a:rPr lang="en-US" dirty="0"/>
              <a:t>The efficiency is still a linear function</a:t>
            </a:r>
          </a:p>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381609" y="5547267"/>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m:t>
                      </m:r>
                      <m:r>
                        <a:rPr lang="en-US" sz="2400" b="1" i="1">
                          <a:latin typeface="Cambria Math"/>
                        </a:rPr>
                        <m:t>/</m:t>
                      </m:r>
                      <m:r>
                        <a:rPr lang="en-US" sz="2400" b="1" i="1">
                          <a:latin typeface="Cambria Math"/>
                        </a:rPr>
                        <m:t>𝟐</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381609" y="5547267"/>
                <a:ext cx="3499816" cy="461665"/>
              </a:xfrm>
              <a:prstGeom prst="rect">
                <a:avLst/>
              </a:prstGeom>
              <a:blipFill rotWithShape="0">
                <a:blip r:embed="rId2"/>
                <a:stretch>
                  <a:fillRect b="-17105"/>
                </a:stretch>
              </a:blipFill>
            </p:spPr>
            <p:txBody>
              <a:bodyPr/>
              <a:lstStyle/>
              <a:p>
                <a:r>
                  <a:rPr lang="en-US">
                    <a:noFill/>
                  </a:rPr>
                  <a:t> </a:t>
                </a:r>
              </a:p>
            </p:txBody>
          </p:sp>
        </mc:Fallback>
      </mc:AlternateContent>
      <p:cxnSp>
        <p:nvCxnSpPr>
          <p:cNvPr id="21" name="Straight Arrow Connector 20"/>
          <p:cNvCxnSpPr/>
          <p:nvPr/>
        </p:nvCxnSpPr>
        <p:spPr>
          <a:xfrm>
            <a:off x="6172200" y="4572000"/>
            <a:ext cx="4038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6324600" y="1752600"/>
            <a:ext cx="0" cy="297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315200" y="4648201"/>
            <a:ext cx="2286000" cy="381001"/>
          </a:xfrm>
          <a:prstGeom prst="rect">
            <a:avLst/>
          </a:prstGeom>
          <a:noFill/>
        </p:spPr>
        <p:txBody>
          <a:bodyPr wrap="square" rtlCol="0">
            <a:spAutoFit/>
          </a:bodyPr>
          <a:lstStyle/>
          <a:p>
            <a:r>
              <a:rPr lang="en-US" dirty="0"/>
              <a:t>No. of Statements (n) </a:t>
            </a:r>
          </a:p>
        </p:txBody>
      </p:sp>
      <p:sp>
        <p:nvSpPr>
          <p:cNvPr id="24" name="TextBox 23"/>
          <p:cNvSpPr txBox="1"/>
          <p:nvPr/>
        </p:nvSpPr>
        <p:spPr>
          <a:xfrm rot="16200000">
            <a:off x="4762500" y="3029778"/>
            <a:ext cx="2286000" cy="381001"/>
          </a:xfrm>
          <a:prstGeom prst="rect">
            <a:avLst/>
          </a:prstGeom>
          <a:noFill/>
        </p:spPr>
        <p:txBody>
          <a:bodyPr wrap="square" rtlCol="0">
            <a:spAutoFit/>
          </a:bodyPr>
          <a:lstStyle/>
          <a:p>
            <a:pPr algn="ctr"/>
            <a:r>
              <a:rPr lang="en-US" dirty="0"/>
              <a:t>Efficiency f(n)</a:t>
            </a:r>
          </a:p>
        </p:txBody>
      </p:sp>
      <p:cxnSp>
        <p:nvCxnSpPr>
          <p:cNvPr id="25" name="Straight Connector 24"/>
          <p:cNvCxnSpPr/>
          <p:nvPr/>
        </p:nvCxnSpPr>
        <p:spPr>
          <a:xfrm flipV="1">
            <a:off x="6324600" y="1905000"/>
            <a:ext cx="3810000" cy="266700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4600" y="42672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324600" y="39624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324600" y="36576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324600" y="33528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324600" y="30480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324600" y="27432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324600" y="24384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324600" y="2133600"/>
            <a:ext cx="38862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rot="16200000">
            <a:off x="4650630" y="2856319"/>
            <a:ext cx="3154361" cy="276999"/>
          </a:xfrm>
          <a:prstGeom prst="rect">
            <a:avLst/>
          </a:prstGeom>
          <a:noFill/>
        </p:spPr>
        <p:txBody>
          <a:bodyPr wrap="square" rtlCol="0">
            <a:spAutoFit/>
          </a:bodyPr>
          <a:lstStyle/>
          <a:p>
            <a:r>
              <a:rPr lang="en-US" sz="1200" dirty="0"/>
              <a:t> 0.25   0.5  0.75    1    1.25  1.5   1.75  2</a:t>
            </a:r>
          </a:p>
        </p:txBody>
      </p:sp>
    </p:spTree>
    <p:extLst>
      <p:ext uri="{BB962C8B-B14F-4D97-AF65-F5344CB8AC3E}">
        <p14:creationId xmlns:p14="http://schemas.microsoft.com/office/powerpoint/2010/main" val="2491285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Logarithmic Loop</a:t>
            </a:r>
            <a:endParaRPr lang="en-US" dirty="0"/>
          </a:p>
        </p:txBody>
      </p:sp>
      <p:sp>
        <p:nvSpPr>
          <p:cNvPr id="4" name="Content Placeholder 2"/>
          <p:cNvSpPr>
            <a:spLocks noGrp="1"/>
          </p:cNvSpPr>
          <p:nvPr>
            <p:ph idx="1"/>
          </p:nvPr>
        </p:nvSpPr>
        <p:spPr>
          <a:xfrm>
            <a:off x="1981200" y="1600201"/>
            <a:ext cx="8229600" cy="3505200"/>
          </a:xfrm>
        </p:spPr>
        <p:txBody>
          <a:bodyPr>
            <a:noAutofit/>
          </a:bodyPr>
          <a:lstStyle/>
          <a:p>
            <a:pPr marL="0" indent="0">
              <a:buNone/>
            </a:pPr>
            <a:r>
              <a:rPr lang="nn-NO" sz="2400" dirty="0">
                <a:latin typeface="Courier New" pitchFamily="49" charset="0"/>
                <a:cs typeface="Courier New" pitchFamily="49" charset="0"/>
              </a:rPr>
              <a:t>i=1</a:t>
            </a:r>
          </a:p>
          <a:p>
            <a:pPr marL="0" indent="0">
              <a:buNone/>
            </a:pPr>
            <a:r>
              <a:rPr lang="nn-NO" sz="2400" dirty="0">
                <a:latin typeface="Courier New" pitchFamily="49" charset="0"/>
                <a:cs typeface="Courier New" pitchFamily="49" charset="0"/>
              </a:rPr>
              <a:t>n=100</a:t>
            </a:r>
          </a:p>
          <a:p>
            <a:pPr marL="0" indent="0">
              <a:buNone/>
            </a:pPr>
            <a:r>
              <a:rPr lang="nn-NO" sz="2400" dirty="0">
                <a:latin typeface="Courier New" pitchFamily="49" charset="0"/>
                <a:cs typeface="Courier New" pitchFamily="49" charset="0"/>
              </a:rPr>
              <a:t>loop (i &lt;= n) </a:t>
            </a:r>
          </a:p>
          <a:p>
            <a:pPr marL="0" indent="0">
              <a:buNone/>
            </a:pPr>
            <a:r>
              <a:rPr lang="en-US" sz="2400" dirty="0">
                <a:latin typeface="Courier New" pitchFamily="49" charset="0"/>
                <a:cs typeface="Courier New" pitchFamily="49" charset="0"/>
              </a:rPr>
              <a:t>   //… code </a:t>
            </a:r>
          </a:p>
          <a:p>
            <a:pPr marL="0" indent="0">
              <a:buNone/>
            </a:pP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i = i * 2 or</a:t>
            </a:r>
          </a:p>
          <a:p>
            <a:pPr marL="0" indent="0">
              <a:buNone/>
            </a:pPr>
            <a:r>
              <a:rPr lang="en-US" sz="2400" b="1" dirty="0">
                <a:latin typeface="Courier New" pitchFamily="49" charset="0"/>
                <a:cs typeface="Courier New" pitchFamily="49" charset="0"/>
              </a:rPr>
              <a:t>   i = i / 2 </a:t>
            </a:r>
          </a:p>
          <a:p>
            <a:pPr marL="0" indent="0">
              <a:buNone/>
            </a:pPr>
            <a:r>
              <a:rPr lang="en-US" sz="2400" dirty="0">
                <a:latin typeface="Courier New" pitchFamily="49" charset="0"/>
                <a:cs typeface="Courier New" pitchFamily="49" charset="0"/>
              </a:rPr>
              <a:t>end loop</a:t>
            </a:r>
            <a:endParaRPr lang="en-US" sz="2400" dirty="0"/>
          </a:p>
        </p:txBody>
      </p:sp>
      <p:graphicFrame>
        <p:nvGraphicFramePr>
          <p:cNvPr id="6" name="Chart 5"/>
          <p:cNvGraphicFramePr>
            <a:graphicFrameLocks/>
          </p:cNvGraphicFramePr>
          <p:nvPr>
            <p:extLst/>
          </p:nvPr>
        </p:nvGraphicFramePr>
        <p:xfrm>
          <a:off x="4953000" y="1905000"/>
          <a:ext cx="5334000" cy="32004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extBox 6"/>
              <p:cNvSpPr txBox="1"/>
              <p:nvPr/>
            </p:nvSpPr>
            <p:spPr>
              <a:xfrm>
                <a:off x="4381609" y="5547267"/>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𝒍𝒐𝒈</m:t>
                      </m:r>
                      <m:r>
                        <a:rPr lang="en-US" sz="2400" b="1" i="1" baseline="-25000">
                          <a:latin typeface="Cambria Math"/>
                        </a:rPr>
                        <m:t>𝟐</m:t>
                      </m:r>
                      <m:r>
                        <a:rPr lang="en-US" sz="2400" b="1" i="1">
                          <a:latin typeface="Cambria Math"/>
                        </a:rPr>
                        <m:t>𝒏</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381609" y="5547267"/>
                <a:ext cx="3499816" cy="461665"/>
              </a:xfrm>
              <a:prstGeom prst="rect">
                <a:avLst/>
              </a:prstGeom>
              <a:blipFill rotWithShape="0">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594342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Logarithmic Growth </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024128" y="2084832"/>
            <a:ext cx="6228528" cy="2543175"/>
          </a:xfrm>
          <a:prstGeom prst="rect">
            <a:avLst/>
          </a:prstGeom>
        </p:spPr>
      </p:pic>
      <p:pic>
        <p:nvPicPr>
          <p:cNvPr id="6" name="Picture 5"/>
          <p:cNvPicPr>
            <a:picLocks noChangeAspect="1"/>
          </p:cNvPicPr>
          <p:nvPr/>
        </p:nvPicPr>
        <p:blipFill>
          <a:blip r:embed="rId4"/>
          <a:stretch>
            <a:fillRect/>
          </a:stretch>
        </p:blipFill>
        <p:spPr>
          <a:xfrm>
            <a:off x="4419600" y="3963032"/>
            <a:ext cx="6781800" cy="2660461"/>
          </a:xfrm>
          <a:prstGeom prst="rect">
            <a:avLst/>
          </a:prstGeom>
        </p:spPr>
      </p:pic>
    </p:spTree>
    <p:extLst>
      <p:ext uri="{BB962C8B-B14F-4D97-AF65-F5344CB8AC3E}">
        <p14:creationId xmlns:p14="http://schemas.microsoft.com/office/powerpoint/2010/main" val="3796562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Efficiency of Quadratic/Nested Loop</a:t>
            </a:r>
            <a:endParaRPr lang="en-US" dirty="0"/>
          </a:p>
        </p:txBody>
      </p:sp>
      <p:sp>
        <p:nvSpPr>
          <p:cNvPr id="4" name="Content Placeholder 2"/>
          <p:cNvSpPr>
            <a:spLocks noGrp="1"/>
          </p:cNvSpPr>
          <p:nvPr>
            <p:ph idx="1"/>
          </p:nvPr>
        </p:nvSpPr>
        <p:spPr>
          <a:xfrm>
            <a:off x="1229374" y="1840558"/>
            <a:ext cx="4280920" cy="3505200"/>
          </a:xfrm>
        </p:spPr>
        <p:txBody>
          <a:bodyPr>
            <a:noAutofit/>
          </a:bodyPr>
          <a:lstStyle/>
          <a:p>
            <a:pPr marL="0" indent="0">
              <a:buNone/>
            </a:pPr>
            <a:r>
              <a:rPr lang="nn-NO" sz="2400" dirty="0">
                <a:latin typeface="Courier New" pitchFamily="49" charset="0"/>
                <a:cs typeface="Courier New" pitchFamily="49" charset="0"/>
              </a:rPr>
              <a:t>i=1, j=1, n=100, m=100</a:t>
            </a:r>
          </a:p>
          <a:p>
            <a:pPr marL="0" indent="0">
              <a:buNone/>
            </a:pPr>
            <a:r>
              <a:rPr lang="nn-NO" sz="2400" dirty="0">
                <a:latin typeface="Courier New" pitchFamily="49" charset="0"/>
                <a:cs typeface="Courier New" pitchFamily="49" charset="0"/>
              </a:rPr>
              <a:t>loop (i &lt;= n)</a:t>
            </a:r>
          </a:p>
          <a:p>
            <a:pPr marL="0" indent="0">
              <a:buNone/>
            </a:pPr>
            <a:r>
              <a:rPr lang="nn-NO" sz="2400" dirty="0">
                <a:latin typeface="Courier New" pitchFamily="49" charset="0"/>
                <a:cs typeface="Courier New" pitchFamily="49" charset="0"/>
              </a:rPr>
              <a:t>   </a:t>
            </a:r>
            <a:r>
              <a:rPr lang="nn-NO" sz="2400" b="1" dirty="0">
                <a:latin typeface="Courier New" pitchFamily="49" charset="0"/>
                <a:cs typeface="Courier New" pitchFamily="49" charset="0"/>
              </a:rPr>
              <a:t>loop (j &lt;= m) </a:t>
            </a:r>
          </a:p>
          <a:p>
            <a:pPr marL="0" indent="0">
              <a:buNone/>
            </a:pPr>
            <a:r>
              <a:rPr lang="en-US" sz="2400" b="1" dirty="0">
                <a:latin typeface="Courier New" pitchFamily="49" charset="0"/>
                <a:cs typeface="Courier New" pitchFamily="49" charset="0"/>
              </a:rPr>
              <a:t>      //… code </a:t>
            </a:r>
          </a:p>
          <a:p>
            <a:pPr marL="0" indent="0">
              <a:buNone/>
            </a:pPr>
            <a:r>
              <a:rPr lang="en-US" sz="2400" b="1" dirty="0">
                <a:latin typeface="Courier New" pitchFamily="49" charset="0"/>
                <a:cs typeface="Courier New" pitchFamily="49" charset="0"/>
              </a:rPr>
              <a:t>      j = j + 1</a:t>
            </a:r>
          </a:p>
          <a:p>
            <a:pPr marL="0" indent="0">
              <a:buNone/>
            </a:pPr>
            <a:r>
              <a:rPr lang="en-US" sz="2400" b="1" dirty="0">
                <a:latin typeface="Courier New" pitchFamily="49" charset="0"/>
                <a:cs typeface="Courier New" pitchFamily="49" charset="0"/>
              </a:rPr>
              <a:t>   end loop</a:t>
            </a:r>
          </a:p>
          <a:p>
            <a:pPr marL="0" indent="0">
              <a:buNone/>
            </a:pPr>
            <a:r>
              <a:rPr lang="en-US" sz="2400" b="1" dirty="0">
                <a:latin typeface="Courier New" pitchFamily="49" charset="0"/>
                <a:cs typeface="Courier New" pitchFamily="49" charset="0"/>
              </a:rPr>
              <a:t>   </a:t>
            </a:r>
            <a:r>
              <a:rPr lang="en-US" sz="2400" dirty="0">
                <a:latin typeface="Courier New" pitchFamily="49" charset="0"/>
                <a:cs typeface="Courier New" pitchFamily="49" charset="0"/>
              </a:rPr>
              <a:t>i = i + 1 </a:t>
            </a:r>
          </a:p>
          <a:p>
            <a:pPr marL="0" indent="0">
              <a:buNone/>
            </a:pPr>
            <a:r>
              <a:rPr lang="en-US" sz="2400" dirty="0">
                <a:latin typeface="Courier New" pitchFamily="49" charset="0"/>
                <a:cs typeface="Courier New" pitchFamily="49" charset="0"/>
              </a:rPr>
              <a:t>end loop</a:t>
            </a:r>
            <a:endParaRPr lang="en-US" sz="2400" dirty="0"/>
          </a:p>
        </p:txBody>
      </p:sp>
      <p:sp>
        <p:nvSpPr>
          <p:cNvPr id="5" name="Content Placeholder 2"/>
          <p:cNvSpPr txBox="1">
            <a:spLocks/>
          </p:cNvSpPr>
          <p:nvPr/>
        </p:nvSpPr>
        <p:spPr>
          <a:xfrm>
            <a:off x="1024128" y="5954936"/>
            <a:ext cx="10536179" cy="82197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above code runs </a:t>
            </a:r>
            <a:r>
              <a:rPr lang="en-US" dirty="0">
                <a:latin typeface="Courier New" pitchFamily="49" charset="0"/>
                <a:cs typeface="Courier New" pitchFamily="49" charset="0"/>
              </a:rPr>
              <a:t>n*m</a:t>
            </a:r>
            <a:r>
              <a:rPr lang="en-US" dirty="0"/>
              <a:t> times hence</a:t>
            </a:r>
          </a:p>
          <a:p>
            <a:pPr marL="0" indent="0">
              <a:buNone/>
            </a:pPr>
            <a:r>
              <a:rPr lang="en-US" dirty="0"/>
              <a:t>      </a:t>
            </a:r>
            <a:r>
              <a:rPr lang="en-US" dirty="0" smtClean="0"/>
              <a:t>Generalized  </a:t>
            </a:r>
            <a:r>
              <a:rPr lang="en-US" dirty="0"/>
              <a:t>						  </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466620" y="5917876"/>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m:t>
                      </m:r>
                      <m:r>
                        <a:rPr lang="en-US" sz="2400" b="1" i="1">
                          <a:latin typeface="Cambria Math"/>
                        </a:rPr>
                        <m:t>∗</m:t>
                      </m:r>
                      <m:r>
                        <a:rPr lang="en-US" sz="2400" b="1" i="1">
                          <a:latin typeface="Cambria Math"/>
                        </a:rPr>
                        <m:t>𝒎</m:t>
                      </m:r>
                      <m:r>
                        <a:rPr lang="en-US" sz="2400" b="1" i="1">
                          <a:latin typeface="Cambria Math"/>
                        </a:rPr>
                        <m:t> </m:t>
                      </m:r>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6466620" y="5917876"/>
                <a:ext cx="3499816" cy="461665"/>
              </a:xfrm>
              <a:prstGeom prst="rect">
                <a:avLst/>
              </a:prstGeom>
              <a:blipFill rotWithShape="0">
                <a:blip r:embed="rId3"/>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175649" y="6315243"/>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m:t>
                      </m:r>
                      <m:r>
                        <a:rPr lang="en-US" sz="2400" b="1" i="1" baseline="30000">
                          <a:latin typeface="Cambria Math"/>
                        </a:rPr>
                        <m:t>𝟐</m:t>
                      </m:r>
                    </m:oMath>
                  </m:oMathPara>
                </a14:m>
                <a:endParaRPr lang="en-US" sz="2400" b="1" baseline="30000" dirty="0"/>
              </a:p>
            </p:txBody>
          </p:sp>
        </mc:Choice>
        <mc:Fallback xmlns="">
          <p:sp>
            <p:nvSpPr>
              <p:cNvPr id="8" name="TextBox 7"/>
              <p:cNvSpPr txBox="1">
                <a:spLocks noRot="1" noChangeAspect="1" noMove="1" noResize="1" noEditPoints="1" noAdjustHandles="1" noChangeArrowheads="1" noChangeShapeType="1" noTextEdit="1"/>
              </p:cNvSpPr>
              <p:nvPr/>
            </p:nvSpPr>
            <p:spPr>
              <a:xfrm>
                <a:off x="6175649" y="6315243"/>
                <a:ext cx="3499816" cy="461665"/>
              </a:xfrm>
              <a:prstGeom prst="rect">
                <a:avLst/>
              </a:prstGeom>
              <a:blipFill rotWithShape="0">
                <a:blip r:embed="rId4"/>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2890568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Logarithmic Loop</a:t>
            </a:r>
            <a:endParaRPr lang="en-US" dirty="0"/>
          </a:p>
        </p:txBody>
      </p:sp>
      <p:sp>
        <p:nvSpPr>
          <p:cNvPr id="3" name="Content Placeholder 2"/>
          <p:cNvSpPr>
            <a:spLocks noGrp="1"/>
          </p:cNvSpPr>
          <p:nvPr>
            <p:ph idx="1"/>
          </p:nvPr>
        </p:nvSpPr>
        <p:spPr>
          <a:xfrm>
            <a:off x="1287509" y="5648908"/>
            <a:ext cx="8229600" cy="1020834"/>
          </a:xfrm>
        </p:spPr>
        <p:txBody>
          <a:bodyPr/>
          <a:lstStyle/>
          <a:p>
            <a:r>
              <a:rPr lang="en-US" dirty="0" smtClean="0"/>
              <a:t>The above loop runs </a:t>
            </a:r>
            <a:r>
              <a:rPr lang="en-US" dirty="0" smtClean="0">
                <a:latin typeface="Courier New" pitchFamily="49" charset="0"/>
                <a:cs typeface="Courier New" pitchFamily="49" charset="0"/>
              </a:rPr>
              <a:t>n*log</a:t>
            </a:r>
            <a:r>
              <a:rPr lang="en-US" baseline="-25000" dirty="0" smtClean="0">
                <a:latin typeface="Courier New" pitchFamily="49" charset="0"/>
                <a:cs typeface="Courier New" pitchFamily="49" charset="0"/>
              </a:rPr>
              <a:t>2</a:t>
            </a:r>
            <a:r>
              <a:rPr lang="en-US" dirty="0" smtClean="0">
                <a:latin typeface="Courier New" pitchFamily="49" charset="0"/>
                <a:cs typeface="Courier New" pitchFamily="49" charset="0"/>
              </a:rPr>
              <a:t>m</a:t>
            </a:r>
            <a:r>
              <a:rPr lang="en-US" dirty="0" smtClean="0"/>
              <a:t> times</a:t>
            </a:r>
          </a:p>
          <a:p>
            <a:r>
              <a:rPr lang="en-US" dirty="0" smtClean="0"/>
              <a:t>Generalized</a:t>
            </a:r>
            <a:endParaRPr lang="en-US" dirty="0"/>
          </a:p>
        </p:txBody>
      </p:sp>
      <p:sp>
        <p:nvSpPr>
          <p:cNvPr id="4" name="Content Placeholder 2"/>
          <p:cNvSpPr txBox="1">
            <a:spLocks/>
          </p:cNvSpPr>
          <p:nvPr/>
        </p:nvSpPr>
        <p:spPr>
          <a:xfrm>
            <a:off x="1287509" y="1943839"/>
            <a:ext cx="4269892"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n-NO" sz="2400" dirty="0">
                <a:latin typeface="Courier New" pitchFamily="49" charset="0"/>
                <a:cs typeface="Courier New" pitchFamily="49" charset="0"/>
              </a:rPr>
              <a:t>i=1, j=1, n=100, m=100</a:t>
            </a:r>
          </a:p>
          <a:p>
            <a:pPr marL="0" indent="0">
              <a:buNone/>
            </a:pPr>
            <a:r>
              <a:rPr lang="nn-NO" sz="2400" dirty="0">
                <a:latin typeface="Courier New" pitchFamily="49" charset="0"/>
                <a:cs typeface="Courier New" pitchFamily="49" charset="0"/>
              </a:rPr>
              <a:t>loop (i &lt;= n)</a:t>
            </a:r>
          </a:p>
          <a:p>
            <a:pPr marL="0" indent="0">
              <a:buNone/>
            </a:pPr>
            <a:r>
              <a:rPr lang="nn-NO" sz="2400" dirty="0">
                <a:latin typeface="Courier New" pitchFamily="49" charset="0"/>
                <a:cs typeface="Courier New" pitchFamily="49" charset="0"/>
              </a:rPr>
              <a:t>   </a:t>
            </a:r>
            <a:r>
              <a:rPr lang="nn-NO" sz="2400" b="1" dirty="0">
                <a:latin typeface="Courier New" pitchFamily="49" charset="0"/>
                <a:cs typeface="Courier New" pitchFamily="49" charset="0"/>
              </a:rPr>
              <a:t>loop (j &lt;= m) </a:t>
            </a:r>
          </a:p>
          <a:p>
            <a:pPr marL="0" indent="0">
              <a:buNone/>
            </a:pPr>
            <a:r>
              <a:rPr lang="en-US" sz="2400" b="1" dirty="0">
                <a:latin typeface="Courier New" pitchFamily="49" charset="0"/>
                <a:cs typeface="Courier New" pitchFamily="49" charset="0"/>
              </a:rPr>
              <a:t>      //… code </a:t>
            </a:r>
          </a:p>
          <a:p>
            <a:pPr marL="0" indent="0">
              <a:buNone/>
            </a:pPr>
            <a:r>
              <a:rPr lang="en-US" sz="2400" b="1" dirty="0">
                <a:latin typeface="Courier New" pitchFamily="49" charset="0"/>
                <a:cs typeface="Courier New" pitchFamily="49" charset="0"/>
              </a:rPr>
              <a:t>      j = j * 2</a:t>
            </a:r>
          </a:p>
          <a:p>
            <a:pPr marL="0" indent="0">
              <a:buNone/>
            </a:pPr>
            <a:r>
              <a:rPr lang="en-US" sz="2400" b="1" dirty="0">
                <a:latin typeface="Courier New" pitchFamily="49" charset="0"/>
                <a:cs typeface="Courier New" pitchFamily="49" charset="0"/>
              </a:rPr>
              <a:t>   end loop</a:t>
            </a:r>
          </a:p>
          <a:p>
            <a:pPr marL="0" indent="0">
              <a:buNone/>
            </a:pPr>
            <a:r>
              <a:rPr lang="en-US" sz="2400" b="1" dirty="0">
                <a:latin typeface="Courier New" pitchFamily="49" charset="0"/>
                <a:cs typeface="Courier New" pitchFamily="49" charset="0"/>
              </a:rPr>
              <a:t>   </a:t>
            </a:r>
            <a:r>
              <a:rPr lang="en-US" sz="2400" dirty="0">
                <a:latin typeface="Courier New" pitchFamily="49" charset="0"/>
                <a:cs typeface="Courier New" pitchFamily="49" charset="0"/>
              </a:rPr>
              <a:t>i = i + 1 </a:t>
            </a:r>
          </a:p>
          <a:p>
            <a:pPr marL="0" indent="0">
              <a:buNone/>
            </a:pPr>
            <a:r>
              <a:rPr lang="en-US" sz="2400" dirty="0">
                <a:latin typeface="Courier New" pitchFamily="49" charset="0"/>
                <a:cs typeface="Courier New" pitchFamily="49" charset="0"/>
              </a:rPr>
              <a:t>end loop</a:t>
            </a:r>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7029231" y="5648907"/>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𝒏𝒍𝒐𝒈</m:t>
                      </m:r>
                      <m:r>
                        <a:rPr lang="en-US" sz="2400" b="1" i="1" baseline="-25000">
                          <a:latin typeface="Cambria Math"/>
                        </a:rPr>
                        <m:t>𝟐</m:t>
                      </m:r>
                      <m:r>
                        <a:rPr lang="en-US" sz="2400" b="1" i="1">
                          <a:latin typeface="Cambria Math"/>
                        </a:rPr>
                        <m:t>𝒎</m:t>
                      </m:r>
                      <m:r>
                        <a:rPr lang="en-US" sz="2400" b="1" i="1">
                          <a:latin typeface="Cambria Math"/>
                        </a:rPr>
                        <m:t> </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7029231" y="5648907"/>
                <a:ext cx="3499816" cy="461665"/>
              </a:xfrm>
              <a:prstGeom prst="rect">
                <a:avLst/>
              </a:prstGeom>
              <a:blipFill rotWithShape="0">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029231" y="6137086"/>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𝒏𝒍𝒐𝒈</m:t>
                      </m:r>
                      <m:r>
                        <a:rPr lang="en-US" sz="2400" b="1" i="1" baseline="-25000">
                          <a:latin typeface="Cambria Math"/>
                        </a:rPr>
                        <m:t>𝟐</m:t>
                      </m:r>
                      <m:r>
                        <a:rPr lang="en-US" sz="2400" b="1" i="1">
                          <a:latin typeface="Cambria Math"/>
                        </a:rPr>
                        <m:t>𝒏</m:t>
                      </m:r>
                      <m:r>
                        <a:rPr lang="en-US" sz="2400" b="1" i="1">
                          <a:latin typeface="Cambria Math"/>
                        </a:rPr>
                        <m:t> </m:t>
                      </m:r>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7029231" y="6137086"/>
                <a:ext cx="3499816" cy="461665"/>
              </a:xfrm>
              <a:prstGeom prst="rect">
                <a:avLst/>
              </a:prstGeom>
              <a:blipFill rotWithShape="0">
                <a:blip r:embed="rId4"/>
                <a:stretch>
                  <a:fillRect b="-18667"/>
                </a:stretch>
              </a:blipFill>
            </p:spPr>
            <p:txBody>
              <a:bodyPr/>
              <a:lstStyle/>
              <a:p>
                <a:r>
                  <a:rPr lang="en-US">
                    <a:noFill/>
                  </a:rPr>
                  <a:t> </a:t>
                </a:r>
              </a:p>
            </p:txBody>
          </p:sp>
        </mc:Fallback>
      </mc:AlternateContent>
    </p:spTree>
    <p:extLst>
      <p:ext uri="{BB962C8B-B14F-4D97-AF65-F5344CB8AC3E}">
        <p14:creationId xmlns:p14="http://schemas.microsoft.com/office/powerpoint/2010/main" val="3086079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Quadratic</a:t>
            </a:r>
            <a:endParaRPr lang="en-US" dirty="0"/>
          </a:p>
        </p:txBody>
      </p:sp>
      <p:sp>
        <p:nvSpPr>
          <p:cNvPr id="3" name="Content Placeholder 2"/>
          <p:cNvSpPr>
            <a:spLocks noGrp="1"/>
          </p:cNvSpPr>
          <p:nvPr>
            <p:ph idx="1"/>
          </p:nvPr>
        </p:nvSpPr>
        <p:spPr>
          <a:xfrm>
            <a:off x="5884164" y="2980179"/>
            <a:ext cx="5764305" cy="944563"/>
          </a:xfrm>
        </p:spPr>
        <p:txBody>
          <a:bodyPr>
            <a:normAutofit/>
          </a:bodyPr>
          <a:lstStyle/>
          <a:p>
            <a:r>
              <a:rPr lang="en-US" dirty="0" smtClean="0"/>
              <a:t>Outer loop runs </a:t>
            </a:r>
            <a:r>
              <a:rPr lang="en-US" dirty="0" smtClean="0">
                <a:latin typeface="Courier New" pitchFamily="49" charset="0"/>
                <a:cs typeface="Courier New" pitchFamily="49" charset="0"/>
              </a:rPr>
              <a:t>n</a:t>
            </a:r>
            <a:r>
              <a:rPr lang="en-US" dirty="0" smtClean="0"/>
              <a:t> times</a:t>
            </a:r>
          </a:p>
          <a:p>
            <a:r>
              <a:rPr lang="en-US" dirty="0" smtClean="0"/>
              <a:t>Inner loop runs </a:t>
            </a:r>
            <a:r>
              <a:rPr lang="en-US" dirty="0" smtClean="0">
                <a:latin typeface="Courier New" pitchFamily="49" charset="0"/>
                <a:cs typeface="Courier New" pitchFamily="49" charset="0"/>
              </a:rPr>
              <a:t>(n+1)/2 </a:t>
            </a:r>
            <a:r>
              <a:rPr lang="en-US" dirty="0" smtClean="0"/>
              <a:t>times (see next slide)</a:t>
            </a:r>
            <a:endParaRPr lang="en-US" dirty="0"/>
          </a:p>
        </p:txBody>
      </p:sp>
      <p:sp>
        <p:nvSpPr>
          <p:cNvPr id="4" name="Content Placeholder 2"/>
          <p:cNvSpPr txBox="1">
            <a:spLocks/>
          </p:cNvSpPr>
          <p:nvPr/>
        </p:nvSpPr>
        <p:spPr>
          <a:xfrm>
            <a:off x="1732091" y="1833259"/>
            <a:ext cx="3391486"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n-NO" sz="2400" dirty="0">
                <a:latin typeface="Courier New" pitchFamily="49" charset="0"/>
                <a:cs typeface="Courier New" pitchFamily="49" charset="0"/>
              </a:rPr>
              <a:t>i=1, n=100</a:t>
            </a:r>
          </a:p>
          <a:p>
            <a:pPr marL="0" indent="0">
              <a:buNone/>
            </a:pPr>
            <a:r>
              <a:rPr lang="nn-NO" sz="2400" dirty="0">
                <a:latin typeface="Courier New" pitchFamily="49" charset="0"/>
                <a:cs typeface="Courier New" pitchFamily="49" charset="0"/>
              </a:rPr>
              <a:t>loop (i &lt;= n)</a:t>
            </a:r>
          </a:p>
          <a:p>
            <a:pPr marL="0" indent="0">
              <a:buNone/>
            </a:pPr>
            <a:r>
              <a:rPr lang="nn-NO" sz="2400" dirty="0">
                <a:latin typeface="Courier New" pitchFamily="49" charset="0"/>
                <a:cs typeface="Courier New" pitchFamily="49" charset="0"/>
              </a:rPr>
              <a:t>   j=1 </a:t>
            </a:r>
          </a:p>
          <a:p>
            <a:pPr marL="0" indent="0">
              <a:buNone/>
            </a:pPr>
            <a:r>
              <a:rPr lang="nn-NO" sz="2400" dirty="0">
                <a:latin typeface="Courier New" pitchFamily="49" charset="0"/>
                <a:cs typeface="Courier New" pitchFamily="49" charset="0"/>
              </a:rPr>
              <a:t>   loop</a:t>
            </a:r>
            <a:r>
              <a:rPr lang="nn-NO" sz="2400" b="1" dirty="0">
                <a:latin typeface="Courier New" pitchFamily="49" charset="0"/>
                <a:cs typeface="Courier New" pitchFamily="49" charset="0"/>
              </a:rPr>
              <a:t> (j &lt;= i) </a:t>
            </a:r>
          </a:p>
          <a:p>
            <a:pPr marL="0" indent="0">
              <a:buNone/>
            </a:pPr>
            <a:r>
              <a:rPr lang="en-US" sz="2400" b="1" dirty="0">
                <a:latin typeface="Courier New" pitchFamily="49" charset="0"/>
                <a:cs typeface="Courier New" pitchFamily="49" charset="0"/>
              </a:rPr>
              <a:t>      </a:t>
            </a:r>
            <a:r>
              <a:rPr lang="en-US" sz="2400" dirty="0">
                <a:latin typeface="Courier New" pitchFamily="49" charset="0"/>
                <a:cs typeface="Courier New" pitchFamily="49" charset="0"/>
              </a:rPr>
              <a:t>//… code </a:t>
            </a:r>
          </a:p>
          <a:p>
            <a:pPr marL="0" indent="0">
              <a:buNone/>
            </a:pPr>
            <a:r>
              <a:rPr lang="en-US" sz="2400" dirty="0">
                <a:latin typeface="Courier New" pitchFamily="49" charset="0"/>
                <a:cs typeface="Courier New" pitchFamily="49" charset="0"/>
              </a:rPr>
              <a:t>      j = j + 1</a:t>
            </a:r>
          </a:p>
          <a:p>
            <a:pPr marL="0" indent="0">
              <a:buNone/>
            </a:pPr>
            <a:r>
              <a:rPr lang="en-US" sz="2400" dirty="0">
                <a:latin typeface="Courier New" pitchFamily="49" charset="0"/>
                <a:cs typeface="Courier New" pitchFamily="49" charset="0"/>
              </a:rPr>
              <a:t>   end loop</a:t>
            </a:r>
          </a:p>
          <a:p>
            <a:pPr marL="0" indent="0">
              <a:buNone/>
            </a:pPr>
            <a:r>
              <a:rPr lang="en-US" sz="2400" b="1" dirty="0">
                <a:latin typeface="Courier New" pitchFamily="49" charset="0"/>
                <a:cs typeface="Courier New" pitchFamily="49" charset="0"/>
              </a:rPr>
              <a:t>   </a:t>
            </a:r>
            <a:r>
              <a:rPr lang="en-US" sz="2400" dirty="0">
                <a:latin typeface="Courier New" pitchFamily="49" charset="0"/>
                <a:cs typeface="Courier New" pitchFamily="49" charset="0"/>
              </a:rPr>
              <a:t>i = i + 1 </a:t>
            </a:r>
          </a:p>
          <a:p>
            <a:pPr marL="0" indent="0">
              <a:buNone/>
            </a:pPr>
            <a:r>
              <a:rPr lang="en-US" sz="2400" dirty="0">
                <a:latin typeface="Courier New" pitchFamily="49" charset="0"/>
                <a:cs typeface="Courier New" pitchFamily="49" charset="0"/>
              </a:rPr>
              <a:t>end loop</a:t>
            </a:r>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5884164" y="4545037"/>
                <a:ext cx="3499816" cy="7934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f>
                        <m:fPr>
                          <m:ctrlPr>
                            <a:rPr lang="en-US" sz="2400" b="1" i="1">
                              <a:latin typeface="Cambria Math" panose="02040503050406030204" pitchFamily="18" charset="0"/>
                            </a:rPr>
                          </m:ctrlPr>
                        </m:fPr>
                        <m:num>
                          <m:r>
                            <a:rPr lang="en-US" sz="2400" b="1" i="1">
                              <a:latin typeface="Cambria Math"/>
                            </a:rPr>
                            <m:t>𝒏</m:t>
                          </m:r>
                          <m:r>
                            <a:rPr lang="en-US" sz="2400" b="1" i="1">
                              <a:latin typeface="Cambria Math"/>
                            </a:rPr>
                            <m:t>(</m:t>
                          </m:r>
                          <m:r>
                            <a:rPr lang="en-US" sz="2400" b="1" i="1">
                              <a:latin typeface="Cambria Math"/>
                            </a:rPr>
                            <m:t>𝒏</m:t>
                          </m:r>
                          <m:r>
                            <a:rPr lang="en-US" sz="2400" b="1" i="1">
                              <a:latin typeface="Cambria Math"/>
                            </a:rPr>
                            <m:t>+</m:t>
                          </m:r>
                          <m:r>
                            <a:rPr lang="en-US" sz="2400" b="1" i="1">
                              <a:latin typeface="Cambria Math"/>
                            </a:rPr>
                            <m:t>𝟏</m:t>
                          </m:r>
                          <m:r>
                            <a:rPr lang="en-US" sz="2400" b="1" i="1">
                              <a:latin typeface="Cambria Math"/>
                            </a:rPr>
                            <m:t>)</m:t>
                          </m:r>
                        </m:num>
                        <m:den>
                          <m:r>
                            <a:rPr lang="en-US" sz="2400" b="1" i="1">
                              <a:latin typeface="Cambria Math"/>
                            </a:rPr>
                            <m:t>𝟐</m:t>
                          </m:r>
                        </m:den>
                      </m:f>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5884164" y="4545037"/>
                <a:ext cx="3499816" cy="793422"/>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9936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Quadratic - Inner loop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6050157"/>
              </p:ext>
            </p:extLst>
          </p:nvPr>
        </p:nvGraphicFramePr>
        <p:xfrm>
          <a:off x="1272989" y="1852680"/>
          <a:ext cx="9583270" cy="4771930"/>
        </p:xfrm>
        <a:graphic>
          <a:graphicData uri="http://schemas.openxmlformats.org/drawingml/2006/table">
            <a:tbl>
              <a:tblPr firstRow="1" bandRow="1">
                <a:tableStyleId>{5940675A-B579-460E-94D1-54222C63F5DA}</a:tableStyleId>
              </a:tblPr>
              <a:tblGrid>
                <a:gridCol w="659428">
                  <a:extLst>
                    <a:ext uri="{9D8B030D-6E8A-4147-A177-3AD203B41FA5}">
                      <a16:colId xmlns:a16="http://schemas.microsoft.com/office/drawing/2014/main" val="20000"/>
                    </a:ext>
                  </a:extLst>
                </a:gridCol>
                <a:gridCol w="2075113">
                  <a:extLst>
                    <a:ext uri="{9D8B030D-6E8A-4147-A177-3AD203B41FA5}">
                      <a16:colId xmlns:a16="http://schemas.microsoft.com/office/drawing/2014/main" val="20001"/>
                    </a:ext>
                  </a:extLst>
                </a:gridCol>
                <a:gridCol w="2635968">
                  <a:extLst>
                    <a:ext uri="{9D8B030D-6E8A-4147-A177-3AD203B41FA5}">
                      <a16:colId xmlns:a16="http://schemas.microsoft.com/office/drawing/2014/main" val="20002"/>
                    </a:ext>
                  </a:extLst>
                </a:gridCol>
                <a:gridCol w="4212761">
                  <a:extLst>
                    <a:ext uri="{9D8B030D-6E8A-4147-A177-3AD203B41FA5}">
                      <a16:colId xmlns:a16="http://schemas.microsoft.com/office/drawing/2014/main" val="20003"/>
                    </a:ext>
                  </a:extLst>
                </a:gridCol>
              </a:tblGrid>
              <a:tr h="460314">
                <a:tc>
                  <a:txBody>
                    <a:bodyPr/>
                    <a:lstStyle/>
                    <a:p>
                      <a:pPr algn="ctr"/>
                      <a:r>
                        <a:rPr lang="en-US" sz="2400" b="1" dirty="0" err="1" smtClean="0">
                          <a:latin typeface="Calibri Light" panose="020F0302020204030204" pitchFamily="34" charset="0"/>
                        </a:rPr>
                        <a:t>i</a:t>
                      </a:r>
                      <a:endParaRPr lang="en-US" sz="2400" b="1" dirty="0">
                        <a:latin typeface="Calibri Light" panose="020F0302020204030204" pitchFamily="34" charset="0"/>
                      </a:endParaRPr>
                    </a:p>
                  </a:txBody>
                  <a:tcPr marL="123471" marR="123471" marT="61735" marB="61735"/>
                </a:tc>
                <a:tc>
                  <a:txBody>
                    <a:bodyPr/>
                    <a:lstStyle/>
                    <a:p>
                      <a:pPr algn="ctr"/>
                      <a:r>
                        <a:rPr lang="en-US" sz="2000" b="1" dirty="0" smtClean="0">
                          <a:latin typeface="Calibri Light" panose="020F0302020204030204" pitchFamily="34" charset="0"/>
                        </a:rPr>
                        <a:t>j</a:t>
                      </a:r>
                      <a:endParaRPr lang="en-US" sz="2000" b="1" dirty="0">
                        <a:latin typeface="Calibri Light" panose="020F0302020204030204" pitchFamily="34" charset="0"/>
                      </a:endParaRPr>
                    </a:p>
                  </a:txBody>
                  <a:tcPr marL="123471" marR="123471" marT="61735" marB="61735"/>
                </a:tc>
                <a:tc>
                  <a:txBody>
                    <a:bodyPr/>
                    <a:lstStyle/>
                    <a:p>
                      <a:pPr algn="ctr"/>
                      <a:r>
                        <a:rPr lang="en-US" sz="2400" b="1" dirty="0" smtClean="0">
                          <a:latin typeface="Calibri Light" panose="020F0302020204030204" pitchFamily="34" charset="0"/>
                        </a:rPr>
                        <a:t>Total j iterations</a:t>
                      </a:r>
                      <a:r>
                        <a:rPr lang="en-US" sz="2400" b="1" baseline="0" dirty="0" smtClean="0">
                          <a:latin typeface="Calibri Light" panose="020F0302020204030204" pitchFamily="34" charset="0"/>
                        </a:rPr>
                        <a:t> </a:t>
                      </a:r>
                      <a:endParaRPr lang="en-US" sz="2400" b="1" dirty="0">
                        <a:latin typeface="Calibri Light" panose="020F0302020204030204" pitchFamily="34" charset="0"/>
                      </a:endParaRPr>
                    </a:p>
                  </a:txBody>
                  <a:tcPr marL="123471" marR="123471" marT="61735" marB="61735"/>
                </a:tc>
                <a:tc>
                  <a:txBody>
                    <a:bodyPr/>
                    <a:lstStyle/>
                    <a:p>
                      <a:pPr algn="ctr"/>
                      <a:r>
                        <a:rPr lang="en-US" sz="2400" b="1" dirty="0" smtClean="0">
                          <a:latin typeface="Calibri Light" panose="020F0302020204030204" pitchFamily="34" charset="0"/>
                        </a:rPr>
                        <a:t>Total Times j loop runs</a:t>
                      </a:r>
                      <a:endParaRPr lang="en-US" sz="2400" b="1" dirty="0">
                        <a:latin typeface="Calibri Light" panose="020F0302020204030204" pitchFamily="34" charset="0"/>
                      </a:endParaRPr>
                    </a:p>
                  </a:txBody>
                  <a:tcPr marL="123471" marR="123471" marT="61735" marB="61735"/>
                </a:tc>
                <a:extLst>
                  <a:ext uri="{0D108BD9-81ED-4DB2-BD59-A6C34878D82A}">
                    <a16:rowId xmlns:a16="http://schemas.microsoft.com/office/drawing/2014/main" val="10000"/>
                  </a:ext>
                </a:extLst>
              </a:tr>
              <a:tr h="424917">
                <a:tc>
                  <a:txBody>
                    <a:bodyPr/>
                    <a:lstStyle/>
                    <a:p>
                      <a:pPr algn="ctr"/>
                      <a:r>
                        <a:rPr lang="en-US" sz="2000" dirty="0" smtClean="0">
                          <a:latin typeface="Calibri Light" panose="020F0302020204030204" pitchFamily="34" charset="0"/>
                        </a:rPr>
                        <a:t>1</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a:t>
                      </a:r>
                      <a:endParaRPr lang="en-US" sz="2000" dirty="0">
                        <a:latin typeface="Calibri Light" panose="020F0302020204030204" pitchFamily="34" charset="0"/>
                      </a:endParaRPr>
                    </a:p>
                  </a:txBody>
                  <a:tcPr marL="123471" marR="123471" marT="61735" marB="61735"/>
                </a:tc>
                <a:tc rowSpan="10">
                  <a:txBody>
                    <a:bodyPr/>
                    <a:lstStyle/>
                    <a:p>
                      <a:pPr algn="l"/>
                      <a:r>
                        <a:rPr lang="en-US" sz="2000" b="1" dirty="0" smtClean="0">
                          <a:latin typeface="Calibri Light" panose="020F0302020204030204" pitchFamily="34" charset="0"/>
                        </a:rPr>
                        <a:t>1+2+3+4+5+6+7+8+9+10=55</a:t>
                      </a:r>
                    </a:p>
                    <a:p>
                      <a:pPr algn="l"/>
                      <a:r>
                        <a:rPr lang="en-US" sz="2000" b="1" dirty="0" smtClean="0">
                          <a:latin typeface="Calibri Light" panose="020F0302020204030204" pitchFamily="34" charset="0"/>
                        </a:rPr>
                        <a:t>Average:</a:t>
                      </a:r>
                    </a:p>
                    <a:p>
                      <a:pPr algn="l"/>
                      <a:r>
                        <a:rPr lang="en-US" sz="2000" b="1" dirty="0" smtClean="0">
                          <a:latin typeface="Calibri Light" panose="020F0302020204030204" pitchFamily="34" charset="0"/>
                        </a:rPr>
                        <a:t>(1+10)/2=5.5</a:t>
                      </a:r>
                    </a:p>
                    <a:p>
                      <a:pPr algn="l"/>
                      <a:r>
                        <a:rPr lang="en-US" sz="2000" b="1" dirty="0" smtClean="0">
                          <a:latin typeface="Calibri Light" panose="020F0302020204030204" pitchFamily="34" charset="0"/>
                        </a:rPr>
                        <a:t>Average Generalized:</a:t>
                      </a:r>
                    </a:p>
                    <a:p>
                      <a:pPr algn="l"/>
                      <a:r>
                        <a:rPr lang="en-US" sz="2000" b="1" dirty="0" smtClean="0">
                          <a:latin typeface="Calibri Light" panose="020F0302020204030204" pitchFamily="34" charset="0"/>
                        </a:rPr>
                        <a:t>(n+1)/2</a:t>
                      </a:r>
                      <a:endParaRPr lang="en-US" sz="2000" b="1" dirty="0">
                        <a:latin typeface="Calibri Light" panose="020F0302020204030204" pitchFamily="34" charset="0"/>
                      </a:endParaRPr>
                    </a:p>
                  </a:txBody>
                  <a:tcPr marL="123471" marR="123471" marT="61735" marB="61735" anchor="ctr"/>
                </a:tc>
                <a:extLst>
                  <a:ext uri="{0D108BD9-81ED-4DB2-BD59-A6C34878D82A}">
                    <a16:rowId xmlns:a16="http://schemas.microsoft.com/office/drawing/2014/main" val="10001"/>
                  </a:ext>
                </a:extLst>
              </a:tr>
              <a:tr h="424917">
                <a:tc>
                  <a:txBody>
                    <a:bodyPr/>
                    <a:lstStyle/>
                    <a:p>
                      <a:pPr algn="ctr"/>
                      <a:r>
                        <a:rPr lang="en-US" sz="2000" dirty="0" smtClean="0">
                          <a:latin typeface="Calibri Light" panose="020F0302020204030204" pitchFamily="34" charset="0"/>
                        </a:rPr>
                        <a:t>2</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2</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2"/>
                  </a:ext>
                </a:extLst>
              </a:tr>
              <a:tr h="424917">
                <a:tc>
                  <a:txBody>
                    <a:bodyPr/>
                    <a:lstStyle/>
                    <a:p>
                      <a:pPr algn="ctr"/>
                      <a:r>
                        <a:rPr lang="en-US" sz="2000" dirty="0" smtClean="0">
                          <a:latin typeface="Calibri Light" panose="020F0302020204030204" pitchFamily="34" charset="0"/>
                        </a:rPr>
                        <a:t>3</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1,2,3</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3</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3"/>
                  </a:ext>
                </a:extLst>
              </a:tr>
              <a:tr h="424917">
                <a:tc>
                  <a:txBody>
                    <a:bodyPr/>
                    <a:lstStyle/>
                    <a:p>
                      <a:pPr algn="ctr"/>
                      <a:r>
                        <a:rPr lang="en-US" sz="2000" dirty="0" smtClean="0">
                          <a:latin typeface="Calibri Light" panose="020F0302020204030204" pitchFamily="34" charset="0"/>
                        </a:rPr>
                        <a:t>4</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1,2,3,4</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4</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4"/>
                  </a:ext>
                </a:extLst>
              </a:tr>
              <a:tr h="424917">
                <a:tc>
                  <a:txBody>
                    <a:bodyPr/>
                    <a:lstStyle/>
                    <a:p>
                      <a:pPr algn="ctr"/>
                      <a:r>
                        <a:rPr lang="en-US" sz="2000" dirty="0" smtClean="0">
                          <a:latin typeface="Calibri Light" panose="020F0302020204030204" pitchFamily="34" charset="0"/>
                        </a:rPr>
                        <a:t>5</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1,2,…,5</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5</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5"/>
                  </a:ext>
                </a:extLst>
              </a:tr>
              <a:tr h="424917">
                <a:tc>
                  <a:txBody>
                    <a:bodyPr/>
                    <a:lstStyle/>
                    <a:p>
                      <a:pPr algn="ctr"/>
                      <a:r>
                        <a:rPr lang="en-US" sz="2000" dirty="0" smtClean="0">
                          <a:latin typeface="Calibri Light" panose="020F0302020204030204" pitchFamily="34" charset="0"/>
                        </a:rPr>
                        <a:t>6</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1,2,…,6</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6</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6"/>
                  </a:ext>
                </a:extLst>
              </a:tr>
              <a:tr h="424917">
                <a:tc>
                  <a:txBody>
                    <a:bodyPr/>
                    <a:lstStyle/>
                    <a:p>
                      <a:pPr algn="ctr"/>
                      <a:r>
                        <a:rPr lang="en-US" sz="2000" dirty="0" smtClean="0">
                          <a:latin typeface="Calibri Light" panose="020F0302020204030204" pitchFamily="34" charset="0"/>
                        </a:rPr>
                        <a:t>7</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1,2,…,7</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7</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7"/>
                  </a:ext>
                </a:extLst>
              </a:tr>
              <a:tr h="424917">
                <a:tc>
                  <a:txBody>
                    <a:bodyPr/>
                    <a:lstStyle/>
                    <a:p>
                      <a:pPr algn="ctr"/>
                      <a:r>
                        <a:rPr lang="en-US" sz="2000" dirty="0" smtClean="0">
                          <a:latin typeface="Calibri Light" panose="020F0302020204030204" pitchFamily="34" charset="0"/>
                        </a:rPr>
                        <a:t>8</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1,2,…,8</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8</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8"/>
                  </a:ext>
                </a:extLst>
              </a:tr>
              <a:tr h="424917">
                <a:tc>
                  <a:txBody>
                    <a:bodyPr/>
                    <a:lstStyle/>
                    <a:p>
                      <a:pPr algn="ctr"/>
                      <a:r>
                        <a:rPr lang="en-US" sz="2000" dirty="0" smtClean="0">
                          <a:latin typeface="Calibri Light" panose="020F0302020204030204" pitchFamily="34" charset="0"/>
                        </a:rPr>
                        <a:t>9</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1,2,…,9</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9</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09"/>
                  </a:ext>
                </a:extLst>
              </a:tr>
              <a:tr h="424917">
                <a:tc>
                  <a:txBody>
                    <a:bodyPr/>
                    <a:lstStyle/>
                    <a:p>
                      <a:pPr algn="ctr"/>
                      <a:r>
                        <a:rPr lang="en-US" sz="2000" dirty="0" smtClean="0">
                          <a:latin typeface="Calibri Light" panose="020F0302020204030204" pitchFamily="34" charset="0"/>
                        </a:rPr>
                        <a:t>10</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1,...,10</a:t>
                      </a:r>
                      <a:endParaRPr lang="en-US" sz="2000" dirty="0">
                        <a:latin typeface="Calibri Light" panose="020F0302020204030204" pitchFamily="34" charset="0"/>
                      </a:endParaRPr>
                    </a:p>
                  </a:txBody>
                  <a:tcPr marL="123471" marR="123471" marT="61735" marB="61735"/>
                </a:tc>
                <a:tc>
                  <a:txBody>
                    <a:bodyPr/>
                    <a:lstStyle/>
                    <a:p>
                      <a:r>
                        <a:rPr lang="en-US" sz="2000" dirty="0" smtClean="0">
                          <a:latin typeface="Calibri Light" panose="020F0302020204030204" pitchFamily="34" charset="0"/>
                        </a:rPr>
                        <a:t>10</a:t>
                      </a:r>
                      <a:endParaRPr lang="en-US" sz="2000" dirty="0">
                        <a:latin typeface="Calibri Light" panose="020F0302020204030204" pitchFamily="34" charset="0"/>
                      </a:endParaRPr>
                    </a:p>
                  </a:txBody>
                  <a:tcPr marL="123471" marR="123471" marT="61735" marB="61735"/>
                </a:tc>
                <a:tc vMerge="1">
                  <a:txBody>
                    <a:bodyPr/>
                    <a:lstStyle/>
                    <a:p>
                      <a:endParaRPr lang="en-US" sz="2400" dirty="0"/>
                    </a:p>
                  </a:txBody>
                  <a:tcPr marL="123471" marR="123471" marT="61735" marB="6173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50933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Complexity</a:t>
            </a:r>
            <a:endParaRPr lang="en-US" dirty="0"/>
          </a:p>
        </p:txBody>
      </p:sp>
      <p:sp>
        <p:nvSpPr>
          <p:cNvPr id="3" name="Content Placeholder 2"/>
          <p:cNvSpPr>
            <a:spLocks noGrp="1"/>
          </p:cNvSpPr>
          <p:nvPr>
            <p:ph idx="1"/>
          </p:nvPr>
        </p:nvSpPr>
        <p:spPr/>
        <p:txBody>
          <a:bodyPr/>
          <a:lstStyle/>
          <a:p>
            <a:r>
              <a:rPr lang="en-US" dirty="0" smtClean="0"/>
              <a:t>Two ways to measure</a:t>
            </a:r>
          </a:p>
          <a:p>
            <a:pPr lvl="1"/>
            <a:r>
              <a:rPr lang="en-US" dirty="0" smtClean="0"/>
              <a:t>Time complexity</a:t>
            </a:r>
          </a:p>
          <a:p>
            <a:pPr lvl="2"/>
            <a:r>
              <a:rPr lang="en-US" dirty="0" smtClean="0"/>
              <a:t>How much time is required for an algorithm</a:t>
            </a:r>
          </a:p>
          <a:p>
            <a:pPr lvl="1"/>
            <a:r>
              <a:rPr lang="en-US" dirty="0" smtClean="0"/>
              <a:t>Space complexity</a:t>
            </a:r>
          </a:p>
          <a:p>
            <a:pPr lvl="2"/>
            <a:r>
              <a:rPr lang="en-US" dirty="0" smtClean="0"/>
              <a:t>How much space is required for an algorithm</a:t>
            </a:r>
          </a:p>
          <a:p>
            <a:pPr lvl="2"/>
            <a:endParaRPr lang="en-US" dirty="0"/>
          </a:p>
          <a:p>
            <a:r>
              <a:rPr lang="en-US" dirty="0" smtClean="0"/>
              <a:t>Usually we work with estimates rather than exact values</a:t>
            </a:r>
            <a:endParaRPr lang="en-US" dirty="0"/>
          </a:p>
        </p:txBody>
      </p:sp>
    </p:spTree>
    <p:extLst>
      <p:ext uri="{BB962C8B-B14F-4D97-AF65-F5344CB8AC3E}">
        <p14:creationId xmlns:p14="http://schemas.microsoft.com/office/powerpoint/2010/main" val="205337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lstStyle/>
          <a:p>
            <a:r>
              <a:rPr lang="en-US" dirty="0" smtClean="0"/>
              <a:t>More important as compared to space complexity</a:t>
            </a:r>
          </a:p>
          <a:p>
            <a:r>
              <a:rPr lang="en-US" dirty="0"/>
              <a:t>It is the process of determining how processing time increases as the size of the problem (input size) increases.</a:t>
            </a:r>
          </a:p>
          <a:p>
            <a:pPr>
              <a:lnSpc>
                <a:spcPct val="90000"/>
              </a:lnSpc>
            </a:pPr>
            <a:r>
              <a:rPr lang="en-US" sz="2400" dirty="0" smtClean="0">
                <a:sym typeface="Wingdings" pitchFamily="2" charset="2"/>
              </a:rPr>
              <a:t>3-4GHz</a:t>
            </a:r>
            <a:r>
              <a:rPr lang="en-US" sz="2400" dirty="0">
                <a:sym typeface="Wingdings" pitchFamily="2" charset="2"/>
              </a:rPr>
              <a:t>. processors on the market </a:t>
            </a:r>
          </a:p>
          <a:p>
            <a:pPr lvl="1">
              <a:lnSpc>
                <a:spcPct val="90000"/>
              </a:lnSpc>
            </a:pPr>
            <a:r>
              <a:rPr lang="en-US" sz="2000" dirty="0">
                <a:sym typeface="Wingdings" pitchFamily="2" charset="2"/>
              </a:rPr>
              <a:t>still … </a:t>
            </a:r>
          </a:p>
          <a:p>
            <a:pPr lvl="1">
              <a:lnSpc>
                <a:spcPct val="90000"/>
              </a:lnSpc>
            </a:pPr>
            <a:r>
              <a:rPr lang="en-US" sz="2000" dirty="0">
                <a:sym typeface="Wingdings" pitchFamily="2" charset="2"/>
              </a:rPr>
              <a:t>researchers estimate that the computation of various transformations for 1 single DNA chain for one single protein on 1 </a:t>
            </a:r>
            <a:r>
              <a:rPr lang="en-US" sz="2000" dirty="0" err="1">
                <a:sym typeface="Wingdings" pitchFamily="2" charset="2"/>
              </a:rPr>
              <a:t>TerraHz</a:t>
            </a:r>
            <a:r>
              <a:rPr lang="en-US" sz="2000" dirty="0">
                <a:sym typeface="Wingdings" pitchFamily="2" charset="2"/>
              </a:rPr>
              <a:t>. computer would take about </a:t>
            </a:r>
            <a:r>
              <a:rPr lang="en-US" sz="2000" b="1" dirty="0">
                <a:sym typeface="Wingdings" pitchFamily="2" charset="2"/>
              </a:rPr>
              <a:t>1 year </a:t>
            </a:r>
            <a:r>
              <a:rPr lang="en-US" sz="2000" dirty="0">
                <a:sym typeface="Wingdings" pitchFamily="2" charset="2"/>
              </a:rPr>
              <a:t>to run to completion</a:t>
            </a:r>
            <a:endParaRPr lang="en-US" dirty="0"/>
          </a:p>
        </p:txBody>
      </p:sp>
    </p:spTree>
    <p:extLst>
      <p:ext uri="{BB962C8B-B14F-4D97-AF65-F5344CB8AC3E}">
        <p14:creationId xmlns:p14="http://schemas.microsoft.com/office/powerpoint/2010/main" val="4539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Running time</a:t>
            </a:r>
          </a:p>
        </p:txBody>
      </p:sp>
      <p:sp>
        <p:nvSpPr>
          <p:cNvPr id="157700" name="Text Box 4"/>
          <p:cNvSpPr txBox="1">
            <a:spLocks noChangeArrowheads="1"/>
          </p:cNvSpPr>
          <p:nvPr/>
        </p:nvSpPr>
        <p:spPr bwMode="auto">
          <a:xfrm>
            <a:off x="1024128" y="5016687"/>
            <a:ext cx="10370013" cy="1015663"/>
          </a:xfrm>
          <a:prstGeom prst="rect">
            <a:avLst/>
          </a:prstGeom>
          <a:noFill/>
          <a:ln w="9525">
            <a:noFill/>
            <a:miter lim="800000"/>
            <a:headEnd/>
            <a:tailEnd/>
          </a:ln>
          <a:effectLst/>
        </p:spPr>
        <p:txBody>
          <a:bodyPr wrap="square">
            <a:spAutoFit/>
          </a:bodyPr>
          <a:lstStyle/>
          <a:p>
            <a:r>
              <a:rPr lang="en-US" sz="2000" dirty="0"/>
              <a:t>Suppose the program includes an </a:t>
            </a:r>
            <a:r>
              <a:rPr lang="en-US" sz="2000" i="1" dirty="0" smtClean="0"/>
              <a:t>if-else </a:t>
            </a:r>
            <a:r>
              <a:rPr lang="en-US" sz="2000" dirty="0"/>
              <a:t>statement that may execute or not: </a:t>
            </a:r>
            <a:r>
              <a:rPr lang="en-US" sz="2000" dirty="0">
                <a:sym typeface="Wingdings" pitchFamily="2" charset="2"/>
              </a:rPr>
              <a:t> variable running </a:t>
            </a:r>
            <a:r>
              <a:rPr lang="en-US" sz="2000" dirty="0" smtClean="0">
                <a:sym typeface="Wingdings" pitchFamily="2" charset="2"/>
              </a:rPr>
              <a:t>time</a:t>
            </a:r>
          </a:p>
          <a:p>
            <a:endParaRPr lang="en-US" sz="2000" dirty="0">
              <a:sym typeface="Wingdings" pitchFamily="2" charset="2"/>
            </a:endParaRPr>
          </a:p>
          <a:p>
            <a:r>
              <a:rPr lang="en-US" sz="2000" dirty="0">
                <a:sym typeface="Wingdings" pitchFamily="2" charset="2"/>
              </a:rPr>
              <a:t>Typically algorithms are measured by their </a:t>
            </a:r>
            <a:r>
              <a:rPr lang="en-US" sz="2000" b="1" i="1" dirty="0">
                <a:solidFill>
                  <a:srgbClr val="FF3300"/>
                </a:solidFill>
                <a:sym typeface="Wingdings" pitchFamily="2" charset="2"/>
              </a:rPr>
              <a:t>worst case</a:t>
            </a:r>
            <a:r>
              <a:rPr lang="en-US" sz="2000" b="1" i="1" dirty="0">
                <a:solidFill>
                  <a:schemeClr val="accent2"/>
                </a:solidFill>
                <a:sym typeface="Wingdings" pitchFamily="2" charset="2"/>
              </a:rPr>
              <a:t> </a:t>
            </a:r>
            <a:r>
              <a:rPr lang="en-US" sz="2000" b="1" i="1" dirty="0">
                <a:solidFill>
                  <a:srgbClr val="FF0000"/>
                </a:solidFill>
                <a:sym typeface="Wingdings" pitchFamily="2" charset="2"/>
              </a:rPr>
              <a:t>performance</a:t>
            </a:r>
            <a:endParaRPr lang="en-US" sz="2000" dirty="0">
              <a:solidFill>
                <a:srgbClr val="FF0000"/>
              </a:solidFill>
              <a:sym typeface="Wingdings" pitchFamily="2" charset="2"/>
            </a:endParaRPr>
          </a:p>
        </p:txBody>
      </p:sp>
      <p:sp>
        <p:nvSpPr>
          <p:cNvPr id="2" name="Content Placeholder 1"/>
          <p:cNvSpPr>
            <a:spLocks noGrp="1"/>
          </p:cNvSpPr>
          <p:nvPr>
            <p:ph idx="1"/>
          </p:nvPr>
        </p:nvSpPr>
        <p:spPr/>
        <p:txBody>
          <a:bodyPr/>
          <a:lstStyle/>
          <a:p>
            <a:endParaRPr lang="en-US" dirty="0"/>
          </a:p>
        </p:txBody>
      </p:sp>
      <p:pic>
        <p:nvPicPr>
          <p:cNvPr id="6" name="Picture 3"/>
          <p:cNvPicPr>
            <a:picLocks noChangeAspect="1" noChangeArrowheads="1"/>
          </p:cNvPicPr>
          <p:nvPr/>
        </p:nvPicPr>
        <p:blipFill>
          <a:blip r:embed="rId2" cstate="print"/>
          <a:srcRect/>
          <a:stretch>
            <a:fillRect/>
          </a:stretch>
        </p:blipFill>
        <p:spPr>
          <a:xfrm>
            <a:off x="3773020" y="2084832"/>
            <a:ext cx="5181600" cy="2735263"/>
          </a:xfrm>
          <a:prstGeom prst="rect">
            <a:avLst/>
          </a:prstGeom>
          <a:noFill/>
          <a:ln/>
        </p:spPr>
      </p:pic>
    </p:spTree>
    <p:extLst>
      <p:ext uri="{BB962C8B-B14F-4D97-AF65-F5344CB8AC3E}">
        <p14:creationId xmlns:p14="http://schemas.microsoft.com/office/powerpoint/2010/main" val="270298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a:bodyPr>
          <a:lstStyle/>
          <a:p>
            <a:r>
              <a:rPr lang="en-US" dirty="0" smtClean="0"/>
              <a:t>Recap of the previous lecture</a:t>
            </a:r>
          </a:p>
          <a:p>
            <a:r>
              <a:rPr lang="en-US" sz="2400" dirty="0"/>
              <a:t>Analysis of algorithms</a:t>
            </a:r>
            <a:endParaRPr lang="en-US" sz="1600" dirty="0"/>
          </a:p>
          <a:p>
            <a:pPr lvl="0"/>
            <a:r>
              <a:rPr lang="en-US" sz="2400" dirty="0" smtClean="0"/>
              <a:t>Complexity </a:t>
            </a:r>
            <a:r>
              <a:rPr lang="en-US" sz="2400" dirty="0"/>
              <a:t>of algorithm</a:t>
            </a:r>
            <a:endParaRPr lang="en-US" sz="1600" dirty="0"/>
          </a:p>
          <a:p>
            <a:pPr lvl="1"/>
            <a:r>
              <a:rPr lang="en-US" dirty="0"/>
              <a:t>Time complexity</a:t>
            </a:r>
            <a:endParaRPr lang="en-US" sz="1200" dirty="0"/>
          </a:p>
          <a:p>
            <a:pPr lvl="1"/>
            <a:r>
              <a:rPr lang="en-US" dirty="0"/>
              <a:t>Space complexity</a:t>
            </a:r>
            <a:endParaRPr lang="en-US" sz="1200" dirty="0"/>
          </a:p>
          <a:p>
            <a:pPr lvl="0"/>
            <a:r>
              <a:rPr lang="en-US" sz="2400" dirty="0" smtClean="0"/>
              <a:t>Big </a:t>
            </a:r>
            <a:r>
              <a:rPr lang="en-US" sz="2400" dirty="0"/>
              <a:t>O </a:t>
            </a:r>
            <a:r>
              <a:rPr lang="en-US" sz="2400" dirty="0" smtClean="0"/>
              <a:t>Notation</a:t>
            </a:r>
            <a:endParaRPr lang="en-US" sz="1600" dirty="0"/>
          </a:p>
          <a:p>
            <a:pPr lvl="1"/>
            <a:r>
              <a:rPr lang="en-US" dirty="0"/>
              <a:t>Best-case analysis</a:t>
            </a:r>
            <a:endParaRPr lang="en-US" sz="1200" dirty="0"/>
          </a:p>
          <a:p>
            <a:pPr lvl="1"/>
            <a:r>
              <a:rPr lang="en-US" dirty="0"/>
              <a:t>Worst-case </a:t>
            </a:r>
            <a:r>
              <a:rPr lang="en-US" dirty="0" smtClean="0"/>
              <a:t>analysis</a:t>
            </a:r>
          </a:p>
          <a:p>
            <a:pPr lvl="1"/>
            <a:r>
              <a:rPr lang="en-US" dirty="0"/>
              <a:t>Average-case analysis</a:t>
            </a:r>
          </a:p>
          <a:p>
            <a:endParaRPr lang="en-US" dirty="0" smtClean="0"/>
          </a:p>
          <a:p>
            <a:endParaRPr lang="en-US" dirty="0"/>
          </a:p>
        </p:txBody>
      </p:sp>
    </p:spTree>
    <p:extLst>
      <p:ext uri="{BB962C8B-B14F-4D97-AF65-F5344CB8AC3E}">
        <p14:creationId xmlns:p14="http://schemas.microsoft.com/office/powerpoint/2010/main" val="1389804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Asymptotic Notation</a:t>
            </a:r>
          </a:p>
        </p:txBody>
      </p:sp>
      <p:sp>
        <p:nvSpPr>
          <p:cNvPr id="171011" name="Rectangle 3"/>
          <p:cNvSpPr>
            <a:spLocks noGrp="1" noChangeArrowheads="1"/>
          </p:cNvSpPr>
          <p:nvPr>
            <p:ph type="body" idx="1"/>
          </p:nvPr>
        </p:nvSpPr>
        <p:spPr>
          <a:xfrm>
            <a:off x="1098176" y="2084832"/>
            <a:ext cx="9560859" cy="4114800"/>
          </a:xfrm>
        </p:spPr>
        <p:txBody>
          <a:bodyPr>
            <a:normAutofit/>
          </a:bodyPr>
          <a:lstStyle/>
          <a:p>
            <a:r>
              <a:rPr lang="en-US" dirty="0"/>
              <a:t>Asymptotic notation is a way to describe the running time or space complexity of an algorithm based on the input size. It is commonly used in complexity analysis to describe how an algorithm performs as the size of the </a:t>
            </a:r>
            <a:r>
              <a:rPr lang="en-US" b="1" dirty="0"/>
              <a:t>input grows</a:t>
            </a:r>
            <a:r>
              <a:rPr lang="en-US" b="1" dirty="0" smtClean="0"/>
              <a:t>.</a:t>
            </a:r>
          </a:p>
          <a:p>
            <a:r>
              <a:rPr lang="en-US" dirty="0" smtClean="0"/>
              <a:t>It </a:t>
            </a:r>
            <a:r>
              <a:rPr lang="en-US" dirty="0"/>
              <a:t>provides a high-level understanding of the algorithm's efficiency by ignoring constant factors and lower-order terms, focusing instead on the most significant terms</a:t>
            </a:r>
            <a:r>
              <a:rPr lang="en-US" b="1" dirty="0" smtClean="0"/>
              <a:t> </a:t>
            </a:r>
            <a:endParaRPr lang="en-US" b="1" dirty="0"/>
          </a:p>
        </p:txBody>
      </p:sp>
    </p:spTree>
    <p:extLst>
      <p:ext uri="{BB962C8B-B14F-4D97-AF65-F5344CB8AC3E}">
        <p14:creationId xmlns:p14="http://schemas.microsoft.com/office/powerpoint/2010/main" val="108273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t>“Relatives” of Big-Oh </a:t>
            </a:r>
          </a:p>
        </p:txBody>
      </p:sp>
      <p:sp>
        <p:nvSpPr>
          <p:cNvPr id="177155" name="Rectangle 3"/>
          <p:cNvSpPr>
            <a:spLocks noGrp="1" noChangeArrowheads="1"/>
          </p:cNvSpPr>
          <p:nvPr>
            <p:ph type="body" idx="1"/>
          </p:nvPr>
        </p:nvSpPr>
        <p:spPr/>
        <p:txBody>
          <a:bodyPr>
            <a:normAutofit/>
          </a:bodyPr>
          <a:lstStyle/>
          <a:p>
            <a:pPr>
              <a:buFontTx/>
              <a:buNone/>
            </a:pPr>
            <a:r>
              <a:rPr lang="en-US" altLang="en-US" sz="2100" dirty="0"/>
              <a:t>The three most commonly used notations are Big O, Omega, and Theta</a:t>
            </a:r>
            <a:r>
              <a:rPr lang="en-US" altLang="en-US" sz="2100" dirty="0" smtClean="0"/>
              <a:t>.</a:t>
            </a:r>
          </a:p>
          <a:p>
            <a:pPr>
              <a:buFontTx/>
              <a:buNone/>
            </a:pPr>
            <a:endParaRPr lang="en-US" altLang="en-US" sz="2100" dirty="0"/>
          </a:p>
          <a:p>
            <a:pPr marL="342900" lvl="1" indent="-342900">
              <a:buFont typeface="Arial" pitchFamily="34" charset="0"/>
              <a:buChar char="•"/>
            </a:pPr>
            <a:r>
              <a:rPr lang="en-US" altLang="en-US" sz="2100" dirty="0">
                <a:sym typeface="Symbol" pitchFamily="18" charset="2"/>
              </a:rPr>
              <a:t>O</a:t>
            </a:r>
            <a:r>
              <a:rPr lang="en-US" altLang="en-US" sz="2100" dirty="0"/>
              <a:t> (f(n)): </a:t>
            </a:r>
            <a:r>
              <a:rPr lang="en-US" altLang="en-US" sz="2100" dirty="0">
                <a:solidFill>
                  <a:srgbClr val="FF3300"/>
                </a:solidFill>
              </a:rPr>
              <a:t>Big O </a:t>
            </a:r>
            <a:r>
              <a:rPr lang="en-US" altLang="en-US" sz="2100" dirty="0"/>
              <a:t>– asymptotic </a:t>
            </a:r>
            <a:r>
              <a:rPr lang="en-US" altLang="en-US" sz="2100" i="1" dirty="0"/>
              <a:t>upper</a:t>
            </a:r>
            <a:r>
              <a:rPr lang="en-US" altLang="en-US" sz="2100" dirty="0"/>
              <a:t> </a:t>
            </a:r>
            <a:r>
              <a:rPr lang="en-US" altLang="en-US" sz="2100" dirty="0" smtClean="0"/>
              <a:t>bound </a:t>
            </a:r>
            <a:r>
              <a:rPr lang="en-US" sz="2400" dirty="0"/>
              <a:t>or worst-case complexity</a:t>
            </a:r>
            <a:endParaRPr lang="en-US" altLang="en-US" sz="2100" dirty="0" smtClean="0"/>
          </a:p>
          <a:p>
            <a:pPr marL="0" lvl="1" indent="0">
              <a:buNone/>
            </a:pPr>
            <a:endParaRPr lang="en-US" altLang="en-US" sz="2100" dirty="0"/>
          </a:p>
          <a:p>
            <a:pPr marL="0" lvl="1" indent="0">
              <a:buNone/>
            </a:pPr>
            <a:r>
              <a:rPr lang="en-US" altLang="en-US" sz="2400" dirty="0" smtClean="0"/>
              <a:t>“Relatives</a:t>
            </a:r>
            <a:r>
              <a:rPr lang="en-US" altLang="en-US" sz="2400" dirty="0"/>
              <a:t>” of the </a:t>
            </a:r>
            <a:r>
              <a:rPr lang="en-US" altLang="en-US" sz="2400" dirty="0" smtClean="0"/>
              <a:t>Big-Oh</a:t>
            </a:r>
          </a:p>
          <a:p>
            <a:pPr lvl="1"/>
            <a:endParaRPr lang="en-US" altLang="en-US" sz="2100" dirty="0" smtClean="0">
              <a:sym typeface="Symbol" pitchFamily="18" charset="2"/>
            </a:endParaRPr>
          </a:p>
          <a:p>
            <a:pPr lvl="1"/>
            <a:r>
              <a:rPr lang="en-US" altLang="en-US" sz="2100" dirty="0" smtClean="0">
                <a:sym typeface="Symbol" pitchFamily="18" charset="2"/>
              </a:rPr>
              <a:t></a:t>
            </a:r>
            <a:r>
              <a:rPr lang="en-US" altLang="en-US" sz="2100" dirty="0" smtClean="0"/>
              <a:t> </a:t>
            </a:r>
            <a:r>
              <a:rPr lang="en-US" altLang="en-US" sz="2100" dirty="0"/>
              <a:t>(f(n)): </a:t>
            </a:r>
            <a:r>
              <a:rPr lang="en-US" altLang="en-US" sz="2100" dirty="0">
                <a:solidFill>
                  <a:srgbClr val="FF3300"/>
                </a:solidFill>
              </a:rPr>
              <a:t>Big Omega </a:t>
            </a:r>
            <a:r>
              <a:rPr lang="en-US" altLang="en-US" sz="2100" dirty="0"/>
              <a:t>– asymptotic </a:t>
            </a:r>
            <a:r>
              <a:rPr lang="en-US" altLang="en-US" sz="2100" i="1" dirty="0"/>
              <a:t>lower</a:t>
            </a:r>
            <a:r>
              <a:rPr lang="en-US" altLang="en-US" sz="2100" dirty="0"/>
              <a:t> </a:t>
            </a:r>
            <a:r>
              <a:rPr lang="en-US" altLang="en-US" sz="2100" dirty="0" smtClean="0"/>
              <a:t>bound </a:t>
            </a:r>
            <a:r>
              <a:rPr lang="en-US" sz="2400" dirty="0"/>
              <a:t>or best-case complexity</a:t>
            </a:r>
            <a:endParaRPr lang="en-US" altLang="en-US" sz="2100" dirty="0"/>
          </a:p>
          <a:p>
            <a:pPr lvl="1"/>
            <a:endParaRPr lang="en-US" altLang="en-US" sz="2100" dirty="0" smtClean="0">
              <a:sym typeface="Symbol" pitchFamily="18" charset="2"/>
            </a:endParaRPr>
          </a:p>
          <a:p>
            <a:pPr lvl="1"/>
            <a:r>
              <a:rPr lang="en-US" altLang="en-US" sz="2100" dirty="0" smtClean="0">
                <a:sym typeface="Symbol" pitchFamily="18" charset="2"/>
              </a:rPr>
              <a:t></a:t>
            </a:r>
            <a:r>
              <a:rPr lang="en-US" altLang="en-US" sz="2100" dirty="0" smtClean="0"/>
              <a:t> </a:t>
            </a:r>
            <a:r>
              <a:rPr lang="en-US" altLang="en-US" sz="2100" dirty="0"/>
              <a:t>(f(n)): </a:t>
            </a:r>
            <a:r>
              <a:rPr lang="en-US" altLang="en-US" sz="2100" dirty="0">
                <a:solidFill>
                  <a:srgbClr val="FF3300"/>
                </a:solidFill>
              </a:rPr>
              <a:t>Big Theta</a:t>
            </a:r>
            <a:r>
              <a:rPr lang="en-US" altLang="en-US" sz="2100" dirty="0"/>
              <a:t> – asymptotic </a:t>
            </a:r>
            <a:r>
              <a:rPr lang="en-US" altLang="en-US" sz="2100" i="1" dirty="0"/>
              <a:t>tight</a:t>
            </a:r>
            <a:r>
              <a:rPr lang="en-US" altLang="en-US" sz="2100" dirty="0"/>
              <a:t> </a:t>
            </a:r>
            <a:r>
              <a:rPr lang="en-US" altLang="en-US" sz="2100" dirty="0" smtClean="0"/>
              <a:t>bound </a:t>
            </a:r>
            <a:r>
              <a:rPr lang="en-US" sz="2400" dirty="0"/>
              <a:t>or average-case complexity </a:t>
            </a:r>
            <a:endParaRPr lang="en-US" altLang="en-US" sz="2100" dirty="0"/>
          </a:p>
          <a:p>
            <a:pPr lvl="1"/>
            <a:endParaRPr lang="en-US" altLang="en-US" sz="2100" dirty="0"/>
          </a:p>
          <a:p>
            <a:pPr marL="0" indent="0">
              <a:buNone/>
            </a:pPr>
            <a:endParaRPr lang="en-US" sz="2400" dirty="0"/>
          </a:p>
          <a:p>
            <a:endParaRPr lang="en-US" sz="2400" dirty="0"/>
          </a:p>
        </p:txBody>
      </p:sp>
    </p:spTree>
    <p:extLst>
      <p:ext uri="{BB962C8B-B14F-4D97-AF65-F5344CB8AC3E}">
        <p14:creationId xmlns:p14="http://schemas.microsoft.com/office/powerpoint/2010/main" val="176607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you find the Big O value?</a:t>
            </a:r>
            <a:endParaRPr lang="en-US" dirty="0"/>
          </a:p>
        </p:txBody>
      </p:sp>
      <p:sp>
        <p:nvSpPr>
          <p:cNvPr id="3" name="Content Placeholder 2"/>
          <p:cNvSpPr>
            <a:spLocks noGrp="1"/>
          </p:cNvSpPr>
          <p:nvPr>
            <p:ph idx="1"/>
          </p:nvPr>
        </p:nvSpPr>
        <p:spPr/>
        <p:txBody>
          <a:bodyPr/>
          <a:lstStyle/>
          <a:p>
            <a:r>
              <a:rPr lang="en-US" dirty="0" smtClean="0"/>
              <a:t>Can be derived from f(n) as follows:</a:t>
            </a:r>
          </a:p>
          <a:p>
            <a:pPr marL="514350" indent="-514350">
              <a:buFont typeface="+mj-lt"/>
              <a:buAutoNum type="arabicPeriod"/>
            </a:pPr>
            <a:r>
              <a:rPr lang="en-US" dirty="0" smtClean="0"/>
              <a:t>For each term of f(n), set the coefficient to 1</a:t>
            </a:r>
          </a:p>
          <a:p>
            <a:pPr marL="514350" indent="-514350">
              <a:buFont typeface="+mj-lt"/>
              <a:buAutoNum type="arabicPeriod"/>
            </a:pPr>
            <a:r>
              <a:rPr lang="en-US" dirty="0" smtClean="0"/>
              <a:t>Keep the largest term in the function and discard others. </a:t>
            </a:r>
          </a:p>
          <a:p>
            <a:r>
              <a:rPr lang="en-US" dirty="0" smtClean="0"/>
              <a:t>Terms are ranked from lowest (left) to highest (right)</a:t>
            </a:r>
          </a:p>
          <a:p>
            <a:pPr marL="0" indent="0">
              <a:buNone/>
            </a:pPr>
            <a:r>
              <a:rPr lang="en-US" dirty="0" smtClean="0"/>
              <a:t>         log</a:t>
            </a:r>
            <a:r>
              <a:rPr lang="en-US" baseline="-25000" dirty="0" smtClean="0"/>
              <a:t>2</a:t>
            </a:r>
            <a:r>
              <a:rPr lang="en-US" dirty="0" smtClean="0"/>
              <a:t>n   n   nlog</a:t>
            </a:r>
            <a:r>
              <a:rPr lang="en-US" baseline="-25000" dirty="0" smtClean="0"/>
              <a:t>2</a:t>
            </a:r>
            <a:r>
              <a:rPr lang="en-US" dirty="0" smtClean="0"/>
              <a:t>n   n</a:t>
            </a:r>
            <a:r>
              <a:rPr lang="en-US" baseline="30000" dirty="0" smtClean="0"/>
              <a:t>2</a:t>
            </a:r>
            <a:r>
              <a:rPr lang="en-US" dirty="0"/>
              <a:t> </a:t>
            </a:r>
            <a:r>
              <a:rPr lang="en-US" dirty="0" smtClean="0"/>
              <a:t>  n</a:t>
            </a:r>
            <a:r>
              <a:rPr lang="en-US" baseline="30000" dirty="0" smtClean="0"/>
              <a:t>3</a:t>
            </a:r>
            <a:r>
              <a:rPr lang="en-US" dirty="0"/>
              <a:t> </a:t>
            </a:r>
            <a:r>
              <a:rPr lang="en-US" dirty="0" smtClean="0"/>
              <a:t>  …   </a:t>
            </a:r>
            <a:r>
              <a:rPr lang="en-US" dirty="0" err="1" smtClean="0"/>
              <a:t>n</a:t>
            </a:r>
            <a:r>
              <a:rPr lang="en-US" baseline="30000" dirty="0" err="1" smtClean="0"/>
              <a:t>k</a:t>
            </a:r>
            <a:r>
              <a:rPr lang="en-US" dirty="0"/>
              <a:t> </a:t>
            </a:r>
            <a:r>
              <a:rPr lang="en-US" dirty="0" smtClean="0"/>
              <a:t>  2</a:t>
            </a:r>
            <a:r>
              <a:rPr lang="en-US" baseline="30000" dirty="0" smtClean="0"/>
              <a:t>n</a:t>
            </a:r>
            <a:r>
              <a:rPr lang="en-US" dirty="0"/>
              <a:t> </a:t>
            </a:r>
            <a:r>
              <a:rPr lang="en-US" dirty="0" smtClean="0"/>
              <a:t>  n!</a:t>
            </a:r>
            <a:endParaRPr lang="en-US" dirty="0"/>
          </a:p>
        </p:txBody>
      </p:sp>
      <p:cxnSp>
        <p:nvCxnSpPr>
          <p:cNvPr id="5" name="Straight Arrow Connector 4"/>
          <p:cNvCxnSpPr/>
          <p:nvPr/>
        </p:nvCxnSpPr>
        <p:spPr>
          <a:xfrm>
            <a:off x="2895600" y="5562600"/>
            <a:ext cx="64770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286000" y="5715000"/>
            <a:ext cx="1600200" cy="369332"/>
          </a:xfrm>
          <a:prstGeom prst="rect">
            <a:avLst/>
          </a:prstGeom>
          <a:noFill/>
        </p:spPr>
        <p:txBody>
          <a:bodyPr wrap="square" rtlCol="0">
            <a:spAutoFit/>
          </a:bodyPr>
          <a:lstStyle/>
          <a:p>
            <a:r>
              <a:rPr lang="en-US" dirty="0"/>
              <a:t>Fastest</a:t>
            </a:r>
          </a:p>
        </p:txBody>
      </p:sp>
      <p:sp>
        <p:nvSpPr>
          <p:cNvPr id="7" name="TextBox 6"/>
          <p:cNvSpPr txBox="1"/>
          <p:nvPr/>
        </p:nvSpPr>
        <p:spPr>
          <a:xfrm>
            <a:off x="9045526" y="5698698"/>
            <a:ext cx="1600200" cy="369332"/>
          </a:xfrm>
          <a:prstGeom prst="rect">
            <a:avLst/>
          </a:prstGeom>
          <a:noFill/>
        </p:spPr>
        <p:txBody>
          <a:bodyPr wrap="square" rtlCol="0">
            <a:spAutoFit/>
          </a:bodyPr>
          <a:lstStyle/>
          <a:p>
            <a:r>
              <a:rPr lang="en-US" dirty="0"/>
              <a:t>Slowest</a:t>
            </a:r>
          </a:p>
        </p:txBody>
      </p:sp>
    </p:spTree>
    <p:extLst>
      <p:ext uri="{BB962C8B-B14F-4D97-AF65-F5344CB8AC3E}">
        <p14:creationId xmlns:p14="http://schemas.microsoft.com/office/powerpoint/2010/main" val="378421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Calculate Big O notation for dependent quadratic loop with efficiency </a:t>
            </a:r>
          </a:p>
          <a:p>
            <a:endParaRPr lang="en-US" dirty="0" smtClean="0"/>
          </a:p>
          <a:p>
            <a:pPr marL="0" indent="0" algn="ctr">
              <a:buNone/>
            </a:pPr>
            <a:r>
              <a:rPr lang="en-US" dirty="0" smtClean="0"/>
              <a:t>f(n)=n(n+1)/2</a:t>
            </a:r>
          </a:p>
        </p:txBody>
      </p:sp>
    </p:spTree>
    <p:extLst>
      <p:ext uri="{BB962C8B-B14F-4D97-AF65-F5344CB8AC3E}">
        <p14:creationId xmlns:p14="http://schemas.microsoft.com/office/powerpoint/2010/main" val="188337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Calculate Big O notation for dependent quadratic loop with efficiency f(n)=n(n+1)/2</a:t>
            </a:r>
          </a:p>
          <a:p>
            <a:pPr marL="0" indent="0">
              <a:buNone/>
            </a:pPr>
            <a:r>
              <a:rPr lang="en-US" dirty="0" smtClean="0"/>
              <a:t>Step 1: First expand all terms: n</a:t>
            </a:r>
            <a:r>
              <a:rPr lang="en-US" baseline="30000" dirty="0" smtClean="0"/>
              <a:t>2</a:t>
            </a:r>
            <a:r>
              <a:rPr lang="en-US" dirty="0" smtClean="0"/>
              <a:t>/2 + n/2</a:t>
            </a:r>
          </a:p>
          <a:p>
            <a:pPr marL="0" indent="0">
              <a:buNone/>
            </a:pPr>
            <a:r>
              <a:rPr lang="en-US" dirty="0" smtClean="0"/>
              <a:t>Step 2: Remove coefficients: n</a:t>
            </a:r>
            <a:r>
              <a:rPr lang="en-US" baseline="30000" dirty="0" smtClean="0"/>
              <a:t>2 </a:t>
            </a:r>
            <a:r>
              <a:rPr lang="en-US" dirty="0" smtClean="0"/>
              <a:t>+ n</a:t>
            </a:r>
          </a:p>
          <a:p>
            <a:pPr marL="0" indent="0">
              <a:buNone/>
            </a:pPr>
            <a:r>
              <a:rPr lang="en-US" dirty="0" smtClean="0"/>
              <a:t>Step 3: Take the bigger term: n</a:t>
            </a:r>
            <a:r>
              <a:rPr lang="en-US" baseline="30000" dirty="0" smtClean="0"/>
              <a:t>2</a:t>
            </a:r>
          </a:p>
          <a:p>
            <a:pPr marL="0" indent="0">
              <a:buNone/>
            </a:pPr>
            <a:endParaRPr lang="en-US" baseline="30000" dirty="0" smtClean="0"/>
          </a:p>
          <a:p>
            <a:r>
              <a:rPr lang="en-US" dirty="0" smtClean="0"/>
              <a:t>So asymptotic upper bound: O(n</a:t>
            </a:r>
            <a:r>
              <a:rPr lang="en-US" baseline="30000" dirty="0" smtClean="0"/>
              <a:t>2</a:t>
            </a:r>
            <a:r>
              <a:rPr lang="en-US" dirty="0" smtClean="0"/>
              <a:t>)</a:t>
            </a:r>
            <a:endParaRPr lang="en-US" dirty="0"/>
          </a:p>
        </p:txBody>
      </p:sp>
    </p:spTree>
    <p:extLst>
      <p:ext uri="{BB962C8B-B14F-4D97-AF65-F5344CB8AC3E}">
        <p14:creationId xmlns:p14="http://schemas.microsoft.com/office/powerpoint/2010/main" val="3433329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24129" y="2084832"/>
            <a:ext cx="9720071" cy="4023360"/>
          </a:xfrm>
        </p:spPr>
        <p:txBody>
          <a:bodyPr/>
          <a:lstStyle/>
          <a:p>
            <a:r>
              <a:rPr lang="en-US" dirty="0" smtClean="0"/>
              <a:t>Matrix addition asymptotic upper bound O(n</a:t>
            </a:r>
            <a:r>
              <a:rPr lang="en-US" baseline="30000" dirty="0" smtClean="0"/>
              <a:t>2</a:t>
            </a:r>
            <a:r>
              <a:rPr lang="en-US" dirty="0" smtClean="0"/>
              <a:t>)</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859" y="2739749"/>
            <a:ext cx="834061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03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24128" y="2084832"/>
            <a:ext cx="9720071" cy="4023360"/>
          </a:xfrm>
        </p:spPr>
        <p:txBody>
          <a:bodyPr/>
          <a:lstStyle/>
          <a:p>
            <a:r>
              <a:rPr lang="en-US" dirty="0" smtClean="0"/>
              <a:t>Matrix Multiplication asymptotic upper bound: O(n</a:t>
            </a:r>
            <a:r>
              <a:rPr lang="en-US" baseline="30000" dirty="0" smtClean="0"/>
              <a:t>3</a:t>
            </a:r>
            <a:r>
              <a:rPr lang="en-US" dirty="0" smtClean="0"/>
              <a:t>)</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730246"/>
            <a:ext cx="7040016" cy="391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330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Measures of Efficiency</a:t>
            </a:r>
            <a:endParaRPr lang="en-US" dirty="0"/>
          </a:p>
        </p:txBody>
      </p:sp>
      <p:sp>
        <p:nvSpPr>
          <p:cNvPr id="3" name="Content Placeholder 2"/>
          <p:cNvSpPr>
            <a:spLocks noGrp="1"/>
          </p:cNvSpPr>
          <p:nvPr>
            <p:ph idx="1"/>
          </p:nvPr>
        </p:nvSpPr>
        <p:spPr>
          <a:xfrm>
            <a:off x="1024128" y="2084832"/>
            <a:ext cx="9720071" cy="4224528"/>
          </a:xfrm>
        </p:spPr>
        <p:txBody>
          <a:bodyPr/>
          <a:lstStyle/>
          <a:p>
            <a:r>
              <a:rPr lang="en-US" dirty="0" smtClean="0"/>
              <a:t>Scientists have identified the following seven categories of algorithm efficiencies (n=10,000)</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747" y="3014852"/>
            <a:ext cx="7705000" cy="349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67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 of Efficiency Measures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236" y="1609163"/>
            <a:ext cx="5286375" cy="501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180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01</a:t>
            </a:r>
            <a:endParaRPr lang="en-US" dirty="0"/>
          </a:p>
        </p:txBody>
      </p:sp>
      <p:pic>
        <p:nvPicPr>
          <p:cNvPr id="4" name="Picture 3"/>
          <p:cNvPicPr>
            <a:picLocks noChangeAspect="1"/>
          </p:cNvPicPr>
          <p:nvPr/>
        </p:nvPicPr>
        <p:blipFill rotWithShape="1">
          <a:blip r:embed="rId2"/>
          <a:srcRect b="60665"/>
          <a:stretch/>
        </p:blipFill>
        <p:spPr>
          <a:xfrm>
            <a:off x="1024128" y="1855693"/>
            <a:ext cx="6798309" cy="4464425"/>
          </a:xfrm>
          <a:prstGeom prst="rect">
            <a:avLst/>
          </a:prstGeom>
        </p:spPr>
      </p:pic>
    </p:spTree>
    <p:extLst>
      <p:ext uri="{BB962C8B-B14F-4D97-AF65-F5344CB8AC3E}">
        <p14:creationId xmlns:p14="http://schemas.microsoft.com/office/powerpoint/2010/main" val="68775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a:t>
            </a:r>
          </a:p>
        </p:txBody>
      </p:sp>
      <p:sp>
        <p:nvSpPr>
          <p:cNvPr id="3" name="Content Placeholder 2"/>
          <p:cNvSpPr>
            <a:spLocks noGrp="1"/>
          </p:cNvSpPr>
          <p:nvPr>
            <p:ph idx="1"/>
          </p:nvPr>
        </p:nvSpPr>
        <p:spPr/>
        <p:txBody>
          <a:bodyPr/>
          <a:lstStyle/>
          <a:p>
            <a:r>
              <a:rPr lang="en-US" dirty="0"/>
              <a:t>To go from the city “A” to city “B”, there can be many ways of accomplishing this: by flight, by bus, by train, and also by bicycle. </a:t>
            </a:r>
            <a:endParaRPr lang="en-US" dirty="0" smtClean="0"/>
          </a:p>
          <a:p>
            <a:r>
              <a:rPr lang="en-US" dirty="0" smtClean="0"/>
              <a:t>Depending </a:t>
            </a:r>
            <a:r>
              <a:rPr lang="en-US" dirty="0"/>
              <a:t>on the availability and convenience, we choose the one that suits us. • Similarly, in computer science, multiple algorithms are available for solving the same problem (for example, a sorting problem has many algorithms, like insertion sort, selection sort, quick sort, and many more). </a:t>
            </a:r>
            <a:endParaRPr lang="en-US" dirty="0" smtClean="0"/>
          </a:p>
          <a:p>
            <a:r>
              <a:rPr lang="en-US" dirty="0" smtClean="0"/>
              <a:t>Algorithm </a:t>
            </a:r>
            <a:r>
              <a:rPr lang="en-US" dirty="0"/>
              <a:t>analysis helps us to determine which algorithm is most efficient in terms of time and space consumed</a:t>
            </a:r>
          </a:p>
        </p:txBody>
      </p:sp>
    </p:spTree>
    <p:extLst>
      <p:ext uri="{BB962C8B-B14F-4D97-AF65-F5344CB8AC3E}">
        <p14:creationId xmlns:p14="http://schemas.microsoft.com/office/powerpoint/2010/main" val="2719556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a:t>
            </a:r>
          </a:p>
        </p:txBody>
      </p:sp>
      <p:sp>
        <p:nvSpPr>
          <p:cNvPr id="3" name="Content Placeholder 2"/>
          <p:cNvSpPr>
            <a:spLocks noGrp="1"/>
          </p:cNvSpPr>
          <p:nvPr>
            <p:ph idx="1"/>
          </p:nvPr>
        </p:nvSpPr>
        <p:spPr/>
        <p:txBody>
          <a:bodyPr/>
          <a:lstStyle/>
          <a:p>
            <a:r>
              <a:rPr lang="en-US" i="1" dirty="0"/>
              <a:t>The space Complexity </a:t>
            </a:r>
            <a:r>
              <a:rPr lang="en-US" dirty="0"/>
              <a:t>of an algorithm is the total space taken by the algorithm with respect to the input size. Space complexity includes both Auxiliary space and space used by input. </a:t>
            </a:r>
            <a:endParaRPr lang="en-US" dirty="0" smtClean="0"/>
          </a:p>
          <a:p>
            <a:r>
              <a:rPr lang="en-US" i="1" dirty="0" smtClean="0"/>
              <a:t>**Auxiliary </a:t>
            </a:r>
            <a:r>
              <a:rPr lang="en-US" i="1" dirty="0"/>
              <a:t>Space</a:t>
            </a:r>
            <a:r>
              <a:rPr lang="en-US" dirty="0"/>
              <a:t> is the extra space or temporary space used by an algorithm</a:t>
            </a:r>
            <a:r>
              <a:rPr lang="en-US" dirty="0" smtClean="0"/>
              <a:t>.</a:t>
            </a:r>
          </a:p>
          <a:p>
            <a:r>
              <a:rPr lang="en-US" dirty="0" smtClean="0"/>
              <a:t>Examples</a:t>
            </a:r>
            <a:endParaRPr lang="en-US" dirty="0"/>
          </a:p>
          <a:p>
            <a:pPr lvl="1"/>
            <a:r>
              <a:rPr lang="en-US" dirty="0"/>
              <a:t>If an algorithm needs an array of size n, its space complexity if O(n)</a:t>
            </a:r>
          </a:p>
          <a:p>
            <a:pPr lvl="1"/>
            <a:r>
              <a:rPr lang="en-US" dirty="0"/>
              <a:t>If an algorithms needs a matrix of size n*n, its space complexity is O(n</a:t>
            </a:r>
            <a:r>
              <a:rPr lang="en-US" baseline="30000" dirty="0"/>
              <a:t>2</a:t>
            </a:r>
            <a:r>
              <a:rPr lang="en-US" dirty="0"/>
              <a:t>)</a:t>
            </a:r>
          </a:p>
          <a:p>
            <a:endParaRPr lang="en-US" dirty="0"/>
          </a:p>
        </p:txBody>
      </p:sp>
    </p:spTree>
    <p:extLst>
      <p:ext uri="{BB962C8B-B14F-4D97-AF65-F5344CB8AC3E}">
        <p14:creationId xmlns:p14="http://schemas.microsoft.com/office/powerpoint/2010/main" val="1850303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Calling function B in another function A has space complexity of O(1) </a:t>
            </a:r>
          </a:p>
          <a:p>
            <a:endParaRPr lang="en-US" dirty="0"/>
          </a:p>
          <a:p>
            <a:endParaRPr lang="en-US" dirty="0" smtClean="0"/>
          </a:p>
          <a:p>
            <a:endParaRPr lang="en-US" dirty="0"/>
          </a:p>
          <a:p>
            <a:endParaRPr lang="en-US" dirty="0" smtClean="0"/>
          </a:p>
          <a:p>
            <a:endParaRPr lang="en-US" dirty="0" smtClean="0"/>
          </a:p>
          <a:p>
            <a:r>
              <a:rPr lang="en-US" dirty="0" smtClean="0"/>
              <a:t>Why?</a:t>
            </a:r>
          </a:p>
          <a:p>
            <a:pPr lvl="1"/>
            <a:r>
              <a:rPr lang="en-US" dirty="0"/>
              <a:t>Because each call to add does not exist simultaneously on stack </a:t>
            </a:r>
          </a:p>
        </p:txBody>
      </p:sp>
      <p:sp>
        <p:nvSpPr>
          <p:cNvPr id="4" name="TextBox 3"/>
          <p:cNvSpPr txBox="1"/>
          <p:nvPr/>
        </p:nvSpPr>
        <p:spPr>
          <a:xfrm>
            <a:off x="1658470" y="3166220"/>
            <a:ext cx="7368988" cy="1754326"/>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calc_pair_sum</a:t>
            </a:r>
            <a:r>
              <a:rPr lang="en-US" dirty="0" smtClean="0">
                <a:latin typeface="Courier New" panose="02070309020205020404" pitchFamily="49" charset="0"/>
                <a:cs typeface="Courier New" panose="02070309020205020404" pitchFamily="49" charset="0"/>
              </a:rPr>
              <a:t>(n){          	 </a:t>
            </a:r>
            <a:r>
              <a:rPr lang="en-US" dirty="0">
                <a:latin typeface="Courier New" panose="02070309020205020404" pitchFamily="49" charset="0"/>
                <a:cs typeface="Courier New" panose="02070309020205020404" pitchFamily="49" charset="0"/>
              </a:rPr>
              <a:t>add(a, b</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sum = 0                         </a:t>
            </a:r>
            <a:r>
              <a:rPr lang="en-US" dirty="0" smtClean="0">
                <a:latin typeface="Courier New" panose="02070309020205020404" pitchFamily="49" charset="0"/>
                <a:cs typeface="Courier New" panose="02070309020205020404" pitchFamily="49" charset="0"/>
              </a:rPr>
              <a:t>	return </a:t>
            </a:r>
            <a:r>
              <a:rPr lang="en-US" dirty="0" err="1" smtClean="0">
                <a:latin typeface="Courier New" panose="02070309020205020404" pitchFamily="49" charset="0"/>
                <a:cs typeface="Courier New" panose="02070309020205020404" pitchFamily="49" charset="0"/>
              </a:rPr>
              <a:t>a+b</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for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 range(n):</a:t>
            </a:r>
          </a:p>
          <a:p>
            <a:r>
              <a:rPr lang="en-US" dirty="0">
                <a:latin typeface="Courier New" panose="02070309020205020404" pitchFamily="49" charset="0"/>
                <a:cs typeface="Courier New" panose="02070309020205020404" pitchFamily="49" charset="0"/>
              </a:rPr>
              <a:t>      sum += add(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i+1)</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return </a:t>
            </a:r>
            <a:r>
              <a:rPr lang="en-US" dirty="0" smtClean="0">
                <a:latin typeface="Courier New" panose="02070309020205020404" pitchFamily="49" charset="0"/>
                <a:cs typeface="Courier New" panose="02070309020205020404" pitchFamily="49" charset="0"/>
              </a:rPr>
              <a:t>sum }</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5920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Recursive function calls have space complexity of O(n) </a:t>
            </a:r>
          </a:p>
          <a:p>
            <a:endParaRPr lang="en-US" dirty="0"/>
          </a:p>
          <a:p>
            <a:endParaRPr lang="en-US" dirty="0" smtClean="0"/>
          </a:p>
          <a:p>
            <a:endParaRPr lang="en-US" dirty="0"/>
          </a:p>
          <a:p>
            <a:endParaRPr lang="en-US" dirty="0" smtClean="0"/>
          </a:p>
          <a:p>
            <a:endParaRPr lang="en-US" dirty="0"/>
          </a:p>
          <a:p>
            <a:r>
              <a:rPr lang="en-US" dirty="0" smtClean="0"/>
              <a:t>Why?</a:t>
            </a:r>
          </a:p>
          <a:p>
            <a:pPr lvl="1"/>
            <a:r>
              <a:rPr lang="en-US" dirty="0" smtClean="0"/>
              <a:t>Because each recursion call will exist simultaneously on the stack consuming stack memory</a:t>
            </a:r>
            <a:endParaRPr lang="en-US" dirty="0"/>
          </a:p>
        </p:txBody>
      </p:sp>
      <p:sp>
        <p:nvSpPr>
          <p:cNvPr id="4" name="TextBox 3"/>
          <p:cNvSpPr txBox="1"/>
          <p:nvPr/>
        </p:nvSpPr>
        <p:spPr>
          <a:xfrm>
            <a:off x="1792942" y="3115235"/>
            <a:ext cx="4876800" cy="1754326"/>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Power(x</a:t>
            </a:r>
            <a:r>
              <a:rPr lang="en-US" dirty="0">
                <a:latin typeface="Courier New" panose="02070309020205020404" pitchFamily="49" charset="0"/>
                <a:cs typeface="Courier New" panose="02070309020205020404" pitchFamily="49" charset="0"/>
              </a:rPr>
              <a:t>, 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if n==0:</a:t>
            </a:r>
          </a:p>
          <a:p>
            <a:r>
              <a:rPr lang="en-US" dirty="0">
                <a:latin typeface="Courier New" panose="02070309020205020404" pitchFamily="49" charset="0"/>
                <a:cs typeface="Courier New" panose="02070309020205020404" pitchFamily="49" charset="0"/>
              </a:rPr>
              <a:t>      return 1</a:t>
            </a:r>
          </a:p>
          <a:p>
            <a:r>
              <a:rPr lang="en-US" dirty="0">
                <a:latin typeface="Courier New" panose="02070309020205020404" pitchFamily="49" charset="0"/>
                <a:cs typeface="Courier New" panose="02070309020205020404" pitchFamily="49" charset="0"/>
              </a:rPr>
              <a:t>   else</a:t>
            </a:r>
          </a:p>
          <a:p>
            <a:r>
              <a:rPr lang="en-US" dirty="0">
                <a:latin typeface="Courier New" panose="02070309020205020404" pitchFamily="49" charset="0"/>
                <a:cs typeface="Courier New" panose="02070309020205020404" pitchFamily="49" charset="0"/>
              </a:rPr>
              <a:t>      return x*Power(x, n-1</a:t>
            </a:r>
            <a:r>
              <a:rPr lang="en-US"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4498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What is the space complexity of the following code snippet?</a:t>
            </a:r>
            <a:endParaRPr lang="en-US" dirty="0"/>
          </a:p>
        </p:txBody>
      </p:sp>
      <p:sp>
        <p:nvSpPr>
          <p:cNvPr id="4" name="TextBox 3"/>
          <p:cNvSpPr txBox="1"/>
          <p:nvPr/>
        </p:nvSpPr>
        <p:spPr>
          <a:xfrm>
            <a:off x="2362200" y="2971800"/>
            <a:ext cx="48768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 = 10</a:t>
            </a:r>
          </a:p>
          <a:p>
            <a:r>
              <a:rPr lang="en-US" sz="2400" dirty="0">
                <a:latin typeface="Courier New" panose="02070309020205020404" pitchFamily="49" charset="0"/>
                <a:cs typeface="Courier New" panose="02070309020205020404" pitchFamily="49" charset="0"/>
              </a:rPr>
              <a:t>b = 20</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in range(N):</a:t>
            </a:r>
          </a:p>
          <a:p>
            <a:r>
              <a:rPr lang="en-US" sz="2400" dirty="0">
                <a:latin typeface="Courier New" panose="02070309020205020404" pitchFamily="49" charset="0"/>
                <a:cs typeface="Courier New" panose="02070309020205020404" pitchFamily="49" charset="0"/>
              </a:rPr>
              <a:t>   a = a + 10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 j in range(M):</a:t>
            </a:r>
          </a:p>
          <a:p>
            <a:r>
              <a:rPr lang="en-US" sz="2400" dirty="0">
                <a:latin typeface="Courier New" panose="02070309020205020404" pitchFamily="49" charset="0"/>
                <a:cs typeface="Courier New" panose="02070309020205020404" pitchFamily="49" charset="0"/>
              </a:rPr>
              <a:t>   b = b + 10 </a:t>
            </a:r>
          </a:p>
        </p:txBody>
      </p:sp>
      <p:sp>
        <p:nvSpPr>
          <p:cNvPr id="5" name="TextBox 4"/>
          <p:cNvSpPr txBox="1"/>
          <p:nvPr/>
        </p:nvSpPr>
        <p:spPr>
          <a:xfrm>
            <a:off x="7086600" y="3733801"/>
            <a:ext cx="2514600" cy="830997"/>
          </a:xfrm>
          <a:prstGeom prst="rect">
            <a:avLst/>
          </a:prstGeom>
          <a:noFill/>
        </p:spPr>
        <p:txBody>
          <a:bodyPr wrap="square" rtlCol="0">
            <a:spAutoFit/>
          </a:bodyPr>
          <a:lstStyle/>
          <a:p>
            <a:pPr algn="ctr"/>
            <a:r>
              <a:rPr lang="en-US" sz="4800" dirty="0"/>
              <a:t>O(1)</a:t>
            </a:r>
          </a:p>
        </p:txBody>
      </p:sp>
    </p:spTree>
    <p:extLst>
      <p:ext uri="{BB962C8B-B14F-4D97-AF65-F5344CB8AC3E}">
        <p14:creationId xmlns:p14="http://schemas.microsoft.com/office/powerpoint/2010/main" val="77596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What is the time complexity of the following code snippet?</a:t>
            </a:r>
            <a:endParaRPr lang="en-US" dirty="0"/>
          </a:p>
        </p:txBody>
      </p:sp>
      <p:sp>
        <p:nvSpPr>
          <p:cNvPr id="4" name="TextBox 3"/>
          <p:cNvSpPr txBox="1"/>
          <p:nvPr/>
        </p:nvSpPr>
        <p:spPr>
          <a:xfrm>
            <a:off x="2362200" y="2971800"/>
            <a:ext cx="48768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 = 10</a:t>
            </a:r>
          </a:p>
          <a:p>
            <a:r>
              <a:rPr lang="en-US" sz="2400" dirty="0">
                <a:latin typeface="Courier New" panose="02070309020205020404" pitchFamily="49" charset="0"/>
                <a:cs typeface="Courier New" panose="02070309020205020404" pitchFamily="49" charset="0"/>
              </a:rPr>
              <a:t>b = 20</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in range(N):</a:t>
            </a:r>
          </a:p>
          <a:p>
            <a:r>
              <a:rPr lang="en-US" sz="2400" dirty="0">
                <a:latin typeface="Courier New" panose="02070309020205020404" pitchFamily="49" charset="0"/>
                <a:cs typeface="Courier New" panose="02070309020205020404" pitchFamily="49" charset="0"/>
              </a:rPr>
              <a:t>   a = a + 10 </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for j in range(M):</a:t>
            </a:r>
          </a:p>
          <a:p>
            <a:r>
              <a:rPr lang="en-US" sz="2400" dirty="0">
                <a:latin typeface="Courier New" panose="02070309020205020404" pitchFamily="49" charset="0"/>
                <a:cs typeface="Courier New" panose="02070309020205020404" pitchFamily="49" charset="0"/>
              </a:rPr>
              <a:t>   b = b + 10 </a:t>
            </a:r>
          </a:p>
        </p:txBody>
      </p:sp>
      <p:sp>
        <p:nvSpPr>
          <p:cNvPr id="5" name="TextBox 4"/>
          <p:cNvSpPr txBox="1"/>
          <p:nvPr/>
        </p:nvSpPr>
        <p:spPr>
          <a:xfrm>
            <a:off x="7086600" y="3733801"/>
            <a:ext cx="2514600" cy="830997"/>
          </a:xfrm>
          <a:prstGeom prst="rect">
            <a:avLst/>
          </a:prstGeom>
          <a:noFill/>
        </p:spPr>
        <p:txBody>
          <a:bodyPr wrap="square" rtlCol="0">
            <a:spAutoFit/>
          </a:bodyPr>
          <a:lstStyle/>
          <a:p>
            <a:pPr algn="ctr"/>
            <a:r>
              <a:rPr lang="en-US" sz="4800" dirty="0"/>
              <a:t>O(N+M)</a:t>
            </a:r>
          </a:p>
        </p:txBody>
      </p:sp>
    </p:spTree>
    <p:extLst>
      <p:ext uri="{BB962C8B-B14F-4D97-AF65-F5344CB8AC3E}">
        <p14:creationId xmlns:p14="http://schemas.microsoft.com/office/powerpoint/2010/main" val="2989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Task 02</a:t>
            </a:r>
            <a:endParaRPr lang="en-US" dirty="0"/>
          </a:p>
        </p:txBody>
      </p:sp>
      <p:pic>
        <p:nvPicPr>
          <p:cNvPr id="4" name="Picture 3"/>
          <p:cNvPicPr>
            <a:picLocks noChangeAspect="1"/>
          </p:cNvPicPr>
          <p:nvPr/>
        </p:nvPicPr>
        <p:blipFill rotWithShape="1">
          <a:blip r:embed="rId2"/>
          <a:srcRect b="61246"/>
          <a:stretch/>
        </p:blipFill>
        <p:spPr>
          <a:xfrm>
            <a:off x="1127310" y="1936376"/>
            <a:ext cx="6426201" cy="4536141"/>
          </a:xfrm>
          <a:prstGeom prst="rect">
            <a:avLst/>
          </a:prstGeom>
        </p:spPr>
      </p:pic>
    </p:spTree>
    <p:extLst>
      <p:ext uri="{BB962C8B-B14F-4D97-AF65-F5344CB8AC3E}">
        <p14:creationId xmlns:p14="http://schemas.microsoft.com/office/powerpoint/2010/main" val="297758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the Lecture</a:t>
            </a:r>
            <a:endParaRPr lang="en-US" dirty="0"/>
          </a:p>
        </p:txBody>
      </p:sp>
      <p:sp>
        <p:nvSpPr>
          <p:cNvPr id="3" name="Content Placeholder 2"/>
          <p:cNvSpPr>
            <a:spLocks noGrp="1"/>
          </p:cNvSpPr>
          <p:nvPr>
            <p:ph idx="1"/>
          </p:nvPr>
        </p:nvSpPr>
        <p:spPr/>
        <p:txBody>
          <a:bodyPr>
            <a:normAutofit/>
          </a:bodyPr>
          <a:lstStyle/>
          <a:p>
            <a:r>
              <a:rPr lang="en-US" dirty="0"/>
              <a:t>Time Complexity is the time taken by an algorithm/program to run as a function of the length of the input.	</a:t>
            </a:r>
            <a:endParaRPr lang="en-US" dirty="0" smtClean="0"/>
          </a:p>
          <a:p>
            <a:r>
              <a:rPr lang="en-US" dirty="0" smtClean="0"/>
              <a:t>Space </a:t>
            </a:r>
            <a:r>
              <a:rPr lang="en-US" dirty="0"/>
              <a:t>Complexity is the total amount of memory used by an algorithm to run.</a:t>
            </a:r>
            <a:endParaRPr lang="en-US" dirty="0" smtClean="0"/>
          </a:p>
          <a:p>
            <a:r>
              <a:rPr lang="en-US" dirty="0" smtClean="0"/>
              <a:t>For </a:t>
            </a:r>
            <a:r>
              <a:rPr lang="en-US" dirty="0"/>
              <a:t>modern hardware, it is less important to reduce your space complexity as compared to the time complexity.</a:t>
            </a:r>
            <a:endParaRPr lang="en-US" dirty="0" smtClean="0"/>
          </a:p>
        </p:txBody>
      </p:sp>
    </p:spTree>
    <p:extLst>
      <p:ext uri="{BB962C8B-B14F-4D97-AF65-F5344CB8AC3E}">
        <p14:creationId xmlns:p14="http://schemas.microsoft.com/office/powerpoint/2010/main" val="1358834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algorithm Analysis?</a:t>
            </a:r>
            <a:endParaRPr lang="en-US" dirty="0"/>
          </a:p>
        </p:txBody>
      </p:sp>
      <p:sp>
        <p:nvSpPr>
          <p:cNvPr id="3" name="Content Placeholder 2"/>
          <p:cNvSpPr>
            <a:spLocks noGrp="1"/>
          </p:cNvSpPr>
          <p:nvPr>
            <p:ph idx="1"/>
          </p:nvPr>
        </p:nvSpPr>
        <p:spPr/>
        <p:txBody>
          <a:bodyPr>
            <a:normAutofit/>
          </a:bodyPr>
          <a:lstStyle/>
          <a:p>
            <a:r>
              <a:rPr lang="en-US" dirty="0" smtClean="0"/>
              <a:t>We want to measure how “good” an algorithm or data structure is.</a:t>
            </a:r>
          </a:p>
          <a:p>
            <a:r>
              <a:rPr lang="en-US" dirty="0" smtClean="0"/>
              <a:t>We want to do it agnostic to the underlying hardware, processor/memory speed.</a:t>
            </a:r>
          </a:p>
          <a:p>
            <a:pPr algn="just"/>
            <a:r>
              <a:rPr lang="en-US" dirty="0" smtClean="0"/>
              <a:t>To </a:t>
            </a:r>
            <a:r>
              <a:rPr lang="en-US" dirty="0"/>
              <a:t>classify some data structures and algorithms as “good,” we must have precise ways of analyzing </a:t>
            </a:r>
            <a:r>
              <a:rPr lang="en-US" dirty="0" smtClean="0"/>
              <a:t>them.</a:t>
            </a:r>
          </a:p>
          <a:p>
            <a:pPr algn="just"/>
            <a:r>
              <a:rPr lang="en-US" dirty="0" smtClean="0"/>
              <a:t>We would </a:t>
            </a:r>
            <a:r>
              <a:rPr lang="en-US" dirty="0"/>
              <a:t>like to focus on the relationship between the running time of an algorithm and the size of its input</a:t>
            </a:r>
          </a:p>
        </p:txBody>
      </p:sp>
    </p:spTree>
    <p:extLst>
      <p:ext uri="{BB962C8B-B14F-4D97-AF65-F5344CB8AC3E}">
        <p14:creationId xmlns:p14="http://schemas.microsoft.com/office/powerpoint/2010/main" val="4137288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00" dirty="0"/>
              <a:t>Given two algorithms for a task, how do we find out which one is better?</a:t>
            </a:r>
            <a:r>
              <a:rPr lang="en-US" b="1" dirty="0"/>
              <a:t> </a:t>
            </a:r>
            <a:endParaRPr lang="en-US" dirty="0"/>
          </a:p>
        </p:txBody>
      </p:sp>
      <p:sp>
        <p:nvSpPr>
          <p:cNvPr id="3" name="Content Placeholder 2"/>
          <p:cNvSpPr>
            <a:spLocks noGrp="1"/>
          </p:cNvSpPr>
          <p:nvPr>
            <p:ph idx="1"/>
          </p:nvPr>
        </p:nvSpPr>
        <p:spPr/>
        <p:txBody>
          <a:bodyPr/>
          <a:lstStyle/>
          <a:p>
            <a:pPr fontAlgn="base"/>
            <a:r>
              <a:rPr lang="en-US" dirty="0" smtClean="0"/>
              <a:t>One </a:t>
            </a:r>
            <a:r>
              <a:rPr lang="en-US" dirty="0"/>
              <a:t>naive way of doing this is – to implement both the algorithms and run the two programs on your computer for different inputs and see which one takes less time. There are many problems with this approach for the analysis of algorithms. </a:t>
            </a:r>
          </a:p>
          <a:p>
            <a:pPr fontAlgn="base"/>
            <a:r>
              <a:rPr lang="en-US" dirty="0"/>
              <a:t>It might be possible that for some inputs, the first algorithm performs better than the second. And for some inputs second performs better. </a:t>
            </a:r>
          </a:p>
          <a:p>
            <a:pPr fontAlgn="base"/>
            <a:r>
              <a:rPr lang="en-US" dirty="0"/>
              <a:t>It might also be possible that for some inputs, the first algorithm performs better on one machine, and the second works better on another machine for some other inputs.</a:t>
            </a:r>
          </a:p>
          <a:p>
            <a:endParaRPr lang="en-US" dirty="0"/>
          </a:p>
        </p:txBody>
      </p:sp>
    </p:spTree>
    <p:extLst>
      <p:ext uri="{BB962C8B-B14F-4D97-AF65-F5344CB8AC3E}">
        <p14:creationId xmlns:p14="http://schemas.microsoft.com/office/powerpoint/2010/main" val="296015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the runtime of an algorithm in JAVA</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p:txBody>
      </p:sp>
      <p:sp>
        <p:nvSpPr>
          <p:cNvPr id="4" name="Rectangle 3"/>
          <p:cNvSpPr/>
          <p:nvPr/>
        </p:nvSpPr>
        <p:spPr>
          <a:xfrm>
            <a:off x="1024128" y="2286000"/>
            <a:ext cx="10537757" cy="2677656"/>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long </a:t>
            </a:r>
            <a:r>
              <a:rPr lang="en-US" sz="2400" dirty="0" err="1">
                <a:latin typeface="Courier New" panose="02070309020205020404" pitchFamily="49" charset="0"/>
                <a:cs typeface="Courier New" panose="02070309020205020404" pitchFamily="49" charset="0"/>
              </a:rPr>
              <a:t>startTime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System.nanoTime</a:t>
            </a:r>
            <a:r>
              <a:rPr lang="en-US" sz="2400" dirty="0" smtClean="0">
                <a:latin typeface="Courier New" panose="02070309020205020404" pitchFamily="49" charset="0"/>
                <a:cs typeface="Courier New" panose="02070309020205020404" pitchFamily="49" charset="0"/>
              </a:rPr>
              <a:t>();	</a:t>
            </a:r>
            <a:r>
              <a:rPr lang="en-US" dirty="0" smtClean="0">
                <a:solidFill>
                  <a:schemeClr val="tx1">
                    <a:lumMod val="50000"/>
                    <a:lumOff val="50000"/>
                  </a:schemeClr>
                </a:solidFill>
                <a:latin typeface="Courier New" panose="02070309020205020404" pitchFamily="49" charset="0"/>
                <a:cs typeface="Courier New" panose="02070309020205020404" pitchFamily="49" charset="0"/>
              </a:rPr>
              <a:t>//record </a:t>
            </a:r>
            <a:r>
              <a:rPr lang="en-US" dirty="0">
                <a:solidFill>
                  <a:schemeClr val="tx1">
                    <a:lumMod val="50000"/>
                    <a:lumOff val="50000"/>
                  </a:schemeClr>
                </a:solidFill>
                <a:latin typeface="Courier New" panose="02070309020205020404" pitchFamily="49" charset="0"/>
                <a:cs typeface="Courier New" panose="02070309020205020404" pitchFamily="49" charset="0"/>
              </a:rPr>
              <a:t>the starting time</a:t>
            </a:r>
            <a:r>
              <a:rPr lang="en-US" dirty="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FF0000"/>
                </a:solidFill>
                <a:latin typeface="Courier New" panose="02070309020205020404" pitchFamily="49" charset="0"/>
                <a:cs typeface="Courier New" panose="02070309020205020404" pitchFamily="49" charset="0"/>
              </a:rPr>
              <a:t>run </a:t>
            </a:r>
            <a:r>
              <a:rPr lang="en-US" sz="2400" dirty="0">
                <a:solidFill>
                  <a:srgbClr val="FF0000"/>
                </a:solidFill>
                <a:latin typeface="Courier New" panose="02070309020205020404" pitchFamily="49" charset="0"/>
                <a:cs typeface="Courier New" panose="02070309020205020404" pitchFamily="49" charset="0"/>
              </a:rPr>
              <a:t>algorithm </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long </a:t>
            </a:r>
            <a:r>
              <a:rPr lang="en-US" sz="2400" dirty="0" err="1">
                <a:latin typeface="Courier New" panose="02070309020205020404" pitchFamily="49" charset="0"/>
                <a:cs typeface="Courier New" panose="02070309020205020404" pitchFamily="49" charset="0"/>
              </a:rPr>
              <a:t>endTime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System.nanoTime</a:t>
            </a:r>
            <a:r>
              <a:rPr lang="en-US" sz="2400" dirty="0" smtClean="0">
                <a:latin typeface="Courier New" panose="02070309020205020404" pitchFamily="49" charset="0"/>
                <a:cs typeface="Courier New" panose="02070309020205020404" pitchFamily="49" charset="0"/>
              </a:rPr>
              <a:t>();	</a:t>
            </a:r>
            <a:r>
              <a:rPr lang="en-US" dirty="0" smtClean="0">
                <a:solidFill>
                  <a:schemeClr val="tx1">
                    <a:lumMod val="50000"/>
                    <a:lumOff val="50000"/>
                  </a:schemeClr>
                </a:solidFill>
                <a:latin typeface="Courier New" panose="02070309020205020404" pitchFamily="49" charset="0"/>
                <a:cs typeface="Courier New" panose="02070309020205020404" pitchFamily="49" charset="0"/>
              </a:rPr>
              <a:t>//record </a:t>
            </a:r>
            <a:r>
              <a:rPr lang="en-US" dirty="0">
                <a:solidFill>
                  <a:schemeClr val="tx1">
                    <a:lumMod val="50000"/>
                    <a:lumOff val="50000"/>
                  </a:schemeClr>
                </a:solidFill>
                <a:latin typeface="Courier New" panose="02070309020205020404" pitchFamily="49" charset="0"/>
                <a:cs typeface="Courier New" panose="02070309020205020404" pitchFamily="49" charset="0"/>
              </a:rPr>
              <a:t>the ending time </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long </a:t>
            </a:r>
            <a:r>
              <a:rPr lang="en-US" sz="2400" dirty="0" err="1">
                <a:latin typeface="Courier New" panose="02070309020205020404" pitchFamily="49" charset="0"/>
                <a:cs typeface="Courier New" panose="02070309020205020404" pitchFamily="49" charset="0"/>
              </a:rPr>
              <a:t>totalTime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endTime</a:t>
            </a:r>
            <a:r>
              <a:rPr lang="en-US" sz="2400" dirty="0">
                <a:latin typeface="Courier New" panose="02070309020205020404" pitchFamily="49" charset="0"/>
                <a:cs typeface="Courier New" panose="02070309020205020404" pitchFamily="49" charset="0"/>
              </a:rPr>
              <a:t> - </a:t>
            </a:r>
            <a:r>
              <a:rPr lang="en-US" sz="2400" dirty="0" err="1" smtClean="0">
                <a:latin typeface="Courier New" panose="02070309020205020404" pitchFamily="49" charset="0"/>
                <a:cs typeface="Courier New" panose="02070309020205020404" pitchFamily="49" charset="0"/>
              </a:rPr>
              <a:t>startTime</a:t>
            </a:r>
            <a:r>
              <a:rPr lang="en-US" sz="2400" dirty="0" smtClean="0">
                <a:latin typeface="Courier New" panose="02070309020205020404" pitchFamily="49" charset="0"/>
                <a:cs typeface="Courier New" panose="02070309020205020404" pitchFamily="49" charset="0"/>
              </a:rPr>
              <a:t>;</a:t>
            </a:r>
            <a:r>
              <a:rPr lang="en-US" dirty="0" smtClean="0">
                <a:solidFill>
                  <a:schemeClr val="tx1">
                    <a:lumMod val="50000"/>
                    <a:lumOff val="50000"/>
                  </a:schemeClr>
                </a:solidFill>
                <a:latin typeface="Courier New" panose="02070309020205020404" pitchFamily="49" charset="0"/>
                <a:cs typeface="Courier New" panose="02070309020205020404" pitchFamily="49" charset="0"/>
              </a:rPr>
              <a:t>//compute </a:t>
            </a:r>
            <a:r>
              <a:rPr lang="en-US" dirty="0">
                <a:solidFill>
                  <a:schemeClr val="tx1">
                    <a:lumMod val="50000"/>
                    <a:lumOff val="50000"/>
                  </a:schemeClr>
                </a:solidFill>
                <a:latin typeface="Courier New" panose="02070309020205020404" pitchFamily="49" charset="0"/>
                <a:cs typeface="Courier New" panose="02070309020205020404" pitchFamily="49" charset="0"/>
              </a:rPr>
              <a:t>the elapsed time</a:t>
            </a:r>
          </a:p>
        </p:txBody>
      </p:sp>
    </p:spTree>
    <p:extLst>
      <p:ext uri="{BB962C8B-B14F-4D97-AF65-F5344CB8AC3E}">
        <p14:creationId xmlns:p14="http://schemas.microsoft.com/office/powerpoint/2010/main" val="29597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Use a Theoretical Approach</a:t>
            </a:r>
          </a:p>
        </p:txBody>
      </p:sp>
      <p:sp>
        <p:nvSpPr>
          <p:cNvPr id="160771" name="Rectangle 3"/>
          <p:cNvSpPr>
            <a:spLocks noGrp="1" noChangeArrowheads="1"/>
          </p:cNvSpPr>
          <p:nvPr>
            <p:ph type="body" idx="1"/>
          </p:nvPr>
        </p:nvSpPr>
        <p:spPr>
          <a:xfrm>
            <a:off x="1024129" y="2084832"/>
            <a:ext cx="9720071" cy="4023360"/>
          </a:xfrm>
        </p:spPr>
        <p:txBody>
          <a:bodyPr/>
          <a:lstStyle/>
          <a:p>
            <a:pPr algn="just"/>
            <a:r>
              <a:rPr lang="en-US" dirty="0"/>
              <a:t>Based on </a:t>
            </a:r>
            <a:r>
              <a:rPr lang="en-US" b="1" dirty="0"/>
              <a:t>high-level description </a:t>
            </a:r>
            <a:r>
              <a:rPr lang="en-US" dirty="0"/>
              <a:t>of the algorithms, rather than </a:t>
            </a:r>
            <a:r>
              <a:rPr lang="en-US" b="1" dirty="0"/>
              <a:t>language dependent</a:t>
            </a:r>
            <a:r>
              <a:rPr lang="en-US" dirty="0"/>
              <a:t> implementations</a:t>
            </a:r>
          </a:p>
          <a:p>
            <a:pPr algn="just"/>
            <a:r>
              <a:rPr lang="en-US" dirty="0"/>
              <a:t>Makes possible an evaluation  of the algorithms that is </a:t>
            </a:r>
            <a:r>
              <a:rPr lang="en-US" b="1" dirty="0"/>
              <a:t>independent of the hardware and software environments</a:t>
            </a:r>
          </a:p>
          <a:p>
            <a:pPr>
              <a:buFontTx/>
              <a:buNone/>
            </a:pPr>
            <a:r>
              <a:rPr lang="en-US" dirty="0">
                <a:sym typeface="Wingdings" pitchFamily="2" charset="2"/>
              </a:rPr>
              <a:t>    </a:t>
            </a:r>
            <a:r>
              <a:rPr lang="en-US" b="1" dirty="0">
                <a:solidFill>
                  <a:srgbClr val="FF3300"/>
                </a:solidFill>
                <a:sym typeface="Wingdings" pitchFamily="2" charset="2"/>
              </a:rPr>
              <a:t> </a:t>
            </a:r>
            <a:r>
              <a:rPr lang="en-US" b="1" dirty="0">
                <a:solidFill>
                  <a:srgbClr val="FF3300"/>
                </a:solidFill>
              </a:rPr>
              <a:t>Generality</a:t>
            </a:r>
          </a:p>
          <a:p>
            <a:pPr>
              <a:buFontTx/>
              <a:buNone/>
            </a:pPr>
            <a:endParaRPr lang="en-US" b="1" dirty="0">
              <a:solidFill>
                <a:srgbClr val="FF3300"/>
              </a:solidFill>
            </a:endParaRPr>
          </a:p>
          <a:p>
            <a:pPr>
              <a:buFontTx/>
              <a:buNone/>
            </a:pPr>
            <a:endParaRPr lang="en-US" b="1" dirty="0">
              <a:solidFill>
                <a:schemeClr val="accent2"/>
              </a:solidFill>
            </a:endParaRPr>
          </a:p>
        </p:txBody>
      </p:sp>
    </p:spTree>
    <p:extLst>
      <p:ext uri="{BB962C8B-B14F-4D97-AF65-F5344CB8AC3E}">
        <p14:creationId xmlns:p14="http://schemas.microsoft.com/office/powerpoint/2010/main" val="2919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Content Placeholder 2"/>
          <p:cNvSpPr>
            <a:spLocks noGrp="1"/>
          </p:cNvSpPr>
          <p:nvPr>
            <p:ph idx="1"/>
          </p:nvPr>
        </p:nvSpPr>
        <p:spPr/>
        <p:txBody>
          <a:bodyPr/>
          <a:lstStyle/>
          <a:p>
            <a:r>
              <a:rPr lang="en-US" dirty="0" smtClean="0"/>
              <a:t>A metric to compare/judge the performance of algorithms</a:t>
            </a:r>
          </a:p>
          <a:p>
            <a:endParaRPr lang="en-US" dirty="0" smtClean="0"/>
          </a:p>
          <a:p>
            <a:r>
              <a:rPr lang="en-US" dirty="0" smtClean="0"/>
              <a:t>If the code/function has sequential control flow that is it is linear (no loops), then it’s efficiency is a function of n i.e.</a:t>
            </a:r>
          </a:p>
        </p:txBody>
      </p:sp>
      <mc:AlternateContent xmlns:mc="http://schemas.openxmlformats.org/markup-compatibility/2006" xmlns:a14="http://schemas.microsoft.com/office/drawing/2010/main">
        <mc:Choice Requires="a14">
          <p:sp>
            <p:nvSpPr>
              <p:cNvPr id="4" name="TextBox 3"/>
              <p:cNvSpPr txBox="1"/>
              <p:nvPr/>
            </p:nvSpPr>
            <p:spPr>
              <a:xfrm>
                <a:off x="4348784" y="5135007"/>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𝒇</m:t>
                      </m:r>
                      <m:r>
                        <a:rPr lang="en-US" sz="2400" b="1" i="1">
                          <a:latin typeface="Cambria Math"/>
                        </a:rPr>
                        <m:t>(</m:t>
                      </m:r>
                      <m:r>
                        <a:rPr lang="en-US" sz="2400" b="1" i="1">
                          <a:latin typeface="Cambria Math"/>
                        </a:rPr>
                        <m:t>𝒏</m:t>
                      </m:r>
                      <m:r>
                        <a:rPr lang="en-US" sz="2400" b="1" i="1">
                          <a:latin typeface="Cambria Math"/>
                        </a:rPr>
                        <m:t>)</m:t>
                      </m:r>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4348784" y="5135007"/>
                <a:ext cx="3499816" cy="461665"/>
              </a:xfrm>
              <a:prstGeom prst="rect">
                <a:avLst/>
              </a:prstGeom>
              <a:blipFill rotWithShape="0">
                <a:blip r:embed="rId2"/>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97915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Linear Loops</a:t>
            </a:r>
            <a:endParaRPr lang="en-US" dirty="0"/>
          </a:p>
        </p:txBody>
      </p:sp>
      <p:sp>
        <p:nvSpPr>
          <p:cNvPr id="3" name="Content Placeholder 2"/>
          <p:cNvSpPr>
            <a:spLocks noGrp="1"/>
          </p:cNvSpPr>
          <p:nvPr>
            <p:ph idx="1"/>
          </p:nvPr>
        </p:nvSpPr>
        <p:spPr>
          <a:xfrm>
            <a:off x="1981200" y="1600201"/>
            <a:ext cx="8229600" cy="3505200"/>
          </a:xfrm>
        </p:spPr>
        <p:txBody>
          <a:bodyPr>
            <a:normAutofit/>
          </a:bodyPr>
          <a:lstStyle/>
          <a:p>
            <a:pPr marL="0" indent="0">
              <a:buNone/>
            </a:pPr>
            <a:r>
              <a:rPr lang="nn-NO" dirty="0" smtClean="0">
                <a:latin typeface="Courier New" pitchFamily="49" charset="0"/>
                <a:cs typeface="Courier New" pitchFamily="49" charset="0"/>
              </a:rPr>
              <a:t>i=1</a:t>
            </a:r>
          </a:p>
          <a:p>
            <a:pPr marL="0" indent="0">
              <a:buNone/>
            </a:pPr>
            <a:r>
              <a:rPr lang="nn-NO" dirty="0" smtClean="0">
                <a:latin typeface="Courier New" pitchFamily="49" charset="0"/>
                <a:cs typeface="Courier New" pitchFamily="49" charset="0"/>
              </a:rPr>
              <a:t>n=100</a:t>
            </a:r>
          </a:p>
          <a:p>
            <a:pPr marL="0" indent="0">
              <a:buNone/>
            </a:pPr>
            <a:r>
              <a:rPr lang="nn-NO" dirty="0" smtClean="0">
                <a:latin typeface="Courier New" pitchFamily="49" charset="0"/>
                <a:cs typeface="Courier New" pitchFamily="49" charset="0"/>
              </a:rPr>
              <a:t>loop </a:t>
            </a:r>
            <a:r>
              <a:rPr lang="nn-NO" dirty="0">
                <a:latin typeface="Courier New" pitchFamily="49" charset="0"/>
                <a:cs typeface="Courier New" pitchFamily="49" charset="0"/>
              </a:rPr>
              <a:t>(i &lt;= </a:t>
            </a:r>
            <a:r>
              <a:rPr lang="nn-NO" dirty="0" smtClean="0">
                <a:latin typeface="Courier New" pitchFamily="49" charset="0"/>
                <a:cs typeface="Courier New" pitchFamily="49" charset="0"/>
              </a:rPr>
              <a:t>n) </a:t>
            </a:r>
            <a:endParaRPr lang="nn-NO"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//code </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i </a:t>
            </a:r>
            <a:r>
              <a:rPr lang="en-US" dirty="0">
                <a:latin typeface="Courier New" pitchFamily="49" charset="0"/>
                <a:cs typeface="Courier New" pitchFamily="49" charset="0"/>
              </a:rPr>
              <a:t>= i + 1 </a:t>
            </a:r>
          </a:p>
          <a:p>
            <a:pPr marL="0" indent="0">
              <a:buNone/>
            </a:pPr>
            <a:r>
              <a:rPr lang="en-US" dirty="0" smtClean="0">
                <a:latin typeface="Courier New" pitchFamily="49" charset="0"/>
                <a:cs typeface="Courier New" pitchFamily="49" charset="0"/>
              </a:rPr>
              <a:t>end </a:t>
            </a:r>
            <a:r>
              <a:rPr lang="en-US" dirty="0">
                <a:latin typeface="Courier New" pitchFamily="49" charset="0"/>
                <a:cs typeface="Courier New" pitchFamily="49" charset="0"/>
              </a:rPr>
              <a:t>loop</a:t>
            </a:r>
            <a:endParaRPr lang="en-US" dirty="0"/>
          </a:p>
        </p:txBody>
      </p:sp>
      <p:sp>
        <p:nvSpPr>
          <p:cNvPr id="4" name="Content Placeholder 2"/>
          <p:cNvSpPr txBox="1">
            <a:spLocks/>
          </p:cNvSpPr>
          <p:nvPr/>
        </p:nvSpPr>
        <p:spPr>
          <a:xfrm>
            <a:off x="1981200" y="1600201"/>
            <a:ext cx="8229600" cy="5029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r>
              <a:rPr lang="en-US" dirty="0"/>
              <a:t>The above code runs at most n times hence</a:t>
            </a:r>
          </a:p>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381609" y="5867401"/>
                <a:ext cx="3499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𝑬𝒇𝒇𝒊𝒄𝒊𝒆𝒏𝒄𝒚</m:t>
                      </m:r>
                      <m:r>
                        <a:rPr lang="en-US" sz="2400" b="1" i="1">
                          <a:latin typeface="Cambria Math"/>
                        </a:rPr>
                        <m:t>=</m:t>
                      </m:r>
                      <m:r>
                        <a:rPr lang="en-US" sz="2400" b="1" i="1">
                          <a:latin typeface="Cambria Math"/>
                        </a:rPr>
                        <m:t>𝒏</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381609" y="5867401"/>
                <a:ext cx="3499816" cy="461665"/>
              </a:xfrm>
              <a:prstGeom prst="rect">
                <a:avLst/>
              </a:prstGeom>
              <a:blipFill rotWithShape="0">
                <a:blip r:embed="rId2"/>
                <a:stretch>
                  <a:fillRect b="-17333"/>
                </a:stretch>
              </a:blipFill>
            </p:spPr>
            <p:txBody>
              <a:bodyPr/>
              <a:lstStyle/>
              <a:p>
                <a:r>
                  <a:rPr lang="en-US">
                    <a:noFill/>
                  </a:rPr>
                  <a:t> </a:t>
                </a:r>
              </a:p>
            </p:txBody>
          </p:sp>
        </mc:Fallback>
      </mc:AlternateContent>
      <p:cxnSp>
        <p:nvCxnSpPr>
          <p:cNvPr id="7" name="Straight Arrow Connector 6"/>
          <p:cNvCxnSpPr/>
          <p:nvPr/>
        </p:nvCxnSpPr>
        <p:spPr>
          <a:xfrm>
            <a:off x="6172200" y="4572000"/>
            <a:ext cx="4038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6324600" y="1752600"/>
            <a:ext cx="0" cy="297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315200" y="4648201"/>
            <a:ext cx="2286000" cy="381001"/>
          </a:xfrm>
          <a:prstGeom prst="rect">
            <a:avLst/>
          </a:prstGeom>
          <a:noFill/>
        </p:spPr>
        <p:txBody>
          <a:bodyPr wrap="square" rtlCol="0">
            <a:spAutoFit/>
          </a:bodyPr>
          <a:lstStyle/>
          <a:p>
            <a:r>
              <a:rPr lang="en-US" dirty="0"/>
              <a:t>No. of Statements (n) </a:t>
            </a:r>
          </a:p>
        </p:txBody>
      </p:sp>
      <p:sp>
        <p:nvSpPr>
          <p:cNvPr id="12" name="TextBox 11"/>
          <p:cNvSpPr txBox="1"/>
          <p:nvPr/>
        </p:nvSpPr>
        <p:spPr>
          <a:xfrm rot="16200000">
            <a:off x="4762500" y="3029778"/>
            <a:ext cx="2286000" cy="381001"/>
          </a:xfrm>
          <a:prstGeom prst="rect">
            <a:avLst/>
          </a:prstGeom>
          <a:noFill/>
        </p:spPr>
        <p:txBody>
          <a:bodyPr wrap="square" rtlCol="0">
            <a:spAutoFit/>
          </a:bodyPr>
          <a:lstStyle/>
          <a:p>
            <a:pPr algn="ctr"/>
            <a:r>
              <a:rPr lang="en-US" dirty="0"/>
              <a:t>Efficiency f(n)</a:t>
            </a:r>
          </a:p>
        </p:txBody>
      </p:sp>
      <p:cxnSp>
        <p:nvCxnSpPr>
          <p:cNvPr id="14" name="Straight Connector 13"/>
          <p:cNvCxnSpPr/>
          <p:nvPr/>
        </p:nvCxnSpPr>
        <p:spPr>
          <a:xfrm flipV="1">
            <a:off x="6324600" y="1905000"/>
            <a:ext cx="3810000" cy="266700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24600" y="42672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324600" y="39624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324600" y="36576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324600" y="33528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324600" y="30480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324600" y="27432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324600" y="24384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324600" y="2133600"/>
            <a:ext cx="3886200"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rot="16200000">
            <a:off x="4803030" y="2885608"/>
            <a:ext cx="2849561" cy="523220"/>
          </a:xfrm>
          <a:prstGeom prst="rect">
            <a:avLst/>
          </a:prstGeom>
          <a:noFill/>
        </p:spPr>
        <p:txBody>
          <a:bodyPr wrap="square" rtlCol="0">
            <a:spAutoFit/>
          </a:bodyPr>
          <a:lstStyle/>
          <a:p>
            <a:r>
              <a:rPr lang="en-US" sz="1400" dirty="0"/>
              <a:t>  0.5    1   1.5    2    2.5    3    3.5   4</a:t>
            </a:r>
          </a:p>
        </p:txBody>
      </p:sp>
    </p:spTree>
    <p:extLst>
      <p:ext uri="{BB962C8B-B14F-4D97-AF65-F5344CB8AC3E}">
        <p14:creationId xmlns:p14="http://schemas.microsoft.com/office/powerpoint/2010/main" val="251105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1">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1744</TotalTime>
  <Words>1436</Words>
  <Application>Microsoft Office PowerPoint</Application>
  <PresentationFormat>Widescreen</PresentationFormat>
  <Paragraphs>300</Paragraphs>
  <Slides>36</Slides>
  <Notes>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Calibri Light</vt:lpstr>
      <vt:lpstr>Cambria Math</vt:lpstr>
      <vt:lpstr>Courier New</vt:lpstr>
      <vt:lpstr>Symbol</vt:lpstr>
      <vt:lpstr>Tw Cen MT</vt:lpstr>
      <vt:lpstr>Tw Cen MT Condensed</vt:lpstr>
      <vt:lpstr>Wingdings</vt:lpstr>
      <vt:lpstr>Wingdings 3</vt:lpstr>
      <vt:lpstr>Integral</vt:lpstr>
      <vt:lpstr>Lecture 13-15</vt:lpstr>
      <vt:lpstr>Topics to be covered</vt:lpstr>
      <vt:lpstr>Analysis of Algorithm</vt:lpstr>
      <vt:lpstr>Why study algorithm Analysis?</vt:lpstr>
      <vt:lpstr>Given two algorithms for a task, how do we find out which one is better? </vt:lpstr>
      <vt:lpstr>Finding the runtime of an algorithm in JAVA</vt:lpstr>
      <vt:lpstr>Use a Theoretical Approach</vt:lpstr>
      <vt:lpstr>Algorithm Efficiency</vt:lpstr>
      <vt:lpstr>Efficiency of Linear Loops</vt:lpstr>
      <vt:lpstr>Efficiency of Linear Loops</vt:lpstr>
      <vt:lpstr>Efficiency of Logarithmic Loop</vt:lpstr>
      <vt:lpstr>Logarithmic Growth </vt:lpstr>
      <vt:lpstr>Efficiency of Quadratic/Nested Loop</vt:lpstr>
      <vt:lpstr>Linear Logarithmic Loop</vt:lpstr>
      <vt:lpstr>Dependent Quadratic</vt:lpstr>
      <vt:lpstr>Dependent Quadratic - Inner loop</vt:lpstr>
      <vt:lpstr>Algorithm Complexity</vt:lpstr>
      <vt:lpstr>Time Complexity</vt:lpstr>
      <vt:lpstr>Running time</vt:lpstr>
      <vt:lpstr>Asymptotic Notation</vt:lpstr>
      <vt:lpstr>“Relatives” of Big-Oh </vt:lpstr>
      <vt:lpstr>How do you find the Big O value?</vt:lpstr>
      <vt:lpstr>Example</vt:lpstr>
      <vt:lpstr>Example</vt:lpstr>
      <vt:lpstr>Example</vt:lpstr>
      <vt:lpstr>Example</vt:lpstr>
      <vt:lpstr>Standard Measures of Efficiency</vt:lpstr>
      <vt:lpstr>Plot of Efficiency Measures</vt:lpstr>
      <vt:lpstr>Task 01</vt:lpstr>
      <vt:lpstr>space Complexity </vt:lpstr>
      <vt:lpstr>Example</vt:lpstr>
      <vt:lpstr>Example</vt:lpstr>
      <vt:lpstr>Example</vt:lpstr>
      <vt:lpstr>Example</vt:lpstr>
      <vt:lpstr>Task 02</vt:lpstr>
      <vt:lpstr>Recap of the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Marina Rajput</dc:creator>
  <cp:lastModifiedBy>Windows User</cp:lastModifiedBy>
  <cp:revision>186</cp:revision>
  <dcterms:created xsi:type="dcterms:W3CDTF">2023-08-09T08:20:20Z</dcterms:created>
  <dcterms:modified xsi:type="dcterms:W3CDTF">2024-09-11T09:44:49Z</dcterms:modified>
</cp:coreProperties>
</file>