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8" r:id="rId1"/>
  </p:sldMasterIdLst>
  <p:notesMasterIdLst>
    <p:notesMasterId r:id="rId34"/>
  </p:notesMasterIdLst>
  <p:sldIdLst>
    <p:sldId id="289" r:id="rId2"/>
    <p:sldId id="257" r:id="rId3"/>
    <p:sldId id="290" r:id="rId4"/>
    <p:sldId id="291" r:id="rId5"/>
    <p:sldId id="293" r:id="rId6"/>
    <p:sldId id="294" r:id="rId7"/>
    <p:sldId id="292" r:id="rId8"/>
    <p:sldId id="295" r:id="rId9"/>
    <p:sldId id="296" r:id="rId10"/>
    <p:sldId id="297" r:id="rId11"/>
    <p:sldId id="299" r:id="rId12"/>
    <p:sldId id="301" r:id="rId13"/>
    <p:sldId id="302" r:id="rId14"/>
    <p:sldId id="303" r:id="rId15"/>
    <p:sldId id="305" r:id="rId16"/>
    <p:sldId id="306" r:id="rId17"/>
    <p:sldId id="307" r:id="rId18"/>
    <p:sldId id="308" r:id="rId19"/>
    <p:sldId id="310" r:id="rId20"/>
    <p:sldId id="311" r:id="rId21"/>
    <p:sldId id="312" r:id="rId22"/>
    <p:sldId id="314" r:id="rId23"/>
    <p:sldId id="317" r:id="rId24"/>
    <p:sldId id="318" r:id="rId25"/>
    <p:sldId id="319" r:id="rId26"/>
    <p:sldId id="320" r:id="rId27"/>
    <p:sldId id="321" r:id="rId28"/>
    <p:sldId id="323" r:id="rId29"/>
    <p:sldId id="324" r:id="rId30"/>
    <p:sldId id="325" r:id="rId31"/>
    <p:sldId id="328" r:id="rId32"/>
    <p:sldId id="25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2501-D8D9-4CBB-9729-B9BCEF0291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80988-82CF-4939-B161-CEF8BB66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2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80988-82CF-4939-B161-CEF8BB6692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0618ABF-ED99-4A07-98E0-8C2A9591BBD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8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2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7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6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0618ABF-ED99-4A07-98E0-8C2A9591BBD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0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5857" y="2692997"/>
            <a:ext cx="3496237" cy="1463040"/>
          </a:xfrm>
        </p:spPr>
        <p:txBody>
          <a:bodyPr/>
          <a:lstStyle/>
          <a:p>
            <a:r>
              <a:rPr lang="en-US" dirty="0" smtClean="0"/>
              <a:t>Lecture 16-18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6071" y="2211557"/>
            <a:ext cx="8310281" cy="121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9576" y="5271247"/>
            <a:ext cx="185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By:</a:t>
            </a:r>
          </a:p>
          <a:p>
            <a:r>
              <a:rPr lang="en-US" sz="2400" dirty="0" smtClean="0"/>
              <a:t>Marina </a:t>
            </a:r>
            <a:r>
              <a:rPr lang="en-US" sz="2400" dirty="0" err="1" smtClean="0"/>
              <a:t>Gul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4802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649739"/>
              </p:ext>
            </p:extLst>
          </p:nvPr>
        </p:nvGraphicFramePr>
        <p:xfrm>
          <a:off x="2581835" y="2438400"/>
          <a:ext cx="7135906" cy="260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Sorting in Ascending Order using</a:t>
                      </a:r>
                      <a:r>
                        <a:rPr lang="en-US" baseline="0" dirty="0" smtClean="0"/>
                        <a:t> Bubble Sort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#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23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45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56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32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23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45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32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23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32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23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4128" y="5815426"/>
            <a:ext cx="3005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https://youtu.be/nmhjrI-aW5o</a:t>
            </a:r>
          </a:p>
        </p:txBody>
      </p:sp>
    </p:spTree>
    <p:extLst>
      <p:ext uri="{BB962C8B-B14F-4D97-AF65-F5344CB8AC3E}">
        <p14:creationId xmlns:p14="http://schemas.microsoft.com/office/powerpoint/2010/main" val="33113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Bubble sort requires nested loops</a:t>
            </a:r>
          </a:p>
          <a:p>
            <a:r>
              <a:rPr lang="en-US" dirty="0" smtClean="0"/>
              <a:t>Outer loop runs n times, inner loop runs (n+1)/2 times on average</a:t>
            </a:r>
          </a:p>
          <a:p>
            <a:r>
              <a:rPr lang="en-US" dirty="0" smtClean="0"/>
              <a:t>Complexity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simple improvement to naïve bubble sort </a:t>
            </a:r>
          </a:p>
          <a:p>
            <a:pPr lvl="1"/>
            <a:r>
              <a:rPr lang="en-US" dirty="0" smtClean="0"/>
              <a:t>include a flag which is raised if there is no exchange</a:t>
            </a:r>
          </a:p>
          <a:p>
            <a:pPr lvl="1"/>
            <a:r>
              <a:rPr lang="en-US" dirty="0" smtClean="0"/>
              <a:t>This signifies that the list is already sorted and hence the loop can be prematurely terminated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similar to how cards are arranged by card players</a:t>
            </a:r>
          </a:p>
          <a:p>
            <a:r>
              <a:rPr lang="en-US" dirty="0" smtClean="0"/>
              <a:t>In each pass, the first element from the unsorted list is inserted into the appropriate place in the sorted list</a:t>
            </a:r>
          </a:p>
          <a:p>
            <a:r>
              <a:rPr lang="en-US" dirty="0" smtClean="0"/>
              <a:t>For n elements, n-1 passes are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Concept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49" y="2329142"/>
            <a:ext cx="7341772" cy="231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0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258" y="316275"/>
            <a:ext cx="3948954" cy="626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24128" y="5779508"/>
            <a:ext cx="3156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https://youtu.be/OGzPmgsI-pQ</a:t>
            </a:r>
          </a:p>
        </p:txBody>
      </p:sp>
    </p:spTree>
    <p:extLst>
      <p:ext uri="{BB962C8B-B14F-4D97-AF65-F5344CB8AC3E}">
        <p14:creationId xmlns:p14="http://schemas.microsoft.com/office/powerpoint/2010/main" val="23848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insertion sort requires two loops</a:t>
            </a:r>
          </a:p>
          <a:p>
            <a:endParaRPr lang="en-US" dirty="0"/>
          </a:p>
          <a:p>
            <a:r>
              <a:rPr lang="en-US" dirty="0" smtClean="0"/>
              <a:t>Hence, the worst case complexity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most intuitive of all </a:t>
            </a:r>
            <a:r>
              <a:rPr lang="en-US" dirty="0" smtClean="0"/>
              <a:t>sorts</a:t>
            </a:r>
          </a:p>
          <a:p>
            <a:r>
              <a:rPr lang="en-US" dirty="0"/>
              <a:t>Given a list of data to </a:t>
            </a:r>
            <a:r>
              <a:rPr lang="en-US" dirty="0" smtClean="0"/>
              <a:t>be sorted</a:t>
            </a:r>
            <a:r>
              <a:rPr lang="en-US" dirty="0"/>
              <a:t>, we simply select the smallest item and place it in a sorted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These steps </a:t>
            </a:r>
            <a:r>
              <a:rPr lang="en-US" dirty="0"/>
              <a:t>are then repeated until we have sorted all of the data. </a:t>
            </a:r>
            <a:endParaRPr lang="en-US" dirty="0" smtClean="0"/>
          </a:p>
          <a:p>
            <a:r>
              <a:rPr lang="en-US" dirty="0" smtClean="0"/>
              <a:t>Two types of selection sorts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straight </a:t>
            </a:r>
            <a:r>
              <a:rPr lang="en-US" dirty="0" smtClean="0"/>
              <a:t>selection </a:t>
            </a:r>
            <a:r>
              <a:rPr lang="en-US" dirty="0"/>
              <a:t>sort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heap </a:t>
            </a:r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Concept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6113514" cy="187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2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94" y="232740"/>
            <a:ext cx="3975847" cy="624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24128" y="5879958"/>
            <a:ext cx="315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https://youtu.be/xWBP4lzkoyM</a:t>
            </a:r>
          </a:p>
        </p:txBody>
      </p:sp>
    </p:spTree>
    <p:extLst>
      <p:ext uri="{BB962C8B-B14F-4D97-AF65-F5344CB8AC3E}">
        <p14:creationId xmlns:p14="http://schemas.microsoft.com/office/powerpoint/2010/main" val="8622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selection sort algorithm contains two nested loops</a:t>
            </a:r>
          </a:p>
          <a:p>
            <a:r>
              <a:rPr lang="en-US" dirty="0" smtClean="0"/>
              <a:t>Hence, the worst case complexity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4016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Recap of the previous lecture</a:t>
            </a:r>
          </a:p>
          <a:p>
            <a:r>
              <a:rPr lang="en-US" dirty="0" smtClean="0"/>
              <a:t>Sorting </a:t>
            </a:r>
            <a:r>
              <a:rPr lang="en-US" dirty="0"/>
              <a:t>Algorithms and Efficiencies</a:t>
            </a:r>
          </a:p>
          <a:p>
            <a:r>
              <a:rPr lang="en-US" dirty="0"/>
              <a:t>Types of Sorting</a:t>
            </a:r>
          </a:p>
          <a:p>
            <a:pPr lvl="1"/>
            <a:r>
              <a:rPr lang="en-US" sz="1900" dirty="0"/>
              <a:t>Comparison Sorts</a:t>
            </a:r>
          </a:p>
          <a:p>
            <a:pPr lvl="2"/>
            <a:r>
              <a:rPr lang="en-US" sz="1600" dirty="0"/>
              <a:t>Selection</a:t>
            </a:r>
          </a:p>
          <a:p>
            <a:pPr lvl="3"/>
            <a:r>
              <a:rPr lang="en-US" sz="1600" dirty="0"/>
              <a:t>Selection Sort</a:t>
            </a:r>
          </a:p>
          <a:p>
            <a:pPr lvl="3"/>
            <a:r>
              <a:rPr lang="en-US" sz="1600" dirty="0"/>
              <a:t>Heap Sort</a:t>
            </a:r>
          </a:p>
          <a:p>
            <a:pPr lvl="2"/>
            <a:r>
              <a:rPr lang="en-US" sz="1600" dirty="0"/>
              <a:t>Insertion</a:t>
            </a:r>
          </a:p>
          <a:p>
            <a:pPr lvl="3"/>
            <a:r>
              <a:rPr lang="en-US" sz="1600" dirty="0"/>
              <a:t>Insertion Sort</a:t>
            </a:r>
          </a:p>
          <a:p>
            <a:pPr lvl="3"/>
            <a:r>
              <a:rPr lang="en-US" sz="1600" dirty="0"/>
              <a:t>Shell Sort</a:t>
            </a:r>
          </a:p>
          <a:p>
            <a:pPr lvl="2"/>
            <a:r>
              <a:rPr lang="en-US" sz="1600" dirty="0"/>
              <a:t>Exchange</a:t>
            </a:r>
          </a:p>
          <a:p>
            <a:pPr lvl="3"/>
            <a:r>
              <a:rPr lang="en-US" sz="1600" dirty="0"/>
              <a:t>Bubble Sort</a:t>
            </a:r>
          </a:p>
          <a:p>
            <a:pPr lvl="3"/>
            <a:r>
              <a:rPr lang="en-US" sz="1600" dirty="0"/>
              <a:t>Quick Sort</a:t>
            </a:r>
          </a:p>
          <a:p>
            <a:pPr lvl="3"/>
            <a:r>
              <a:rPr lang="en-US" sz="1600" dirty="0"/>
              <a:t>Merge Sort</a:t>
            </a:r>
          </a:p>
          <a:p>
            <a:pPr lvl="1"/>
            <a:r>
              <a:rPr lang="en-US" sz="1900" dirty="0"/>
              <a:t>Non-comparison sort</a:t>
            </a:r>
          </a:p>
          <a:p>
            <a:pPr lvl="2"/>
            <a:r>
              <a:rPr lang="en-US" sz="1600" dirty="0"/>
              <a:t>Radix Sort</a:t>
            </a:r>
            <a:endParaRPr lang="en-US" sz="16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merge sort and quick sort employ the divide and conquer design pattern</a:t>
            </a:r>
          </a:p>
          <a:p>
            <a:r>
              <a:rPr lang="en-US" dirty="0" smtClean="0"/>
              <a:t>Three steps</a:t>
            </a:r>
          </a:p>
          <a:p>
            <a:pPr lvl="1"/>
            <a:r>
              <a:rPr lang="en-US" b="1" dirty="0" smtClean="0"/>
              <a:t>Divide: </a:t>
            </a:r>
            <a:r>
              <a:rPr lang="en-US" dirty="0" smtClean="0"/>
              <a:t>Split the data into one or more sub-sets until some threshold is met </a:t>
            </a:r>
          </a:p>
          <a:p>
            <a:pPr lvl="1"/>
            <a:r>
              <a:rPr lang="en-US" b="1" dirty="0" smtClean="0"/>
              <a:t>Conquer:</a:t>
            </a:r>
            <a:r>
              <a:rPr lang="en-US" dirty="0" smtClean="0"/>
              <a:t> Recursively solve the problem with the subsets</a:t>
            </a:r>
          </a:p>
          <a:p>
            <a:pPr lvl="1"/>
            <a:r>
              <a:rPr lang="en-US" b="1" dirty="0" smtClean="0"/>
              <a:t>Merge: </a:t>
            </a:r>
            <a:r>
              <a:rPr lang="en-US" dirty="0" smtClean="0"/>
              <a:t>Take the solutions to the sub-problems and merge them to get the final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03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 on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 sequence S with n elements</a:t>
            </a:r>
          </a:p>
          <a:p>
            <a:r>
              <a:rPr lang="en-US" dirty="0" smtClean="0"/>
              <a:t>Step 1: Divide</a:t>
            </a:r>
          </a:p>
          <a:p>
            <a:pPr lvl="1"/>
            <a:r>
              <a:rPr lang="en-US" dirty="0" smtClean="0"/>
              <a:t>If S has 0 or 1 element, return S as it is sorted</a:t>
            </a:r>
          </a:p>
          <a:p>
            <a:pPr lvl="1"/>
            <a:r>
              <a:rPr lang="en-US" dirty="0" smtClean="0"/>
              <a:t>Otherwise make two sub-sequence S</a:t>
            </a:r>
            <a:r>
              <a:rPr lang="en-US" baseline="-25000" dirty="0" smtClean="0"/>
              <a:t>1</a:t>
            </a:r>
            <a:r>
              <a:rPr lang="en-US" dirty="0" smtClean="0"/>
              <a:t> and S</a:t>
            </a:r>
            <a:r>
              <a:rPr lang="en-US" baseline="-25000" dirty="0" smtClean="0"/>
              <a:t>2</a:t>
            </a:r>
            <a:r>
              <a:rPr lang="en-US" dirty="0" smtClean="0"/>
              <a:t> such that S</a:t>
            </a:r>
            <a:r>
              <a:rPr lang="en-US" baseline="-25000" dirty="0" smtClean="0"/>
              <a:t>1</a:t>
            </a:r>
            <a:r>
              <a:rPr lang="en-US" dirty="0" smtClean="0"/>
              <a:t> contains first floor(n/2) elements and S</a:t>
            </a:r>
            <a:r>
              <a:rPr lang="en-US" baseline="-25000" dirty="0" smtClean="0"/>
              <a:t>2</a:t>
            </a:r>
            <a:r>
              <a:rPr lang="en-US" dirty="0" smtClean="0"/>
              <a:t> contains ceil(n/2) remaining elements</a:t>
            </a:r>
          </a:p>
          <a:p>
            <a:r>
              <a:rPr lang="en-US" dirty="0" smtClean="0"/>
              <a:t>Step 2: Conquer</a:t>
            </a:r>
          </a:p>
          <a:p>
            <a:pPr lvl="1"/>
            <a:r>
              <a:rPr lang="en-US" dirty="0" smtClean="0"/>
              <a:t>Recursively sort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Step 3: Combine</a:t>
            </a:r>
          </a:p>
          <a:p>
            <a:pPr lvl="1"/>
            <a:r>
              <a:rPr lang="en-US" dirty="0" smtClean="0"/>
              <a:t>Put back elements into S by merging 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and S</a:t>
            </a:r>
            <a:r>
              <a:rPr lang="en-US" baseline="-25000" dirty="0"/>
              <a:t>2</a:t>
            </a:r>
            <a:r>
              <a:rPr lang="en-US" dirty="0" smtClean="0"/>
              <a:t>  into a sorted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3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51" y="372036"/>
            <a:ext cx="6645649" cy="63983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4128" y="5790311"/>
            <a:ext cx="3005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https://youtu.be/JSceec-wEyw</a:t>
            </a:r>
          </a:p>
        </p:txBody>
      </p:sp>
    </p:spTree>
    <p:extLst>
      <p:ext uri="{BB962C8B-B14F-4D97-AF65-F5344CB8AC3E}">
        <p14:creationId xmlns:p14="http://schemas.microsoft.com/office/powerpoint/2010/main" val="20317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1553"/>
            <a:ext cx="9720071" cy="4023360"/>
          </a:xfrm>
        </p:spPr>
        <p:txBody>
          <a:bodyPr>
            <a:noAutofit/>
          </a:bodyPr>
          <a:lstStyle/>
          <a:p>
            <a:r>
              <a:rPr lang="en-US" sz="2400" dirty="0"/>
              <a:t>The merge sort algorithm has two parts</a:t>
            </a:r>
          </a:p>
          <a:p>
            <a:pPr lvl="1"/>
            <a:r>
              <a:rPr lang="en-US" sz="2400" dirty="0"/>
              <a:t>Splitting the list into 1 element lists</a:t>
            </a:r>
          </a:p>
          <a:p>
            <a:pPr lvl="1"/>
            <a:r>
              <a:rPr lang="en-US" sz="2400" dirty="0"/>
              <a:t>Merging the sorted 1 element lists into a single sorted list</a:t>
            </a:r>
          </a:p>
          <a:p>
            <a:r>
              <a:rPr lang="en-US" sz="2400" dirty="0"/>
              <a:t>The first step uses recursion which splits the list into two parts</a:t>
            </a:r>
          </a:p>
          <a:p>
            <a:pPr lvl="1"/>
            <a:r>
              <a:rPr lang="en-US" sz="2400" dirty="0"/>
              <a:t>Complexity: O(log</a:t>
            </a:r>
            <a:r>
              <a:rPr lang="en-US" sz="2400" baseline="-25000" dirty="0"/>
              <a:t>2</a:t>
            </a:r>
            <a:r>
              <a:rPr lang="en-US" sz="2400" dirty="0"/>
              <a:t>n)</a:t>
            </a:r>
          </a:p>
          <a:p>
            <a:r>
              <a:rPr lang="en-US" sz="2400" dirty="0"/>
              <a:t>The merge step takes at most n iterations to merge all sub-lists</a:t>
            </a:r>
          </a:p>
          <a:p>
            <a:pPr lvl="1"/>
            <a:r>
              <a:rPr lang="en-US" sz="2400" dirty="0"/>
              <a:t>Complexity: O(n)</a:t>
            </a:r>
          </a:p>
          <a:p>
            <a:r>
              <a:rPr lang="en-US" sz="2400" dirty="0"/>
              <a:t>Time complexity</a:t>
            </a:r>
          </a:p>
          <a:p>
            <a:pPr lvl="1"/>
            <a:r>
              <a:rPr lang="en-US" sz="2400" dirty="0"/>
              <a:t>Best case: O(nlog</a:t>
            </a:r>
            <a:r>
              <a:rPr lang="en-US" sz="2400" baseline="-25000" dirty="0"/>
              <a:t>2</a:t>
            </a:r>
            <a:r>
              <a:rPr lang="en-US" sz="2400" dirty="0"/>
              <a:t>n), Worse Case: O(nlog</a:t>
            </a:r>
            <a:r>
              <a:rPr lang="en-US" sz="2400" baseline="-25000" dirty="0"/>
              <a:t>2</a:t>
            </a:r>
            <a:r>
              <a:rPr lang="en-US" sz="2400" dirty="0"/>
              <a:t>n)</a:t>
            </a:r>
          </a:p>
          <a:p>
            <a:r>
              <a:rPr lang="en-US" sz="2400" dirty="0"/>
              <a:t>Space complexity</a:t>
            </a:r>
          </a:p>
          <a:p>
            <a:pPr lvl="1"/>
            <a:r>
              <a:rPr lang="en-US" sz="2400" dirty="0"/>
              <a:t>Best case: O(n), Worse Case: O(n)</a:t>
            </a:r>
          </a:p>
        </p:txBody>
      </p:sp>
    </p:spTree>
    <p:extLst>
      <p:ext uri="{BB962C8B-B14F-4D97-AF65-F5344CB8AC3E}">
        <p14:creationId xmlns:p14="http://schemas.microsoft.com/office/powerpoint/2010/main" val="30026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Bubble sort exchanges many elements in each pass</a:t>
            </a:r>
          </a:p>
          <a:p>
            <a:r>
              <a:rPr lang="en-US" dirty="0" smtClean="0"/>
              <a:t>Quick sort is efficient as it compares and exchanges elements that are far apart</a:t>
            </a:r>
          </a:p>
          <a:p>
            <a:pPr lvl="1"/>
            <a:r>
              <a:rPr lang="en-US" dirty="0" smtClean="0"/>
              <a:t>The total exchanges are reduced to position an element to its correct position</a:t>
            </a:r>
          </a:p>
          <a:p>
            <a:r>
              <a:rPr lang="en-US" dirty="0" smtClean="0"/>
              <a:t>Each iteration quick sort selects a pivot element which splits the list into three parts</a:t>
            </a:r>
          </a:p>
          <a:p>
            <a:pPr lvl="1"/>
            <a:r>
              <a:rPr lang="en-US" dirty="0" smtClean="0"/>
              <a:t>Elements that are less than pivot</a:t>
            </a:r>
          </a:p>
          <a:p>
            <a:pPr lvl="1"/>
            <a:r>
              <a:rPr lang="en-US" dirty="0" smtClean="0"/>
              <a:t>The pivot element itself</a:t>
            </a:r>
          </a:p>
          <a:p>
            <a:pPr lvl="1"/>
            <a:r>
              <a:rPr lang="en-US" dirty="0" smtClean="0"/>
              <a:t>Elements that are greater then pivot</a:t>
            </a:r>
          </a:p>
          <a:p>
            <a:r>
              <a:rPr lang="en-US" dirty="0" smtClean="0"/>
              <a:t>The left and right partitions are then quick sorted recursively</a:t>
            </a:r>
          </a:p>
          <a:p>
            <a:r>
              <a:rPr lang="en-US" dirty="0" smtClean="0"/>
              <a:t>Pivot is usually the median value in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 on 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Sorting a sequence S with n elements</a:t>
            </a:r>
          </a:p>
          <a:p>
            <a:r>
              <a:rPr lang="en-US" dirty="0" smtClean="0"/>
              <a:t>Step 1: Divide</a:t>
            </a:r>
          </a:p>
          <a:p>
            <a:pPr lvl="1"/>
            <a:r>
              <a:rPr lang="en-US" dirty="0" smtClean="0"/>
              <a:t>If S has 0 or 1 element, return S as it is sorted</a:t>
            </a:r>
          </a:p>
          <a:p>
            <a:pPr lvl="1"/>
            <a:r>
              <a:rPr lang="en-US" dirty="0" smtClean="0"/>
              <a:t>Otherwise select one element from S (pivot).  </a:t>
            </a:r>
          </a:p>
          <a:p>
            <a:pPr lvl="1"/>
            <a:r>
              <a:rPr lang="en-US" dirty="0" smtClean="0"/>
              <a:t>Remove all elements from S and put them in 3 sequences</a:t>
            </a:r>
          </a:p>
          <a:p>
            <a:pPr lvl="2"/>
            <a:r>
              <a:rPr lang="en-US" dirty="0" smtClean="0"/>
              <a:t>L: containing all elements less than pivot</a:t>
            </a:r>
          </a:p>
          <a:p>
            <a:pPr lvl="2"/>
            <a:r>
              <a:rPr lang="en-US" dirty="0" smtClean="0"/>
              <a:t>E: containing all elements equal to pivot</a:t>
            </a:r>
          </a:p>
          <a:p>
            <a:pPr lvl="2"/>
            <a:r>
              <a:rPr lang="en-US" dirty="0" smtClean="0"/>
              <a:t>G: containing all elements greater than pivot</a:t>
            </a:r>
          </a:p>
          <a:p>
            <a:r>
              <a:rPr lang="en-US" dirty="0" smtClean="0"/>
              <a:t>Step 2: Conquer</a:t>
            </a:r>
          </a:p>
          <a:p>
            <a:pPr lvl="1"/>
            <a:r>
              <a:rPr lang="en-US" dirty="0" smtClean="0"/>
              <a:t>Recursively sort </a:t>
            </a:r>
            <a:r>
              <a:rPr lang="en-US" dirty="0"/>
              <a:t>sequences </a:t>
            </a:r>
            <a:r>
              <a:rPr lang="en-US" dirty="0" smtClean="0"/>
              <a:t>L and G</a:t>
            </a:r>
          </a:p>
          <a:p>
            <a:r>
              <a:rPr lang="en-US" dirty="0" smtClean="0"/>
              <a:t>Step 3: Combine</a:t>
            </a:r>
          </a:p>
          <a:p>
            <a:pPr lvl="1"/>
            <a:r>
              <a:rPr lang="en-US" dirty="0" smtClean="0"/>
              <a:t>Put back elements into S in order by first taking elements from set L then E and finally 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0525" y="1752600"/>
            <a:ext cx="37909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Concept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82" y="413590"/>
            <a:ext cx="6450105" cy="619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3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Example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3962401" y="1981200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638677" y="2352040"/>
            <a:ext cx="0" cy="31496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991477" y="2352040"/>
            <a:ext cx="0" cy="3149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3952462" y="2852420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629277" y="3223260"/>
            <a:ext cx="0" cy="31496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58077" y="3223260"/>
            <a:ext cx="0" cy="3149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3952461" y="3723640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7020753" y="4965700"/>
            <a:ext cx="0" cy="31496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00877" y="4094480"/>
            <a:ext cx="0" cy="3149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/>
          <p:cNvGraphicFramePr>
            <a:graphicFrameLocks/>
          </p:cNvGraphicFramePr>
          <p:nvPr>
            <p:extLst/>
          </p:nvPr>
        </p:nvGraphicFramePr>
        <p:xfrm>
          <a:off x="3952460" y="4594860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/>
          </p:nvPr>
        </p:nvGraphicFramePr>
        <p:xfrm>
          <a:off x="3952459" y="5466080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6543677" y="4965700"/>
            <a:ext cx="0" cy="3149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96000" y="4094480"/>
            <a:ext cx="0" cy="31496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36186" y="5924781"/>
            <a:ext cx="3136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https://youtu.be/WprjBK0p6rw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6186" y="6294113"/>
            <a:ext cx="2870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https://youtu.be/PgBzjlCcFvc</a:t>
            </a:r>
          </a:p>
        </p:txBody>
      </p:sp>
    </p:spTree>
    <p:extLst>
      <p:ext uri="{BB962C8B-B14F-4D97-AF65-F5344CB8AC3E}">
        <p14:creationId xmlns:p14="http://schemas.microsoft.com/office/powerpoint/2010/main" val="2665056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Example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638677" y="2352040"/>
            <a:ext cx="0" cy="31496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93103" y="2320449"/>
            <a:ext cx="0" cy="3149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3952461" y="3723640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5105400" y="4094480"/>
            <a:ext cx="0" cy="3149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/>
          <p:cNvGraphicFramePr>
            <a:graphicFrameLocks/>
          </p:cNvGraphicFramePr>
          <p:nvPr>
            <p:extLst/>
          </p:nvPr>
        </p:nvGraphicFramePr>
        <p:xfrm>
          <a:off x="3952460" y="4594860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>
            <p:extLst/>
          </p:nvPr>
        </p:nvGraphicFramePr>
        <p:xfrm>
          <a:off x="3952458" y="1949609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/>
          <p:cNvGraphicFramePr>
            <a:graphicFrameLocks/>
          </p:cNvGraphicFramePr>
          <p:nvPr>
            <p:extLst/>
          </p:nvPr>
        </p:nvGraphicFramePr>
        <p:xfrm>
          <a:off x="3952457" y="2820264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105400" y="3191104"/>
            <a:ext cx="0" cy="31496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93519" y="3191104"/>
            <a:ext cx="0" cy="3149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38800" y="4094480"/>
            <a:ext cx="0" cy="31496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3"/>
          <p:cNvGraphicFramePr>
            <a:graphicFrameLocks/>
          </p:cNvGraphicFramePr>
          <p:nvPr>
            <p:extLst/>
          </p:nvPr>
        </p:nvGraphicFramePr>
        <p:xfrm>
          <a:off x="3952456" y="5466080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5576261" y="4965700"/>
            <a:ext cx="0" cy="3149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109661" y="4965700"/>
            <a:ext cx="0" cy="31496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3"/>
          <p:cNvGraphicFramePr>
            <a:graphicFrameLocks/>
          </p:cNvGraphicFramePr>
          <p:nvPr>
            <p:extLst/>
          </p:nvPr>
        </p:nvGraphicFramePr>
        <p:xfrm>
          <a:off x="3952455" y="6368891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24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with which data are arranged according to their values</a:t>
            </a:r>
          </a:p>
          <a:p>
            <a:r>
              <a:rPr lang="en-US" dirty="0" smtClean="0"/>
              <a:t>Makes identification and finding of data easy</a:t>
            </a:r>
          </a:p>
          <a:p>
            <a:r>
              <a:rPr lang="en-US" dirty="0" smtClean="0"/>
              <a:t>Generic classification</a:t>
            </a:r>
          </a:p>
          <a:p>
            <a:pPr lvl="1"/>
            <a:r>
              <a:rPr lang="en-US" dirty="0" smtClean="0"/>
              <a:t>Comparison sort</a:t>
            </a:r>
          </a:p>
          <a:p>
            <a:pPr lvl="1"/>
            <a:r>
              <a:rPr lang="en-US" dirty="0" smtClean="0"/>
              <a:t>Non-comparison sort</a:t>
            </a:r>
          </a:p>
          <a:p>
            <a:r>
              <a:rPr lang="en-US" dirty="0" smtClean="0"/>
              <a:t>Two basic categories of sorting algorithms</a:t>
            </a:r>
          </a:p>
          <a:p>
            <a:pPr lvl="1"/>
            <a:r>
              <a:rPr lang="en-US" dirty="0" smtClean="0"/>
              <a:t>Internal sorts (data is stored in primary memory)</a:t>
            </a:r>
          </a:p>
          <a:p>
            <a:pPr lvl="1"/>
            <a:r>
              <a:rPr lang="en-US" dirty="0"/>
              <a:t>External sorts </a:t>
            </a:r>
            <a:r>
              <a:rPr lang="en-US" dirty="0" smtClean="0"/>
              <a:t>(when data cannot fit into primary memory, it is moved to secondary memory for processing)</a:t>
            </a:r>
          </a:p>
        </p:txBody>
      </p:sp>
    </p:spTree>
    <p:extLst>
      <p:ext uri="{BB962C8B-B14F-4D97-AF65-F5344CB8AC3E}">
        <p14:creationId xmlns:p14="http://schemas.microsoft.com/office/powerpoint/2010/main" val="20380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Example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467600" y="2295491"/>
            <a:ext cx="0" cy="31496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001000" y="2295491"/>
            <a:ext cx="0" cy="3149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001000" y="4110824"/>
            <a:ext cx="0" cy="3149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01000" y="3191104"/>
            <a:ext cx="0" cy="31496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467600" y="3191104"/>
            <a:ext cx="0" cy="3149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477539" y="4094480"/>
            <a:ext cx="0" cy="31496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3"/>
          <p:cNvGraphicFramePr>
            <a:graphicFrameLocks/>
          </p:cNvGraphicFramePr>
          <p:nvPr>
            <p:extLst/>
          </p:nvPr>
        </p:nvGraphicFramePr>
        <p:xfrm>
          <a:off x="3952455" y="1904568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/>
          </p:nvPr>
        </p:nvGraphicFramePr>
        <p:xfrm>
          <a:off x="3952454" y="2795871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  <p:graphicFrame>
        <p:nvGraphicFramePr>
          <p:cNvPr id="27" name="Content Placeholder 3"/>
          <p:cNvGraphicFramePr>
            <a:graphicFrameLocks/>
          </p:cNvGraphicFramePr>
          <p:nvPr>
            <p:extLst/>
          </p:nvPr>
        </p:nvGraphicFramePr>
        <p:xfrm>
          <a:off x="3952454" y="3695365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  <p:graphicFrame>
        <p:nvGraphicFramePr>
          <p:cNvPr id="28" name="Content Placeholder 3"/>
          <p:cNvGraphicFramePr>
            <a:graphicFrameLocks/>
          </p:cNvGraphicFramePr>
          <p:nvPr>
            <p:extLst/>
          </p:nvPr>
        </p:nvGraphicFramePr>
        <p:xfrm>
          <a:off x="3952453" y="4594859"/>
          <a:ext cx="424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8948978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429985783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4006269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43102630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05645038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218771971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5032025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614325337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7580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38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073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partitioning loop runs n times </a:t>
            </a:r>
          </a:p>
          <a:p>
            <a:pPr lvl="1"/>
            <a:r>
              <a:rPr lang="en-US" dirty="0" smtClean="0"/>
              <a:t>Complexity: O(n)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two </a:t>
            </a:r>
            <a:r>
              <a:rPr lang="en-US" dirty="0" smtClean="0"/>
              <a:t>recursions process portion </a:t>
            </a:r>
            <a:r>
              <a:rPr lang="en-US" dirty="0"/>
              <a:t>of the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Complexity: O(log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r>
              <a:rPr lang="en-US" dirty="0" smtClean="0"/>
              <a:t>Time Complexity: </a:t>
            </a:r>
          </a:p>
          <a:p>
            <a:pPr lvl="1"/>
            <a:r>
              <a:rPr lang="en-US" dirty="0" smtClean="0"/>
              <a:t>Best case: O(nlog</a:t>
            </a:r>
            <a:r>
              <a:rPr lang="en-US" baseline="-25000" dirty="0" smtClean="0"/>
              <a:t>2</a:t>
            </a:r>
            <a:r>
              <a:rPr lang="en-US" dirty="0" smtClean="0"/>
              <a:t>n), Worse Case: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Space Complexity:</a:t>
            </a:r>
          </a:p>
          <a:p>
            <a:pPr lvl="1"/>
            <a:r>
              <a:rPr lang="en-US" dirty="0" smtClean="0"/>
              <a:t>Best case: O(log</a:t>
            </a:r>
            <a:r>
              <a:rPr lang="en-US" baseline="-25000" dirty="0" smtClean="0"/>
              <a:t>2</a:t>
            </a:r>
            <a:r>
              <a:rPr lang="en-US" dirty="0" smtClean="0"/>
              <a:t>n), Worse Case: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46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the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sorting algorithm has </a:t>
            </a:r>
            <a:r>
              <a:rPr lang="en-US" smtClean="0"/>
              <a:t>been discussed.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</a:t>
            </a:r>
            <a:r>
              <a:rPr lang="en-US" b="1" dirty="0" smtClean="0"/>
              <a:t>order</a:t>
            </a:r>
            <a:r>
              <a:rPr lang="en-US" dirty="0" smtClean="0"/>
              <a:t> identifies the sequence of sorted data</a:t>
            </a:r>
          </a:p>
          <a:p>
            <a:pPr lvl="1"/>
            <a:r>
              <a:rPr lang="en-US" dirty="0" smtClean="0"/>
              <a:t>Two types: Ascending and Descending Order	</a:t>
            </a:r>
          </a:p>
          <a:p>
            <a:r>
              <a:rPr lang="en-US" dirty="0" smtClean="0"/>
              <a:t>Sort </a:t>
            </a:r>
            <a:r>
              <a:rPr lang="en-US" b="1" dirty="0" smtClean="0"/>
              <a:t>efficiency </a:t>
            </a:r>
            <a:r>
              <a:rPr lang="en-US" dirty="0" smtClean="0"/>
              <a:t>is the measure of relative efficiency of a sort</a:t>
            </a:r>
          </a:p>
          <a:p>
            <a:r>
              <a:rPr lang="en-US" dirty="0" smtClean="0"/>
              <a:t>Sort </a:t>
            </a:r>
            <a:r>
              <a:rPr lang="en-US" b="1" dirty="0" smtClean="0"/>
              <a:t>pass</a:t>
            </a:r>
            <a:r>
              <a:rPr lang="en-US" dirty="0" smtClean="0"/>
              <a:t> is the traversal of data during sorting</a:t>
            </a:r>
          </a:p>
          <a:p>
            <a:r>
              <a:rPr lang="en-US" dirty="0" smtClean="0"/>
              <a:t>Sort </a:t>
            </a:r>
            <a:r>
              <a:rPr lang="en-US" b="1" dirty="0" smtClean="0"/>
              <a:t>stability </a:t>
            </a:r>
            <a:r>
              <a:rPr lang="en-US" dirty="0" smtClean="0"/>
              <a:t>indicates that </a:t>
            </a:r>
            <a:r>
              <a:rPr lang="en-US" dirty="0"/>
              <a:t>data with equal keys </a:t>
            </a:r>
            <a:r>
              <a:rPr lang="en-US" dirty="0" smtClean="0"/>
              <a:t>maintain their </a:t>
            </a:r>
            <a:r>
              <a:rPr lang="en-US" dirty="0"/>
              <a:t>relative input order in the output</a:t>
            </a:r>
          </a:p>
        </p:txBody>
      </p:sp>
    </p:spTree>
    <p:extLst>
      <p:ext uri="{BB962C8B-B14F-4D97-AF65-F5344CB8AC3E}">
        <p14:creationId xmlns:p14="http://schemas.microsoft.com/office/powerpoint/2010/main" val="28626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sorting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 activity with a set of numbers between two students</a:t>
            </a:r>
          </a:p>
          <a:p>
            <a:endParaRPr lang="en-US" dirty="0" smtClean="0"/>
          </a:p>
          <a:p>
            <a:r>
              <a:rPr lang="en-US" dirty="0" smtClean="0"/>
              <a:t>Student A set: [</a:t>
            </a:r>
            <a:r>
              <a:rPr lang="en-US" smtClean="0"/>
              <a:t>13,5,17,1,88,4,31,64]</a:t>
            </a:r>
          </a:p>
          <a:p>
            <a:endParaRPr lang="en-US" dirty="0" smtClean="0"/>
          </a:p>
          <a:p>
            <a:r>
              <a:rPr lang="en-US" dirty="0" smtClean="0"/>
              <a:t>Student B set: [1,4,5,13,17,31,64,88]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the minimum/maximum value in the set?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the median value in the set?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will a new value 50 be stored?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Classification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25" y="1752600"/>
            <a:ext cx="806912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5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sorting algorithm</a:t>
            </a:r>
          </a:p>
          <a:p>
            <a:r>
              <a:rPr lang="en-US" dirty="0" smtClean="0"/>
              <a:t>Worst performance among all sorting algorithms</a:t>
            </a:r>
          </a:p>
          <a:p>
            <a:r>
              <a:rPr lang="en-US" dirty="0" smtClean="0"/>
              <a:t>Typically has complexity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a list of N elements, it requires N-1 passes</a:t>
            </a:r>
          </a:p>
          <a:p>
            <a:r>
              <a:rPr lang="en-US" dirty="0" smtClean="0"/>
              <a:t>In each pass,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element is compared to (i+1)</a:t>
            </a:r>
            <a:r>
              <a:rPr lang="en-US" baseline="30000" dirty="0" err="1" smtClean="0"/>
              <a:t>th</a:t>
            </a:r>
            <a:r>
              <a:rPr lang="en-US" dirty="0" smtClean="0"/>
              <a:t> element </a:t>
            </a:r>
          </a:p>
          <a:p>
            <a:r>
              <a:rPr lang="en-US" dirty="0" smtClean="0"/>
              <a:t>For ascending order, the smallest element is bubbled from unsorted to sorted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Concept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45" y="1981200"/>
            <a:ext cx="7276112" cy="213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560181"/>
            <a:ext cx="5547360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2451</TotalTime>
  <Words>1160</Words>
  <Application>Microsoft Office PowerPoint</Application>
  <PresentationFormat>Widescreen</PresentationFormat>
  <Paragraphs>341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Tw Cen MT</vt:lpstr>
      <vt:lpstr>Tw Cen MT Condensed</vt:lpstr>
      <vt:lpstr>Wingdings 3</vt:lpstr>
      <vt:lpstr>Integral</vt:lpstr>
      <vt:lpstr>Lecture 16-18 </vt:lpstr>
      <vt:lpstr>Topics to be covered</vt:lpstr>
      <vt:lpstr>What is sorting</vt:lpstr>
      <vt:lpstr>Some Key Terms</vt:lpstr>
      <vt:lpstr>Why is sorting important?</vt:lpstr>
      <vt:lpstr>Questions</vt:lpstr>
      <vt:lpstr>Sort Classification</vt:lpstr>
      <vt:lpstr>Bubble Sort</vt:lpstr>
      <vt:lpstr>Bubble Sort Concept</vt:lpstr>
      <vt:lpstr>Bubble Sort Example</vt:lpstr>
      <vt:lpstr>Bubble Sort Efficiency</vt:lpstr>
      <vt:lpstr>Insertion Sort</vt:lpstr>
      <vt:lpstr>Insertion Sort Concept</vt:lpstr>
      <vt:lpstr>Insertion Sort Example</vt:lpstr>
      <vt:lpstr>Insertion Sort Efficiency</vt:lpstr>
      <vt:lpstr>Selection Sort</vt:lpstr>
      <vt:lpstr>Selection Sort Concept</vt:lpstr>
      <vt:lpstr>Selection Sort Example</vt:lpstr>
      <vt:lpstr>Selection Sort Efficiency</vt:lpstr>
      <vt:lpstr>Divide and Conquer</vt:lpstr>
      <vt:lpstr>Divide and Conquer on Merge Sort</vt:lpstr>
      <vt:lpstr>Merge Sort Example</vt:lpstr>
      <vt:lpstr>Merge Sort Efficiency</vt:lpstr>
      <vt:lpstr>Quick Sort</vt:lpstr>
      <vt:lpstr>Divide and Conquer on Quick Sort</vt:lpstr>
      <vt:lpstr>Quick Sort Visualization</vt:lpstr>
      <vt:lpstr>Quick Sort Concept</vt:lpstr>
      <vt:lpstr>Quick Sort Example</vt:lpstr>
      <vt:lpstr>Quick Sort Example</vt:lpstr>
      <vt:lpstr>Quick Sort Example</vt:lpstr>
      <vt:lpstr>Quick Sort Efficiency</vt:lpstr>
      <vt:lpstr>Recap of the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1-3</dc:title>
  <dc:creator>Marina Rajput</dc:creator>
  <cp:lastModifiedBy>Windows User</cp:lastModifiedBy>
  <cp:revision>235</cp:revision>
  <dcterms:created xsi:type="dcterms:W3CDTF">2023-08-09T08:20:20Z</dcterms:created>
  <dcterms:modified xsi:type="dcterms:W3CDTF">2024-09-16T11:09:54Z</dcterms:modified>
</cp:coreProperties>
</file>