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29"/>
  </p:notesMasterIdLst>
  <p:sldIdLst>
    <p:sldId id="289" r:id="rId2"/>
    <p:sldId id="257" r:id="rId3"/>
    <p:sldId id="293" r:id="rId4"/>
    <p:sldId id="297" r:id="rId5"/>
    <p:sldId id="299" r:id="rId6"/>
    <p:sldId id="300" r:id="rId7"/>
    <p:sldId id="301" r:id="rId8"/>
    <p:sldId id="302" r:id="rId9"/>
    <p:sldId id="294" r:id="rId10"/>
    <p:sldId id="2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2501-D8D9-4CBB-9729-B9BCEF0291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0988-82CF-4939-B161-CEF8BB66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GCD(12,33)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80988-82CF-4939-B161-CEF8BB6692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0618ABF-ED99-4A07-98E0-8C2A9591BBD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857" y="2692997"/>
            <a:ext cx="3496237" cy="1463040"/>
          </a:xfrm>
        </p:spPr>
        <p:txBody>
          <a:bodyPr/>
          <a:lstStyle/>
          <a:p>
            <a:r>
              <a:rPr lang="en-US" dirty="0" smtClean="0"/>
              <a:t>Lecture 19-21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071" y="2211557"/>
            <a:ext cx="8310281" cy="121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9576" y="5271247"/>
            <a:ext cx="185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Marina </a:t>
            </a:r>
            <a:r>
              <a:rPr lang="en-US" sz="2400" dirty="0" err="1" smtClean="0"/>
              <a:t>Gul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8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FCDB-F4C3-424C-B401-A67727F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A18E-844C-40AA-BF01-9573377C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test(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if (n &gt;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test(n-1);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Trace the execution of test(-4)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parts of a 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parts</a:t>
            </a:r>
          </a:p>
          <a:p>
            <a:pPr lvl="1"/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Recursive case</a:t>
            </a:r>
          </a:p>
          <a:p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Responsible for returning of value</a:t>
            </a:r>
          </a:p>
          <a:p>
            <a:r>
              <a:rPr lang="en-US" dirty="0" smtClean="0"/>
              <a:t>Recursive case</a:t>
            </a:r>
          </a:p>
          <a:p>
            <a:pPr lvl="1"/>
            <a:r>
              <a:rPr lang="en-US" dirty="0" smtClean="0"/>
              <a:t>Responsible for recursive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72988" y="2407025"/>
            <a:ext cx="8991600" cy="3108543"/>
            <a:chOff x="1272988" y="2407024"/>
            <a:chExt cx="8077200" cy="2371614"/>
          </a:xfrm>
        </p:grpSpPr>
        <p:sp>
          <p:nvSpPr>
            <p:cNvPr id="4" name="Rectangle 3"/>
            <p:cNvSpPr/>
            <p:nvPr/>
          </p:nvSpPr>
          <p:spPr>
            <a:xfrm>
              <a:off x="1272988" y="2407024"/>
              <a:ext cx="8077200" cy="2371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factorial(n){    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if n==0 or n == 1:         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return 1    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else:        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return n* factorial(n-1)</a:t>
              </a:r>
            </a:p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          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print(factorial(5))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06388" y="2788023"/>
              <a:ext cx="5280896" cy="609601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06388" y="3429525"/>
              <a:ext cx="5280896" cy="772862"/>
            </a:xfrm>
            <a:prstGeom prst="rect">
              <a:avLst/>
            </a:prstGeom>
            <a:solidFill>
              <a:srgbClr val="FF0000">
                <a:alpha val="47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25532" y="2902612"/>
              <a:ext cx="1905000" cy="35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Base case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5532" y="3592831"/>
              <a:ext cx="1905000" cy="35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Recursive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1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Recursion works best </a:t>
            </a:r>
            <a:r>
              <a:rPr lang="en-US" sz="2800" dirty="0" smtClean="0"/>
              <a:t>when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algorithm uses a data structure that naturally supports </a:t>
            </a:r>
            <a:r>
              <a:rPr lang="en-US" sz="2400" dirty="0" smtClean="0"/>
              <a:t>recursion.</a:t>
            </a:r>
          </a:p>
          <a:p>
            <a:pPr lvl="2"/>
            <a:r>
              <a:rPr lang="en-US" sz="1800" dirty="0" smtClean="0"/>
              <a:t>Example: tree data structure</a:t>
            </a:r>
          </a:p>
          <a:p>
            <a:pPr marL="457200" lvl="1" indent="0" algn="ctr">
              <a:buNone/>
            </a:pPr>
            <a:r>
              <a:rPr lang="en-US" sz="2400" dirty="0" smtClean="0"/>
              <a:t>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algorithm is naturally suited to recursion</a:t>
            </a:r>
            <a:r>
              <a:rPr lang="en-US" sz="2400" dirty="0" smtClean="0"/>
              <a:t>.</a:t>
            </a:r>
          </a:p>
          <a:p>
            <a:pPr lvl="2"/>
            <a:r>
              <a:rPr lang="en-US" sz="1800" dirty="0" smtClean="0"/>
              <a:t>Example: binary search algorithm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</a:t>
            </a:r>
            <a:r>
              <a:rPr lang="en-US" dirty="0"/>
              <a:t>should not use </a:t>
            </a:r>
            <a:r>
              <a:rPr lang="en-US" dirty="0" smtClean="0"/>
              <a:t>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the answer to any of the following questions is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o</a:t>
            </a:r>
            <a:r>
              <a:rPr lang="en-US" sz="2400" dirty="0"/>
              <a:t>: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Is </a:t>
            </a:r>
            <a:r>
              <a:rPr lang="en-US" sz="2000" dirty="0"/>
              <a:t>the algorithm or data structure naturally suited to recursion? 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Is </a:t>
            </a:r>
            <a:r>
              <a:rPr lang="en-US" sz="2000" dirty="0"/>
              <a:t>the recursive solution shorter and more understandable? 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Does </a:t>
            </a:r>
            <a:r>
              <a:rPr lang="en-US" sz="2000" dirty="0"/>
              <a:t>the recursive solution run within acceptable time and space limits?</a:t>
            </a:r>
          </a:p>
        </p:txBody>
      </p:sp>
    </p:spTree>
    <p:extLst>
      <p:ext uri="{BB962C8B-B14F-4D97-AF65-F5344CB8AC3E}">
        <p14:creationId xmlns:p14="http://schemas.microsoft.com/office/powerpoint/2010/main" val="41494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Print a list in reverse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/>
              <a:t>5 4 3 2 1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0929" y="2651974"/>
            <a:ext cx="723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print_reverse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print_reverse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i+1)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print(list[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end=" ")    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[1,2,3,4,5]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print_reverse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01" y="0"/>
            <a:ext cx="3599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 list in reverse</a:t>
            </a:r>
          </a:p>
          <a:p>
            <a:pPr lvl="1"/>
            <a:r>
              <a:rPr lang="en-US" dirty="0" smtClean="0"/>
              <a:t>Stack winding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96" y="0"/>
            <a:ext cx="359923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3447" y="5898435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0)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57247" y="2837873"/>
            <a:ext cx="0" cy="3498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5647" y="2837873"/>
            <a:ext cx="0" cy="3498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7247" y="6336319"/>
            <a:ext cx="243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33447" y="5462770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1)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33447" y="5029200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33447" y="4593535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3)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3447" y="4165462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4)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33447" y="3729797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5)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419047" y="3612435"/>
            <a:ext cx="838200" cy="9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4452" y="4591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34951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 list in reverse</a:t>
            </a:r>
          </a:p>
          <a:p>
            <a:pPr lvl="1"/>
            <a:r>
              <a:rPr lang="en-US" dirty="0" smtClean="0"/>
              <a:t>Stack unwinding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900" y="71717"/>
            <a:ext cx="3544680" cy="67540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3447" y="5898435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0)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57247" y="2837873"/>
            <a:ext cx="0" cy="3498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5647" y="2837873"/>
            <a:ext cx="0" cy="3498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7247" y="6336319"/>
            <a:ext cx="243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33447" y="5462770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1)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33447" y="5029200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33447" y="4593535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3)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3447" y="4165462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4)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33447" y="3729797"/>
            <a:ext cx="2286000" cy="369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print_reverse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5)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419047" y="3612435"/>
            <a:ext cx="838200" cy="9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4452" y="4591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5016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Greatest Common Divisor (GCD)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860" y="3142128"/>
            <a:ext cx="9796945" cy="23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Exercise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87"/>
          <a:stretch/>
        </p:blipFill>
        <p:spPr>
          <a:xfrm>
            <a:off x="1088316" y="2214283"/>
            <a:ext cx="8708842" cy="4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the previous lecture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Trees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298" y="2993746"/>
            <a:ext cx="9522901" cy="25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18"/>
            <a:ext cx="8382000" cy="3200399"/>
          </a:xfrm>
        </p:spPr>
        <p:txBody>
          <a:bodyPr>
            <a:normAutofit/>
          </a:bodyPr>
          <a:lstStyle/>
          <a:p>
            <a:r>
              <a:rPr lang="en-US" dirty="0" smtClean="0"/>
              <a:t>Towers of Hanoi Problem</a:t>
            </a:r>
          </a:p>
          <a:p>
            <a:r>
              <a:rPr lang="en-US" dirty="0" smtClean="0"/>
              <a:t>Given a set of disk and a few needles</a:t>
            </a:r>
          </a:p>
          <a:p>
            <a:r>
              <a:rPr lang="en-US" dirty="0" smtClean="0"/>
              <a:t>Constraints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one disk could be moved at a time. A larger disk must never be stacked above a smaller one.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and only one auxiliary needle could be used for the intermediate </a:t>
            </a:r>
            <a:r>
              <a:rPr lang="en-US" dirty="0" smtClean="0"/>
              <a:t>storage </a:t>
            </a:r>
            <a:r>
              <a:rPr lang="en-US" dirty="0"/>
              <a:t>of disks.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4094" y="4354354"/>
            <a:ext cx="6629651" cy="25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of </a:t>
            </a:r>
            <a:r>
              <a:rPr lang="en-US" dirty="0" smtClean="0"/>
              <a:t>Tower of Hanoi with 2 disks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756" y="2084831"/>
            <a:ext cx="10547985" cy="46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of </a:t>
            </a:r>
            <a:r>
              <a:rPr lang="en-US" dirty="0" smtClean="0"/>
              <a:t>Tower of Hanoi with 3 disks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8118" y="1550894"/>
            <a:ext cx="7530353" cy="51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of </a:t>
            </a:r>
            <a:r>
              <a:rPr lang="en-US" dirty="0" smtClean="0"/>
              <a:t>Tower of Hanoi with 3 disks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9529" y="1554162"/>
            <a:ext cx="8447222" cy="52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0" y="2057400"/>
            <a:ext cx="7505700" cy="163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3150" y="4310062"/>
            <a:ext cx="750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Towers (n - 1, source, auxiliary, destination)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 one disk from source to destination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Towers (n - 1, auxiliary, destination, source)</a:t>
            </a:r>
          </a:p>
        </p:txBody>
      </p:sp>
    </p:spTree>
    <p:extLst>
      <p:ext uri="{BB962C8B-B14F-4D97-AF65-F5344CB8AC3E}">
        <p14:creationId xmlns:p14="http://schemas.microsoft.com/office/powerpoint/2010/main" val="7431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28" y="1728373"/>
            <a:ext cx="9213566" cy="50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is a repetitive process in which an algorithm calls itself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5B12-84E1-4987-9DFE-F7D7445A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D1D5-9E33-4FFC-A7F7-814955ED4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can call other methods</a:t>
            </a:r>
          </a:p>
          <a:p>
            <a:r>
              <a:rPr lang="en-US" dirty="0"/>
              <a:t>Can a method call itself?</a:t>
            </a:r>
          </a:p>
          <a:p>
            <a:r>
              <a:rPr lang="en-US" dirty="0"/>
              <a:t>Yes! This is called a </a:t>
            </a:r>
            <a:r>
              <a:rPr lang="en-US" b="1" u="sng" dirty="0"/>
              <a:t>recursive method </a:t>
            </a:r>
            <a:r>
              <a:rPr lang="en-US" dirty="0"/>
              <a:t>(function)</a:t>
            </a:r>
          </a:p>
          <a:p>
            <a:r>
              <a:rPr lang="en-US" dirty="0"/>
              <a:t>“A method within a method” </a:t>
            </a:r>
          </a:p>
        </p:txBody>
      </p:sp>
    </p:spTree>
    <p:extLst>
      <p:ext uri="{BB962C8B-B14F-4D97-AF65-F5344CB8AC3E}">
        <p14:creationId xmlns:p14="http://schemas.microsoft.com/office/powerpoint/2010/main" val="291576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acticing Recursion With 7 Algorithm Challenges | by Annie Liao | Better 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0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165" y="1954306"/>
            <a:ext cx="9968753" cy="3881718"/>
          </a:xfrm>
        </p:spPr>
        <p:txBody>
          <a:bodyPr>
            <a:normAutofit/>
          </a:bodyPr>
          <a:lstStyle/>
          <a:p>
            <a:r>
              <a:rPr lang="en-US" dirty="0" smtClean="0"/>
              <a:t>Two approaches of implementing repetitions:</a:t>
            </a:r>
          </a:p>
          <a:p>
            <a:pPr lvl="1"/>
            <a:r>
              <a:rPr lang="en-US" dirty="0" smtClean="0"/>
              <a:t>Iterations (loops like for, while etc.)</a:t>
            </a:r>
          </a:p>
          <a:p>
            <a:pPr lvl="1"/>
            <a:r>
              <a:rPr lang="en-US" dirty="0" smtClean="0"/>
              <a:t>Recursion</a:t>
            </a:r>
          </a:p>
          <a:p>
            <a:endParaRPr lang="en-US" dirty="0"/>
          </a:p>
          <a:p>
            <a:r>
              <a:rPr lang="en-US" dirty="0" smtClean="0"/>
              <a:t>We already know what iterations are.</a:t>
            </a:r>
          </a:p>
          <a:p>
            <a:endParaRPr lang="en-US" dirty="0" smtClean="0"/>
          </a:p>
          <a:p>
            <a:r>
              <a:rPr lang="en-US" dirty="0" smtClean="0"/>
              <a:t>Recursion is a repetitive process in which an algorithm calls itself.</a:t>
            </a:r>
          </a:p>
          <a:p>
            <a:pPr lvl="1"/>
            <a:r>
              <a:rPr lang="en-US" dirty="0" smtClean="0"/>
              <a:t>Usually implemented by making a function which calls itself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E4BC9-38FE-4DE7-A3BC-B9BE6A67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03" y="66334"/>
            <a:ext cx="2814508" cy="2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837765"/>
            <a:ext cx="9720071" cy="4023360"/>
          </a:xfrm>
        </p:spPr>
        <p:txBody>
          <a:bodyPr/>
          <a:lstStyle/>
          <a:p>
            <a:r>
              <a:rPr lang="en-US" dirty="0" smtClean="0"/>
              <a:t>Iterative Factorial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28" y="2375916"/>
            <a:ext cx="8019739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0197" y="4495800"/>
            <a:ext cx="373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factorial(n){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prod = 1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range(1,n):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prod *=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prod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print(factorial(5))</a:t>
            </a:r>
          </a:p>
        </p:txBody>
      </p:sp>
    </p:spTree>
    <p:extLst>
      <p:ext uri="{BB962C8B-B14F-4D97-AF65-F5344CB8AC3E}">
        <p14:creationId xmlns:p14="http://schemas.microsoft.com/office/powerpoint/2010/main" val="9153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864659"/>
            <a:ext cx="9720071" cy="4023360"/>
          </a:xfrm>
        </p:spPr>
        <p:txBody>
          <a:bodyPr/>
          <a:lstStyle/>
          <a:p>
            <a:r>
              <a:rPr lang="en-US" dirty="0" smtClean="0"/>
              <a:t>Recursive Factorial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7247" y="4618503"/>
            <a:ext cx="4848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factorial(n){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n==0 or n == 1: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1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else: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n* factorial(n-1)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28" y="2364150"/>
            <a:ext cx="8223250" cy="2000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15317" y="4803044"/>
            <a:ext cx="5272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4!=4*3!=4*3*2</a:t>
            </a:r>
            <a:r>
              <a:rPr lang="en-US" sz="3600" dirty="0" smtClean="0"/>
              <a:t>!=4*3*2*1!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60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recursion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Factorial(4)</a:t>
            </a:r>
          </a:p>
          <a:p>
            <a:pPr lvl="1"/>
            <a:r>
              <a:rPr lang="en-US" sz="2400" dirty="0" smtClean="0"/>
              <a:t>4*</a:t>
            </a:r>
            <a:r>
              <a:rPr lang="en-US" sz="2400" dirty="0" smtClean="0">
                <a:solidFill>
                  <a:srgbClr val="FFC000"/>
                </a:solidFill>
              </a:rPr>
              <a:t>Factorial(3)</a:t>
            </a:r>
          </a:p>
          <a:p>
            <a:pPr lvl="2"/>
            <a:r>
              <a:rPr lang="en-US" sz="1800" dirty="0" smtClean="0">
                <a:solidFill>
                  <a:srgbClr val="FFC000"/>
                </a:solidFill>
              </a:rPr>
              <a:t>3*</a:t>
            </a:r>
            <a:r>
              <a:rPr lang="en-US" sz="1800" dirty="0" smtClean="0">
                <a:solidFill>
                  <a:srgbClr val="00B0F0"/>
                </a:solidFill>
              </a:rPr>
              <a:t>Factorial(2)</a:t>
            </a:r>
          </a:p>
          <a:p>
            <a:pPr lvl="3"/>
            <a:r>
              <a:rPr lang="en-US" sz="1800" dirty="0" smtClean="0">
                <a:solidFill>
                  <a:srgbClr val="00B0F0"/>
                </a:solidFill>
              </a:rPr>
              <a:t>2</a:t>
            </a:r>
            <a:r>
              <a:rPr lang="en-US" sz="1800" dirty="0" smtClean="0"/>
              <a:t>*</a:t>
            </a:r>
            <a:r>
              <a:rPr lang="en-US" sz="1800" dirty="0" smtClean="0">
                <a:solidFill>
                  <a:srgbClr val="00B050"/>
                </a:solidFill>
              </a:rPr>
              <a:t>Factorial(1)</a:t>
            </a:r>
          </a:p>
          <a:p>
            <a:pPr lvl="3"/>
            <a:r>
              <a:rPr lang="en-US" sz="1800" dirty="0" smtClean="0">
                <a:solidFill>
                  <a:srgbClr val="00B0F0"/>
                </a:solidFill>
              </a:rPr>
              <a:t>2*1</a:t>
            </a:r>
          </a:p>
          <a:p>
            <a:pPr lvl="2"/>
            <a:r>
              <a:rPr lang="en-US" sz="1800" dirty="0" smtClean="0">
                <a:solidFill>
                  <a:srgbClr val="FFC000"/>
                </a:solidFill>
              </a:rPr>
              <a:t>3*</a:t>
            </a:r>
            <a:r>
              <a:rPr lang="en-US" sz="1800" dirty="0" smtClean="0">
                <a:solidFill>
                  <a:srgbClr val="00B0F0"/>
                </a:solidFill>
              </a:rPr>
              <a:t>2</a:t>
            </a:r>
          </a:p>
          <a:p>
            <a:pPr lvl="1"/>
            <a:r>
              <a:rPr lang="en-US" sz="2400" dirty="0" smtClean="0"/>
              <a:t>4</a:t>
            </a:r>
            <a:r>
              <a:rPr lang="en-US" sz="2400" dirty="0" smtClean="0">
                <a:solidFill>
                  <a:srgbClr val="FFC000"/>
                </a:solidFill>
              </a:rPr>
              <a:t>*6</a:t>
            </a:r>
          </a:p>
          <a:p>
            <a:pPr lvl="1"/>
            <a:r>
              <a:rPr lang="en-US" sz="2400" dirty="0" smtClean="0"/>
              <a:t>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5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FCDB-F4C3-424C-B401-A67727F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A18E-844C-40AA-BF01-9573377C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test(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if (n &gt;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	test(n-1);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Trace the execution of test(4)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1716</TotalTime>
  <Words>613</Words>
  <Application>Microsoft Office PowerPoint</Application>
  <PresentationFormat>Widescreen</PresentationFormat>
  <Paragraphs>173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Consolas</vt:lpstr>
      <vt:lpstr>Courier New</vt:lpstr>
      <vt:lpstr>Tw Cen MT</vt:lpstr>
      <vt:lpstr>Tw Cen MT Condensed</vt:lpstr>
      <vt:lpstr>Wingdings 3</vt:lpstr>
      <vt:lpstr>Integral</vt:lpstr>
      <vt:lpstr>Lecture 19-21</vt:lpstr>
      <vt:lpstr>Topics to be covered</vt:lpstr>
      <vt:lpstr>Calling Methods</vt:lpstr>
      <vt:lpstr>PowerPoint Presentation</vt:lpstr>
      <vt:lpstr>What is recursion?</vt:lpstr>
      <vt:lpstr>Example</vt:lpstr>
      <vt:lpstr>Example</vt:lpstr>
      <vt:lpstr>How does recursion work?</vt:lpstr>
      <vt:lpstr>Example 01</vt:lpstr>
      <vt:lpstr>Example 02</vt:lpstr>
      <vt:lpstr>Typical parts of a recursive function</vt:lpstr>
      <vt:lpstr>Example</vt:lpstr>
      <vt:lpstr>Limitations of Recursion</vt:lpstr>
      <vt:lpstr>When you should not use recursion?</vt:lpstr>
      <vt:lpstr>Examples of Recursion</vt:lpstr>
      <vt:lpstr>Examples of Recursion</vt:lpstr>
      <vt:lpstr>Examples of Recursion</vt:lpstr>
      <vt:lpstr>Example Exercise</vt:lpstr>
      <vt:lpstr>Example Exercise</vt:lpstr>
      <vt:lpstr>Example Exercise</vt:lpstr>
      <vt:lpstr>Example</vt:lpstr>
      <vt:lpstr>Solution of Tower of Hanoi with 2 disks</vt:lpstr>
      <vt:lpstr>Solution of Tower of Hanoi with 3 disks</vt:lpstr>
      <vt:lpstr>Solution of Tower of Hanoi with 3 disks</vt:lpstr>
      <vt:lpstr>Generalized Solution</vt:lpstr>
      <vt:lpstr>Solution</vt:lpstr>
      <vt:lpstr>Recap of the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1-3</dc:title>
  <dc:creator>Marina Rajput</dc:creator>
  <cp:lastModifiedBy>Windows User</cp:lastModifiedBy>
  <cp:revision>150</cp:revision>
  <dcterms:created xsi:type="dcterms:W3CDTF">2023-08-09T08:20:20Z</dcterms:created>
  <dcterms:modified xsi:type="dcterms:W3CDTF">2024-09-25T10:57:26Z</dcterms:modified>
</cp:coreProperties>
</file>