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102"/>
  </p:notesMasterIdLst>
  <p:sldIdLst>
    <p:sldId id="289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258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2501-D8D9-4CBB-9729-B9BCEF0291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0988-82CF-4939-B161-CEF8BB66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0618ABF-ED99-4A07-98E0-8C2A9591BBD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7882" y="2818037"/>
            <a:ext cx="2841812" cy="1463040"/>
          </a:xfrm>
        </p:spPr>
        <p:txBody>
          <a:bodyPr/>
          <a:lstStyle/>
          <a:p>
            <a:r>
              <a:rPr lang="en-US" dirty="0" smtClean="0"/>
              <a:t>Lecture 7-9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071" y="2211557"/>
            <a:ext cx="8310281" cy="121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9576" y="5271247"/>
            <a:ext cx="185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Marina </a:t>
            </a:r>
            <a:r>
              <a:rPr lang="en-US" sz="2400" dirty="0" err="1" smtClean="0"/>
              <a:t>Gul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8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66024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Push(b)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6398208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Stacks is an abstract data type, </a:t>
            </a:r>
            <a:r>
              <a:rPr lang="en-US" dirty="0"/>
              <a:t>can be implemented with either  an array or a linked list.</a:t>
            </a:r>
          </a:p>
          <a:p>
            <a:r>
              <a:rPr lang="en-US" dirty="0"/>
              <a:t>Each stack operation is O(1): Push,  Pop, Top, Empty.</a:t>
            </a:r>
          </a:p>
          <a:p>
            <a:r>
              <a:rPr lang="en-US" dirty="0"/>
              <a:t>Stacks are </a:t>
            </a:r>
            <a:r>
              <a:rPr lang="en-US" dirty="0" smtClean="0"/>
              <a:t>occasionally </a:t>
            </a:r>
            <a:r>
              <a:rPr lang="en-US" dirty="0"/>
              <a:t>known as LIFO  queues.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8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11725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665650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35989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125" y="4820725"/>
            <a:ext cx="113754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89" dirty="0">
                <a:latin typeface="Arial"/>
                <a:cs typeface="Arial"/>
              </a:rPr>
              <a:t>Top()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2825866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32066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3095" y="4820725"/>
            <a:ext cx="200580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79" dirty="0">
                <a:latin typeface="Arial"/>
                <a:cs typeface="Arial"/>
              </a:rPr>
              <a:t>Top()</a:t>
            </a:r>
            <a:r>
              <a:rPr sz="3369" i="1" spc="79" dirty="0">
                <a:latin typeface="Arial"/>
                <a:cs typeface="Arial"/>
              </a:rPr>
              <a:t>→</a:t>
            </a:r>
            <a:r>
              <a:rPr sz="3369" i="1" spc="62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b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40721044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01722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8667146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79265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40" dirty="0">
                <a:latin typeface="Arial"/>
                <a:cs typeface="Arial"/>
              </a:rPr>
              <a:t>Push(c)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4626962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57083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40" dirty="0">
                <a:latin typeface="Arial"/>
                <a:cs typeface="Arial"/>
              </a:rPr>
              <a:t>Push(c)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9650142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53076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7211173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83955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c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125" y="4820725"/>
            <a:ext cx="113754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6875880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55721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3095" y="4820725"/>
            <a:ext cx="200580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20" dirty="0">
                <a:latin typeface="Arial"/>
                <a:cs typeface="Arial"/>
              </a:rPr>
              <a:t>c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9325188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the previous lecture</a:t>
            </a:r>
          </a:p>
          <a:p>
            <a:r>
              <a:rPr lang="en-US" dirty="0" smtClean="0"/>
              <a:t>Stack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72107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7268558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542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Push(d)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1937965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43474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Push(d)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42760315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31335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5797341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25541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Push(e)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6983101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99017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4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Push(e)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8166277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82396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4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8821435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54248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4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305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49" dirty="0">
                <a:latin typeface="Arial"/>
                <a:cs typeface="Arial"/>
              </a:rPr>
              <a:t>Push(f)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9486867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87098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305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49" dirty="0">
                <a:latin typeface="Arial"/>
                <a:cs typeface="Arial"/>
              </a:rPr>
              <a:t>Push(f)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0785598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91476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9875135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restricted linear </a:t>
            </a:r>
            <a:r>
              <a:rPr lang="en-US" dirty="0"/>
              <a:t>list in which all additions and deletions are </a:t>
            </a:r>
            <a:r>
              <a:rPr lang="en-US" dirty="0" smtClean="0"/>
              <a:t>restricted </a:t>
            </a:r>
            <a:r>
              <a:rPr lang="en-US" dirty="0"/>
              <a:t>to </a:t>
            </a:r>
            <a:r>
              <a:rPr lang="en-US" dirty="0" smtClean="0"/>
              <a:t>one end</a:t>
            </a:r>
            <a:r>
              <a:rPr lang="en-US" dirty="0"/>
              <a:t>, called the </a:t>
            </a:r>
            <a:r>
              <a:rPr lang="en-US" b="1" dirty="0" smtClean="0"/>
              <a:t>top</a:t>
            </a:r>
          </a:p>
          <a:p>
            <a:r>
              <a:rPr lang="en-US" dirty="0" smtClean="0"/>
              <a:t>Known commonly as </a:t>
            </a:r>
            <a:r>
              <a:rPr lang="en-US" dirty="0"/>
              <a:t>the last </a:t>
            </a:r>
            <a:r>
              <a:rPr lang="en-US" dirty="0" smtClean="0"/>
              <a:t>in–first </a:t>
            </a:r>
            <a:r>
              <a:rPr lang="en-US" dirty="0"/>
              <a:t>out (LIFO) data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89" y="3566159"/>
            <a:ext cx="6594919" cy="26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3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02020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305" y="4820725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Push(g)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5863938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70793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7542" y="4820725"/>
            <a:ext cx="3310715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20" dirty="0">
                <a:latin typeface="Arial"/>
                <a:cs typeface="Arial"/>
              </a:rPr>
              <a:t>Push(g)</a:t>
            </a:r>
            <a:r>
              <a:rPr sz="3369" i="1" spc="2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733" dirty="0">
                <a:latin typeface="Arial"/>
                <a:cs typeface="Arial"/>
              </a:rPr>
              <a:t>ERROR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0311991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87855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6675770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0458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305" y="4820725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2232049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80956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7542" y="4820725"/>
            <a:ext cx="3527151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Empty() </a:t>
            </a:r>
            <a:r>
              <a:rPr sz="3369" i="1" spc="40" dirty="0">
                <a:latin typeface="Arial"/>
                <a:cs typeface="Arial"/>
              </a:rPr>
              <a:t>→</a:t>
            </a:r>
            <a:r>
              <a:rPr sz="3369" i="1" spc="486" dirty="0">
                <a:latin typeface="Arial"/>
                <a:cs typeface="Arial"/>
              </a:rPr>
              <a:t> </a:t>
            </a:r>
            <a:r>
              <a:rPr sz="3369" spc="50" dirty="0">
                <a:latin typeface="Arial"/>
                <a:cs typeface="Arial"/>
              </a:rPr>
              <a:t>False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5466392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32738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833095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28860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f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5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267" y="4820725"/>
            <a:ext cx="113754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9032083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7871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4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6263" y="4820725"/>
            <a:ext cx="200580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773" dirty="0">
                <a:latin typeface="Arial"/>
                <a:cs typeface="Arial"/>
              </a:rPr>
              <a:t>f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6008689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97193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4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8633138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35820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8001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e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4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267" y="4820725"/>
            <a:ext cx="113754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7015894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basic </a:t>
            </a:r>
            <a:r>
              <a:rPr lang="en-US" dirty="0" smtClean="0"/>
              <a:t>operations: push</a:t>
            </a:r>
            <a:r>
              <a:rPr lang="en-US" dirty="0"/>
              <a:t>, pop, and </a:t>
            </a:r>
            <a:r>
              <a:rPr lang="en-US" dirty="0" smtClean="0"/>
              <a:t>top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Push(data) </a:t>
            </a:r>
            <a:r>
              <a:rPr lang="en-US" dirty="0"/>
              <a:t>is used </a:t>
            </a:r>
            <a:r>
              <a:rPr lang="en-US" dirty="0" smtClean="0"/>
              <a:t>to insert </a:t>
            </a:r>
            <a:r>
              <a:rPr lang="en-US" dirty="0"/>
              <a:t>data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top of stack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Pop() </a:t>
            </a:r>
            <a:r>
              <a:rPr lang="en-US" dirty="0"/>
              <a:t>removes </a:t>
            </a:r>
            <a:r>
              <a:rPr lang="en-US" dirty="0" smtClean="0"/>
              <a:t>and </a:t>
            </a:r>
            <a:r>
              <a:rPr lang="en-US" b="1" dirty="0" smtClean="0"/>
              <a:t>returns</a:t>
            </a:r>
            <a:r>
              <a:rPr lang="en-US" dirty="0" smtClean="0"/>
              <a:t> data </a:t>
            </a:r>
            <a:r>
              <a:rPr lang="en-US" dirty="0"/>
              <a:t>from </a:t>
            </a:r>
            <a:r>
              <a:rPr lang="en-US" dirty="0" smtClean="0"/>
              <a:t>the top of stack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Top() </a:t>
            </a:r>
            <a:r>
              <a:rPr lang="en-US" dirty="0"/>
              <a:t>returns the data at the top of the stack </a:t>
            </a:r>
            <a:r>
              <a:rPr lang="en-US" dirty="0" smtClean="0"/>
              <a:t>without removing the </a:t>
            </a:r>
            <a:r>
              <a:rPr lang="en-US" dirty="0"/>
              <a:t>data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4523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1764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6263" y="4820725"/>
            <a:ext cx="200580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e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41730889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50693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8725447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28532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d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3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267" y="4820725"/>
            <a:ext cx="113754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6292022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96734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6263" y="4820725"/>
            <a:ext cx="200580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d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6339693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06630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8691121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92318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3025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b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2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267" y="4820725"/>
            <a:ext cx="113754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1070817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4458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1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6263" y="4820725"/>
            <a:ext cx="200580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b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810082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09070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1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9218071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7572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1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267" y="4820725"/>
            <a:ext cx="1137547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8839216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0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6263" y="4820725"/>
            <a:ext cx="200580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a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10530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0</a:t>
            </a:r>
            <a:endParaRPr sz="3369" dirty="0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0116887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0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263669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0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2901" y="4820725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8776190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0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2809" y="4820725"/>
            <a:ext cx="3310715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Empty() </a:t>
            </a:r>
            <a:r>
              <a:rPr sz="3369" i="1" spc="40" dirty="0">
                <a:latin typeface="Arial"/>
                <a:cs typeface="Arial"/>
              </a:rPr>
              <a:t>→</a:t>
            </a:r>
            <a:r>
              <a:rPr sz="3369" i="1" spc="466" dirty="0">
                <a:latin typeface="Arial"/>
                <a:cs typeface="Arial"/>
              </a:rPr>
              <a:t> </a:t>
            </a:r>
            <a:r>
              <a:rPr sz="3369" spc="-30" dirty="0">
                <a:latin typeface="Arial"/>
                <a:cs typeface="Arial"/>
              </a:rPr>
              <a:t>True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532138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0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8622960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808" y="2525605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7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17696443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808" y="2525605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7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Push(a)</a:t>
            </a:r>
            <a:endParaRPr sz="3369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6817196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996" y="1409496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84" y="6790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5011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Push(a)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9801038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996" y="1409496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84" y="6790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5011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2130863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996" y="1409496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84" y="6790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5011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Push(b)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0652034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2132" y="2650490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Push(b)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4900413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0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Push(a)</a:t>
            </a:r>
            <a:endParaRPr sz="3369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18702493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974157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10408" y="5435594"/>
            <a:ext cx="113754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89" dirty="0">
                <a:latin typeface="Arial"/>
                <a:cs typeface="Arial"/>
              </a:rPr>
              <a:t>Top()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6403557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76404" y="5435594"/>
            <a:ext cx="200580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79" dirty="0">
                <a:latin typeface="Arial"/>
                <a:cs typeface="Arial"/>
              </a:rPr>
              <a:t>Top()</a:t>
            </a:r>
            <a:r>
              <a:rPr sz="3369" i="1" spc="79" dirty="0">
                <a:latin typeface="Arial"/>
                <a:cs typeface="Arial"/>
              </a:rPr>
              <a:t>→</a:t>
            </a:r>
            <a:r>
              <a:rPr sz="3369" i="1" spc="62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b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3257102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6183367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40" dirty="0">
                <a:latin typeface="Arial"/>
                <a:cs typeface="Arial"/>
              </a:rPr>
              <a:t>Push(c)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4169051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9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219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6" name="object 1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40" dirty="0">
                <a:latin typeface="Arial"/>
                <a:cs typeface="Arial"/>
              </a:rPr>
              <a:t>Push(c)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652370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9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691626" y="2571399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6" name="object 1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6378969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9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691626" y="2571399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48" dirty="0">
                <a:latin typeface="Trebuchet MS"/>
                <a:cs typeface="Trebuchet MS"/>
              </a:rPr>
              <a:t>c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6" name="object 1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10408" y="5435592"/>
            <a:ext cx="113754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0342318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76404" y="5435594"/>
            <a:ext cx="200580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20" dirty="0">
                <a:latin typeface="Arial"/>
                <a:cs typeface="Arial"/>
              </a:rPr>
              <a:t>c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5846156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3341916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5487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1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Push(a)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38230322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Push(d)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1730245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9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6" name="object 1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Push(d)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4625699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6" name="object 6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7357" y="2632355"/>
            <a:ext cx="1331333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1094790" algn="l"/>
              </a:tabLst>
            </a:pPr>
            <a:r>
              <a:rPr sz="3369" spc="-226" dirty="0">
                <a:latin typeface="Trebuchet MS"/>
                <a:cs typeface="Trebuchet MS"/>
              </a:rPr>
              <a:t>d	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1" name="object 11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5" name="object 15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2063960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9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6" name="object 1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Push(e)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8572220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18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0" name="object 20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996" y="1409496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60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693040" y="5465668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Push(e)</a:t>
            </a:r>
            <a:endParaRPr sz="3369">
              <a:latin typeface="Arial"/>
              <a:cs typeface="Arial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1804168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18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621526" y="2571399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3611" y="2632246"/>
            <a:ext cx="2748233" cy="1179073"/>
            <a:chOff x="1970789" y="1328309"/>
            <a:chExt cx="1386840" cy="594995"/>
          </a:xfrm>
        </p:grpSpPr>
        <p:sp>
          <p:nvSpPr>
            <p:cNvPr id="8" name="object 8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77357" y="2632355"/>
            <a:ext cx="1331333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1094790" algn="l"/>
              </a:tabLst>
            </a:pPr>
            <a:r>
              <a:rPr sz="3369" spc="-226" dirty="0">
                <a:latin typeface="Trebuchet MS"/>
                <a:cs typeface="Trebuchet MS"/>
              </a:rPr>
              <a:t>d	b</a:t>
            </a:r>
            <a:endParaRPr sz="3369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8" name="object 18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863996" y="1409496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60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0440708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18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0" name="object 20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996" y="1409496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60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69613" y="5465669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49" dirty="0">
                <a:latin typeface="Arial"/>
                <a:cs typeface="Arial"/>
              </a:rPr>
              <a:t>Push(f)</a:t>
            </a:r>
            <a:endParaRPr sz="3369">
              <a:latin typeface="Arial"/>
              <a:cs typeface="Arial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4966942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759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381759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63512" y="2632246"/>
            <a:ext cx="1677379" cy="1179073"/>
            <a:chOff x="143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439993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979997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4" name="object 24"/>
            <p:cNvSpPr/>
            <p:nvPr/>
          </p:nvSpPr>
          <p:spPr>
            <a:xfrm>
              <a:off x="1584004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58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863996" y="1409496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2766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869613" y="5465669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49" dirty="0">
                <a:latin typeface="Arial"/>
                <a:cs typeface="Arial"/>
              </a:rPr>
              <a:t>Push(f)</a:t>
            </a:r>
            <a:endParaRPr sz="3369">
              <a:latin typeface="Arial"/>
              <a:cs typeface="Arial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6745232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759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579741" y="2632355"/>
            <a:ext cx="17491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63512" y="2632246"/>
            <a:ext cx="1677379" cy="1179073"/>
            <a:chOff x="143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439993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979997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21526" y="2571399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33611" y="2632246"/>
            <a:ext cx="2748233" cy="1179073"/>
            <a:chOff x="1970789" y="1328309"/>
            <a:chExt cx="1386840" cy="594995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77357" y="2632355"/>
            <a:ext cx="1331333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1094790" algn="l"/>
              </a:tabLst>
            </a:pPr>
            <a:r>
              <a:rPr sz="3369" spc="-226" dirty="0">
                <a:latin typeface="Trebuchet MS"/>
                <a:cs typeface="Trebuchet MS"/>
              </a:rPr>
              <a:t>d	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2" name="object 22"/>
            <p:cNvSpPr/>
            <p:nvPr/>
          </p:nvSpPr>
          <p:spPr>
            <a:xfrm>
              <a:off x="1584004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8158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996" y="1409496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92766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873169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759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381759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63512" y="2632246"/>
            <a:ext cx="1677379" cy="1179073"/>
            <a:chOff x="143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439993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979997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4" name="object 24"/>
            <p:cNvSpPr/>
            <p:nvPr/>
          </p:nvSpPr>
          <p:spPr>
            <a:xfrm>
              <a:off x="1584004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58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863996" y="1409496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2766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869613" y="5435594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805996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3086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1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3747803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759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381759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63512" y="2632246"/>
            <a:ext cx="1677379" cy="1179073"/>
            <a:chOff x="143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439993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979997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4" name="object 24"/>
            <p:cNvSpPr/>
            <p:nvPr/>
          </p:nvSpPr>
          <p:spPr>
            <a:xfrm>
              <a:off x="1584004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58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863996" y="1409496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2766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00851" y="5435592"/>
            <a:ext cx="352715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 </a:t>
            </a:r>
            <a:r>
              <a:rPr sz="3369" i="1" spc="40" dirty="0">
                <a:latin typeface="Arial"/>
                <a:cs typeface="Arial"/>
              </a:rPr>
              <a:t>→</a:t>
            </a:r>
            <a:r>
              <a:rPr sz="3369" i="1" spc="486" dirty="0">
                <a:latin typeface="Arial"/>
                <a:cs typeface="Arial"/>
              </a:rPr>
              <a:t> </a:t>
            </a:r>
            <a:r>
              <a:rPr sz="3369" spc="50" dirty="0">
                <a:latin typeface="Arial"/>
                <a:cs typeface="Arial"/>
              </a:rPr>
              <a:t>False</a:t>
            </a:r>
            <a:endParaRPr sz="3369">
              <a:latin typeface="Arial"/>
              <a:cs typeface="Arial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4290692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759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579741" y="2632355"/>
            <a:ext cx="174910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63512" y="2632246"/>
            <a:ext cx="1677379" cy="1179073"/>
            <a:chOff x="143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439993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979997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21526" y="2571399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33611" y="2632246"/>
            <a:ext cx="2748233" cy="1179073"/>
            <a:chOff x="1970789" y="1328309"/>
            <a:chExt cx="1386840" cy="594995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77357" y="2632355"/>
            <a:ext cx="1331333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1094790" algn="l"/>
              </a:tabLst>
            </a:pPr>
            <a:r>
              <a:rPr sz="3369" spc="-226" dirty="0">
                <a:latin typeface="Trebuchet MS"/>
                <a:cs typeface="Trebuchet MS"/>
              </a:rPr>
              <a:t>d	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8" name="object 1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2" name="object 22"/>
            <p:cNvSpPr/>
            <p:nvPr/>
          </p:nvSpPr>
          <p:spPr>
            <a:xfrm>
              <a:off x="1584004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8158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996" y="1409496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92766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40565198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759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381759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algn="ctr">
              <a:spcBef>
                <a:spcPts val="99"/>
              </a:spcBef>
            </a:pP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63512" y="2632246"/>
            <a:ext cx="1677379" cy="1179073"/>
            <a:chOff x="143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439993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979997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20" name="object 20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4" name="object 24"/>
            <p:cNvSpPr/>
            <p:nvPr/>
          </p:nvSpPr>
          <p:spPr>
            <a:xfrm>
              <a:off x="1584004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58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863996" y="1409496"/>
              <a:ext cx="555625" cy="55880"/>
            </a:xfrm>
            <a:custGeom>
              <a:avLst/>
              <a:gdLst/>
              <a:ahLst/>
              <a:cxnLst/>
              <a:rect l="l" t="t" r="r" b="b"/>
              <a:pathLst>
                <a:path w="555625" h="55880">
                  <a:moveTo>
                    <a:pt x="0" y="0"/>
                  </a:moveTo>
                  <a:lnTo>
                    <a:pt x="555397" y="5555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2766" y="1431378"/>
              <a:ext cx="33020" cy="62865"/>
            </a:xfrm>
            <a:custGeom>
              <a:avLst/>
              <a:gdLst/>
              <a:ahLst/>
              <a:cxnLst/>
              <a:rect l="l" t="t" r="r" b="b"/>
              <a:pathLst>
                <a:path w="33019" h="62865">
                  <a:moveTo>
                    <a:pt x="6265" y="0"/>
                  </a:moveTo>
                  <a:lnTo>
                    <a:pt x="9896" y="10033"/>
                  </a:lnTo>
                  <a:lnTo>
                    <a:pt x="17546" y="20654"/>
                  </a:lnTo>
                  <a:lnTo>
                    <a:pt x="26114" y="29513"/>
                  </a:lnTo>
                  <a:lnTo>
                    <a:pt x="32498" y="34261"/>
                  </a:lnTo>
                  <a:lnTo>
                    <a:pt x="25301" y="37650"/>
                  </a:lnTo>
                  <a:lnTo>
                    <a:pt x="15148" y="44637"/>
                  </a:lnTo>
                  <a:lnTo>
                    <a:pt x="5546" y="53532"/>
                  </a:lnTo>
                  <a:lnTo>
                    <a:pt x="0" y="62648"/>
                  </a:lnTo>
                </a:path>
              </a:pathLst>
            </a:custGeom>
            <a:ln w="11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58606" y="5420354"/>
            <a:ext cx="103058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69" dirty="0">
                <a:latin typeface="Trebuchet MS"/>
                <a:cs typeface="Trebuchet MS"/>
              </a:rPr>
              <a:t>P</a:t>
            </a:r>
            <a:r>
              <a:rPr sz="3369" spc="-109" dirty="0">
                <a:latin typeface="Trebuchet MS"/>
                <a:cs typeface="Trebuchet MS"/>
              </a:rPr>
              <a:t>op()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6333784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18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0" name="object 20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996" y="1409496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60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11832" y="5420354"/>
            <a:ext cx="172267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874"/>
              </a:lnSpc>
            </a:pPr>
            <a:r>
              <a:rPr sz="3369" spc="-59" dirty="0">
                <a:latin typeface="Trebuchet MS"/>
                <a:cs typeface="Trebuchet MS"/>
              </a:rPr>
              <a:t>Pop()</a:t>
            </a:r>
            <a:r>
              <a:rPr sz="3369" i="1" spc="-59" dirty="0">
                <a:latin typeface="Arial"/>
                <a:cs typeface="Arial"/>
              </a:rPr>
              <a:t>→</a:t>
            </a:r>
            <a:r>
              <a:rPr sz="3369" i="1" spc="10" dirty="0">
                <a:latin typeface="Arial"/>
                <a:cs typeface="Arial"/>
              </a:rPr>
              <a:t> </a:t>
            </a:r>
            <a:r>
              <a:rPr sz="3369" spc="-268" dirty="0">
                <a:latin typeface="Trebuchet MS"/>
                <a:cs typeface="Trebuchet MS"/>
              </a:rPr>
              <a:t>f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7718658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18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621526" y="2571399"/>
            <a:ext cx="231534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3611" y="2632246"/>
            <a:ext cx="2748233" cy="1179073"/>
            <a:chOff x="1970789" y="1328309"/>
            <a:chExt cx="1386840" cy="594995"/>
          </a:xfrm>
        </p:grpSpPr>
        <p:sp>
          <p:nvSpPr>
            <p:cNvPr id="8" name="object 8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77357" y="2632355"/>
            <a:ext cx="1331333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1094790" algn="l"/>
              </a:tabLst>
            </a:pPr>
            <a:r>
              <a:rPr sz="3369" spc="-226" dirty="0">
                <a:latin typeface="Trebuchet MS"/>
                <a:cs typeface="Trebuchet MS"/>
              </a:rPr>
              <a:t>d	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4" name="object 14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8" name="object 18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863996" y="1409496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60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2004642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18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451858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369" spc="-416" dirty="0">
                <a:latin typeface="Trebuchet MS"/>
                <a:cs typeface="Trebuchet MS"/>
              </a:rPr>
              <a:t>e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3612" y="2632246"/>
            <a:ext cx="1677379" cy="1179073"/>
            <a:chOff x="1970789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1979997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6" name="object 16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20" name="object 20"/>
            <p:cNvSpPr/>
            <p:nvPr/>
          </p:nvSpPr>
          <p:spPr>
            <a:xfrm>
              <a:off x="2124011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13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816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996" y="1409496"/>
              <a:ext cx="1095375" cy="62865"/>
            </a:xfrm>
            <a:custGeom>
              <a:avLst/>
              <a:gdLst/>
              <a:ahLst/>
              <a:cxnLst/>
              <a:rect l="l" t="t" r="r" b="b"/>
              <a:pathLst>
                <a:path w="1095375" h="62865">
                  <a:moveTo>
                    <a:pt x="0" y="0"/>
                  </a:moveTo>
                  <a:lnTo>
                    <a:pt x="1095371" y="6260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4014" y="1439341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5">
                  <a:moveTo>
                    <a:pt x="3588" y="0"/>
                  </a:moveTo>
                  <a:lnTo>
                    <a:pt x="7641" y="9864"/>
                  </a:lnTo>
                  <a:lnTo>
                    <a:pt x="15733" y="20143"/>
                  </a:lnTo>
                  <a:lnTo>
                    <a:pt x="24665" y="28625"/>
                  </a:lnTo>
                  <a:lnTo>
                    <a:pt x="31242" y="33093"/>
                  </a:lnTo>
                  <a:lnTo>
                    <a:pt x="24199" y="36784"/>
                  </a:lnTo>
                  <a:lnTo>
                    <a:pt x="14359" y="44193"/>
                  </a:lnTo>
                  <a:lnTo>
                    <a:pt x="5149" y="53484"/>
                  </a:lnTo>
                  <a:lnTo>
                    <a:pt x="0" y="62823"/>
                  </a:lnTo>
                </a:path>
              </a:pathLst>
            </a:custGeom>
            <a:ln w="11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63576" y="5435592"/>
            <a:ext cx="113754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7636173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1958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521958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2" name="object 12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6" name="object 16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29572" y="5435594"/>
            <a:ext cx="200580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e</a:t>
            </a:r>
            <a:endParaRPr sz="3369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6567484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6" name="object 6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7357" y="2632355"/>
            <a:ext cx="1331333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1094790" algn="l"/>
              </a:tabLst>
            </a:pPr>
            <a:r>
              <a:rPr sz="3369" spc="-226" dirty="0">
                <a:latin typeface="Trebuchet MS"/>
                <a:cs typeface="Trebuchet MS"/>
              </a:rPr>
              <a:t>d	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1" name="object 11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5" name="object 15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8166496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03712" y="2632246"/>
            <a:ext cx="1677379" cy="1179073"/>
            <a:chOff x="2510793" y="1328309"/>
            <a:chExt cx="846455" cy="594995"/>
          </a:xfrm>
        </p:grpSpPr>
        <p:sp>
          <p:nvSpPr>
            <p:cNvPr id="6" name="object 6"/>
            <p:cNvSpPr/>
            <p:nvPr/>
          </p:nvSpPr>
          <p:spPr>
            <a:xfrm>
              <a:off x="2520001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520001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3059992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7357" y="2632355"/>
            <a:ext cx="1331333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1094790" algn="l"/>
              </a:tabLst>
            </a:pPr>
            <a:r>
              <a:rPr sz="3369" spc="-226" dirty="0">
                <a:latin typeface="Trebuchet MS"/>
                <a:cs typeface="Trebuchet MS"/>
              </a:rPr>
              <a:t>d	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11" name="object 11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5" name="object 15"/>
            <p:cNvSpPr/>
            <p:nvPr/>
          </p:nvSpPr>
          <p:spPr>
            <a:xfrm>
              <a:off x="2664015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8177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996" y="1409496"/>
              <a:ext cx="1635760" cy="66040"/>
            </a:xfrm>
            <a:custGeom>
              <a:avLst/>
              <a:gdLst/>
              <a:ahLst/>
              <a:cxnLst/>
              <a:rect l="l" t="t" r="r" b="b"/>
              <a:pathLst>
                <a:path w="1635760" h="66040">
                  <a:moveTo>
                    <a:pt x="0" y="0"/>
                  </a:moveTo>
                  <a:lnTo>
                    <a:pt x="1635363" y="65431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4525" y="1442548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2513" y="0"/>
                  </a:moveTo>
                  <a:lnTo>
                    <a:pt x="6734" y="9793"/>
                  </a:lnTo>
                  <a:lnTo>
                    <a:pt x="15000" y="19932"/>
                  </a:lnTo>
                  <a:lnTo>
                    <a:pt x="24076" y="28259"/>
                  </a:lnTo>
                  <a:lnTo>
                    <a:pt x="30729" y="32615"/>
                  </a:lnTo>
                  <a:lnTo>
                    <a:pt x="23750" y="36426"/>
                  </a:lnTo>
                  <a:lnTo>
                    <a:pt x="14038" y="44001"/>
                  </a:lnTo>
                  <a:lnTo>
                    <a:pt x="4989" y="53449"/>
                  </a:lnTo>
                  <a:lnTo>
                    <a:pt x="0" y="62874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63576" y="5435592"/>
            <a:ext cx="113754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5489200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592032" y="2650493"/>
            <a:ext cx="571290" cy="531181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12583" rIns="0" bIns="0" rtlCol="0">
            <a:spAutoFit/>
          </a:bodyPr>
          <a:lstStyle/>
          <a:p>
            <a:pPr marL="179948">
              <a:spcBef>
                <a:spcPts val="99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2132" y="2650493"/>
            <a:ext cx="571290" cy="474489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499">
              <a:lnSpc>
                <a:spcPts val="3656"/>
              </a:lnSpc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29572" y="5435594"/>
            <a:ext cx="200580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d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5481395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7407"/>
              </p:ext>
            </p:extLst>
          </p:nvPr>
        </p:nvGraphicFramePr>
        <p:xfrm>
          <a:off x="4840453" y="3112579"/>
          <a:ext cx="2497818" cy="55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10"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endParaRPr lang="en-US" sz="3400" dirty="0" smtClean="0">
                        <a:latin typeface="Trebuchet MS"/>
                        <a:cs typeface="Trebuchet MS"/>
                      </a:endParaRPr>
                    </a:p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3400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3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0333" y="2376506"/>
            <a:ext cx="282750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numElements:</a:t>
            </a:r>
            <a:r>
              <a:rPr sz="3369" spc="297" dirty="0">
                <a:latin typeface="Trebuchet MS"/>
                <a:cs typeface="Trebuchet MS"/>
              </a:rPr>
              <a:t> </a:t>
            </a:r>
            <a:r>
              <a:rPr sz="3369" spc="-168" dirty="0">
                <a:latin typeface="Trebuchet MS"/>
                <a:cs typeface="Trebuchet MS"/>
              </a:rPr>
              <a:t>1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32" y="4850798"/>
            <a:ext cx="15729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10" dirty="0">
                <a:latin typeface="Arial"/>
                <a:cs typeface="Arial"/>
              </a:rPr>
              <a:t>Push(b)</a:t>
            </a:r>
            <a:endParaRPr sz="3369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Array</a:t>
            </a:r>
          </a:p>
        </p:txBody>
      </p:sp>
    </p:spTree>
    <p:extLst>
      <p:ext uri="{BB962C8B-B14F-4D97-AF65-F5344CB8AC3E}">
        <p14:creationId xmlns:p14="http://schemas.microsoft.com/office/powerpoint/2010/main" val="26478520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4322424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7747456" y="2632355"/>
            <a:ext cx="26047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26" dirty="0">
                <a:latin typeface="Trebuchet MS"/>
                <a:cs typeface="Trebuchet MS"/>
              </a:rPr>
              <a:t>b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3788" y="2632246"/>
            <a:ext cx="1677379" cy="1179073"/>
            <a:chOff x="3050785" y="1328309"/>
            <a:chExt cx="846455" cy="594995"/>
          </a:xfrm>
        </p:grpSpPr>
        <p:sp>
          <p:nvSpPr>
            <p:cNvPr id="8" name="object 8"/>
            <p:cNvSpPr/>
            <p:nvPr/>
          </p:nvSpPr>
          <p:spPr>
            <a:xfrm>
              <a:off x="3059992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9996" y="13375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12" name="object 12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4019" y="1569627"/>
              <a:ext cx="375285" cy="200025"/>
            </a:xfrm>
            <a:custGeom>
              <a:avLst/>
              <a:gdLst/>
              <a:ahLst/>
              <a:cxnLst/>
              <a:rect l="l" t="t" r="r" b="b"/>
              <a:pathLst>
                <a:path w="375285" h="200025">
                  <a:moveTo>
                    <a:pt x="0" y="199880"/>
                  </a:moveTo>
                  <a:lnTo>
                    <a:pt x="37472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8181" y="1550664"/>
              <a:ext cx="46990" cy="63500"/>
            </a:xfrm>
            <a:custGeom>
              <a:avLst/>
              <a:gdLst/>
              <a:ahLst/>
              <a:cxnLst/>
              <a:rect l="l" t="t" r="r" b="b"/>
              <a:pathLst>
                <a:path w="46989" h="63500">
                  <a:moveTo>
                    <a:pt x="0" y="0"/>
                  </a:moveTo>
                  <a:lnTo>
                    <a:pt x="9783" y="7191"/>
                  </a:lnTo>
                  <a:lnTo>
                    <a:pt x="23739" y="12394"/>
                  </a:lnTo>
                  <a:lnTo>
                    <a:pt x="37448" y="15351"/>
                  </a:lnTo>
                  <a:lnTo>
                    <a:pt x="46489" y="15801"/>
                  </a:lnTo>
                  <a:lnTo>
                    <a:pt x="41827" y="23561"/>
                  </a:lnTo>
                  <a:lnTo>
                    <a:pt x="36646" y="36593"/>
                  </a:lnTo>
                  <a:lnTo>
                    <a:pt x="33194" y="51082"/>
                  </a:lnTo>
                  <a:lnTo>
                    <a:pt x="33717" y="63213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996" y="1409496"/>
              <a:ext cx="2175510" cy="67310"/>
            </a:xfrm>
            <a:custGeom>
              <a:avLst/>
              <a:gdLst/>
              <a:ahLst/>
              <a:cxnLst/>
              <a:rect l="l" t="t" r="r" b="b"/>
              <a:pathLst>
                <a:path w="2175510" h="67309">
                  <a:moveTo>
                    <a:pt x="0" y="0"/>
                  </a:moveTo>
                  <a:lnTo>
                    <a:pt x="2175380" y="66946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831" y="1444281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1934" y="0"/>
                  </a:moveTo>
                  <a:lnTo>
                    <a:pt x="6243" y="9750"/>
                  </a:lnTo>
                  <a:lnTo>
                    <a:pt x="14599" y="19810"/>
                  </a:lnTo>
                  <a:lnTo>
                    <a:pt x="23749" y="28051"/>
                  </a:lnTo>
                  <a:lnTo>
                    <a:pt x="30439" y="32343"/>
                  </a:lnTo>
                  <a:lnTo>
                    <a:pt x="23498" y="36217"/>
                  </a:lnTo>
                  <a:lnTo>
                    <a:pt x="13859" y="43879"/>
                  </a:lnTo>
                  <a:lnTo>
                    <a:pt x="4900" y="53406"/>
                  </a:lnTo>
                  <a:lnTo>
                    <a:pt x="0" y="62874"/>
                  </a:lnTo>
                </a:path>
              </a:pathLst>
            </a:custGeom>
            <a:ln w="11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63576" y="5435592"/>
            <a:ext cx="113754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1433714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996" y="1409496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84" y="6790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5011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29572" y="5435594"/>
            <a:ext cx="200580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b</a:t>
            </a:r>
            <a:endParaRPr sz="3369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8083470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996" y="1409496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84" y="6790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5011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5570420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32" y="2650493"/>
            <a:ext cx="571290" cy="571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8824679" y="2571399"/>
            <a:ext cx="246636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38" dirty="0">
                <a:latin typeface="Trebuchet MS"/>
                <a:cs typeface="Trebuchet MS"/>
              </a:rPr>
              <a:t>a</a:t>
            </a:r>
            <a:endParaRPr sz="3369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26065" y="2778862"/>
            <a:ext cx="6030007" cy="1036879"/>
            <a:chOff x="856796" y="1402296"/>
            <a:chExt cx="3042920" cy="523240"/>
          </a:xfrm>
        </p:grpSpPr>
        <p:sp>
          <p:nvSpPr>
            <p:cNvPr id="8" name="object 8"/>
            <p:cNvSpPr/>
            <p:nvPr/>
          </p:nvSpPr>
          <p:spPr>
            <a:xfrm>
              <a:off x="3599996" y="16255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91026" y="161650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0" y="306003"/>
                  </a:moveTo>
                  <a:lnTo>
                    <a:pt x="3060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996" y="1409496"/>
              <a:ext cx="2715895" cy="67945"/>
            </a:xfrm>
            <a:custGeom>
              <a:avLst/>
              <a:gdLst/>
              <a:ahLst/>
              <a:cxnLst/>
              <a:rect l="l" t="t" r="r" b="b"/>
              <a:pathLst>
                <a:path w="2715895" h="67944">
                  <a:moveTo>
                    <a:pt x="0" y="0"/>
                  </a:moveTo>
                  <a:lnTo>
                    <a:pt x="2715384" y="67904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5011" y="1445367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79" h="63500">
                  <a:moveTo>
                    <a:pt x="1570" y="0"/>
                  </a:moveTo>
                  <a:lnTo>
                    <a:pt x="5936" y="9726"/>
                  </a:lnTo>
                  <a:lnTo>
                    <a:pt x="14351" y="19738"/>
                  </a:lnTo>
                  <a:lnTo>
                    <a:pt x="23549" y="27926"/>
                  </a:lnTo>
                  <a:lnTo>
                    <a:pt x="30264" y="32180"/>
                  </a:lnTo>
                  <a:lnTo>
                    <a:pt x="23345" y="36094"/>
                  </a:lnTo>
                  <a:lnTo>
                    <a:pt x="13750" y="43813"/>
                  </a:lnTo>
                  <a:lnTo>
                    <a:pt x="4846" y="53392"/>
                  </a:lnTo>
                  <a:lnTo>
                    <a:pt x="0" y="62889"/>
                  </a:lnTo>
                </a:path>
              </a:pathLst>
            </a:custGeom>
            <a:ln w="11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63576" y="5435592"/>
            <a:ext cx="113754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24942114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808" y="2525605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7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829572" y="5435594"/>
            <a:ext cx="200580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50" dirty="0">
                <a:latin typeface="Arial"/>
                <a:cs typeface="Arial"/>
              </a:rPr>
              <a:t>Pop()</a:t>
            </a:r>
            <a:r>
              <a:rPr sz="3369" i="1" spc="50" dirty="0">
                <a:latin typeface="Arial"/>
                <a:cs typeface="Arial"/>
              </a:rPr>
              <a:t>→</a:t>
            </a:r>
            <a:r>
              <a:rPr sz="3369" i="1" spc="614" dirty="0">
                <a:latin typeface="Arial"/>
                <a:cs typeface="Arial"/>
              </a:rPr>
              <a:t> </a:t>
            </a:r>
            <a:r>
              <a:rPr sz="3369" spc="-168" dirty="0">
                <a:latin typeface="Arial"/>
                <a:cs typeface="Arial"/>
              </a:rPr>
              <a:t>a</a:t>
            </a:r>
            <a:endParaRPr sz="3369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39441173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808" y="2525605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7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5673247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808" y="2525605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7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046184" y="5435594"/>
            <a:ext cx="157293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</a:t>
            </a:r>
            <a:endParaRPr sz="3369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6908824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808" y="2525605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7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286117" y="5435592"/>
            <a:ext cx="331071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3706"/>
              </a:lnSpc>
            </a:pPr>
            <a:r>
              <a:rPr sz="3369" spc="10" dirty="0">
                <a:latin typeface="Arial"/>
                <a:cs typeface="Arial"/>
              </a:rPr>
              <a:t>Empty() </a:t>
            </a:r>
            <a:r>
              <a:rPr sz="3369" i="1" spc="40" dirty="0">
                <a:latin typeface="Arial"/>
                <a:cs typeface="Arial"/>
              </a:rPr>
              <a:t>→</a:t>
            </a:r>
            <a:r>
              <a:rPr sz="3369" i="1" spc="466" dirty="0">
                <a:latin typeface="Arial"/>
                <a:cs typeface="Arial"/>
              </a:rPr>
              <a:t> </a:t>
            </a:r>
            <a:r>
              <a:rPr sz="3369" spc="-30" dirty="0">
                <a:latin typeface="Arial"/>
                <a:cs typeface="Arial"/>
              </a:rPr>
              <a:t>True</a:t>
            </a:r>
            <a:endParaRPr sz="3369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6314980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0643" y="2543451"/>
            <a:ext cx="499564" cy="499564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817422" y="2989047"/>
            <a:ext cx="846869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3369" spc="-277" dirty="0">
                <a:latin typeface="Trebuchet MS"/>
                <a:cs typeface="Trebuchet MS"/>
              </a:rPr>
              <a:t>head</a:t>
            </a:r>
            <a:endParaRPr sz="336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808" y="2525605"/>
            <a:ext cx="536057" cy="536057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0" y="270007"/>
                </a:moveTo>
                <a:lnTo>
                  <a:pt x="270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 Linked List</a:t>
            </a:r>
          </a:p>
        </p:txBody>
      </p:sp>
    </p:spTree>
    <p:extLst>
      <p:ext uri="{BB962C8B-B14F-4D97-AF65-F5344CB8AC3E}">
        <p14:creationId xmlns:p14="http://schemas.microsoft.com/office/powerpoint/2010/main" val="14939633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776</TotalTime>
  <Words>1161</Words>
  <Application>Microsoft Office PowerPoint</Application>
  <PresentationFormat>Widescreen</PresentationFormat>
  <Paragraphs>630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Times New Roman</vt:lpstr>
      <vt:lpstr>Trebuchet MS</vt:lpstr>
      <vt:lpstr>Tw Cen MT</vt:lpstr>
      <vt:lpstr>Tw Cen MT Condensed</vt:lpstr>
      <vt:lpstr>Wingdings 3</vt:lpstr>
      <vt:lpstr>Integral</vt:lpstr>
      <vt:lpstr>Lecture 7-9</vt:lpstr>
      <vt:lpstr>Topics to be covered</vt:lpstr>
      <vt:lpstr>Stack</vt:lpstr>
      <vt:lpstr>Basic Operations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Array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Stack Implementation with  Linked List</vt:lpstr>
      <vt:lpstr>Recap of the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1-3</dc:title>
  <dc:creator>Marina Rajput</dc:creator>
  <cp:lastModifiedBy>Windows User</cp:lastModifiedBy>
  <cp:revision>91</cp:revision>
  <dcterms:created xsi:type="dcterms:W3CDTF">2023-08-09T08:20:20Z</dcterms:created>
  <dcterms:modified xsi:type="dcterms:W3CDTF">2024-08-26T07:56:21Z</dcterms:modified>
</cp:coreProperties>
</file>