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8" r:id="rId1"/>
  </p:sldMasterIdLst>
  <p:notesMasterIdLst>
    <p:notesMasterId r:id="rId36"/>
  </p:notesMasterIdLst>
  <p:sldIdLst>
    <p:sldId id="256" r:id="rId2"/>
    <p:sldId id="257" r:id="rId3"/>
    <p:sldId id="263" r:id="rId4"/>
    <p:sldId id="261" r:id="rId5"/>
    <p:sldId id="260" r:id="rId6"/>
    <p:sldId id="293" r:id="rId7"/>
    <p:sldId id="262" r:id="rId8"/>
    <p:sldId id="266" r:id="rId9"/>
    <p:sldId id="306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77" r:id="rId18"/>
    <p:sldId id="279" r:id="rId19"/>
    <p:sldId id="307" r:id="rId20"/>
    <p:sldId id="308" r:id="rId21"/>
    <p:sldId id="309" r:id="rId22"/>
    <p:sldId id="278" r:id="rId23"/>
    <p:sldId id="280" r:id="rId24"/>
    <p:sldId id="282" r:id="rId25"/>
    <p:sldId id="283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76" r:id="rId34"/>
    <p:sldId id="2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29" autoAdjust="0"/>
  </p:normalViewPr>
  <p:slideViewPr>
    <p:cSldViewPr snapToGrid="0">
      <p:cViewPr varScale="1">
        <p:scale>
          <a:sx n="88" d="100"/>
          <a:sy n="88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294E0-BA45-4311-AD9F-40D18E72C1D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DCC9E-4E06-47AD-A26E-51976A7F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7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DCC9E-4E06-47AD-A26E-51976A7F45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DCC9E-4E06-47AD-A26E-51976A7F45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data structure: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a type of data structure where the size is allocated at the compile time. Therefore, the maximum size is fixed.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data structure: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is a type of data structure where the size is allocated at the run time. Therefore, the maximum size is flexible.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DCC9E-4E06-47AD-A26E-51976A7F45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 arrays are also stored in a contiguous block of memory. This means that all elements are placed next to each other,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any gaps.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2D array, this can be done in two common ways: Following are general formula for array start with zero index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Row-major order  (𝑖𝑛𝑑𝑒𝑥 = 𝑟𝑜𝑤𝑁𝑢𝑚 × 𝑛𝑢𝑚𝑂𝑓𝐶𝑜𝑙𝑢𝑚𝑛𝑠 + 𝑐𝑜𝑙𝑢𝑚𝑛𝑁𝑜 × 𝑠𝑖𝑧𝑒)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Column-major order (𝑖𝑛𝑑𝑒𝑥 = 𝑐𝑜𝑙𝑢𝑚𝑛𝑁𝑢𝑚 × 𝑛𝑢𝑚𝑂𝑓𝑅𝑜𝑤𝑠 + 𝑟𝑜𝑤𝑁𝑢𝑚 × 𝑠𝑖𝑧𝑒)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DCC9E-4E06-47AD-A26E-51976A7F45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7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0618ABF-ED99-4A07-98E0-8C2A9591BBD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8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79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6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6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8ABF-ED99-4A07-98E0-8C2A9591BBD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08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0618ABF-ED99-4A07-98E0-8C2A9591BBD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8D521ED-ABA2-43E7-A256-7CF267BEDE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0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mnCZ7-9yDY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99765" y="1987439"/>
            <a:ext cx="6490447" cy="121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Csc-201 Data Structures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8489576" y="5271247"/>
            <a:ext cx="185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By:</a:t>
            </a:r>
          </a:p>
          <a:p>
            <a:r>
              <a:rPr lang="en-US" sz="2400" dirty="0" smtClean="0"/>
              <a:t>Marina </a:t>
            </a:r>
            <a:r>
              <a:rPr lang="en-US" sz="2400" dirty="0" err="1" smtClean="0"/>
              <a:t>Gul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4242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list </a:t>
            </a:r>
            <a:r>
              <a:rPr lang="en-US" dirty="0"/>
              <a:t>of well defined steps required to solve a given problem </a:t>
            </a:r>
          </a:p>
          <a:p>
            <a:pPr lvl="1"/>
            <a:r>
              <a:rPr lang="en-US" dirty="0"/>
              <a:t>It is very descriptive and is much like spoken language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5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/>
              <a:t>Algorithm:</a:t>
            </a:r>
            <a:r>
              <a:rPr lang="en-US" sz="2400" b="1" dirty="0"/>
              <a:t> </a:t>
            </a:r>
            <a:r>
              <a:rPr lang="en-US" sz="2400" dirty="0"/>
              <a:t>Finding the minimum of two given numbers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Let the first given number be x and the second be 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If x is less than y then x is the minimum number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If y is less than x then y is the minimum number</a:t>
            </a:r>
          </a:p>
        </p:txBody>
      </p:sp>
    </p:spTree>
    <p:extLst>
      <p:ext uri="{BB962C8B-B14F-4D97-AF65-F5344CB8AC3E}">
        <p14:creationId xmlns:p14="http://schemas.microsoft.com/office/powerpoint/2010/main" val="278525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An </a:t>
            </a:r>
            <a:r>
              <a:rPr lang="en-US" dirty="0"/>
              <a:t>informal high-level description of the operating principle of a computer program or </a:t>
            </a:r>
            <a:r>
              <a:rPr lang="en-US" dirty="0" smtClean="0"/>
              <a:t>algorithm </a:t>
            </a:r>
            <a:endParaRPr lang="en-US" dirty="0"/>
          </a:p>
          <a:p>
            <a:r>
              <a:rPr lang="en-US" dirty="0" smtClean="0"/>
              <a:t>Easier to understand and implement</a:t>
            </a:r>
          </a:p>
          <a:p>
            <a:pPr algn="just"/>
            <a:r>
              <a:rPr lang="en-US" dirty="0" smtClean="0"/>
              <a:t>Provides a </a:t>
            </a:r>
            <a:r>
              <a:rPr lang="en-US" b="1" dirty="0" smtClean="0"/>
              <a:t>language agnostic </a:t>
            </a:r>
            <a:r>
              <a:rPr lang="en-US" dirty="0" smtClean="0"/>
              <a:t>mechanism</a:t>
            </a:r>
            <a:r>
              <a:rPr lang="en-US" b="1" dirty="0" smtClean="0"/>
              <a:t> </a:t>
            </a:r>
            <a:r>
              <a:rPr lang="en-US" dirty="0" smtClean="0"/>
              <a:t>to detail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1"/>
            <a:ext cx="9720071" cy="43335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same problem can be given in </a:t>
            </a:r>
            <a:r>
              <a:rPr lang="en-US" dirty="0" smtClean="0"/>
              <a:t>pseudo code </a:t>
            </a:r>
            <a:r>
              <a:rPr lang="en-US" dirty="0"/>
              <a:t>as follows </a:t>
            </a:r>
            <a:endParaRPr lang="en-US" dirty="0" smtClean="0"/>
          </a:p>
          <a:p>
            <a:pPr marL="0" indent="0">
              <a:buNone/>
            </a:pPr>
            <a:r>
              <a:rPr lang="en-US" sz="2600" b="1" u="sng" dirty="0" smtClean="0"/>
              <a:t>Pseudocode</a:t>
            </a:r>
            <a:r>
              <a:rPr lang="en-US" sz="2600" b="1" u="sng" dirty="0"/>
              <a:t>:</a:t>
            </a:r>
            <a:r>
              <a:rPr lang="en-US" sz="2600" b="1" dirty="0"/>
              <a:t> </a:t>
            </a:r>
            <a:r>
              <a:rPr lang="en-US" sz="2600" dirty="0"/>
              <a:t>Finding the minimum of two given numbers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Precondition: 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x is the first number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y is the second number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Postcondition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Returns the minimum of x and y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x &lt; y then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x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return y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8803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pictorial representation of an algorithm or a pseudocode</a:t>
            </a:r>
          </a:p>
          <a:p>
            <a:r>
              <a:rPr lang="en-US" dirty="0" smtClean="0"/>
              <a:t>Shows the flow of control pictorially so its easier to understand and implement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86400" y="571500"/>
            <a:ext cx="1447800" cy="381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9713" y="5804624"/>
            <a:ext cx="1447800" cy="381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12192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x=0</a:t>
            </a:r>
          </a:p>
          <a:p>
            <a:pPr algn="ctr"/>
            <a:r>
              <a:rPr lang="en-US" dirty="0"/>
              <a:t>y=0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5486400" y="2095500"/>
            <a:ext cx="1447800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x</a:t>
            </a:r>
          </a:p>
        </p:txBody>
      </p:sp>
      <p:sp>
        <p:nvSpPr>
          <p:cNvPr id="9" name="Parallelogram 8"/>
          <p:cNvSpPr/>
          <p:nvPr/>
        </p:nvSpPr>
        <p:spPr>
          <a:xfrm>
            <a:off x="5486400" y="2971800"/>
            <a:ext cx="1447800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y</a:t>
            </a:r>
          </a:p>
        </p:txBody>
      </p:sp>
      <p:sp>
        <p:nvSpPr>
          <p:cNvPr id="10" name="Diamond 9"/>
          <p:cNvSpPr/>
          <p:nvPr/>
        </p:nvSpPr>
        <p:spPr>
          <a:xfrm>
            <a:off x="5410200" y="3848100"/>
            <a:ext cx="1600200" cy="762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x&lt;y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3962400" y="4663109"/>
            <a:ext cx="1447800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x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6894443" y="4658484"/>
            <a:ext cx="1447800" cy="609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y</a:t>
            </a:r>
          </a:p>
        </p:txBody>
      </p:sp>
      <p:cxnSp>
        <p:nvCxnSpPr>
          <p:cNvPr id="14" name="Straight Arrow Connector 13"/>
          <p:cNvCxnSpPr>
            <a:stCxn id="5" idx="2"/>
            <a:endCxn id="7" idx="0"/>
          </p:cNvCxnSpPr>
          <p:nvPr/>
        </p:nvCxnSpPr>
        <p:spPr>
          <a:xfrm>
            <a:off x="6210300" y="952500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10300" y="1828800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10300" y="2705100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>
            <a:off x="6210300" y="3581400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1"/>
          </p:cNvCxnSpPr>
          <p:nvPr/>
        </p:nvCxnSpPr>
        <p:spPr>
          <a:xfrm>
            <a:off x="4762500" y="4229101"/>
            <a:ext cx="0" cy="43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1"/>
          </p:cNvCxnSpPr>
          <p:nvPr/>
        </p:nvCxnSpPr>
        <p:spPr>
          <a:xfrm>
            <a:off x="7691231" y="4229100"/>
            <a:ext cx="3313" cy="42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26865" y="5537924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1"/>
          </p:cNvCxnSpPr>
          <p:nvPr/>
        </p:nvCxnSpPr>
        <p:spPr>
          <a:xfrm>
            <a:off x="4762500" y="4229100"/>
            <a:ext cx="647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10400" y="4229100"/>
            <a:ext cx="680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62500" y="5537924"/>
            <a:ext cx="2928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765813" y="5268084"/>
            <a:ext cx="6074" cy="269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685156" y="5268084"/>
            <a:ext cx="6074" cy="269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55485" y="3897114"/>
            <a:ext cx="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35030" y="3880685"/>
            <a:ext cx="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6368" y="6373842"/>
            <a:ext cx="6607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Flowchart:</a:t>
            </a:r>
            <a:r>
              <a:rPr lang="en-US" b="1" dirty="0"/>
              <a:t> </a:t>
            </a:r>
            <a:r>
              <a:rPr lang="en-US" dirty="0"/>
              <a:t>Finding the minimum of two given numbers</a:t>
            </a:r>
          </a:p>
        </p:txBody>
      </p:sp>
    </p:spTree>
    <p:extLst>
      <p:ext uri="{BB962C8B-B14F-4D97-AF65-F5344CB8AC3E}">
        <p14:creationId xmlns:p14="http://schemas.microsoft.com/office/powerpoint/2010/main" val="9097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structures: Conceptual and concrete ways to organize </a:t>
            </a:r>
            <a:r>
              <a:rPr lang="en-US" dirty="0" smtClean="0"/>
              <a:t>data.</a:t>
            </a:r>
            <a:endParaRPr lang="en-US" dirty="0"/>
          </a:p>
          <a:p>
            <a:pPr lvl="1"/>
            <a:r>
              <a:rPr lang="en-US" dirty="0"/>
              <a:t>Required for </a:t>
            </a:r>
            <a:r>
              <a:rPr lang="en-US" u="sng" dirty="0"/>
              <a:t>efficient storage</a:t>
            </a:r>
            <a:r>
              <a:rPr lang="en-US" dirty="0"/>
              <a:t> and </a:t>
            </a:r>
            <a:r>
              <a:rPr lang="en-US" u="sng" dirty="0"/>
              <a:t>efficient manipulation</a:t>
            </a:r>
          </a:p>
          <a:p>
            <a:pPr lvl="1"/>
            <a:r>
              <a:rPr lang="en-US" dirty="0"/>
              <a:t>Used in designing of efficient </a:t>
            </a:r>
            <a:r>
              <a:rPr lang="en-US" dirty="0" smtClean="0"/>
              <a:t>algorithms</a:t>
            </a:r>
          </a:p>
          <a:p>
            <a:pPr lvl="1"/>
            <a:endParaRPr lang="en-US" dirty="0"/>
          </a:p>
          <a:p>
            <a:r>
              <a:rPr lang="en-US" dirty="0" smtClean="0"/>
              <a:t>Data structures are usually abstracted into ADTs or abstract data types.</a:t>
            </a:r>
          </a:p>
          <a:p>
            <a:pPr lvl="1"/>
            <a:r>
              <a:rPr lang="en-US" dirty="0" smtClean="0"/>
              <a:t>We know </a:t>
            </a:r>
            <a:r>
              <a:rPr lang="en-US" b="1" dirty="0" smtClean="0"/>
              <a:t>what</a:t>
            </a:r>
            <a:r>
              <a:rPr lang="en-US" dirty="0" smtClean="0"/>
              <a:t> a data type does but </a:t>
            </a:r>
            <a:r>
              <a:rPr lang="en-US" b="1" dirty="0" smtClean="0"/>
              <a:t>how</a:t>
            </a:r>
            <a:r>
              <a:rPr lang="en-US" dirty="0" smtClean="0"/>
              <a:t> it does it is hidden.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tructures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8" b="6570"/>
          <a:stretch/>
        </p:blipFill>
        <p:spPr bwMode="auto">
          <a:xfrm>
            <a:off x="2581395" y="1721886"/>
            <a:ext cx="6605537" cy="499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</a:t>
            </a:r>
            <a:r>
              <a:rPr lang="en-US" dirty="0" smtClean="0"/>
              <a:t>of Data </a:t>
            </a:r>
            <a:r>
              <a:rPr lang="en-US" dirty="0"/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330979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279086" cy="6808022"/>
            <a:chOff x="0" y="0"/>
            <a:chExt cx="12279086" cy="6808022"/>
          </a:xfrm>
        </p:grpSpPr>
        <p:pic>
          <p:nvPicPr>
            <p:cNvPr id="3090" name="Picture 18" descr="Graph Data Structure in 2023 - Logicmojo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3" t="9622" r="14306" b="13851"/>
            <a:stretch/>
          </p:blipFill>
          <p:spPr bwMode="auto">
            <a:xfrm>
              <a:off x="0" y="0"/>
              <a:ext cx="2613072" cy="2221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447" y="3066231"/>
              <a:ext cx="3793064" cy="3673582"/>
            </a:xfrm>
            <a:prstGeom prst="rect">
              <a:avLst/>
            </a:prstGeom>
          </p:spPr>
        </p:pic>
        <p:pic>
          <p:nvPicPr>
            <p:cNvPr id="3086" name="Picture 14" descr="Working With Trees. Trees are a hierarchical data structure… | by Michael  Verdi | 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6335" y="162610"/>
              <a:ext cx="4282751" cy="2954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Linked List - AlphaCodingSkill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5094" y="1665486"/>
              <a:ext cx="5934270" cy="1686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What is Array? - GeeksforGeek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758" y="232126"/>
              <a:ext cx="5392007" cy="1407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Stacks vs. Queues - Open4Tech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998022"/>
              <a:ext cx="762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89249" y="5738327"/>
              <a:ext cx="23487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Queue</a:t>
              </a:r>
            </a:p>
            <a:p>
              <a:r>
                <a:rPr lang="en-US" sz="2000" dirty="0"/>
                <a:t>f</a:t>
              </a:r>
              <a:r>
                <a:rPr lang="en-US" sz="2000" dirty="0" smtClean="0"/>
                <a:t>irst-in first-out (FIFO)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93271" y="2725477"/>
              <a:ext cx="1912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Linked Lists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676" y="1845443"/>
              <a:ext cx="11179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</a:rPr>
                <a:t>Graph</a:t>
              </a:r>
              <a:endParaRPr lang="en-US" sz="28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8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Abstract Data Type (ADT)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in a class</a:t>
            </a:r>
          </a:p>
          <a:p>
            <a:r>
              <a:rPr lang="en-US" dirty="0" smtClean="0"/>
              <a:t>Contains both data and the methods that act on the data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74504" y="3568482"/>
            <a:ext cx="5730210" cy="3067124"/>
            <a:chOff x="1066800" y="2752188"/>
            <a:chExt cx="6959600" cy="3985067"/>
          </a:xfrm>
        </p:grpSpPr>
        <p:sp>
          <p:nvSpPr>
            <p:cNvPr id="4" name="Rectangle 3"/>
            <p:cNvSpPr/>
            <p:nvPr/>
          </p:nvSpPr>
          <p:spPr>
            <a:xfrm>
              <a:off x="1143000" y="3056988"/>
              <a:ext cx="2787822" cy="2362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Functions/Methods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43002" y="5495388"/>
              <a:ext cx="2787822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Data/Fields/Attributes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2867978"/>
              <a:ext cx="2997200" cy="33132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029200" y="2752188"/>
              <a:ext cx="1016000" cy="1219200"/>
              <a:chOff x="4419600" y="1600200"/>
              <a:chExt cx="1016000" cy="1219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419600" y="1600200"/>
                <a:ext cx="1016000" cy="1219200"/>
                <a:chOff x="4419600" y="1600200"/>
                <a:chExt cx="2667000" cy="320040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4495801" y="4114800"/>
                  <a:ext cx="2514600" cy="60960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419600" y="1600200"/>
                  <a:ext cx="2667000" cy="3200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4495800" y="1663700"/>
                <a:ext cx="854075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010400" y="3666588"/>
              <a:ext cx="1016000" cy="1219200"/>
              <a:chOff x="4419600" y="1600200"/>
              <a:chExt cx="1016000" cy="1219200"/>
            </a:xfrm>
          </p:grpSpPr>
          <p:grpSp>
            <p:nvGrpSpPr>
              <p:cNvPr id="13" name="Group 9"/>
              <p:cNvGrpSpPr/>
              <p:nvPr/>
            </p:nvGrpSpPr>
            <p:grpSpPr>
              <a:xfrm>
                <a:off x="4419600" y="1600200"/>
                <a:ext cx="1016000" cy="1219200"/>
                <a:chOff x="4419600" y="1600200"/>
                <a:chExt cx="2667000" cy="32004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495801" y="4114800"/>
                  <a:ext cx="2514600" cy="60960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419600" y="1600200"/>
                  <a:ext cx="2667000" cy="3200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4495800" y="1663700"/>
                <a:ext cx="854075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181600" y="4580988"/>
              <a:ext cx="1016000" cy="1219200"/>
              <a:chOff x="4419600" y="1600200"/>
              <a:chExt cx="1016000" cy="1219200"/>
            </a:xfrm>
          </p:grpSpPr>
          <p:grpSp>
            <p:nvGrpSpPr>
              <p:cNvPr id="18" name="Group 9"/>
              <p:cNvGrpSpPr/>
              <p:nvPr/>
            </p:nvGrpSpPr>
            <p:grpSpPr>
              <a:xfrm>
                <a:off x="4419600" y="1600200"/>
                <a:ext cx="1016000" cy="1219200"/>
                <a:chOff x="4419600" y="1600200"/>
                <a:chExt cx="2667000" cy="32004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495801" y="4114800"/>
                  <a:ext cx="2514600" cy="60960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419600" y="1600200"/>
                  <a:ext cx="2667000" cy="3200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4495800" y="1663700"/>
                <a:ext cx="854075" cy="838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H="1">
              <a:off x="3959851" y="3285588"/>
              <a:ext cx="1602751" cy="6567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800000" flipV="1">
              <a:off x="3930823" y="4189129"/>
              <a:ext cx="3886200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3930822" y="4624531"/>
              <a:ext cx="1784181" cy="4898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143001" y="6257388"/>
              <a:ext cx="2514600" cy="47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Class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53000" y="6181188"/>
              <a:ext cx="2514600" cy="479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5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Structures </a:t>
            </a:r>
            <a:r>
              <a:rPr lang="en-US" dirty="0"/>
              <a:t>is </a:t>
            </a:r>
            <a:r>
              <a:rPr lang="en-US" dirty="0" smtClean="0"/>
              <a:t>one </a:t>
            </a:r>
            <a:r>
              <a:rPr lang="en-US" dirty="0"/>
              <a:t>of the core courses in </a:t>
            </a:r>
            <a:r>
              <a:rPr lang="en-US" dirty="0" smtClean="0"/>
              <a:t>computer </a:t>
            </a:r>
            <a:r>
              <a:rPr lang="en-US" dirty="0"/>
              <a:t>science </a:t>
            </a:r>
            <a:r>
              <a:rPr lang="en-US" dirty="0" smtClean="0"/>
              <a:t>degree program</a:t>
            </a:r>
            <a:r>
              <a:rPr lang="en-US" dirty="0"/>
              <a:t>. It allows students to learn how data is structured inside computer memory and how </a:t>
            </a:r>
            <a:r>
              <a:rPr lang="en-US" dirty="0" smtClean="0"/>
              <a:t>to manipulate </a:t>
            </a:r>
            <a:r>
              <a:rPr lang="en-US" dirty="0"/>
              <a:t>it through different algorithms</a:t>
            </a:r>
            <a:r>
              <a:rPr lang="en-US" dirty="0" smtClean="0"/>
              <a:t>.</a:t>
            </a:r>
          </a:p>
          <a:p>
            <a:r>
              <a:rPr lang="en-US" dirty="0"/>
              <a:t>During this course, students will learn different </a:t>
            </a:r>
            <a:r>
              <a:rPr lang="en-US" dirty="0" smtClean="0"/>
              <a:t>data structures </a:t>
            </a:r>
            <a:r>
              <a:rPr lang="en-US" dirty="0"/>
              <a:t>including array, stack, linked list, graph, table etc. and they will also learn how </a:t>
            </a:r>
            <a:r>
              <a:rPr lang="en-US" dirty="0" smtClean="0"/>
              <a:t>to retrieve </a:t>
            </a:r>
            <a:r>
              <a:rPr lang="en-US" dirty="0"/>
              <a:t>and store data in these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1389804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ADT Class Interface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1600200"/>
            <a:ext cx="7073900" cy="488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138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Data structure hidden in ADT  definition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26" y="1798638"/>
            <a:ext cx="6887548" cy="467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305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Structures: Array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9" y="2015412"/>
            <a:ext cx="9720071" cy="4023360"/>
          </a:xfrm>
        </p:spPr>
        <p:txBody>
          <a:bodyPr/>
          <a:lstStyle/>
          <a:p>
            <a:r>
              <a:rPr lang="en-US" dirty="0"/>
              <a:t>Contiguous area of memory consisting </a:t>
            </a:r>
            <a:r>
              <a:rPr lang="en-US" dirty="0" smtClean="0"/>
              <a:t>of equal-size </a:t>
            </a:r>
            <a:r>
              <a:rPr lang="en-US" dirty="0"/>
              <a:t>elements indexed by </a:t>
            </a:r>
            <a:r>
              <a:rPr lang="en-US" dirty="0" smtClean="0"/>
              <a:t>contiguous integers</a:t>
            </a:r>
            <a:r>
              <a:rPr lang="en-US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720" t="20248" r="6086" b="13202"/>
          <a:stretch/>
        </p:blipFill>
        <p:spPr>
          <a:xfrm>
            <a:off x="881742" y="3013788"/>
            <a:ext cx="9573209" cy="32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96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Special About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Constant-time </a:t>
            </a:r>
            <a:r>
              <a:rPr lang="en-US" dirty="0" smtClean="0"/>
              <a:t>access (Read/Write)</a:t>
            </a:r>
            <a:endParaRPr lang="en-US" dirty="0"/>
          </a:p>
          <a:p>
            <a:r>
              <a:rPr lang="en-US" dirty="0" err="1"/>
              <a:t>array_addr</a:t>
            </a:r>
            <a:r>
              <a:rPr lang="en-US" dirty="0"/>
              <a:t> + </a:t>
            </a:r>
            <a:r>
              <a:rPr lang="en-US" dirty="0" err="1"/>
              <a:t>elem_size</a:t>
            </a:r>
            <a:r>
              <a:rPr lang="en-US" dirty="0"/>
              <a:t> × </a:t>
            </a:r>
            <a:r>
              <a:rPr lang="en-US" dirty="0" smtClean="0"/>
              <a:t>(</a:t>
            </a:r>
            <a:r>
              <a:rPr lang="en-US" dirty="0" err="1" smtClean="0"/>
              <a:t>i-first_index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6720" t="20248" r="6086" b="13202"/>
          <a:stretch/>
        </p:blipFill>
        <p:spPr>
          <a:xfrm>
            <a:off x="1097558" y="3368351"/>
            <a:ext cx="9573209" cy="32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55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an array whose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address is </a:t>
            </a:r>
            <a:r>
              <a:rPr lang="en-US" dirty="0" smtClean="0"/>
              <a:t>1000,</a:t>
            </a:r>
          </a:p>
          <a:p>
            <a:r>
              <a:rPr lang="en-US" dirty="0" smtClean="0"/>
              <a:t>element </a:t>
            </a:r>
            <a:r>
              <a:rPr lang="en-US" dirty="0"/>
              <a:t>size is 8</a:t>
            </a:r>
          </a:p>
          <a:p>
            <a:r>
              <a:rPr lang="en-US" dirty="0" smtClean="0"/>
              <a:t>first </a:t>
            </a:r>
            <a:r>
              <a:rPr lang="en-US" dirty="0"/>
              <a:t>index is 0</a:t>
            </a:r>
          </a:p>
          <a:p>
            <a:r>
              <a:rPr lang="en-US" dirty="0" smtClean="0"/>
              <a:t>What </a:t>
            </a:r>
            <a:r>
              <a:rPr lang="en-US" dirty="0"/>
              <a:t>is the address of the element at index 6?</a:t>
            </a:r>
          </a:p>
          <a:p>
            <a:r>
              <a:rPr lang="en-US" dirty="0" smtClean="0"/>
              <a:t>1040</a:t>
            </a:r>
            <a:endParaRPr lang="en-US" dirty="0"/>
          </a:p>
          <a:p>
            <a:r>
              <a:rPr lang="en-US" dirty="0" smtClean="0"/>
              <a:t>1048</a:t>
            </a:r>
            <a:endParaRPr lang="en-US" dirty="0"/>
          </a:p>
          <a:p>
            <a:r>
              <a:rPr lang="en-US" dirty="0" smtClean="0"/>
              <a:t>1005</a:t>
            </a:r>
            <a:endParaRPr lang="en-US" dirty="0"/>
          </a:p>
          <a:p>
            <a:r>
              <a:rPr lang="en-US" dirty="0" smtClean="0"/>
              <a:t>1006</a:t>
            </a:r>
            <a:endParaRPr lang="en-US" dirty="0"/>
          </a:p>
          <a:p>
            <a:r>
              <a:rPr lang="en-US" dirty="0" smtClean="0"/>
              <a:t>48</a:t>
            </a:r>
            <a:endParaRPr lang="en-US" dirty="0"/>
          </a:p>
          <a:p>
            <a:r>
              <a:rPr lang="en-US" dirty="0" smtClean="0"/>
              <a:t>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59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812763"/>
            <a:ext cx="8158842" cy="3581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1835" y="5242545"/>
            <a:ext cx="6562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SFSS1728"/>
              </a:rPr>
              <a:t>array_addr</a:t>
            </a:r>
            <a:r>
              <a:rPr lang="en-US" sz="2000" dirty="0">
                <a:latin typeface="SFSS1728"/>
              </a:rPr>
              <a:t> </a:t>
            </a:r>
            <a:r>
              <a:rPr lang="en-US" sz="2000" dirty="0">
                <a:latin typeface="CMSS17"/>
              </a:rPr>
              <a:t>+</a:t>
            </a:r>
          </a:p>
          <a:p>
            <a:r>
              <a:rPr lang="en-US" sz="2000" dirty="0" err="1">
                <a:latin typeface="SFSS1728"/>
              </a:rPr>
              <a:t>elem_size</a:t>
            </a:r>
            <a:r>
              <a:rPr lang="en-US" sz="2000" dirty="0">
                <a:latin typeface="SFSS1728"/>
              </a:rPr>
              <a:t> </a:t>
            </a:r>
            <a:r>
              <a:rPr lang="en-US" sz="2000" dirty="0">
                <a:latin typeface="CMSY10"/>
              </a:rPr>
              <a:t>× </a:t>
            </a:r>
            <a:r>
              <a:rPr lang="en-US" sz="2000" dirty="0">
                <a:latin typeface="CMSS17"/>
              </a:rPr>
              <a:t>((</a:t>
            </a:r>
            <a:r>
              <a:rPr lang="en-US" sz="2000" dirty="0">
                <a:latin typeface="SFSS1728"/>
              </a:rPr>
              <a:t>3 </a:t>
            </a:r>
            <a:r>
              <a:rPr lang="en-US" sz="2000" dirty="0">
                <a:latin typeface="CMSY10"/>
              </a:rPr>
              <a:t>− </a:t>
            </a:r>
            <a:r>
              <a:rPr lang="en-US" sz="2000" dirty="0">
                <a:latin typeface="SFSS1728"/>
              </a:rPr>
              <a:t>1</a:t>
            </a:r>
            <a:r>
              <a:rPr lang="en-US" sz="2000" dirty="0">
                <a:latin typeface="CMSS17"/>
              </a:rPr>
              <a:t>) </a:t>
            </a:r>
            <a:r>
              <a:rPr lang="en-US" sz="2000" dirty="0">
                <a:latin typeface="CMSY10"/>
              </a:rPr>
              <a:t>× </a:t>
            </a:r>
            <a:r>
              <a:rPr lang="en-US" sz="2000" dirty="0">
                <a:latin typeface="SFSS1728"/>
              </a:rPr>
              <a:t>6 </a:t>
            </a:r>
            <a:r>
              <a:rPr lang="en-US" sz="2000" dirty="0">
                <a:latin typeface="CMSS17"/>
              </a:rPr>
              <a:t>+ (</a:t>
            </a:r>
            <a:r>
              <a:rPr lang="en-US" sz="2000" dirty="0">
                <a:latin typeface="SFSS1728"/>
              </a:rPr>
              <a:t>4 </a:t>
            </a:r>
            <a:r>
              <a:rPr lang="en-US" sz="2000" dirty="0">
                <a:latin typeface="CMSY10"/>
              </a:rPr>
              <a:t>− </a:t>
            </a:r>
            <a:r>
              <a:rPr lang="en-US" sz="2000" dirty="0">
                <a:latin typeface="SFSS1728"/>
              </a:rPr>
              <a:t>1</a:t>
            </a:r>
            <a:r>
              <a:rPr lang="en-US" sz="2000" dirty="0">
                <a:latin typeface="CMSS17"/>
              </a:rPr>
              <a:t>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9968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for Common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784442"/>
              </p:ext>
            </p:extLst>
          </p:nvPr>
        </p:nvGraphicFramePr>
        <p:xfrm>
          <a:off x="1481140" y="2084832"/>
          <a:ext cx="5246231" cy="2752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42197"/>
              </p:ext>
            </p:extLst>
          </p:nvPr>
        </p:nvGraphicFramePr>
        <p:xfrm>
          <a:off x="1714760" y="5468947"/>
          <a:ext cx="4695369" cy="623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39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47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for Common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71015"/>
              </p:ext>
            </p:extLst>
          </p:nvPr>
        </p:nvGraphicFramePr>
        <p:xfrm>
          <a:off x="1481140" y="2084832"/>
          <a:ext cx="5246231" cy="2752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O(1)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14760" y="5468947"/>
          <a:ext cx="4695369" cy="623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39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4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for Common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023185"/>
              </p:ext>
            </p:extLst>
          </p:nvPr>
        </p:nvGraphicFramePr>
        <p:xfrm>
          <a:off x="1481140" y="2084832"/>
          <a:ext cx="5246231" cy="2752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O(1)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56337"/>
              </p:ext>
            </p:extLst>
          </p:nvPr>
        </p:nvGraphicFramePr>
        <p:xfrm>
          <a:off x="1714760" y="5468947"/>
          <a:ext cx="4695369" cy="623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39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138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for Common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81140" y="2084832"/>
          <a:ext cx="5246231" cy="2752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O(1)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73482"/>
              </p:ext>
            </p:extLst>
          </p:nvPr>
        </p:nvGraphicFramePr>
        <p:xfrm>
          <a:off x="1714760" y="5468947"/>
          <a:ext cx="4695369" cy="623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39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course ?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5506" y="887506"/>
            <a:ext cx="7700682" cy="57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9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for Common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81140" y="2084832"/>
          <a:ext cx="5246231" cy="2752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O(1)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64297"/>
              </p:ext>
            </p:extLst>
          </p:nvPr>
        </p:nvGraphicFramePr>
        <p:xfrm>
          <a:off x="1714760" y="5468947"/>
          <a:ext cx="4695369" cy="623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39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062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for Common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047983"/>
              </p:ext>
            </p:extLst>
          </p:nvPr>
        </p:nvGraphicFramePr>
        <p:xfrm>
          <a:off x="1481140" y="2084832"/>
          <a:ext cx="5246231" cy="2752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O(1)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71976"/>
              </p:ext>
            </p:extLst>
          </p:nvPr>
        </p:nvGraphicFramePr>
        <p:xfrm>
          <a:off x="1714760" y="5468947"/>
          <a:ext cx="4695369" cy="623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39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60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 for Common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36499"/>
              </p:ext>
            </p:extLst>
          </p:nvPr>
        </p:nvGraphicFramePr>
        <p:xfrm>
          <a:off x="1481140" y="2084832"/>
          <a:ext cx="5246231" cy="2752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Beginning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End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O(1)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133"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14760" y="5468947"/>
          <a:ext cx="4695369" cy="623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39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922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2306" y="738001"/>
            <a:ext cx="1458913" cy="1498600"/>
          </a:xfrm>
          <a:solidFill>
            <a:srgbClr val="9CBEBD"/>
          </a:solidFill>
        </p:spPr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2965" y="1021321"/>
            <a:ext cx="6935787" cy="1452563"/>
          </a:xfrm>
          <a:ln w="3175">
            <a:noFill/>
          </a:ln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2 of Robert </a:t>
            </a:r>
            <a:r>
              <a:rPr lang="en-US" dirty="0" err="1"/>
              <a:t>Lafore</a:t>
            </a:r>
            <a:r>
              <a:rPr lang="en-US" dirty="0"/>
              <a:t>  (Arrays)</a:t>
            </a:r>
          </a:p>
          <a:p>
            <a:r>
              <a:rPr lang="en-US" dirty="0"/>
              <a:t>Home work (solve exercise of chapter 1)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92306" y="2456142"/>
            <a:ext cx="1541929" cy="1498600"/>
          </a:xfrm>
          <a:prstGeom prst="rect">
            <a:avLst/>
          </a:prstGeom>
          <a:solidFill>
            <a:srgbClr val="9CBEBD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Watch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32965" y="2914462"/>
            <a:ext cx="6935787" cy="10402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 </a:t>
            </a:r>
            <a:r>
              <a:rPr lang="en-US" dirty="0"/>
              <a:t>Tutorial 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youtu.be/UmnCZ7-9yDY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76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the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structure is the organization of data in a computer’s memory or in </a:t>
            </a:r>
            <a:r>
              <a:rPr lang="en-US" dirty="0" smtClean="0"/>
              <a:t>a disk </a:t>
            </a:r>
            <a:r>
              <a:rPr lang="en-US" dirty="0"/>
              <a:t>file.</a:t>
            </a:r>
          </a:p>
          <a:p>
            <a:r>
              <a:rPr lang="en-US" dirty="0" smtClean="0"/>
              <a:t>The </a:t>
            </a:r>
            <a:r>
              <a:rPr lang="en-US" dirty="0"/>
              <a:t>correct choice of data structure allows major improvements in </a:t>
            </a:r>
            <a:r>
              <a:rPr lang="en-US" dirty="0" smtClean="0"/>
              <a:t>program efficiency</a:t>
            </a:r>
            <a:r>
              <a:rPr lang="en-US" dirty="0"/>
              <a:t>.</a:t>
            </a:r>
          </a:p>
          <a:p>
            <a:r>
              <a:rPr lang="en-US" dirty="0" smtClean="0"/>
              <a:t>Examples </a:t>
            </a:r>
            <a:r>
              <a:rPr lang="en-US" dirty="0"/>
              <a:t>of data structures are arrays, stacks, and linked lists</a:t>
            </a:r>
            <a:r>
              <a:rPr lang="en-US" dirty="0" smtClean="0"/>
              <a:t>.</a:t>
            </a:r>
          </a:p>
          <a:p>
            <a:r>
              <a:rPr lang="en-US" dirty="0"/>
              <a:t>Array: contiguous area of </a:t>
            </a:r>
            <a:r>
              <a:rPr lang="en-US" dirty="0" smtClean="0"/>
              <a:t>memory consisting </a:t>
            </a:r>
            <a:r>
              <a:rPr lang="en-US" dirty="0"/>
              <a:t>of equal-size elements </a:t>
            </a:r>
            <a:r>
              <a:rPr lang="en-US" dirty="0" smtClean="0"/>
              <a:t>indexed by </a:t>
            </a:r>
            <a:r>
              <a:rPr lang="en-US" dirty="0"/>
              <a:t>contiguous integers.</a:t>
            </a:r>
          </a:p>
          <a:p>
            <a:r>
              <a:rPr lang="en-US" dirty="0"/>
              <a:t>Constant-time access to any element.</a:t>
            </a:r>
          </a:p>
          <a:p>
            <a:r>
              <a:rPr lang="en-US" dirty="0"/>
              <a:t>Constant time to add/remove at </a:t>
            </a:r>
            <a:r>
              <a:rPr lang="en-US" dirty="0" smtClean="0"/>
              <a:t>the end</a:t>
            </a:r>
            <a:r>
              <a:rPr lang="en-US" dirty="0"/>
              <a:t>.</a:t>
            </a:r>
          </a:p>
          <a:p>
            <a:r>
              <a:rPr lang="en-US" dirty="0"/>
              <a:t>Linear time to add/remove at </a:t>
            </a:r>
            <a:r>
              <a:rPr lang="en-US" dirty="0" smtClean="0"/>
              <a:t>an arbitrary </a:t>
            </a:r>
            <a:r>
              <a:rPr lang="en-US" dirty="0"/>
              <a:t>location.</a:t>
            </a:r>
          </a:p>
        </p:txBody>
      </p:sp>
    </p:spTree>
    <p:extLst>
      <p:ext uri="{BB962C8B-B14F-4D97-AF65-F5344CB8AC3E}">
        <p14:creationId xmlns:p14="http://schemas.microsoft.com/office/powerpoint/2010/main" val="135883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</a:t>
            </a:r>
            <a:r>
              <a:rPr lang="en-US" dirty="0"/>
              <a:t>and </a:t>
            </a:r>
            <a:r>
              <a:rPr lang="en-US" dirty="0" smtClean="0"/>
              <a:t>Algorithms </a:t>
            </a:r>
            <a:r>
              <a:rPr lang="en-US" dirty="0"/>
              <a:t>in J</a:t>
            </a:r>
            <a:r>
              <a:rPr lang="en-US" dirty="0" smtClean="0"/>
              <a:t>ava, Robert </a:t>
            </a:r>
            <a:r>
              <a:rPr lang="en-US" dirty="0" err="1" smtClean="0"/>
              <a:t>Lafore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r>
              <a:rPr lang="en-US" dirty="0"/>
              <a:t>Data Structures </a:t>
            </a:r>
            <a:r>
              <a:rPr lang="en-US" dirty="0" smtClean="0"/>
              <a:t>and Algorithms </a:t>
            </a:r>
            <a:r>
              <a:rPr lang="en-US" dirty="0"/>
              <a:t>in Java, Michael T. </a:t>
            </a:r>
            <a:r>
              <a:rPr lang="en-US" dirty="0" smtClean="0"/>
              <a:t>Goodrich,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0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Mid Term (</a:t>
            </a:r>
            <a:r>
              <a:rPr lang="en-US" dirty="0" err="1" smtClean="0"/>
              <a:t>Theory+Lab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en-US" dirty="0" smtClean="0"/>
              <a:t>    =</a:t>
            </a:r>
            <a:r>
              <a:rPr lang="en-US" dirty="0"/>
              <a:t>	3</a:t>
            </a:r>
            <a:r>
              <a:rPr lang="en-US" dirty="0" smtClean="0"/>
              <a:t>0% +15%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Final Exam (</a:t>
            </a:r>
            <a:r>
              <a:rPr lang="en-US" dirty="0" err="1" smtClean="0"/>
              <a:t>Theory+Lab</a:t>
            </a:r>
            <a:r>
              <a:rPr lang="en-US" dirty="0" smtClean="0"/>
              <a:t>)   =</a:t>
            </a:r>
            <a:r>
              <a:rPr lang="en-US" dirty="0"/>
              <a:t>	</a:t>
            </a:r>
            <a:r>
              <a:rPr lang="en-US" dirty="0" smtClean="0"/>
              <a:t>50% +25%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Assignments &amp; Quizzes</a:t>
            </a:r>
            <a:r>
              <a:rPr lang="en-US" dirty="0"/>
              <a:t>	</a:t>
            </a:r>
            <a:r>
              <a:rPr lang="en-US" dirty="0" smtClean="0"/>
              <a:t>    =</a:t>
            </a:r>
            <a:r>
              <a:rPr lang="en-US" dirty="0"/>
              <a:t>	</a:t>
            </a:r>
            <a:r>
              <a:rPr lang="en-US" dirty="0" smtClean="0"/>
              <a:t>10%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CP </a:t>
            </a:r>
            <a:r>
              <a:rPr lang="en-US" dirty="0"/>
              <a:t>&amp; CB	</a:t>
            </a:r>
            <a:r>
              <a:rPr lang="en-US" dirty="0" smtClean="0"/>
              <a:t>	    =</a:t>
            </a:r>
            <a:r>
              <a:rPr lang="en-US" dirty="0"/>
              <a:t>	</a:t>
            </a:r>
            <a:r>
              <a:rPr lang="en-US" dirty="0" smtClean="0"/>
              <a:t>5%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Project</a:t>
            </a:r>
            <a:r>
              <a:rPr lang="en-US" dirty="0"/>
              <a:t>		</a:t>
            </a:r>
            <a:r>
              <a:rPr lang="en-US" dirty="0" smtClean="0"/>
              <a:t>	    = </a:t>
            </a:r>
            <a:r>
              <a:rPr lang="en-US" dirty="0"/>
              <a:t>	</a:t>
            </a:r>
            <a:r>
              <a:rPr lang="en-US" dirty="0" smtClean="0"/>
              <a:t>15%	</a:t>
            </a:r>
            <a:r>
              <a:rPr lang="en-US" sz="1800" dirty="0" smtClean="0"/>
              <a:t>Report (2%), Software (10%), Presentation </a:t>
            </a:r>
            <a:r>
              <a:rPr lang="en-US" sz="1800" dirty="0"/>
              <a:t>(3</a:t>
            </a:r>
            <a:r>
              <a:rPr lang="en-US" sz="1800" dirty="0" smtClean="0"/>
              <a:t>%)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241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 of the course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7831" y="2732302"/>
            <a:ext cx="2615648" cy="1145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Array/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/</a:t>
            </a:r>
            <a:r>
              <a:rPr lang="en-US" sz="2000" dirty="0" err="1" smtClean="0"/>
              <a:t>StackQueue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278923" y="2732301"/>
            <a:ext cx="1981200" cy="1144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Algorithm Complexity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9313991" y="2732300"/>
            <a:ext cx="1981200" cy="1145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Search/Sort Algorithms</a:t>
            </a:r>
          </a:p>
        </p:txBody>
      </p:sp>
      <p:sp>
        <p:nvSpPr>
          <p:cNvPr id="9" name="Rectangle 8"/>
          <p:cNvSpPr/>
          <p:nvPr/>
        </p:nvSpPr>
        <p:spPr>
          <a:xfrm>
            <a:off x="6796457" y="2732301"/>
            <a:ext cx="1981200" cy="1151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Recursion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13991" y="4525139"/>
            <a:ext cx="1981200" cy="1073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Trees and Applications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05107" y="4525139"/>
            <a:ext cx="1972416" cy="1073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Graphs and Applications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78923" y="4508285"/>
            <a:ext cx="1981200" cy="1090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Project Demos and </a:t>
            </a:r>
            <a:r>
              <a:rPr lang="en-US" sz="2000" dirty="0" err="1"/>
              <a:t>Vivas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32271" y="3321356"/>
            <a:ext cx="5466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373521" y="3871147"/>
            <a:ext cx="0" cy="63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767339" y="5125654"/>
            <a:ext cx="546652" cy="6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239487" y="5125654"/>
            <a:ext cx="546652" cy="6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49805" y="3321353"/>
            <a:ext cx="5466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776123" y="3333079"/>
            <a:ext cx="5466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BE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7882" y="2818037"/>
            <a:ext cx="2841812" cy="1463040"/>
          </a:xfrm>
        </p:spPr>
        <p:txBody>
          <a:bodyPr/>
          <a:lstStyle/>
          <a:p>
            <a:r>
              <a:rPr lang="en-US" dirty="0" smtClean="0"/>
              <a:t>Lecture 1-3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2211557"/>
            <a:ext cx="8310281" cy="121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 </a:t>
            </a:r>
            <a:r>
              <a:rPr lang="en-US" dirty="0" smtClean="0"/>
              <a:t>Structures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89576" y="5271247"/>
            <a:ext cx="185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By:</a:t>
            </a:r>
          </a:p>
          <a:p>
            <a:r>
              <a:rPr lang="en-US" sz="2400" dirty="0" smtClean="0"/>
              <a:t>Marina </a:t>
            </a:r>
            <a:r>
              <a:rPr lang="en-US" sz="2400" dirty="0" err="1" smtClean="0"/>
              <a:t>Gul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1460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programming process</a:t>
            </a:r>
          </a:p>
          <a:p>
            <a:r>
              <a:rPr lang="en-US" dirty="0"/>
              <a:t>Algorithm, Pseudo code and Flowchart</a:t>
            </a:r>
          </a:p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Overview </a:t>
            </a:r>
            <a:r>
              <a:rPr lang="en-US" dirty="0"/>
              <a:t>of Data </a:t>
            </a:r>
            <a:r>
              <a:rPr lang="en-US" dirty="0" smtClean="0"/>
              <a:t>Structures</a:t>
            </a:r>
          </a:p>
          <a:p>
            <a:r>
              <a:rPr lang="en-US" dirty="0"/>
              <a:t>Abstract Data Type (ADT)  </a:t>
            </a:r>
          </a:p>
          <a:p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9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programming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start straight with coding </a:t>
            </a:r>
          </a:p>
          <a:p>
            <a:pPr algn="just"/>
            <a:r>
              <a:rPr lang="en-US" dirty="0"/>
              <a:t>For a given problem, we first develop an </a:t>
            </a:r>
            <a:r>
              <a:rPr lang="en-US" b="1" dirty="0"/>
              <a:t>algorithm </a:t>
            </a:r>
            <a:r>
              <a:rPr lang="en-US" dirty="0"/>
              <a:t>that details the steps required to solve a given problem 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pseudo code </a:t>
            </a:r>
            <a:r>
              <a:rPr lang="en-US" dirty="0"/>
              <a:t>is an informal high-level description of the operating principle of a computer program or algorithm 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flow chart </a:t>
            </a:r>
            <a:r>
              <a:rPr lang="en-US" dirty="0"/>
              <a:t>is a pictorial representation of an algorithm or pseudo code</a:t>
            </a:r>
          </a:p>
          <a:p>
            <a:pPr lvl="1"/>
            <a:r>
              <a:rPr lang="en-US" dirty="0"/>
              <a:t>It uses symbols to detail the program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71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435</TotalTime>
  <Words>969</Words>
  <Application>Microsoft Office PowerPoint</Application>
  <PresentationFormat>Widescreen</PresentationFormat>
  <Paragraphs>234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CMSS17</vt:lpstr>
      <vt:lpstr>CMSY10</vt:lpstr>
      <vt:lpstr>Courier New</vt:lpstr>
      <vt:lpstr>SFSS1728</vt:lpstr>
      <vt:lpstr>Tw Cen MT</vt:lpstr>
      <vt:lpstr>Tw Cen MT Condensed</vt:lpstr>
      <vt:lpstr>Wingdings 3</vt:lpstr>
      <vt:lpstr>Integral</vt:lpstr>
      <vt:lpstr>PowerPoint Presentation</vt:lpstr>
      <vt:lpstr>Course Objectives</vt:lpstr>
      <vt:lpstr>Why this course ?</vt:lpstr>
      <vt:lpstr>Recommended Book</vt:lpstr>
      <vt:lpstr>Grading Criteria</vt:lpstr>
      <vt:lpstr>Overview of the course</vt:lpstr>
      <vt:lpstr>Lecture 1-3</vt:lpstr>
      <vt:lpstr>IN THIS LECTURE</vt:lpstr>
      <vt:lpstr>The programming process</vt:lpstr>
      <vt:lpstr>Algorithm</vt:lpstr>
      <vt:lpstr>Example</vt:lpstr>
      <vt:lpstr>Pseudo code</vt:lpstr>
      <vt:lpstr>Example</vt:lpstr>
      <vt:lpstr>Flowchart</vt:lpstr>
      <vt:lpstr>Example</vt:lpstr>
      <vt:lpstr>Data Structures</vt:lpstr>
      <vt:lpstr>Overview of Data Structures</vt:lpstr>
      <vt:lpstr>PowerPoint Presentation</vt:lpstr>
      <vt:lpstr>The Abstract Data Type (ADT)</vt:lpstr>
      <vt:lpstr>ADT Class Interface</vt:lpstr>
      <vt:lpstr>Data structure hidden in ADT  definition</vt:lpstr>
      <vt:lpstr>Linear Structures: Array</vt:lpstr>
      <vt:lpstr>What’s Special About Arrays?</vt:lpstr>
      <vt:lpstr>Question</vt:lpstr>
      <vt:lpstr>Multi-Dimensional Array</vt:lpstr>
      <vt:lpstr>Times for Common Operations</vt:lpstr>
      <vt:lpstr>Times for Common Operations</vt:lpstr>
      <vt:lpstr>Times for Common Operations</vt:lpstr>
      <vt:lpstr>Times for Common Operations</vt:lpstr>
      <vt:lpstr>Times for Common Operations</vt:lpstr>
      <vt:lpstr>Times for Common Operations</vt:lpstr>
      <vt:lpstr>Times for Common Operations</vt:lpstr>
      <vt:lpstr>Read</vt:lpstr>
      <vt:lpstr>Recap of the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1-3</dc:title>
  <dc:creator>Marina Rajput</dc:creator>
  <cp:lastModifiedBy>Windows User</cp:lastModifiedBy>
  <cp:revision>54</cp:revision>
  <dcterms:created xsi:type="dcterms:W3CDTF">2023-08-09T08:20:20Z</dcterms:created>
  <dcterms:modified xsi:type="dcterms:W3CDTF">2024-08-21T09:54:05Z</dcterms:modified>
</cp:coreProperties>
</file>