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31"/>
  </p:notesMasterIdLst>
  <p:sldIdLst>
    <p:sldId id="289" r:id="rId2"/>
    <p:sldId id="257" r:id="rId3"/>
    <p:sldId id="264" r:id="rId4"/>
    <p:sldId id="265" r:id="rId5"/>
    <p:sldId id="290" r:id="rId6"/>
    <p:sldId id="260" r:id="rId7"/>
    <p:sldId id="262" r:id="rId8"/>
    <p:sldId id="263" r:id="rId9"/>
    <p:sldId id="266" r:id="rId10"/>
    <p:sldId id="267" r:id="rId11"/>
    <p:sldId id="268" r:id="rId12"/>
    <p:sldId id="270" r:id="rId13"/>
    <p:sldId id="279" r:id="rId14"/>
    <p:sldId id="272" r:id="rId15"/>
    <p:sldId id="274" r:id="rId16"/>
    <p:sldId id="273" r:id="rId17"/>
    <p:sldId id="275" r:id="rId18"/>
    <p:sldId id="276" r:id="rId19"/>
    <p:sldId id="277" r:id="rId20"/>
    <p:sldId id="271" r:id="rId21"/>
    <p:sldId id="291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2501-D8D9-4CBB-9729-B9BCEF0291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0988-82CF-4939-B161-CEF8BB66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0618ABF-ED99-4A07-98E0-8C2A9591BBD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7882" y="2818037"/>
            <a:ext cx="2841812" cy="1463040"/>
          </a:xfrm>
        </p:spPr>
        <p:txBody>
          <a:bodyPr/>
          <a:lstStyle/>
          <a:p>
            <a:r>
              <a:rPr lang="en-US" dirty="0" smtClean="0"/>
              <a:t>Lecture 4-6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071" y="2211557"/>
            <a:ext cx="8310281" cy="121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9576" y="5271247"/>
            <a:ext cx="185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Marina </a:t>
            </a:r>
            <a:r>
              <a:rPr lang="en-US" sz="2400" dirty="0" err="1" smtClean="0"/>
              <a:t>Gul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8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397313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62708" y="5049620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51176" y="5325036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8643" y="5065059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4643718" y="4168588"/>
            <a:ext cx="663388" cy="1018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2824" y="5065059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93639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43095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113805" y="5071494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83700" y="5045865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87435" y="5578020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298141" y="379456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5827059" y="4551740"/>
            <a:ext cx="358589" cy="77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667731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62708" y="5049620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51176" y="5325036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8643" y="5065059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902013" y="5347448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2824" y="5065059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93639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43095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113805" y="5071494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83700" y="5045865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87435" y="5578020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298141" y="379456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5827059" y="4551740"/>
            <a:ext cx="358589" cy="77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063019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62708" y="5049620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51176" y="5325036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8643" y="5065059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902013" y="5347448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2824" y="5065059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93639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43095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113805" y="5071494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83700" y="5045865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87435" y="5578020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62708" y="5049620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51176" y="5325036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8643" y="5065059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902013" y="5347448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2824" y="5065059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93639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43095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113805" y="5071494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83700" y="5045865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87435" y="5578020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195347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00689"/>
              </p:ext>
            </p:extLst>
          </p:nvPr>
        </p:nvGraphicFramePr>
        <p:xfrm>
          <a:off x="5599061" y="4482692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87529" y="4758108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364996" y="4498131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38366" y="4780520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00944"/>
              </p:ext>
            </p:extLst>
          </p:nvPr>
        </p:nvGraphicFramePr>
        <p:xfrm>
          <a:off x="6839177" y="449813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29992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579448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82675"/>
              </p:ext>
            </p:extLst>
          </p:nvPr>
        </p:nvGraphicFramePr>
        <p:xfrm>
          <a:off x="8050158" y="4504566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79100"/>
              </p:ext>
            </p:extLst>
          </p:nvPr>
        </p:nvGraphicFramePr>
        <p:xfrm>
          <a:off x="9220053" y="4478937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23788" y="5011092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8404456" y="5857551"/>
            <a:ext cx="591671" cy="934109"/>
            <a:chOff x="4491318" y="5065059"/>
            <a:chExt cx="591671" cy="934109"/>
          </a:xfrm>
        </p:grpSpPr>
        <p:sp>
          <p:nvSpPr>
            <p:cNvPr id="22" name="Rectangle 21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733506" y="5264076"/>
            <a:ext cx="490282" cy="72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84437" y="6185671"/>
            <a:ext cx="519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have tail for storing the address last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45470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99061" y="4482692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87529" y="4758108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364996" y="4498131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38366" y="4780520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39177" y="449813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29992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579448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50158" y="4504566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20053" y="4478937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23788" y="5011092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8404456" y="5857551"/>
            <a:ext cx="591671" cy="934109"/>
            <a:chOff x="4491318" y="5065059"/>
            <a:chExt cx="591671" cy="934109"/>
          </a:xfrm>
        </p:grpSpPr>
        <p:sp>
          <p:nvSpPr>
            <p:cNvPr id="22" name="Rectangle 21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733506" y="5264076"/>
            <a:ext cx="490282" cy="72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241133" y="5453488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>
            <a:off x="10242737" y="5985643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56738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99061" y="4482692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87529" y="4758108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364996" y="4498131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38366" y="4780520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39177" y="449813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29992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579448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50158" y="4504566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20053" y="4478937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404456" y="5857551"/>
            <a:ext cx="591671" cy="934109"/>
            <a:chOff x="4491318" y="5065059"/>
            <a:chExt cx="591671" cy="934109"/>
          </a:xfrm>
        </p:grpSpPr>
        <p:sp>
          <p:nvSpPr>
            <p:cNvPr id="22" name="Rectangle 21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733506" y="5264076"/>
            <a:ext cx="490282" cy="72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9373"/>
              </p:ext>
            </p:extLst>
          </p:nvPr>
        </p:nvGraphicFramePr>
        <p:xfrm>
          <a:off x="10241133" y="5453488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>
            <a:off x="10242737" y="5985643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710308" y="5369324"/>
            <a:ext cx="608878" cy="358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230529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99061" y="4482692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87529" y="4758108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364996" y="4498131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38366" y="4780520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39177" y="449813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29992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579448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50158" y="4504566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20053" y="4478937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404456" y="5857551"/>
            <a:ext cx="591671" cy="934109"/>
            <a:chOff x="4491318" y="5065059"/>
            <a:chExt cx="591671" cy="934109"/>
          </a:xfrm>
        </p:grpSpPr>
        <p:sp>
          <p:nvSpPr>
            <p:cNvPr id="22" name="Rectangle 21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857129" y="6113930"/>
            <a:ext cx="1385608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241133" y="5453488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>
            <a:off x="10242737" y="5985643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710308" y="5369324"/>
            <a:ext cx="608878" cy="358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888990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99061" y="4482692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87529" y="4758108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364996" y="4498131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38366" y="4780520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39177" y="449813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29992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579448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50158" y="4504566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20053" y="4478937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404456" y="5857551"/>
            <a:ext cx="591671" cy="934109"/>
            <a:chOff x="4491318" y="5065059"/>
            <a:chExt cx="591671" cy="934109"/>
          </a:xfrm>
        </p:grpSpPr>
        <p:sp>
          <p:nvSpPr>
            <p:cNvPr id="22" name="Rectangle 21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733506" y="5264076"/>
            <a:ext cx="490282" cy="72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241133" y="5453488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>
            <a:off x="10242737" y="5985643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710308" y="5369324"/>
            <a:ext cx="608878" cy="358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85624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99061" y="4482692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87529" y="4758108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364996" y="4498131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38366" y="4780520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39177" y="449813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29992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579448" y="4838791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50158" y="4504566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20053" y="4478937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23788" y="5011092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8404456" y="5857551"/>
            <a:ext cx="591671" cy="934109"/>
            <a:chOff x="4491318" y="5065059"/>
            <a:chExt cx="591671" cy="934109"/>
          </a:xfrm>
        </p:grpSpPr>
        <p:sp>
          <p:nvSpPr>
            <p:cNvPr id="22" name="Rectangle 21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733506" y="5264076"/>
            <a:ext cx="490282" cy="72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the previous lecture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Doubly-Linked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Single-Linked List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10836"/>
              </p:ext>
            </p:extLst>
          </p:nvPr>
        </p:nvGraphicFramePr>
        <p:xfrm>
          <a:off x="1144493" y="1923468"/>
          <a:ext cx="6724622" cy="4645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023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Linked List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tail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tail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addToFront</a:t>
                      </a:r>
                      <a:r>
                        <a:rPr lang="en-US" dirty="0" smtClean="0"/>
                        <a:t>(data)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removeFrom</a:t>
                      </a:r>
                      <a:r>
                        <a:rPr lang="en-US" baseline="0" dirty="0" err="1" smtClean="0"/>
                        <a:t>Front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returnFront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3142909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addToBack</a:t>
                      </a:r>
                      <a:r>
                        <a:rPr lang="en-US" dirty="0" smtClean="0"/>
                        <a:t>(data)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removeFromBack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returnBack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6838503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find(data)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isListEmpty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07621341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addNodeAfter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Node,data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addNodeBefore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Node,data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Dynamic </a:t>
            </a:r>
            <a:r>
              <a:rPr lang="en-US" b="1" dirty="0"/>
              <a:t>Data </a:t>
            </a:r>
            <a:r>
              <a:rPr lang="en-US" b="1" dirty="0" smtClean="0"/>
              <a:t>Structures: </a:t>
            </a:r>
            <a:r>
              <a:rPr lang="en-US" dirty="0" smtClean="0"/>
              <a:t>When </a:t>
            </a:r>
            <a:r>
              <a:rPr lang="en-US" dirty="0"/>
              <a:t>you don't know in advance how many elements you'll need, linked </a:t>
            </a:r>
            <a:r>
              <a:rPr lang="en-US" dirty="0" smtClean="0"/>
              <a:t>lists </a:t>
            </a:r>
            <a:r>
              <a:rPr lang="en-US" dirty="0"/>
              <a:t>are useful because they can grow and shrink as necessary.</a:t>
            </a:r>
          </a:p>
          <a:p>
            <a:r>
              <a:rPr lang="en-US" b="1" dirty="0" smtClean="0"/>
              <a:t>Frequent Insertions/Deletions: </a:t>
            </a:r>
            <a:r>
              <a:rPr lang="en-US" dirty="0" smtClean="0"/>
              <a:t>If </a:t>
            </a:r>
            <a:r>
              <a:rPr lang="en-US" dirty="0"/>
              <a:t>your application frequently adds or removes items in the middle (or </a:t>
            </a:r>
            <a:r>
              <a:rPr lang="en-US" dirty="0" smtClean="0"/>
              <a:t>start</a:t>
            </a:r>
            <a:r>
              <a:rPr lang="en-US" dirty="0"/>
              <a:t>) of the list, a linked list is more efficient than an array because you </a:t>
            </a:r>
            <a:r>
              <a:rPr lang="en-US" dirty="0" smtClean="0"/>
              <a:t>avoid </a:t>
            </a:r>
            <a:r>
              <a:rPr lang="en-US" dirty="0"/>
              <a:t>the need to shift elements</a:t>
            </a:r>
          </a:p>
        </p:txBody>
      </p:sp>
    </p:spTree>
    <p:extLst>
      <p:ext uri="{BB962C8B-B14F-4D97-AF65-F5344CB8AC3E}">
        <p14:creationId xmlns:p14="http://schemas.microsoft.com/office/powerpoint/2010/main" val="7053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966" y="249628"/>
            <a:ext cx="279914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//Constructor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78023" y="1526626"/>
            <a:ext cx="5020235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LinkedList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Node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addToBack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Node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Node(data)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Node temp=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 err="1" smtClean="0">
                <a:solidFill>
                  <a:srgbClr val="A9B7C6"/>
                </a:solidFill>
                <a:latin typeface="JetBrains Mono"/>
              </a:rPr>
              <a:t>temp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temp=</a:t>
            </a:r>
            <a:r>
              <a:rPr lang="en-US" sz="2000" dirty="0" err="1" smtClean="0">
                <a:solidFill>
                  <a:srgbClr val="A9B7C6"/>
                </a:solidFill>
                <a:latin typeface="JetBrains Mono"/>
              </a:rPr>
              <a:t>temp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sz="2000" dirty="0" err="1" smtClean="0">
                <a:solidFill>
                  <a:srgbClr val="A9B7C6"/>
                </a:solidFill>
                <a:latin typeface="JetBrains Mono"/>
              </a:rPr>
              <a:t>temp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84868" y="414331"/>
            <a:ext cx="3711392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lang="en-US" sz="1600" dirty="0" err="1" smtClean="0">
                <a:solidFill>
                  <a:srgbClr val="FFC66D"/>
                </a:solidFill>
                <a:latin typeface="JetBrains Mono"/>
              </a:rPr>
              <a:t>printList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Node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67551" y="3130000"/>
            <a:ext cx="394602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addToFront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Node </a:t>
            </a:r>
            <a:r>
              <a:rPr lang="en-US" dirty="0" err="1" smtClean="0">
                <a:solidFill>
                  <a:srgbClr val="A9B7C6"/>
                </a:solidFill>
                <a:latin typeface="JetBrains Mono"/>
              </a:rPr>
              <a:t>newN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Node(data)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 temp=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=temp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1693" y="632518"/>
            <a:ext cx="344244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addToMiddle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Node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Node(data)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 n=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i&lt;index-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9622" y="4028908"/>
            <a:ext cx="342451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deleteStart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81245" y="361491"/>
            <a:ext cx="253701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lang="en-US" sz="1600" dirty="0" err="1" smtClean="0">
                <a:solidFill>
                  <a:srgbClr val="FFC66D"/>
                </a:solidFill>
                <a:latin typeface="JetBrains Mono"/>
              </a:rPr>
              <a:t>removeFromBack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Node n=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9610" y="962977"/>
            <a:ext cx="427616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(index==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deleteStart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Node n=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 temp=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i&lt;index-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temp=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10918" y="2640361"/>
            <a:ext cx="226807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isListEmpty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Traversal </a:t>
            </a:r>
            <a:r>
              <a:rPr lang="en-US" dirty="0"/>
              <a:t>of items can be done in both forward and backward directions as every node contains an additional </a:t>
            </a:r>
            <a:r>
              <a:rPr lang="en-US" dirty="0" err="1"/>
              <a:t>prev</a:t>
            </a:r>
            <a:r>
              <a:rPr lang="en-US" dirty="0"/>
              <a:t> pointer that points to the previous node.</a:t>
            </a:r>
          </a:p>
        </p:txBody>
      </p:sp>
      <p:pic>
        <p:nvPicPr>
          <p:cNvPr id="5122" name="Picture 2" descr="Doubly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3" y="3571408"/>
            <a:ext cx="104394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28836"/>
              </p:ext>
            </p:extLst>
          </p:nvPr>
        </p:nvGraphicFramePr>
        <p:xfrm>
          <a:off x="2613814" y="2671821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002282" y="2947237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79749" y="2687260"/>
            <a:ext cx="654346" cy="950611"/>
            <a:chOff x="4428643" y="5065059"/>
            <a:chExt cx="654346" cy="950611"/>
          </a:xfrm>
        </p:grpSpPr>
        <p:sp>
          <p:nvSpPr>
            <p:cNvPr id="7" name="Rectangle 6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853119" y="2969649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60123"/>
              </p:ext>
            </p:extLst>
          </p:nvPr>
        </p:nvGraphicFramePr>
        <p:xfrm>
          <a:off x="3853930" y="2687260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4344745" y="3027920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94201" y="3027920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09338"/>
              </p:ext>
            </p:extLst>
          </p:nvPr>
        </p:nvGraphicFramePr>
        <p:xfrm>
          <a:off x="5064911" y="2693695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37437"/>
              </p:ext>
            </p:extLst>
          </p:nvPr>
        </p:nvGraphicFramePr>
        <p:xfrm>
          <a:off x="6234806" y="2668066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14592" y="2863914"/>
            <a:ext cx="591671" cy="934109"/>
            <a:chOff x="4491318" y="5065059"/>
            <a:chExt cx="591671" cy="934109"/>
          </a:xfrm>
        </p:grpSpPr>
        <p:sp>
          <p:nvSpPr>
            <p:cNvPr id="16" name="Rectangle 15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5670625" y="3667275"/>
            <a:ext cx="693824" cy="4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763800" y="2863915"/>
            <a:ext cx="816934" cy="404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38271" y="3200221"/>
            <a:ext cx="605386" cy="46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455435" y="3667275"/>
            <a:ext cx="693825" cy="509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39150" y="3613357"/>
            <a:ext cx="693825" cy="509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35290" y="3798023"/>
            <a:ext cx="603860" cy="44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3814" y="2671821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002282" y="2947237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79749" y="2687260"/>
            <a:ext cx="654346" cy="950611"/>
            <a:chOff x="4428643" y="5065059"/>
            <a:chExt cx="654346" cy="950611"/>
          </a:xfrm>
        </p:grpSpPr>
        <p:sp>
          <p:nvSpPr>
            <p:cNvPr id="7" name="Rectangle 6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853119" y="2969649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53930" y="2687260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4344745" y="3027920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94201" y="3027920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64911" y="2693695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34806" y="2668066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433910" y="2007318"/>
            <a:ext cx="591671" cy="934109"/>
            <a:chOff x="4491318" y="5065059"/>
            <a:chExt cx="591671" cy="934109"/>
          </a:xfrm>
        </p:grpSpPr>
        <p:sp>
          <p:nvSpPr>
            <p:cNvPr id="16" name="Rectangle 15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5670625" y="3667275"/>
            <a:ext cx="693824" cy="4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38271" y="3200221"/>
            <a:ext cx="605386" cy="46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455435" y="3667275"/>
            <a:ext cx="693825" cy="509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39150" y="3613357"/>
            <a:ext cx="693825" cy="509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35290" y="3798023"/>
            <a:ext cx="603860" cy="44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95365" y="2084832"/>
            <a:ext cx="2088776" cy="73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3814" y="2671821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002282" y="2947237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79749" y="2687260"/>
            <a:ext cx="654346" cy="950611"/>
            <a:chOff x="4428643" y="5065059"/>
            <a:chExt cx="654346" cy="950611"/>
          </a:xfrm>
        </p:grpSpPr>
        <p:sp>
          <p:nvSpPr>
            <p:cNvPr id="7" name="Rectangle 6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853119" y="2969649"/>
            <a:ext cx="7821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53930" y="2687260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4344745" y="3027920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64911" y="2693695"/>
          <a:ext cx="621552" cy="15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433910" y="2007318"/>
            <a:ext cx="591671" cy="934109"/>
            <a:chOff x="4491318" y="5065059"/>
            <a:chExt cx="591671" cy="934109"/>
          </a:xfrm>
        </p:grpSpPr>
        <p:sp>
          <p:nvSpPr>
            <p:cNvPr id="16" name="Rectangle 15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57460" y="56298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5058985" y="3252037"/>
            <a:ext cx="605386" cy="46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455435" y="3667275"/>
            <a:ext cx="693825" cy="509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39150" y="3613357"/>
            <a:ext cx="693825" cy="509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35290" y="3798023"/>
            <a:ext cx="603860" cy="44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95365" y="2084832"/>
            <a:ext cx="2088776" cy="73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2949" y="5495364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at End: 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03516"/>
              </p:ext>
            </p:extLst>
          </p:nvPr>
        </p:nvGraphicFramePr>
        <p:xfrm>
          <a:off x="1024128" y="1969955"/>
          <a:ext cx="6724622" cy="4645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023">
                <a:tc>
                  <a:txBody>
                    <a:bodyPr/>
                    <a:lstStyle/>
                    <a:p>
                      <a:r>
                        <a:rPr lang="en-US" dirty="0" smtClean="0"/>
                        <a:t>Doubly Linked List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tail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tail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addToFront</a:t>
                      </a:r>
                      <a:r>
                        <a:rPr lang="en-US" dirty="0" smtClean="0"/>
                        <a:t>(data)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removeFrom</a:t>
                      </a:r>
                      <a:r>
                        <a:rPr lang="en-US" baseline="0" dirty="0" err="1" smtClean="0"/>
                        <a:t>Front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returnFront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3142909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addToBack</a:t>
                      </a:r>
                      <a:r>
                        <a:rPr lang="en-US" dirty="0" smtClean="0"/>
                        <a:t>(data)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removeFromBack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returnBack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6838503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find(data)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isListEmpty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07621341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addNodeAfter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Node,data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addNodeBefore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Node,data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4966102" y="4164477"/>
            <a:ext cx="304800" cy="2868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2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 time to insert at or </a:t>
            </a:r>
            <a:r>
              <a:rPr lang="en-US" dirty="0" smtClean="0"/>
              <a:t>remove from </a:t>
            </a:r>
            <a:r>
              <a:rPr lang="en-US" dirty="0"/>
              <a:t>the front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</a:t>
            </a:r>
            <a:r>
              <a:rPr lang="en-US" dirty="0"/>
              <a:t>tail and doubly-linked, </a:t>
            </a:r>
            <a:r>
              <a:rPr lang="en-US" dirty="0" smtClean="0"/>
              <a:t>constant time </a:t>
            </a:r>
            <a:r>
              <a:rPr lang="en-US" dirty="0"/>
              <a:t>to insert at or remove from </a:t>
            </a:r>
            <a:r>
              <a:rPr lang="en-US" dirty="0" smtClean="0"/>
              <a:t>the back</a:t>
            </a:r>
            <a:r>
              <a:rPr lang="en-US" dirty="0"/>
              <a:t>.</a:t>
            </a:r>
          </a:p>
          <a:p>
            <a:r>
              <a:rPr lang="en-US" dirty="0"/>
              <a:t>O(n) time to find arbitrary element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List </a:t>
            </a:r>
            <a:r>
              <a:rPr lang="en-US" dirty="0"/>
              <a:t>elements need not be contiguous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With </a:t>
            </a:r>
            <a:r>
              <a:rPr lang="en-US" dirty="0"/>
              <a:t>doubly-linked list, constant time </a:t>
            </a:r>
            <a:r>
              <a:rPr lang="en-US" dirty="0" smtClean="0"/>
              <a:t>to insert </a:t>
            </a:r>
            <a:r>
              <a:rPr lang="en-US" dirty="0"/>
              <a:t>between nodes or remove a node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8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arrange the following marks(data) in ascending order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4625" y="3119718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23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8805" y="3335161"/>
            <a:ext cx="730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3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1560" y="4392996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54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2370" y="5158265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3651" y="3962109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100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3408" y="433738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12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0220" y="3253881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70</a:t>
            </a:r>
            <a:endParaRPr lang="en-US" sz="2200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64219"/>
              </p:ext>
            </p:extLst>
          </p:nvPr>
        </p:nvGraphicFramePr>
        <p:xfrm>
          <a:off x="3699437" y="5606422"/>
          <a:ext cx="6583080" cy="79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53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store the list in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Arrays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Fixed Size: </a:t>
            </a:r>
            <a:r>
              <a:rPr lang="en-US" dirty="0"/>
              <a:t>When you create an array, you have to decide </a:t>
            </a:r>
            <a:r>
              <a:rPr lang="en-US" dirty="0" smtClean="0"/>
              <a:t>the size in </a:t>
            </a:r>
            <a:r>
              <a:rPr lang="en-US" dirty="0"/>
              <a:t>advance. If you need more </a:t>
            </a:r>
            <a:r>
              <a:rPr lang="en-US" dirty="0" smtClean="0"/>
              <a:t>space </a:t>
            </a:r>
            <a:r>
              <a:rPr lang="en-US" dirty="0"/>
              <a:t>later</a:t>
            </a:r>
            <a:r>
              <a:rPr lang="en-US" dirty="0" smtClean="0"/>
              <a:t>, you </a:t>
            </a:r>
            <a:r>
              <a:rPr lang="en-US" dirty="0"/>
              <a:t>can't just add more. You would need to get a new </a:t>
            </a:r>
            <a:r>
              <a:rPr lang="en-US" dirty="0" smtClean="0"/>
              <a:t>array and </a:t>
            </a:r>
            <a:r>
              <a:rPr lang="en-US" dirty="0"/>
              <a:t>move everything over, which is time-consuming.</a:t>
            </a:r>
          </a:p>
          <a:p>
            <a:r>
              <a:rPr lang="en-US" b="1" dirty="0" smtClean="0"/>
              <a:t>Inefficient </a:t>
            </a:r>
            <a:r>
              <a:rPr lang="en-US" b="1" dirty="0"/>
              <a:t>Insertion and Deletion: </a:t>
            </a:r>
            <a:r>
              <a:rPr lang="en-US" dirty="0"/>
              <a:t>Adding or removing items </a:t>
            </a:r>
            <a:r>
              <a:rPr lang="en-US" dirty="0" smtClean="0"/>
              <a:t>in the </a:t>
            </a:r>
            <a:r>
              <a:rPr lang="en-US" dirty="0"/>
              <a:t>middle of the array requires shifting the other items. If </a:t>
            </a:r>
            <a:r>
              <a:rPr lang="en-US" dirty="0" smtClean="0"/>
              <a:t>you want </a:t>
            </a:r>
            <a:r>
              <a:rPr lang="en-US" dirty="0"/>
              <a:t>to insert a new item at position 3, you need to </a:t>
            </a:r>
            <a:r>
              <a:rPr lang="en-US" dirty="0" smtClean="0"/>
              <a:t>move everything </a:t>
            </a:r>
            <a:r>
              <a:rPr lang="en-US" dirty="0"/>
              <a:t>from position 3 onward to the next position.</a:t>
            </a:r>
          </a:p>
          <a:p>
            <a:r>
              <a:rPr lang="en-US" b="1" dirty="0" smtClean="0"/>
              <a:t>Efficient </a:t>
            </a:r>
            <a:r>
              <a:rPr lang="en-US" b="1" dirty="0"/>
              <a:t>Memory Utilization: </a:t>
            </a:r>
            <a:r>
              <a:rPr lang="en-US" dirty="0"/>
              <a:t>Arrays, when declared, take up </a:t>
            </a:r>
            <a:r>
              <a:rPr lang="en-US" dirty="0" smtClean="0"/>
              <a:t>a block </a:t>
            </a:r>
            <a:r>
              <a:rPr lang="en-US" dirty="0"/>
              <a:t>of memory that is equal to the maximum size irrespective </a:t>
            </a:r>
            <a:r>
              <a:rPr lang="en-US" dirty="0" smtClean="0"/>
              <a:t>of the </a:t>
            </a:r>
            <a:r>
              <a:rPr lang="en-US" dirty="0"/>
              <a:t>usage.</a:t>
            </a:r>
          </a:p>
        </p:txBody>
      </p:sp>
    </p:spTree>
    <p:extLst>
      <p:ext uri="{BB962C8B-B14F-4D97-AF65-F5344CB8AC3E}">
        <p14:creationId xmlns:p14="http://schemas.microsoft.com/office/powerpoint/2010/main" val="14623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linked list is a linear data structure, in which the elements are not stored at contiguous memory locations. The elements in a linked list are linked using pointers as shown in the below image:</a:t>
            </a:r>
          </a:p>
        </p:txBody>
      </p:sp>
      <p:pic>
        <p:nvPicPr>
          <p:cNvPr id="1026" name="Picture 2" descr="https://media.geeksforgeeks.org/wp-content/cdn-uploads/20230726162542/Linked-List-Data-Struc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1" b="19225"/>
          <a:stretch/>
        </p:blipFill>
        <p:spPr bwMode="auto">
          <a:xfrm>
            <a:off x="1676399" y="3720352"/>
            <a:ext cx="8786959" cy="23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linked list uses extra memory to store links.</a:t>
            </a:r>
          </a:p>
          <a:p>
            <a:r>
              <a:rPr lang="en-US" dirty="0"/>
              <a:t>During the initialization of the linked list, there is no need to know the size of the elements.</a:t>
            </a:r>
          </a:p>
          <a:p>
            <a:r>
              <a:rPr lang="en-US" dirty="0"/>
              <a:t>Linked lists are used to implement stacks, queues, graphs, etc.</a:t>
            </a:r>
          </a:p>
          <a:p>
            <a:r>
              <a:rPr lang="en-US" dirty="0"/>
              <a:t>The first node of the linked list is called the Head.</a:t>
            </a:r>
          </a:p>
          <a:p>
            <a:r>
              <a:rPr lang="en-US" dirty="0"/>
              <a:t>The next pointer of the last node always points to NULL.</a:t>
            </a:r>
          </a:p>
          <a:p>
            <a:r>
              <a:rPr lang="en-US" dirty="0"/>
              <a:t>In a linked list, insertion and deletion are possible easily.</a:t>
            </a:r>
          </a:p>
          <a:p>
            <a:r>
              <a:rPr lang="en-US" dirty="0"/>
              <a:t>Each node of the linked list consists of a pointer/link which is the address of the next node.</a:t>
            </a:r>
          </a:p>
          <a:p>
            <a:r>
              <a:rPr lang="en-US" dirty="0"/>
              <a:t>Linked lists can shrink or grow at any point in time easily.</a:t>
            </a:r>
          </a:p>
        </p:txBody>
      </p:sp>
    </p:spTree>
    <p:extLst>
      <p:ext uri="{BB962C8B-B14F-4D97-AF65-F5344CB8AC3E}">
        <p14:creationId xmlns:p14="http://schemas.microsoft.com/office/powerpoint/2010/main" val="25679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752386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25348"/>
              </p:ext>
            </p:extLst>
          </p:nvPr>
        </p:nvGraphicFramePr>
        <p:xfrm>
          <a:off x="5662708" y="5049620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51176" y="5325036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8643" y="5065059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966447" y="5347447"/>
            <a:ext cx="708212" cy="17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57255"/>
              </p:ext>
            </p:extLst>
          </p:nvPr>
        </p:nvGraphicFramePr>
        <p:xfrm>
          <a:off x="6902824" y="5065059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93639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43095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41957"/>
              </p:ext>
            </p:extLst>
          </p:nvPr>
        </p:nvGraphicFramePr>
        <p:xfrm>
          <a:off x="8113805" y="5071494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77257"/>
              </p:ext>
            </p:extLst>
          </p:nvPr>
        </p:nvGraphicFramePr>
        <p:xfrm>
          <a:off x="9283700" y="5045865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87435" y="5578020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for Common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79007"/>
              </p:ext>
            </p:extLst>
          </p:nvPr>
        </p:nvGraphicFramePr>
        <p:xfrm>
          <a:off x="1651469" y="2183445"/>
          <a:ext cx="5246231" cy="206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62708" y="5049620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51176" y="5325036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8643" y="5065059"/>
            <a:ext cx="654346" cy="950611"/>
            <a:chOff x="4428643" y="5065059"/>
            <a:chExt cx="654346" cy="950611"/>
          </a:xfrm>
        </p:grpSpPr>
        <p:sp>
          <p:nvSpPr>
            <p:cNvPr id="9" name="Rectangle 8"/>
            <p:cNvSpPr/>
            <p:nvPr/>
          </p:nvSpPr>
          <p:spPr>
            <a:xfrm>
              <a:off x="4491318" y="5065059"/>
              <a:ext cx="591671" cy="564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8643" y="564633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966447" y="5347447"/>
            <a:ext cx="708212" cy="17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2824" y="5065059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7393639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43095" y="5405719"/>
            <a:ext cx="851648" cy="50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113805" y="5071494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283700" y="5045865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9287435" y="5578020"/>
            <a:ext cx="605116" cy="54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66644"/>
              </p:ext>
            </p:extLst>
          </p:nvPr>
        </p:nvGraphicFramePr>
        <p:xfrm>
          <a:off x="5298141" y="3794561"/>
          <a:ext cx="621552" cy="10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50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598</TotalTime>
  <Words>908</Words>
  <Application>Microsoft Office PowerPoint</Application>
  <PresentationFormat>Widescreen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JetBrains Mono</vt:lpstr>
      <vt:lpstr>Tw Cen MT</vt:lpstr>
      <vt:lpstr>Tw Cen MT Condensed</vt:lpstr>
      <vt:lpstr>Wingdings</vt:lpstr>
      <vt:lpstr>Wingdings 3</vt:lpstr>
      <vt:lpstr>Integral</vt:lpstr>
      <vt:lpstr>Lecture 4-6</vt:lpstr>
      <vt:lpstr>Topics to be covered</vt:lpstr>
      <vt:lpstr>PowerPoint Presentation</vt:lpstr>
      <vt:lpstr>PowerPoint Presentation</vt:lpstr>
      <vt:lpstr>Limitation of arrays</vt:lpstr>
      <vt:lpstr>Linked List</vt:lpstr>
      <vt:lpstr>PowerPoint Presentation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Times for Common operation </vt:lpstr>
      <vt:lpstr>Single-Linked List</vt:lpstr>
      <vt:lpstr>When to use Linked List</vt:lpstr>
      <vt:lpstr>PowerPoint Presentation</vt:lpstr>
      <vt:lpstr>PowerPoint Presentation</vt:lpstr>
      <vt:lpstr>Doubly-Linked List</vt:lpstr>
      <vt:lpstr>Doubly-Linked List</vt:lpstr>
      <vt:lpstr>Doubly-Linked List</vt:lpstr>
      <vt:lpstr>Doubly-Linked List</vt:lpstr>
      <vt:lpstr>Doubly-Linked List</vt:lpstr>
      <vt:lpstr>Recap of the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1-3</dc:title>
  <dc:creator>Marina Rajput</dc:creator>
  <cp:lastModifiedBy>Windows User</cp:lastModifiedBy>
  <cp:revision>85</cp:revision>
  <dcterms:created xsi:type="dcterms:W3CDTF">2023-08-09T08:20:20Z</dcterms:created>
  <dcterms:modified xsi:type="dcterms:W3CDTF">2024-08-22T11:03:15Z</dcterms:modified>
</cp:coreProperties>
</file>