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6" r:id="rId2"/>
    <p:sldId id="259" r:id="rId3"/>
    <p:sldId id="346" r:id="rId4"/>
    <p:sldId id="289" r:id="rId5"/>
    <p:sldId id="304" r:id="rId6"/>
    <p:sldId id="305" r:id="rId7"/>
    <p:sldId id="307" r:id="rId8"/>
    <p:sldId id="308" r:id="rId9"/>
    <p:sldId id="309" r:id="rId10"/>
    <p:sldId id="354" r:id="rId11"/>
    <p:sldId id="353" r:id="rId12"/>
    <p:sldId id="312" r:id="rId13"/>
    <p:sldId id="341" r:id="rId14"/>
    <p:sldId id="313" r:id="rId15"/>
    <p:sldId id="316" r:id="rId16"/>
    <p:sldId id="318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47" r:id="rId26"/>
    <p:sldId id="348" r:id="rId27"/>
    <p:sldId id="349" r:id="rId28"/>
    <p:sldId id="352" r:id="rId29"/>
    <p:sldId id="350" r:id="rId30"/>
    <p:sldId id="351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4C6B2-FFAB-4457-947A-AF81D89F9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2718-2306-4720-B007-F10CEC1E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CCD1A5-3AD0-436B-8F85-5D2DAB0B70C3}" type="slidenum">
              <a:rPr lang="en-CA" sz="1200">
                <a:latin typeface="Tahoma" panose="020B0604030504040204" pitchFamily="34" charset="0"/>
              </a:rPr>
              <a:pPr eaLnBrk="1" hangingPunct="1"/>
              <a:t>2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7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066" indent="-291179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4717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0604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6491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2377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28264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94151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60038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602DF6-D1F1-4396-926C-31B131A4B245}" type="slidenum">
              <a:rPr lang="en-US" altLang="en-US" sz="120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52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071FB-330E-4B75-887F-C42467091E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472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0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10-12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Introduction to 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names of </a:t>
            </a:r>
            <a:r>
              <a:rPr lang="en-US" dirty="0" smtClean="0"/>
              <a:t>all instructors </a:t>
            </a:r>
            <a:r>
              <a:rPr lang="en-US" dirty="0"/>
              <a:t>together with the </a:t>
            </a:r>
            <a:r>
              <a:rPr lang="en-US" i="1" dirty="0"/>
              <a:t>course id </a:t>
            </a:r>
            <a:r>
              <a:rPr lang="en-US" dirty="0"/>
              <a:t>of all courses they taught.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9" y="3128433"/>
            <a:ext cx="6277326" cy="918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867" y="2518834"/>
            <a:ext cx="2834216" cy="39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names of all instructors in the Comp. Sci. department together with </a:t>
            </a:r>
            <a:r>
              <a:rPr lang="en-US" dirty="0" smtClean="0"/>
              <a:t>the course </a:t>
            </a:r>
            <a:r>
              <a:rPr lang="en-US" dirty="0"/>
              <a:t>titles of all the courses that the instructors </a:t>
            </a:r>
            <a:r>
              <a:rPr lang="en-US" dirty="0" smtClean="0"/>
              <a:t>teach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6" y="2932220"/>
            <a:ext cx="822960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3398945"/>
            <a:ext cx="58388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4" y="499534"/>
            <a:ext cx="10772775" cy="110498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Outer Joins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4" y="1697382"/>
            <a:ext cx="11013860" cy="47775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an outer join, along with tuples that satisfy the matching criteria, we also include some or all tuples that do not match the criteria.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Result table has two rows where cities are same. </a:t>
            </a:r>
          </a:p>
          <a:p>
            <a:pPr algn="just"/>
            <a:r>
              <a:rPr lang="en-US" altLang="en-US" dirty="0" smtClean="0"/>
              <a:t>There are no rows corresponding to branches in Bristol and Aberdeen. </a:t>
            </a:r>
          </a:p>
          <a:p>
            <a:pPr algn="just"/>
            <a:r>
              <a:rPr lang="en-US" altLang="en-US" dirty="0" smtClean="0"/>
              <a:t>To include unmatched rows in result table, use an Outer join.</a:t>
            </a:r>
          </a:p>
          <a:p>
            <a:pPr algn="just"/>
            <a:endParaRPr lang="en-US" altLang="en-US" sz="2500" dirty="0"/>
          </a:p>
        </p:txBody>
      </p:sp>
      <p:pic>
        <p:nvPicPr>
          <p:cNvPr id="11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11" y="4080952"/>
            <a:ext cx="7551167" cy="248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0538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</a:t>
            </a:r>
            <a:r>
              <a:rPr lang="en-US" dirty="0" smtClean="0"/>
              <a:t>Join (</a:t>
            </a:r>
            <a:r>
              <a:rPr lang="en-GB" altLang="en-US" dirty="0" smtClean="0"/>
              <a:t>R      S)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GB" altLang="en-US" dirty="0" smtClean="0"/>
              <a:t>(</a:t>
            </a:r>
            <a:r>
              <a:rPr lang="en-GB" altLang="en-US" dirty="0"/>
              <a:t>Left) outer join is join in which tuples from R that do not have matching values in common columns of S are also included in result relation</a:t>
            </a:r>
            <a:r>
              <a:rPr lang="en-GB" altLang="en-US" dirty="0" smtClean="0"/>
              <a:t>.</a:t>
            </a:r>
          </a:p>
          <a:p>
            <a:pPr marL="4572" lvl="1" indent="0">
              <a:buNone/>
            </a:pPr>
            <a:endParaRPr lang="en-GB" altLang="en-US" dirty="0"/>
          </a:p>
          <a:p>
            <a:pPr marL="4572" lvl="1" indent="0">
              <a:buNone/>
            </a:pPr>
            <a:r>
              <a:rPr lang="en-US" altLang="en-US" dirty="0"/>
              <a:t>Unmatched columns are filled with NULLs. </a:t>
            </a:r>
          </a:p>
          <a:p>
            <a:pPr marL="4572" lvl="1" indent="0">
              <a:buNone/>
            </a:pPr>
            <a:endParaRPr lang="en-GB" altLang="en-US" dirty="0"/>
          </a:p>
          <a:p>
            <a:pPr algn="just"/>
            <a:endParaRPr lang="en-US" altLang="en-US" sz="25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290908" y="1137152"/>
            <a:ext cx="514670" cy="382959"/>
            <a:chOff x="1568" y="8789"/>
            <a:chExt cx="313" cy="14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69" y="3645638"/>
            <a:ext cx="8024735" cy="21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Left(Natural) Outer Join</a:t>
            </a:r>
            <a:endParaRPr lang="en-US" dirty="0"/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dirty="0" smtClean="0"/>
              <a:t>	</a:t>
            </a:r>
            <a:r>
              <a:rPr lang="en-US" i="1" dirty="0"/>
              <a:t>Produce a status report on property viewings</a:t>
            </a:r>
            <a:r>
              <a:rPr lang="en-US" i="1" dirty="0" smtClean="0"/>
              <a:t>.</a:t>
            </a:r>
          </a:p>
          <a:p>
            <a:pPr algn="just">
              <a:buFont typeface="Monotype Sorts" pitchFamily="2" charset="2"/>
              <a:buNone/>
            </a:pPr>
            <a:endParaRPr lang="en-US" altLang="en-US" dirty="0" smtClean="0"/>
          </a:p>
          <a:p>
            <a:pPr algn="just">
              <a:buFont typeface="Monotype Sorts" pitchFamily="2" charset="2"/>
              <a:buNone/>
            </a:pPr>
            <a:endParaRPr lang="en-US" altLang="en-US" dirty="0" smtClean="0"/>
          </a:p>
          <a:p>
            <a:pPr algn="just">
              <a:buFont typeface="Monotype Sorts" pitchFamily="2" charset="2"/>
              <a:buNone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46" y="2549599"/>
            <a:ext cx="5165272" cy="552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4355"/>
          <a:stretch/>
        </p:blipFill>
        <p:spPr>
          <a:xfrm>
            <a:off x="564091" y="3267899"/>
            <a:ext cx="6915150" cy="26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57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Right </a:t>
            </a:r>
            <a:r>
              <a:rPr lang="en-US" altLang="en-US" sz="4400" dirty="0"/>
              <a:t>Outer </a:t>
            </a:r>
            <a:r>
              <a:rPr lang="en-US" altLang="en-US" sz="4400" dirty="0" smtClean="0"/>
              <a:t>Join </a:t>
            </a:r>
            <a:r>
              <a:rPr lang="en-US" sz="4400" dirty="0"/>
              <a:t>(</a:t>
            </a:r>
            <a:r>
              <a:rPr lang="en-GB" altLang="en-US" sz="4400" dirty="0"/>
              <a:t>R      S)</a:t>
            </a:r>
            <a:endParaRPr lang="en-US" altLang="en-US" sz="4400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Right Outer join includes those rows of second (right) table that are unmatched with rows from first (left) table.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26" y="3275479"/>
            <a:ext cx="9150829" cy="2598100"/>
          </a:xfrm>
          <a:prstGeom prst="rect">
            <a:avLst/>
          </a:prstGeom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 rot="10800000">
            <a:off x="4770542" y="1137152"/>
            <a:ext cx="514670" cy="382959"/>
            <a:chOff x="1568" y="8789"/>
            <a:chExt cx="313" cy="144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1374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Full </a:t>
            </a:r>
            <a:r>
              <a:rPr lang="en-US" altLang="en-US" sz="4400" dirty="0"/>
              <a:t>Outer Join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Includes rows that are unmatched in both tables. </a:t>
            </a:r>
          </a:p>
          <a:p>
            <a:pPr algn="just"/>
            <a:r>
              <a:rPr lang="en-US" altLang="en-US" dirty="0" smtClean="0"/>
              <a:t>Unmatched columns are filled with NULLs. </a:t>
            </a:r>
          </a:p>
        </p:txBody>
      </p:sp>
      <p:pic>
        <p:nvPicPr>
          <p:cNvPr id="306181" name="Picture 5" descr="DS3-Table 05-3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1"/>
          <a:stretch/>
        </p:blipFill>
        <p:spPr bwMode="auto">
          <a:xfrm>
            <a:off x="995390" y="3374851"/>
            <a:ext cx="7090915" cy="322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S3-Table 05-Ms1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39" y="1847227"/>
            <a:ext cx="4638524" cy="152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7700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smtClean="0"/>
              <a:t>Semijoin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GB" altLang="en-US" dirty="0" smtClean="0"/>
              <a:t>R     </a:t>
            </a:r>
            <a:r>
              <a:rPr lang="en-GB" altLang="en-US" baseline="-14000" dirty="0" smtClean="0"/>
              <a:t>F </a:t>
            </a:r>
            <a:r>
              <a:rPr lang="en-GB" altLang="en-US" dirty="0" smtClean="0"/>
              <a:t>S	</a:t>
            </a:r>
          </a:p>
          <a:p>
            <a:pPr marL="4572" lvl="1" indent="0">
              <a:buNone/>
            </a:pPr>
            <a:r>
              <a:rPr lang="en-GB" altLang="en-US" dirty="0"/>
              <a:t>Defines a relation that contains the tuples of R that participate in the join of R with S.</a:t>
            </a:r>
          </a:p>
          <a:p>
            <a:pPr marL="4572" lvl="1" indent="0">
              <a:buNone/>
            </a:pPr>
            <a:endParaRPr lang="en-GB" altLang="en-US" dirty="0"/>
          </a:p>
          <a:p>
            <a:pPr marL="4572" lvl="1" indent="0">
              <a:buNone/>
            </a:pPr>
            <a:r>
              <a:rPr lang="en-US" altLang="en-US" dirty="0"/>
              <a:t>Can rewrite </a:t>
            </a:r>
            <a:r>
              <a:rPr lang="en-US" altLang="en-US" dirty="0" err="1"/>
              <a:t>Semijoin</a:t>
            </a:r>
            <a:r>
              <a:rPr lang="en-US" altLang="en-US" dirty="0"/>
              <a:t> using Projection and Join:</a:t>
            </a:r>
          </a:p>
          <a:p>
            <a:pPr marL="4572" lvl="1" indent="0">
              <a:buNone/>
            </a:pPr>
            <a:endParaRPr lang="en-GB" altLang="en-US" dirty="0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990600" y="2098048"/>
            <a:ext cx="228600" cy="241300"/>
            <a:chOff x="2685" y="8520"/>
            <a:chExt cx="170" cy="142"/>
          </a:xfrm>
        </p:grpSpPr>
        <p:sp>
          <p:nvSpPr>
            <p:cNvPr id="43023" name="Line 5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6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7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04800" y="3608732"/>
            <a:ext cx="87757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FontTx/>
              <a:buNone/>
            </a:pPr>
            <a:endParaRPr lang="en-GB" altLang="en-US" sz="2800" dirty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None/>
            </a:pPr>
            <a:r>
              <a:rPr lang="en-GB" altLang="en-US" sz="2400" dirty="0">
                <a:latin typeface="+mn-lt"/>
              </a:rPr>
              <a:t>R    </a:t>
            </a:r>
            <a:r>
              <a:rPr lang="en-GB" altLang="en-US" sz="2400" baseline="-14000" dirty="0">
                <a:latin typeface="+mn-lt"/>
              </a:rPr>
              <a:t>F </a:t>
            </a:r>
            <a:r>
              <a:rPr lang="en-GB" altLang="en-US" sz="2400" dirty="0">
                <a:latin typeface="+mn-lt"/>
              </a:rPr>
              <a:t>S	 = </a:t>
            </a:r>
            <a:r>
              <a:rPr lang="en-GB" altLang="en-US" sz="2400" dirty="0">
                <a:latin typeface="+mn-lt"/>
                <a:sym typeface="Symbol" panose="05050102010706020507" pitchFamily="18" charset="2"/>
              </a:rPr>
              <a:t></a:t>
            </a:r>
            <a:r>
              <a:rPr lang="en-GB" altLang="en-US" sz="2400" baseline="-14000" dirty="0">
                <a:latin typeface="+mn-lt"/>
              </a:rPr>
              <a:t>A</a:t>
            </a:r>
            <a:r>
              <a:rPr lang="en-GB" altLang="en-US" sz="2400" dirty="0">
                <a:latin typeface="+mn-lt"/>
              </a:rPr>
              <a:t>(R      </a:t>
            </a:r>
            <a:r>
              <a:rPr lang="en-GB" altLang="en-US" sz="2400" baseline="-25000" dirty="0">
                <a:latin typeface="+mn-lt"/>
              </a:rPr>
              <a:t>F</a:t>
            </a:r>
            <a:r>
              <a:rPr lang="en-GB" altLang="en-US" sz="2400" dirty="0">
                <a:latin typeface="+mn-lt"/>
              </a:rPr>
              <a:t> S)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None/>
            </a:pPr>
            <a:endParaRPr lang="en-GB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1069000" y="4046003"/>
            <a:ext cx="228600" cy="241300"/>
            <a:chOff x="2685" y="8520"/>
            <a:chExt cx="170" cy="142"/>
          </a:xfrm>
        </p:grpSpPr>
        <p:sp>
          <p:nvSpPr>
            <p:cNvPr id="43020" name="Line 14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5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6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3194513" y="4042368"/>
            <a:ext cx="304800" cy="244475"/>
            <a:chOff x="2448" y="9360"/>
            <a:chExt cx="288" cy="144"/>
          </a:xfrm>
        </p:grpSpPr>
        <p:sp>
          <p:nvSpPr>
            <p:cNvPr id="43016" name="Line 18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19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20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21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458717" y="4032194"/>
            <a:ext cx="3199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is the set of all attributes for R</a:t>
            </a:r>
          </a:p>
        </p:txBody>
      </p:sp>
    </p:spTree>
    <p:extLst>
      <p:ext uri="{BB962C8B-B14F-4D97-AF65-F5344CB8AC3E}">
        <p14:creationId xmlns:p14="http://schemas.microsoft.com/office/powerpoint/2010/main" val="14297815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Example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dirty="0" smtClean="0"/>
              <a:t>List complete details of all staff who work at the branch in Glasgow.</a:t>
            </a:r>
            <a:endParaRPr lang="en-GB" altLang="en-US" i="1" dirty="0" smtClean="0"/>
          </a:p>
          <a:p>
            <a:pPr lvl="1">
              <a:lnSpc>
                <a:spcPct val="40000"/>
              </a:lnSpc>
            </a:pPr>
            <a:endParaRPr lang="en-GB" altLang="en-US" dirty="0" smtClean="0"/>
          </a:p>
          <a:p>
            <a:pPr lvl="1"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Staff    </a:t>
            </a:r>
            <a:r>
              <a:rPr lang="en-GB" altLang="en-US" baseline="-25000" dirty="0" err="1" smtClean="0"/>
              <a:t>Staff.branchNo</a:t>
            </a:r>
            <a:r>
              <a:rPr lang="en-GB" altLang="en-US" baseline="-25000" dirty="0" smtClean="0"/>
              <a:t>=</a:t>
            </a:r>
            <a:r>
              <a:rPr lang="en-GB" altLang="en-US" baseline="-25000" dirty="0" err="1" smtClean="0"/>
              <a:t>Branch.branchNo</a:t>
            </a:r>
            <a:r>
              <a:rPr lang="en-GB" altLang="en-US" dirty="0" smtClean="0"/>
              <a:t>(</a:t>
            </a:r>
            <a:r>
              <a:rPr lang="en-GB" altLang="en-US" dirty="0" smtClean="0">
                <a:sym typeface="Symbol" panose="05050102010706020507" pitchFamily="18" charset="2"/>
              </a:rPr>
              <a:t></a:t>
            </a:r>
            <a:r>
              <a:rPr lang="en-GB" altLang="en-US" baseline="-25000" dirty="0" smtClean="0"/>
              <a:t>city=‘Glasgow’</a:t>
            </a:r>
            <a:r>
              <a:rPr lang="en-GB" altLang="en-US" dirty="0" smtClean="0"/>
              <a:t>(Branch))</a:t>
            </a:r>
          </a:p>
        </p:txBody>
      </p:sp>
      <p:grpSp>
        <p:nvGrpSpPr>
          <p:cNvPr id="180232" name="Group 1032"/>
          <p:cNvGrpSpPr>
            <a:grpSpLocks/>
          </p:cNvGrpSpPr>
          <p:nvPr/>
        </p:nvGrpSpPr>
        <p:grpSpPr bwMode="auto">
          <a:xfrm>
            <a:off x="1497456" y="2711622"/>
            <a:ext cx="228600" cy="241300"/>
            <a:chOff x="2685" y="8520"/>
            <a:chExt cx="170" cy="142"/>
          </a:xfrm>
        </p:grpSpPr>
        <p:sp>
          <p:nvSpPr>
            <p:cNvPr id="44038" name="Line 1033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1034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1035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0237" name="Picture 1037" descr="DS3-Figure 04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" y="3348885"/>
            <a:ext cx="7696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3264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Division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951" y="1773193"/>
            <a:ext cx="10416746" cy="438870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GB" altLang="en-US" sz="3200" dirty="0"/>
              <a:t>R </a:t>
            </a:r>
            <a:r>
              <a:rPr lang="en-GB" altLang="en-US" sz="3200" dirty="0">
                <a:sym typeface="Symbol" panose="05050102010706020507" pitchFamily="18" charset="2"/>
              </a:rPr>
              <a:t></a:t>
            </a:r>
            <a:r>
              <a:rPr lang="en-GB" altLang="en-US" sz="3200" dirty="0"/>
              <a:t> S</a:t>
            </a:r>
          </a:p>
          <a:p>
            <a:pPr marL="4572" lvl="1" indent="0">
              <a:buNone/>
            </a:pPr>
            <a:r>
              <a:rPr lang="en-GB" altLang="en-US" dirty="0" smtClean="0"/>
              <a:t>Defines </a:t>
            </a:r>
            <a:r>
              <a:rPr lang="en-GB" altLang="en-US" dirty="0"/>
              <a:t>a relation over the attributes C that consists of set of tuples from R that match combination of </a:t>
            </a:r>
            <a:r>
              <a:rPr lang="en-GB" altLang="en-US" i="1" dirty="0"/>
              <a:t>every</a:t>
            </a:r>
            <a:r>
              <a:rPr lang="en-GB" altLang="en-US" dirty="0"/>
              <a:t> tuple in S.</a:t>
            </a:r>
          </a:p>
          <a:p>
            <a:pPr lvl="1">
              <a:lnSpc>
                <a:spcPct val="60000"/>
              </a:lnSpc>
            </a:pPr>
            <a:r>
              <a:rPr lang="en-GB" altLang="en-US" dirty="0" smtClean="0"/>
              <a:t> </a:t>
            </a:r>
            <a:endParaRPr lang="en-GB" altLang="en-US" dirty="0"/>
          </a:p>
          <a:p>
            <a:r>
              <a:rPr lang="en-GB" altLang="en-US" dirty="0" smtClean="0"/>
              <a:t>Expressed using basic operations:</a:t>
            </a:r>
            <a:endParaRPr lang="en-GB" altLang="en-US" dirty="0" smtClean="0">
              <a:latin typeface="Times" panose="02020603050405020304" pitchFamily="18" charset="0"/>
            </a:endParaRPr>
          </a:p>
          <a:p>
            <a:pPr lvl="1">
              <a:spcAft>
                <a:spcPts val="600"/>
              </a:spcAft>
              <a:buNone/>
            </a:pPr>
            <a:r>
              <a:rPr lang="en-GB" altLang="en-US" noProof="1" smtClean="0"/>
              <a:t>	T</a:t>
            </a:r>
            <a:r>
              <a:rPr lang="en-GB" altLang="en-US" baseline="-25000" noProof="1" smtClean="0"/>
              <a:t>1</a:t>
            </a:r>
            <a:r>
              <a:rPr lang="en-GB" altLang="en-US" noProof="1" smtClean="0"/>
              <a:t> </a:t>
            </a:r>
            <a:r>
              <a:rPr lang="en-GB" altLang="en-US" noProof="1" smtClean="0">
                <a:sym typeface="Symbol" panose="05050102010706020507" pitchFamily="18" charset="2"/>
              </a:rPr>
              <a:t></a:t>
            </a:r>
            <a:r>
              <a:rPr lang="en-GB" altLang="en-US" noProof="1" smtClean="0"/>
              <a:t> </a:t>
            </a:r>
            <a:r>
              <a:rPr lang="en-GB" altLang="en-US" noProof="1" smtClean="0">
                <a:sym typeface="Symbol" panose="05050102010706020507" pitchFamily="18" charset="2"/>
              </a:rPr>
              <a:t></a:t>
            </a:r>
            <a:r>
              <a:rPr lang="en-GB" altLang="en-US" baseline="-25000" noProof="1" smtClean="0"/>
              <a:t>C</a:t>
            </a:r>
            <a:r>
              <a:rPr lang="en-GB" altLang="en-US" noProof="1" smtClean="0"/>
              <a:t>(R)</a:t>
            </a:r>
          </a:p>
          <a:p>
            <a:pPr lvl="1">
              <a:spcAft>
                <a:spcPts val="600"/>
              </a:spcAft>
              <a:buNone/>
            </a:pPr>
            <a:r>
              <a:rPr lang="en-GB" altLang="en-US" noProof="1" smtClean="0"/>
              <a:t>	T</a:t>
            </a:r>
            <a:r>
              <a:rPr lang="en-GB" altLang="en-US" baseline="-25000" noProof="1" smtClean="0"/>
              <a:t>2</a:t>
            </a:r>
            <a:r>
              <a:rPr lang="en-GB" altLang="en-US" noProof="1" smtClean="0"/>
              <a:t> </a:t>
            </a:r>
            <a:r>
              <a:rPr lang="en-GB" altLang="en-US" noProof="1" smtClean="0">
                <a:sym typeface="Symbol" panose="05050102010706020507" pitchFamily="18" charset="2"/>
              </a:rPr>
              <a:t></a:t>
            </a:r>
            <a:r>
              <a:rPr lang="en-GB" altLang="en-US" noProof="1" smtClean="0"/>
              <a:t> </a:t>
            </a:r>
            <a:r>
              <a:rPr lang="en-GB" altLang="en-US" noProof="1" smtClean="0">
                <a:sym typeface="Symbol" panose="05050102010706020507" pitchFamily="18" charset="2"/>
              </a:rPr>
              <a:t></a:t>
            </a:r>
            <a:r>
              <a:rPr lang="en-GB" altLang="en-US" baseline="-25000" noProof="1" smtClean="0"/>
              <a:t>C</a:t>
            </a:r>
            <a:r>
              <a:rPr lang="en-GB" altLang="en-US" noProof="1" smtClean="0"/>
              <a:t>((S X T</a:t>
            </a:r>
            <a:r>
              <a:rPr lang="en-GB" altLang="en-US" baseline="-25000" noProof="1" smtClean="0"/>
              <a:t>1</a:t>
            </a:r>
            <a:r>
              <a:rPr lang="en-GB" altLang="en-US" noProof="1" smtClean="0"/>
              <a:t>) – R)</a:t>
            </a:r>
          </a:p>
          <a:p>
            <a:pPr lvl="1">
              <a:spcAft>
                <a:spcPts val="600"/>
              </a:spcAft>
              <a:buNone/>
            </a:pPr>
            <a:r>
              <a:rPr lang="en-GB" altLang="en-US" noProof="1" smtClean="0"/>
              <a:t>	T </a:t>
            </a:r>
            <a:r>
              <a:rPr lang="en-GB" altLang="en-US" noProof="1" smtClean="0">
                <a:sym typeface="Symbol" panose="05050102010706020507" pitchFamily="18" charset="2"/>
              </a:rPr>
              <a:t></a:t>
            </a:r>
            <a:r>
              <a:rPr lang="en-GB" altLang="en-US" noProof="1" smtClean="0"/>
              <a:t> T</a:t>
            </a:r>
            <a:r>
              <a:rPr lang="en-GB" altLang="en-US" baseline="-25000" noProof="1" smtClean="0"/>
              <a:t>1</a:t>
            </a:r>
            <a:r>
              <a:rPr lang="en-GB" altLang="en-US" noProof="1" smtClean="0"/>
              <a:t> – T</a:t>
            </a:r>
            <a:r>
              <a:rPr lang="en-GB" altLang="en-US" baseline="-25000" noProof="1" smtClean="0"/>
              <a:t>2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52241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76656" y="2011680"/>
            <a:ext cx="10848079" cy="446326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Relational Algebra</a:t>
            </a:r>
          </a:p>
          <a:p>
            <a:pPr lvl="2">
              <a:defRPr/>
            </a:pPr>
            <a:r>
              <a:rPr lang="en-US" dirty="0" smtClean="0"/>
              <a:t>Select Operation</a:t>
            </a:r>
          </a:p>
          <a:p>
            <a:pPr lvl="2">
              <a:defRPr/>
            </a:pPr>
            <a:r>
              <a:rPr lang="en-US" dirty="0" smtClean="0"/>
              <a:t>Project Operation</a:t>
            </a:r>
          </a:p>
          <a:p>
            <a:pPr lvl="2">
              <a:defRPr/>
            </a:pPr>
            <a:r>
              <a:rPr lang="en-US" dirty="0" smtClean="0"/>
              <a:t>Union Operation</a:t>
            </a:r>
          </a:p>
          <a:p>
            <a:pPr lvl="2">
              <a:defRPr/>
            </a:pPr>
            <a:r>
              <a:rPr lang="en-US" dirty="0" smtClean="0"/>
              <a:t>Set Difference Operation</a:t>
            </a:r>
          </a:p>
          <a:p>
            <a:pPr lvl="2">
              <a:defRPr/>
            </a:pPr>
            <a:r>
              <a:rPr lang="en-US" dirty="0" smtClean="0"/>
              <a:t>Set intersection Operation</a:t>
            </a:r>
          </a:p>
          <a:p>
            <a:pPr lvl="2">
              <a:defRPr/>
            </a:pPr>
            <a:r>
              <a:rPr lang="en-US" dirty="0" smtClean="0"/>
              <a:t>Cartesian Product Operation</a:t>
            </a:r>
          </a:p>
          <a:p>
            <a:pPr marL="4572" lvl="1" indent="0">
              <a:buNone/>
              <a:defRPr/>
            </a:pPr>
            <a:r>
              <a:rPr lang="en-US" dirty="0" smtClean="0"/>
              <a:t>Rename Operation</a:t>
            </a:r>
          </a:p>
          <a:p>
            <a:pPr marL="4572" lvl="1" indent="0">
              <a:buNone/>
              <a:defRPr/>
            </a:pPr>
            <a:r>
              <a:rPr lang="en-US" dirty="0" smtClean="0"/>
              <a:t>Join Operations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441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Example - Division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dirty="0" smtClean="0"/>
              <a:t>Identify all clients who have viewed all properties with three rooms.</a:t>
            </a:r>
          </a:p>
          <a:p>
            <a:pPr lvl="1">
              <a:lnSpc>
                <a:spcPct val="0"/>
              </a:lnSpc>
            </a:pPr>
            <a:endParaRPr lang="en-GB" altLang="en-US" dirty="0" smtClean="0"/>
          </a:p>
          <a:p>
            <a:pPr lvl="1">
              <a:buFontTx/>
              <a:buNone/>
            </a:pPr>
            <a:r>
              <a:rPr lang="en-GB" altLang="en-US" dirty="0" smtClean="0"/>
              <a:t>(</a:t>
            </a:r>
            <a:r>
              <a:rPr lang="en-GB" altLang="en-US" dirty="0" smtClean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 smtClean="0"/>
              <a:t>clientNo</a:t>
            </a:r>
            <a:r>
              <a:rPr lang="en-GB" altLang="en-US" baseline="-14000" dirty="0" smtClean="0"/>
              <a:t>, </a:t>
            </a:r>
            <a:r>
              <a:rPr lang="en-GB" altLang="en-US" baseline="-14000" dirty="0" err="1" smtClean="0"/>
              <a:t>propertyNo</a:t>
            </a:r>
            <a:r>
              <a:rPr lang="en-GB" altLang="en-US" dirty="0" smtClean="0"/>
              <a:t>(Viewing)) </a:t>
            </a:r>
            <a:r>
              <a:rPr lang="en-GB" altLang="en-US" dirty="0" smtClean="0">
                <a:sym typeface="Symbol" panose="05050102010706020507" pitchFamily="18" charset="2"/>
              </a:rPr>
              <a:t></a:t>
            </a:r>
            <a:r>
              <a:rPr lang="en-GB" altLang="en-US" dirty="0" smtClean="0"/>
              <a:t>  (</a:t>
            </a:r>
            <a:r>
              <a:rPr lang="en-GB" altLang="en-US" dirty="0" smtClean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 smtClean="0"/>
              <a:t>propertyNo</a:t>
            </a:r>
            <a:r>
              <a:rPr lang="en-GB" altLang="en-US" dirty="0" smtClean="0"/>
              <a:t>(</a:t>
            </a:r>
            <a:r>
              <a:rPr lang="en-GB" altLang="en-US" dirty="0" smtClean="0">
                <a:sym typeface="Symbol" panose="05050102010706020507" pitchFamily="18" charset="2"/>
              </a:rPr>
              <a:t></a:t>
            </a:r>
            <a:r>
              <a:rPr lang="en-GB" altLang="en-US" baseline="-14000" dirty="0" smtClean="0"/>
              <a:t>rooms = 3</a:t>
            </a:r>
            <a:r>
              <a:rPr lang="en-GB" altLang="en-US" dirty="0" smtClean="0"/>
              <a:t> (</a:t>
            </a:r>
            <a:r>
              <a:rPr lang="en-GB" altLang="en-US" dirty="0" err="1" smtClean="0"/>
              <a:t>PropertyForRent</a:t>
            </a:r>
            <a:r>
              <a:rPr lang="en-GB" altLang="en-US" dirty="0" smtClean="0"/>
              <a:t>)))</a:t>
            </a:r>
          </a:p>
        </p:txBody>
      </p:sp>
      <p:pic>
        <p:nvPicPr>
          <p:cNvPr id="96261" name="Picture 5" descr="DS3-Figure 04-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3" y="2907282"/>
            <a:ext cx="10669260" cy="372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4989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Aggregate Operations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</a:t>
            </a:r>
            <a:r>
              <a:rPr lang="en-US" altLang="en-US" baseline="-25000" dirty="0" smtClean="0"/>
              <a:t>AL</a:t>
            </a:r>
            <a:r>
              <a:rPr lang="en-US" altLang="en-US" dirty="0" smtClean="0"/>
              <a:t>(R) </a:t>
            </a:r>
            <a:r>
              <a:rPr lang="en-GB" altLang="en-US" dirty="0" smtClean="0"/>
              <a:t>	</a:t>
            </a:r>
          </a:p>
          <a:p>
            <a:pPr lvl="1"/>
            <a:endParaRPr lang="en-US" altLang="en-US" dirty="0" smtClean="0"/>
          </a:p>
          <a:p>
            <a:pPr marL="4572" lvl="1" indent="0">
              <a:buNone/>
            </a:pPr>
            <a:r>
              <a:rPr lang="en-US" altLang="en-US" dirty="0" smtClean="0"/>
              <a:t>Applies aggregate function list, AL, to R to define a relation over the aggregate list. </a:t>
            </a:r>
          </a:p>
          <a:p>
            <a:pPr marL="4572" lvl="1" indent="0">
              <a:buNone/>
            </a:pPr>
            <a:r>
              <a:rPr lang="en-US" altLang="en-US" dirty="0" smtClean="0"/>
              <a:t>AL contains one or more (&lt;</a:t>
            </a:r>
            <a:r>
              <a:rPr lang="en-US" altLang="en-US" dirty="0" err="1" smtClean="0"/>
              <a:t>aggregate_function</a:t>
            </a:r>
            <a:r>
              <a:rPr lang="en-US" altLang="en-US" dirty="0" smtClean="0"/>
              <a:t>&gt;, &lt;attribute&gt;) pairs </a:t>
            </a:r>
            <a:r>
              <a:rPr lang="en-GB" altLang="en-US" dirty="0" smtClean="0"/>
              <a:t>.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Main aggregate functions are: COUNT, SUM, AVG, MIN, and MAX.</a:t>
            </a:r>
          </a:p>
        </p:txBody>
      </p:sp>
    </p:spTree>
    <p:extLst>
      <p:ext uri="{BB962C8B-B14F-4D97-AF65-F5344CB8AC3E}">
        <p14:creationId xmlns:p14="http://schemas.microsoft.com/office/powerpoint/2010/main" val="16406524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Example</a:t>
            </a:r>
          </a:p>
        </p:txBody>
      </p:sp>
      <p:pic>
        <p:nvPicPr>
          <p:cNvPr id="200709" name="Picture 5" descr="C04NF13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55" y="3100809"/>
            <a:ext cx="2629499" cy="32646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07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8504" y="1938866"/>
            <a:ext cx="10590213" cy="46291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dirty="0"/>
              <a:t>How many properties cost more than £350 per month to rent?</a:t>
            </a:r>
          </a:p>
          <a:p>
            <a:pPr lvl="1">
              <a:lnSpc>
                <a:spcPct val="0"/>
              </a:lnSpc>
            </a:pPr>
            <a:endParaRPr lang="en-GB" altLang="en-US" dirty="0"/>
          </a:p>
          <a:p>
            <a:pPr lvl="1">
              <a:buFontTx/>
              <a:buNone/>
            </a:pPr>
            <a:endParaRPr lang="en-GB" altLang="en-US" sz="2000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GB" altLang="en-US" sz="2000" dirty="0">
                <a:sym typeface="Symbol" panose="05050102010706020507" pitchFamily="18" charset="2"/>
              </a:rPr>
              <a:t> </a:t>
            </a:r>
            <a:r>
              <a:rPr lang="en-GB" altLang="en-US" sz="2000" dirty="0" smtClean="0">
                <a:sym typeface="Symbol" panose="05050102010706020507" pitchFamily="18" charset="2"/>
              </a:rPr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</a:t>
            </a:r>
            <a:r>
              <a:rPr lang="en-US" altLang="en-US" baseline="-25000" dirty="0"/>
              <a:t>R</a:t>
            </a:r>
            <a:r>
              <a:rPr lang="en-US" altLang="en-US" dirty="0"/>
              <a:t>(</a:t>
            </a:r>
            <a:r>
              <a:rPr lang="en-US" altLang="en-US" dirty="0" err="1"/>
              <a:t>myCount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</a:t>
            </a:r>
            <a:r>
              <a:rPr lang="en-US" altLang="en-US" baseline="-25000" dirty="0"/>
              <a:t>COUNT</a:t>
            </a:r>
            <a:r>
              <a:rPr lang="en-US" altLang="en-US" dirty="0"/>
              <a:t> </a:t>
            </a:r>
            <a:r>
              <a:rPr lang="en-US" altLang="en-US" baseline="-25000" dirty="0" err="1"/>
              <a:t>propertyNo</a:t>
            </a:r>
            <a:r>
              <a:rPr lang="en-US" altLang="en-US" dirty="0"/>
              <a:t> (</a:t>
            </a:r>
            <a:r>
              <a:rPr lang="el-GR" altLang="en-US" dirty="0">
                <a:cs typeface="Times New Roman" panose="02020603050405020304" pitchFamily="18" charset="0"/>
              </a:rPr>
              <a:t>σ</a:t>
            </a:r>
            <a:r>
              <a:rPr lang="en-US" altLang="en-US" baseline="-25000" dirty="0"/>
              <a:t>rent &gt; 350</a:t>
            </a:r>
            <a:r>
              <a:rPr lang="en-US" altLang="en-US" dirty="0"/>
              <a:t> (</a:t>
            </a:r>
            <a:r>
              <a:rPr lang="en-US" altLang="en-US" dirty="0" err="1"/>
              <a:t>PropertyForRent</a:t>
            </a:r>
            <a:r>
              <a:rPr lang="en-US" altLang="en-US" dirty="0"/>
              <a:t>))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74480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Grouping Operation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baseline="-25000" dirty="0" smtClean="0"/>
              <a:t>GA</a:t>
            </a:r>
            <a:r>
              <a:rPr lang="en-US" altLang="en-US" dirty="0" smtClean="0">
                <a:sym typeface="Symbol" panose="05050102010706020507" pitchFamily="18" charset="2"/>
              </a:rPr>
              <a:t></a:t>
            </a:r>
            <a:r>
              <a:rPr lang="en-US" altLang="en-US" baseline="-25000" dirty="0" smtClean="0"/>
              <a:t>AL</a:t>
            </a:r>
            <a:r>
              <a:rPr lang="en-US" altLang="en-US" dirty="0" smtClean="0"/>
              <a:t>(R) </a:t>
            </a:r>
            <a:r>
              <a:rPr lang="en-GB" altLang="en-US" dirty="0" smtClean="0"/>
              <a:t>	</a:t>
            </a:r>
          </a:p>
          <a:p>
            <a:pPr lvl="1"/>
            <a:r>
              <a:rPr lang="en-US" altLang="en-US" dirty="0" smtClean="0"/>
              <a:t>Groups tuples of R by grouping attributes, GA, and then applies aggregate function list, AL, to define a new relation. </a:t>
            </a:r>
          </a:p>
          <a:p>
            <a:pPr lvl="1"/>
            <a:r>
              <a:rPr lang="en-US" altLang="en-US" dirty="0" smtClean="0"/>
              <a:t>AL contains one or more (&lt;</a:t>
            </a:r>
            <a:r>
              <a:rPr lang="en-US" altLang="en-US" dirty="0" err="1" smtClean="0"/>
              <a:t>aggregate_function</a:t>
            </a:r>
            <a:r>
              <a:rPr lang="en-US" altLang="en-US" dirty="0" smtClean="0"/>
              <a:t>&gt;, &lt;attribute&gt;) pairs. </a:t>
            </a:r>
          </a:p>
          <a:p>
            <a:pPr lvl="1"/>
            <a:r>
              <a:rPr lang="en-US" altLang="en-US" dirty="0" smtClean="0"/>
              <a:t>Resulting relation contains the grouping attributes, GA, along with results of each of the aggregate functions</a:t>
            </a:r>
            <a:r>
              <a:rPr lang="en-GB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1206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Example</a:t>
            </a:r>
          </a:p>
        </p:txBody>
      </p:sp>
      <p:pic>
        <p:nvPicPr>
          <p:cNvPr id="203782" name="Picture 6" descr="C04NF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36" y="3336661"/>
            <a:ext cx="5029200" cy="2505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37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7224" y="1888067"/>
            <a:ext cx="10588625" cy="46402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dirty="0"/>
              <a:t>Find the number of staff working in each branch and the sum of their salaries.</a:t>
            </a:r>
          </a:p>
          <a:p>
            <a:pPr lvl="1">
              <a:lnSpc>
                <a:spcPct val="0"/>
              </a:lnSpc>
            </a:pPr>
            <a:endParaRPr lang="en-GB" altLang="en-US" dirty="0"/>
          </a:p>
          <a:p>
            <a:pPr lvl="1">
              <a:buFontTx/>
              <a:buNone/>
            </a:pPr>
            <a:r>
              <a:rPr lang="en-GB" altLang="en-US" sz="2000" dirty="0"/>
              <a:t>	</a:t>
            </a:r>
            <a:r>
              <a:rPr lang="en-US" altLang="en-US" sz="2300" dirty="0">
                <a:sym typeface="Symbol" panose="05050102010706020507" pitchFamily="18" charset="2"/>
              </a:rPr>
              <a:t></a:t>
            </a:r>
            <a:r>
              <a:rPr lang="en-US" altLang="en-US" sz="2300" baseline="-25000" dirty="0"/>
              <a:t>R</a:t>
            </a:r>
            <a:r>
              <a:rPr lang="en-US" altLang="en-US" sz="2300" dirty="0"/>
              <a:t>(</a:t>
            </a:r>
            <a:r>
              <a:rPr lang="en-US" altLang="en-US" sz="2300" dirty="0" err="1"/>
              <a:t>branchNo</a:t>
            </a:r>
            <a:r>
              <a:rPr lang="en-US" altLang="en-US" sz="2300" dirty="0"/>
              <a:t>, </a:t>
            </a:r>
            <a:r>
              <a:rPr lang="en-US" altLang="en-US" sz="2300" dirty="0" err="1"/>
              <a:t>myCount</a:t>
            </a:r>
            <a:r>
              <a:rPr lang="en-US" altLang="en-US" sz="2300" dirty="0"/>
              <a:t>, </a:t>
            </a:r>
            <a:r>
              <a:rPr lang="en-US" altLang="en-US" sz="2300" dirty="0" err="1" smtClean="0"/>
              <a:t>mySum</a:t>
            </a:r>
            <a:r>
              <a:rPr lang="en-US" altLang="en-US" sz="2300" dirty="0" smtClean="0"/>
              <a:t>) </a:t>
            </a:r>
            <a:r>
              <a:rPr lang="en-US" altLang="en-US" sz="2300" baseline="-25000" dirty="0" err="1" smtClean="0"/>
              <a:t>branchNo</a:t>
            </a:r>
            <a:r>
              <a:rPr lang="en-US" altLang="en-US" sz="2300" baseline="-25000" dirty="0" smtClean="0"/>
              <a:t> </a:t>
            </a:r>
            <a:r>
              <a:rPr lang="en-US" altLang="en-US" sz="2300" dirty="0">
                <a:sym typeface="Symbol" panose="05050102010706020507" pitchFamily="18" charset="2"/>
              </a:rPr>
              <a:t> </a:t>
            </a:r>
            <a:r>
              <a:rPr lang="en-US" altLang="en-US" sz="2300" baseline="-25000" dirty="0"/>
              <a:t>COUNT </a:t>
            </a:r>
            <a:r>
              <a:rPr lang="en-US" altLang="en-US" sz="2300" baseline="-25000" dirty="0" err="1"/>
              <a:t>staffNo</a:t>
            </a:r>
            <a:r>
              <a:rPr lang="en-US" altLang="en-US" sz="2300" baseline="-25000" dirty="0"/>
              <a:t>,</a:t>
            </a:r>
            <a:r>
              <a:rPr lang="en-US" altLang="en-US" sz="2300" dirty="0"/>
              <a:t> </a:t>
            </a:r>
            <a:r>
              <a:rPr lang="en-US" altLang="en-US" sz="2300" baseline="-25000" dirty="0"/>
              <a:t>SUM salary</a:t>
            </a:r>
            <a:r>
              <a:rPr lang="en-US" altLang="en-US" sz="2300" dirty="0"/>
              <a:t> (Staff) </a:t>
            </a:r>
            <a:endParaRPr lang="en-GB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0302462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schema </a:t>
            </a:r>
            <a:r>
              <a:rPr lang="en-US" dirty="0"/>
              <a:t>for part of </a:t>
            </a:r>
            <a:r>
              <a:rPr lang="en-US" dirty="0" smtClean="0"/>
              <a:t>the </a:t>
            </a:r>
            <a:r>
              <a:rPr lang="en-US" dirty="0" err="1" smtClean="0"/>
              <a:t>DreamHome</a:t>
            </a:r>
            <a:r>
              <a:rPr lang="en-US" dirty="0" smtClean="0"/>
              <a:t> </a:t>
            </a:r>
            <a:r>
              <a:rPr lang="en-US" dirty="0"/>
              <a:t>case study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512483"/>
            <a:ext cx="9286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" y="173037"/>
            <a:ext cx="98583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1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85190"/>
            <a:ext cx="8813799" cy="6271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67" y="2806950"/>
            <a:ext cx="3984095" cy="2223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100" y="4865844"/>
            <a:ext cx="3136900" cy="1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65356"/>
            <a:ext cx="9544160" cy="42553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7" y="3998113"/>
            <a:ext cx="3803650" cy="2859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2" y="-121708"/>
            <a:ext cx="4760412" cy="4209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193" y="0"/>
            <a:ext cx="6557807" cy="4342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74" y="3744113"/>
            <a:ext cx="2838637" cy="29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9" y="1173787"/>
            <a:ext cx="6927850" cy="5356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/>
              <a:t>of </a:t>
            </a:r>
            <a:r>
              <a:rPr lang="en-US" dirty="0" smtClean="0"/>
              <a:t>the relational algebra operations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7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2" y="0"/>
            <a:ext cx="7182196" cy="4353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45" y="1986402"/>
            <a:ext cx="4802188" cy="47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 of Database Systems: A </a:t>
            </a:r>
            <a:r>
              <a:rPr lang="en-US" dirty="0"/>
              <a:t>Practical Approach to Design, </a:t>
            </a:r>
            <a:r>
              <a:rPr lang="en-US" dirty="0" smtClean="0"/>
              <a:t>Implementation, and Management by Thomas </a:t>
            </a:r>
            <a:r>
              <a:rPr lang="en-US" dirty="0" err="1" smtClean="0"/>
              <a:t>Conolly</a:t>
            </a:r>
            <a:r>
              <a:rPr lang="en-US" dirty="0" smtClean="0"/>
              <a:t>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smtClean="0"/>
              <a:t>Chapter 6 </a:t>
            </a:r>
            <a:r>
              <a:rPr lang="en-US" dirty="0" smtClean="0"/>
              <a:t>of Database System Concepts by Abraham </a:t>
            </a:r>
            <a:r>
              <a:rPr lang="en-US" dirty="0" err="1" smtClean="0"/>
              <a:t>Silberschatz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Operations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Can build expressions using multiple operations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lvl="8"/>
            <a:r>
              <a:rPr lang="en-US" altLang="en-US" sz="2800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</a:p>
          <a:p>
            <a:endParaRPr lang="en-US" altLang="en-US" sz="3600" i="1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sz="3600" i="1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sz="3600" baseline="-25000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7"/>
            <a:r>
              <a:rPr lang="en-US" altLang="en-US" sz="2800" baseline="-25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sz="28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800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sz="28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975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25"/>
          <p:cNvSpPr txBox="1">
            <a:spLocks noChangeArrowheads="1"/>
          </p:cNvSpPr>
          <p:nvPr/>
        </p:nvSpPr>
        <p:spPr bwMode="auto">
          <a:xfrm>
            <a:off x="3962111" y="5610225"/>
            <a:ext cx="184731" cy="338554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 sz="16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253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59" y="2494161"/>
            <a:ext cx="175736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Join Operations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76656" y="2011680"/>
            <a:ext cx="10753725" cy="44229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dirty="0" smtClean="0"/>
              <a:t>Join is a derivative of Cartesian product.</a:t>
            </a:r>
          </a:p>
          <a:p>
            <a:r>
              <a:rPr lang="en-GB" altLang="en-US" dirty="0" smtClean="0"/>
              <a:t>Equivalent to using join predicate as selection formula, over Cartesian product of the two operand relations. </a:t>
            </a:r>
          </a:p>
          <a:p>
            <a:r>
              <a:rPr lang="en-US" dirty="0"/>
              <a:t>There are various forms of the Join operation, each with subtle differences, </a:t>
            </a:r>
            <a:r>
              <a:rPr lang="en-US" dirty="0" smtClean="0"/>
              <a:t>some more </a:t>
            </a:r>
            <a:r>
              <a:rPr lang="en-US" dirty="0"/>
              <a:t>useful than others:</a:t>
            </a:r>
          </a:p>
          <a:p>
            <a:r>
              <a:rPr lang="en-US" dirty="0"/>
              <a:t>• Theta join</a:t>
            </a:r>
          </a:p>
          <a:p>
            <a:r>
              <a:rPr lang="en-US" dirty="0"/>
              <a:t>• Equijoin (a particular type of Theta join)</a:t>
            </a:r>
          </a:p>
          <a:p>
            <a:r>
              <a:rPr lang="en-US" dirty="0"/>
              <a:t>• Natural join</a:t>
            </a:r>
          </a:p>
          <a:p>
            <a:r>
              <a:rPr lang="en-US" dirty="0"/>
              <a:t>• Outer join</a:t>
            </a:r>
          </a:p>
          <a:p>
            <a:r>
              <a:rPr lang="en-US" dirty="0"/>
              <a:t>• </a:t>
            </a:r>
            <a:r>
              <a:rPr lang="en-US" dirty="0" err="1"/>
              <a:t>Semijoin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5237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0132" y="291253"/>
            <a:ext cx="10772775" cy="165819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just"/>
            <a:r>
              <a:rPr lang="en-GB" altLang="en-US" dirty="0" smtClean="0"/>
              <a:t>Theta join (</a:t>
            </a:r>
            <a:r>
              <a:rPr lang="en-GB" altLang="en-US" dirty="0" smtClean="0">
                <a:sym typeface="Symbol" panose="05050102010706020507" pitchFamily="18" charset="2"/>
              </a:rPr>
              <a:t></a:t>
            </a:r>
            <a:r>
              <a:rPr lang="en-GB" altLang="en-US" dirty="0" smtClean="0"/>
              <a:t>-join)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306" y="1641561"/>
            <a:ext cx="10701380" cy="4828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dirty="0" smtClean="0"/>
              <a:t>R       </a:t>
            </a:r>
            <a:r>
              <a:rPr lang="en-GB" altLang="en-US" baseline="-20000" dirty="0" smtClean="0"/>
              <a:t>F</a:t>
            </a:r>
            <a:r>
              <a:rPr lang="en-GB" altLang="en-US" dirty="0" smtClean="0"/>
              <a:t>S</a:t>
            </a:r>
            <a:endParaRPr lang="en-GB" altLang="en-US" dirty="0"/>
          </a:p>
          <a:p>
            <a:r>
              <a:rPr lang="en-GB" altLang="en-US" dirty="0" smtClean="0"/>
              <a:t>Defines a relation that contains tuples satisfying the predicate F from the Cartesian product of R and S.</a:t>
            </a:r>
          </a:p>
          <a:p>
            <a:pPr marL="4572" lvl="1" indent="0">
              <a:buNone/>
            </a:pPr>
            <a:endParaRPr lang="en-GB" altLang="en-US" dirty="0" smtClean="0"/>
          </a:p>
          <a:p>
            <a:pPr marL="4572" lvl="1" indent="0">
              <a:buNone/>
            </a:pPr>
            <a:r>
              <a:rPr lang="en-GB" altLang="en-US" dirty="0" smtClean="0"/>
              <a:t>The predicate F is of the form </a:t>
            </a:r>
            <a:r>
              <a:rPr lang="en-GB" altLang="en-US" b="1" dirty="0" smtClean="0"/>
              <a:t>R.a</a:t>
            </a:r>
            <a:r>
              <a:rPr lang="en-GB" altLang="en-US" b="1" baseline="-20000" dirty="0" smtClean="0"/>
              <a:t>i</a:t>
            </a:r>
            <a:r>
              <a:rPr lang="en-GB" altLang="en-US" b="1" dirty="0" smtClean="0"/>
              <a:t> </a:t>
            </a:r>
            <a:r>
              <a:rPr lang="en-GB" altLang="en-US" b="1" dirty="0" smtClean="0">
                <a:sym typeface="Symbol" panose="05050102010706020507" pitchFamily="18" charset="2"/>
              </a:rPr>
              <a:t></a:t>
            </a:r>
            <a:r>
              <a:rPr lang="en-GB" altLang="en-US" b="1" dirty="0" smtClean="0"/>
              <a:t> S.b</a:t>
            </a:r>
            <a:r>
              <a:rPr lang="en-GB" altLang="en-US" b="1" baseline="-20000" dirty="0" smtClean="0"/>
              <a:t>i</a:t>
            </a:r>
            <a:r>
              <a:rPr lang="en-GB" altLang="en-US" b="1" dirty="0" smtClean="0"/>
              <a:t> </a:t>
            </a:r>
            <a:r>
              <a:rPr lang="en-GB" altLang="en-US" dirty="0" smtClean="0"/>
              <a:t>where </a:t>
            </a:r>
            <a:r>
              <a:rPr lang="en-GB" altLang="en-US" dirty="0" smtClean="0">
                <a:sym typeface="Symbol" panose="05050102010706020507" pitchFamily="18" charset="2"/>
              </a:rPr>
              <a:t></a:t>
            </a:r>
            <a:r>
              <a:rPr lang="en-GB" altLang="en-US" dirty="0" smtClean="0"/>
              <a:t> may be one of the comparison operators (&lt;, </a:t>
            </a:r>
            <a:r>
              <a:rPr lang="en-GB" altLang="en-US" dirty="0" smtClean="0">
                <a:sym typeface="Symbol" panose="05050102010706020507" pitchFamily="18" charset="2"/>
              </a:rPr>
              <a:t></a:t>
            </a:r>
            <a:r>
              <a:rPr lang="en-GB" altLang="en-US" dirty="0" smtClean="0"/>
              <a:t>, &gt;, </a:t>
            </a:r>
            <a:r>
              <a:rPr lang="en-GB" altLang="en-US" dirty="0" smtClean="0">
                <a:sym typeface="Symbol" panose="05050102010706020507" pitchFamily="18" charset="2"/>
              </a:rPr>
              <a:t></a:t>
            </a:r>
            <a:r>
              <a:rPr lang="en-GB" altLang="en-US" dirty="0" smtClean="0"/>
              <a:t>, =, </a:t>
            </a:r>
            <a:r>
              <a:rPr lang="en-GB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GB" altLang="en-US" dirty="0" smtClean="0"/>
              <a:t>).</a:t>
            </a:r>
          </a:p>
          <a:p>
            <a:pPr marL="4572" lvl="1" indent="0">
              <a:buNone/>
            </a:pPr>
            <a:endParaRPr lang="en-GB" altLang="en-US" dirty="0"/>
          </a:p>
          <a:p>
            <a:pPr marL="4572" lvl="1" indent="0">
              <a:buNone/>
            </a:pPr>
            <a:r>
              <a:rPr lang="en-GB" altLang="en-US" dirty="0"/>
              <a:t>Can rewrite Theta join using basic Selection and Cartesian product operations.</a:t>
            </a:r>
          </a:p>
          <a:p>
            <a:pPr marL="4572" lvl="1" indent="0">
              <a:buNone/>
            </a:pPr>
            <a:r>
              <a:rPr lang="en-GB" altLang="en-US" dirty="0" smtClean="0"/>
              <a:t>R      </a:t>
            </a:r>
            <a:r>
              <a:rPr lang="en-GB" altLang="en-US" baseline="-14000" dirty="0"/>
              <a:t>F</a:t>
            </a:r>
            <a:r>
              <a:rPr lang="en-GB" altLang="en-US" dirty="0"/>
              <a:t>S = </a:t>
            </a:r>
            <a:r>
              <a:rPr lang="en-GB" altLang="en-US" dirty="0">
                <a:sym typeface="Symbol" panose="05050102010706020507" pitchFamily="18" charset="2"/>
              </a:rPr>
              <a:t></a:t>
            </a:r>
            <a:r>
              <a:rPr lang="en-GB" altLang="en-US" baseline="-14000" dirty="0"/>
              <a:t>F</a:t>
            </a:r>
            <a:r>
              <a:rPr lang="en-GB" altLang="en-US" dirty="0"/>
              <a:t>(R </a:t>
            </a:r>
            <a:r>
              <a:rPr lang="en-GB" altLang="en-US" dirty="0">
                <a:sym typeface="Symbol" panose="05050102010706020507" pitchFamily="18" charset="2"/>
              </a:rPr>
              <a:t></a:t>
            </a:r>
            <a:r>
              <a:rPr lang="en-GB" altLang="en-US" dirty="0"/>
              <a:t> S</a:t>
            </a:r>
            <a:r>
              <a:rPr lang="en-GB" altLang="en-US" dirty="0" smtClean="0"/>
              <a:t>)</a:t>
            </a:r>
          </a:p>
          <a:p>
            <a:pPr marL="4572" lvl="1" indent="0">
              <a:buNone/>
            </a:pPr>
            <a:endParaRPr lang="en-GB" altLang="en-US" dirty="0"/>
          </a:p>
          <a:p>
            <a:pPr marL="4572" lvl="1" indent="0">
              <a:buNone/>
            </a:pPr>
            <a:r>
              <a:rPr lang="en-GB" altLang="en-US" dirty="0"/>
              <a:t>Degree of a Theta join is sum of degrees of the operand relations R and S. If predicate F contains only equality (=), the term </a:t>
            </a:r>
            <a:r>
              <a:rPr lang="en-GB" altLang="en-US" sz="2800" b="1" i="1" dirty="0"/>
              <a:t>Equijoin</a:t>
            </a:r>
            <a:r>
              <a:rPr lang="en-GB" altLang="en-US" sz="2800" dirty="0"/>
              <a:t> </a:t>
            </a:r>
            <a:r>
              <a:rPr lang="en-GB" altLang="en-US" dirty="0"/>
              <a:t>is used. </a:t>
            </a:r>
          </a:p>
          <a:p>
            <a:pPr marL="4572" lvl="1" indent="0">
              <a:buNone/>
            </a:pPr>
            <a:endParaRPr lang="en-GB" altLang="en-US" dirty="0" smtClean="0"/>
          </a:p>
          <a:p>
            <a:pPr marL="4572" lvl="1" indent="0">
              <a:buNone/>
            </a:pPr>
            <a:endParaRPr lang="en-GB" altLang="en-US" dirty="0"/>
          </a:p>
          <a:p>
            <a:pPr marL="4572" lvl="1" indent="0">
              <a:buNone/>
            </a:pPr>
            <a:endParaRPr lang="en-GB" altLang="en-US" dirty="0"/>
          </a:p>
          <a:p>
            <a:pPr marL="4572" lvl="1" indent="0">
              <a:buNone/>
            </a:pPr>
            <a:endParaRPr lang="en-GB" altLang="en-US" dirty="0" smtClean="0"/>
          </a:p>
          <a:p>
            <a:pPr marL="4572" lvl="1" indent="0">
              <a:buNone/>
            </a:pPr>
            <a:endParaRPr lang="en-GB" altLang="en-US" dirty="0"/>
          </a:p>
          <a:p>
            <a:pPr marL="4572" lvl="1" indent="0">
              <a:buNone/>
            </a:pPr>
            <a:endParaRPr lang="en-GB" altLang="en-US" dirty="0" smtClean="0"/>
          </a:p>
          <a:p>
            <a:pPr marL="4572" lvl="1" indent="0">
              <a:buNone/>
            </a:pPr>
            <a:endParaRPr lang="en-GB" altLang="en-US" dirty="0"/>
          </a:p>
          <a:p>
            <a:pPr marL="4572" lvl="1" indent="0">
              <a:buNone/>
            </a:pPr>
            <a:endParaRPr lang="en-GB" altLang="en-US" dirty="0" smtClean="0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1359243" y="1704976"/>
            <a:ext cx="304800" cy="244475"/>
            <a:chOff x="2448" y="9360"/>
            <a:chExt cx="288" cy="144"/>
          </a:xfrm>
        </p:grpSpPr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206843" y="4711086"/>
            <a:ext cx="304800" cy="244475"/>
            <a:chOff x="2448" y="9360"/>
            <a:chExt cx="288" cy="144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7892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Example - Equijoin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4" y="1816443"/>
            <a:ext cx="11122884" cy="461730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dirty="0" smtClean="0"/>
              <a:t>List the names and comments of all clients who have viewed a property for rent.</a:t>
            </a:r>
          </a:p>
          <a:p>
            <a:pPr lvl="1">
              <a:buFontTx/>
              <a:buNone/>
            </a:pPr>
            <a:r>
              <a:rPr lang="en-GB" altLang="en-US" dirty="0" smtClean="0"/>
              <a:t>	</a:t>
            </a:r>
          </a:p>
          <a:p>
            <a:pPr lvl="1">
              <a:buFontTx/>
              <a:buNone/>
            </a:pPr>
            <a:r>
              <a:rPr lang="en-GB" altLang="en-US" dirty="0" smtClean="0"/>
              <a:t>(</a:t>
            </a:r>
            <a:r>
              <a:rPr lang="en-GB" altLang="en-US" dirty="0" smtClean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 smtClean="0"/>
              <a:t>clientNo</a:t>
            </a:r>
            <a:r>
              <a:rPr lang="en-GB" altLang="en-US" baseline="-14000" dirty="0" smtClean="0"/>
              <a:t>, </a:t>
            </a:r>
            <a:r>
              <a:rPr lang="en-GB" altLang="en-US" baseline="-14000" dirty="0" err="1" smtClean="0"/>
              <a:t>fName</a:t>
            </a:r>
            <a:r>
              <a:rPr lang="en-GB" altLang="en-US" baseline="-14000" dirty="0" smtClean="0"/>
              <a:t>, </a:t>
            </a:r>
            <a:r>
              <a:rPr lang="en-GB" altLang="en-US" baseline="-14000" dirty="0" err="1" smtClean="0"/>
              <a:t>lName</a:t>
            </a:r>
            <a:r>
              <a:rPr lang="en-GB" altLang="en-US" dirty="0" smtClean="0"/>
              <a:t>(Client))      </a:t>
            </a:r>
            <a:r>
              <a:rPr lang="en-GB" altLang="en-US" baseline="-14000" dirty="0" err="1" smtClean="0"/>
              <a:t>Client.clientNo</a:t>
            </a:r>
            <a:r>
              <a:rPr lang="en-GB" altLang="en-US" baseline="-14000" dirty="0" smtClean="0"/>
              <a:t> = </a:t>
            </a:r>
            <a:r>
              <a:rPr lang="en-GB" altLang="en-US" baseline="-14000" dirty="0" err="1" smtClean="0"/>
              <a:t>Viewing.clientNo</a:t>
            </a:r>
            <a:r>
              <a:rPr lang="en-GB" altLang="en-US" baseline="-14000" dirty="0" smtClean="0"/>
              <a:t> </a:t>
            </a:r>
            <a:r>
              <a:rPr lang="en-GB" altLang="en-US" dirty="0" smtClean="0"/>
              <a:t>(</a:t>
            </a:r>
            <a:r>
              <a:rPr lang="en-GB" altLang="en-US" dirty="0" smtClean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 smtClean="0"/>
              <a:t>clientNo</a:t>
            </a:r>
            <a:r>
              <a:rPr lang="en-GB" altLang="en-US" baseline="-14000" dirty="0" smtClean="0"/>
              <a:t>, </a:t>
            </a:r>
            <a:r>
              <a:rPr lang="en-GB" altLang="en-US" baseline="-14000" dirty="0" err="1" smtClean="0"/>
              <a:t>propertyNo</a:t>
            </a:r>
            <a:r>
              <a:rPr lang="en-GB" altLang="en-US" baseline="-14000" dirty="0" smtClean="0"/>
              <a:t>, comment</a:t>
            </a:r>
            <a:r>
              <a:rPr lang="en-GB" altLang="en-US" dirty="0" smtClean="0"/>
              <a:t>(Viewing))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4079789" y="2628561"/>
            <a:ext cx="228600" cy="228600"/>
            <a:chOff x="2448" y="9360"/>
            <a:chExt cx="288" cy="144"/>
          </a:xfrm>
        </p:grpSpPr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9163" name="Picture 11" descr="E:\Ch04-tif\DS3-Figure 04-0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1" y="3327991"/>
            <a:ext cx="9709536" cy="28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4779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Natural join (R      S)</a:t>
            </a:r>
            <a:r>
              <a:rPr lang="en-GB" altLang="en-US" dirty="0"/>
              <a:t>	</a:t>
            </a:r>
            <a:endParaRPr lang="en-GB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0" y="1943873"/>
            <a:ext cx="10954264" cy="419331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4572" lvl="1" indent="0">
              <a:buNone/>
            </a:pPr>
            <a:r>
              <a:rPr lang="en-GB" altLang="en-US" dirty="0" smtClean="0"/>
              <a:t>An Equijoin of the two relations R and S over all common attributes </a:t>
            </a:r>
            <a:r>
              <a:rPr lang="en-GB" altLang="en-US" i="1" dirty="0" smtClean="0"/>
              <a:t>x</a:t>
            </a:r>
            <a:r>
              <a:rPr lang="en-GB" altLang="en-US" dirty="0" smtClean="0"/>
              <a:t>. One occurrence of each common attribute is eliminated from the result.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4550513" y="1116719"/>
            <a:ext cx="495940" cy="384277"/>
            <a:chOff x="2448" y="9360"/>
            <a:chExt cx="288" cy="144"/>
          </a:xfrm>
        </p:grpSpPr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69368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Example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76400"/>
            <a:ext cx="10810103" cy="460083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altLang="en-US" dirty="0" smtClean="0"/>
              <a:t>List the names and comments of all clients who have viewed a property for rent.</a:t>
            </a:r>
          </a:p>
          <a:p>
            <a:pPr lvl="1">
              <a:buFontTx/>
              <a:buNone/>
            </a:pPr>
            <a:endParaRPr lang="en-GB" altLang="en-US" dirty="0" smtClean="0"/>
          </a:p>
          <a:p>
            <a:pPr lvl="1">
              <a:buFontTx/>
              <a:buNone/>
            </a:pPr>
            <a:r>
              <a:rPr lang="en-GB" altLang="en-US" dirty="0" smtClean="0"/>
              <a:t>(</a:t>
            </a:r>
            <a:r>
              <a:rPr lang="en-GB" altLang="en-US" dirty="0" smtClean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 smtClean="0"/>
              <a:t>clientNo</a:t>
            </a:r>
            <a:r>
              <a:rPr lang="en-GB" altLang="en-US" baseline="-14000" dirty="0" smtClean="0"/>
              <a:t>, </a:t>
            </a:r>
            <a:r>
              <a:rPr lang="en-GB" altLang="en-US" baseline="-14000" dirty="0" err="1" smtClean="0"/>
              <a:t>fName</a:t>
            </a:r>
            <a:r>
              <a:rPr lang="en-GB" altLang="en-US" baseline="-14000" dirty="0" smtClean="0"/>
              <a:t>, </a:t>
            </a:r>
            <a:r>
              <a:rPr lang="en-GB" altLang="en-US" baseline="-14000" dirty="0" err="1" smtClean="0"/>
              <a:t>lName</a:t>
            </a:r>
            <a:r>
              <a:rPr lang="en-GB" altLang="en-US" dirty="0" smtClean="0"/>
              <a:t>(Client))       </a:t>
            </a:r>
            <a:r>
              <a:rPr lang="en-GB" altLang="en-US" baseline="-14000" dirty="0" smtClean="0"/>
              <a:t> </a:t>
            </a:r>
            <a:r>
              <a:rPr lang="en-GB" altLang="en-US" dirty="0" smtClean="0"/>
              <a:t>(</a:t>
            </a:r>
            <a:r>
              <a:rPr lang="en-GB" altLang="en-US" dirty="0" smtClean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 smtClean="0"/>
              <a:t>clientNo</a:t>
            </a:r>
            <a:r>
              <a:rPr lang="en-GB" altLang="en-US" baseline="-14000" dirty="0" smtClean="0"/>
              <a:t>, </a:t>
            </a:r>
            <a:r>
              <a:rPr lang="en-GB" altLang="en-US" baseline="-14000" dirty="0" err="1" smtClean="0"/>
              <a:t>propertyNo</a:t>
            </a:r>
            <a:r>
              <a:rPr lang="en-GB" altLang="en-US" baseline="-14000" dirty="0" smtClean="0"/>
              <a:t>, comment</a:t>
            </a:r>
            <a:r>
              <a:rPr lang="en-GB" altLang="en-US" dirty="0" smtClean="0"/>
              <a:t>(Viewing))</a:t>
            </a:r>
          </a:p>
        </p:txBody>
      </p: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4283446" y="2501689"/>
            <a:ext cx="304800" cy="244475"/>
            <a:chOff x="2448" y="9360"/>
            <a:chExt cx="288" cy="144"/>
          </a:xfrm>
        </p:grpSpPr>
        <p:sp>
          <p:nvSpPr>
            <p:cNvPr id="31750" name="Line 10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Line 11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Line 12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13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8191" name="Picture 15" descr="DS3-Figure 04-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241465"/>
            <a:ext cx="7643004" cy="325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0372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2427</TotalTime>
  <Words>744</Words>
  <Application>Microsoft Office PowerPoint</Application>
  <PresentationFormat>Widescreen</PresentationFormat>
  <Paragraphs>130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Arial</vt:lpstr>
      <vt:lpstr>Calibri</vt:lpstr>
      <vt:lpstr>Calibri Light</vt:lpstr>
      <vt:lpstr>Helvetica</vt:lpstr>
      <vt:lpstr>Monotype Sorts</vt:lpstr>
      <vt:lpstr>Symbol</vt:lpstr>
      <vt:lpstr>Tahoma</vt:lpstr>
      <vt:lpstr>Times</vt:lpstr>
      <vt:lpstr>Times New Roman</vt:lpstr>
      <vt:lpstr>Metropolitan</vt:lpstr>
      <vt:lpstr>Equation</vt:lpstr>
      <vt:lpstr>Lecture 10-12</vt:lpstr>
      <vt:lpstr>Outline</vt:lpstr>
      <vt:lpstr>Function of the relational algebra operations.</vt:lpstr>
      <vt:lpstr>Composition of Operations</vt:lpstr>
      <vt:lpstr>Join Operations</vt:lpstr>
      <vt:lpstr>Theta join (-join)</vt:lpstr>
      <vt:lpstr>Example - Equijoin </vt:lpstr>
      <vt:lpstr>Natural join (R      S) </vt:lpstr>
      <vt:lpstr>Example</vt:lpstr>
      <vt:lpstr>Example</vt:lpstr>
      <vt:lpstr>Example</vt:lpstr>
      <vt:lpstr>Outer Joins</vt:lpstr>
      <vt:lpstr>Left Outer Join (R      S)</vt:lpstr>
      <vt:lpstr>Example: Left(Natural) Outer Join</vt:lpstr>
      <vt:lpstr>Right Outer Join (R      S)</vt:lpstr>
      <vt:lpstr>Full Outer Join</vt:lpstr>
      <vt:lpstr>Semijoin</vt:lpstr>
      <vt:lpstr>Example</vt:lpstr>
      <vt:lpstr>Division</vt:lpstr>
      <vt:lpstr>Example - Division</vt:lpstr>
      <vt:lpstr>Aggregate Operations</vt:lpstr>
      <vt:lpstr>Example</vt:lpstr>
      <vt:lpstr>Grouping Operation</vt:lpstr>
      <vt:lpstr>Example</vt:lpstr>
      <vt:lpstr>Relational schema for part of the DreamHome case study</vt:lpstr>
      <vt:lpstr>PowerPoint Presentation</vt:lpstr>
      <vt:lpstr>PowerPoint Presentation</vt:lpstr>
      <vt:lpstr>University Schema</vt:lpstr>
      <vt:lpstr>PowerPoint Presentation</vt:lpstr>
      <vt:lpstr>PowerPoint Presentation</vt:lpstr>
      <vt:lpstr>Suggested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Marina Rajput</dc:creator>
  <cp:lastModifiedBy>Marina Rajput</cp:lastModifiedBy>
  <cp:revision>257</cp:revision>
  <dcterms:created xsi:type="dcterms:W3CDTF">2020-01-09T04:53:40Z</dcterms:created>
  <dcterms:modified xsi:type="dcterms:W3CDTF">2024-02-16T06:34:13Z</dcterms:modified>
</cp:coreProperties>
</file>