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4.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5.xml" ContentType="application/vnd.openxmlformats-officedocument.presentationml.tags+xml"/>
  <Override PartName="/ppt/notesSlides/notesSlide33.xml" ContentType="application/vnd.openxmlformats-officedocument.presentationml.notesSlide+xml"/>
  <Override PartName="/ppt/tags/tag6.xml" ContentType="application/vnd.openxmlformats-officedocument.presentationml.tags+xml"/>
  <Override PartName="/ppt/notesSlides/notesSlide34.xml" ContentType="application/vnd.openxmlformats-officedocument.presentationml.notesSlide+xml"/>
  <Override PartName="/ppt/tags/tag7.xml" ContentType="application/vnd.openxmlformats-officedocument.presentationml.tags+xml"/>
  <Override PartName="/ppt/notesSlides/notesSlide35.xml" ContentType="application/vnd.openxmlformats-officedocument.presentationml.notesSlide+xml"/>
  <Override PartName="/ppt/tags/tag8.xml" ContentType="application/vnd.openxmlformats-officedocument.presentationml.tags+xml"/>
  <Override PartName="/ppt/notesSlides/notesSlide36.xml" ContentType="application/vnd.openxmlformats-officedocument.presentationml.notesSlide+xml"/>
  <Override PartName="/ppt/tags/tag9.xml" ContentType="application/vnd.openxmlformats-officedocument.presentationml.tags+xml"/>
  <Override PartName="/ppt/notesSlides/notesSlide37.xml" ContentType="application/vnd.openxmlformats-officedocument.presentationml.notesSlide+xml"/>
  <Override PartName="/ppt/tags/tag10.xml" ContentType="application/vnd.openxmlformats-officedocument.presentationml.tags+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ags/tag11.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51"/>
  </p:notesMasterIdLst>
  <p:sldIdLst>
    <p:sldId id="256" r:id="rId2"/>
    <p:sldId id="259" r:id="rId3"/>
    <p:sldId id="301" r:id="rId4"/>
    <p:sldId id="302" r:id="rId5"/>
    <p:sldId id="303" r:id="rId6"/>
    <p:sldId id="348" r:id="rId7"/>
    <p:sldId id="321" r:id="rId8"/>
    <p:sldId id="305" r:id="rId9"/>
    <p:sldId id="306" r:id="rId10"/>
    <p:sldId id="307" r:id="rId11"/>
    <p:sldId id="308" r:id="rId12"/>
    <p:sldId id="309" r:id="rId13"/>
    <p:sldId id="310" r:id="rId14"/>
    <p:sldId id="311" r:id="rId15"/>
    <p:sldId id="322" r:id="rId16"/>
    <p:sldId id="312" r:id="rId17"/>
    <p:sldId id="313" r:id="rId18"/>
    <p:sldId id="314" r:id="rId19"/>
    <p:sldId id="315" r:id="rId20"/>
    <p:sldId id="316" r:id="rId21"/>
    <p:sldId id="317" r:id="rId22"/>
    <p:sldId id="319" r:id="rId23"/>
    <p:sldId id="324" r:id="rId24"/>
    <p:sldId id="325" r:id="rId25"/>
    <p:sldId id="326" r:id="rId26"/>
    <p:sldId id="327" r:id="rId27"/>
    <p:sldId id="351" r:id="rId28"/>
    <p:sldId id="328" r:id="rId29"/>
    <p:sldId id="329" r:id="rId30"/>
    <p:sldId id="330" r:id="rId31"/>
    <p:sldId id="331" r:id="rId32"/>
    <p:sldId id="332" r:id="rId33"/>
    <p:sldId id="333" r:id="rId34"/>
    <p:sldId id="334" r:id="rId35"/>
    <p:sldId id="335" r:id="rId36"/>
    <p:sldId id="337" r:id="rId37"/>
    <p:sldId id="338" r:id="rId38"/>
    <p:sldId id="339" r:id="rId39"/>
    <p:sldId id="340" r:id="rId40"/>
    <p:sldId id="352" r:id="rId41"/>
    <p:sldId id="353" r:id="rId42"/>
    <p:sldId id="354" r:id="rId43"/>
    <p:sldId id="355" r:id="rId44"/>
    <p:sldId id="356" r:id="rId45"/>
    <p:sldId id="349" r:id="rId46"/>
    <p:sldId id="350" r:id="rId47"/>
    <p:sldId id="346" r:id="rId48"/>
    <p:sldId id="347" r:id="rId49"/>
    <p:sldId id="272"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48" autoAdjust="0"/>
    <p:restoredTop sz="88493" autoAdjust="0"/>
  </p:normalViewPr>
  <p:slideViewPr>
    <p:cSldViewPr snapToGrid="0">
      <p:cViewPr varScale="1">
        <p:scale>
          <a:sx n="99" d="100"/>
          <a:sy n="99" d="100"/>
        </p:scale>
        <p:origin x="108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E4C6B2-FFAB-4457-947A-AF81D89F9F30}" type="datetimeFigureOut">
              <a:rPr lang="en-US" smtClean="0"/>
              <a:t>2/22/2024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642718-2306-4720-B007-F10CEC1EAC3C}" type="slidenum">
              <a:rPr lang="en-US" smtClean="0"/>
              <a:t>‹#›</a:t>
            </a:fld>
            <a:endParaRPr lang="en-US"/>
          </a:p>
        </p:txBody>
      </p:sp>
    </p:spTree>
    <p:extLst>
      <p:ext uri="{BB962C8B-B14F-4D97-AF65-F5344CB8AC3E}">
        <p14:creationId xmlns:p14="http://schemas.microsoft.com/office/powerpoint/2010/main" val="2680897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642718-2306-4720-B007-F10CEC1EAC3C}" type="slidenum">
              <a:rPr lang="en-US" smtClean="0"/>
              <a:t>1</a:t>
            </a:fld>
            <a:endParaRPr lang="en-US"/>
          </a:p>
        </p:txBody>
      </p:sp>
    </p:spTree>
    <p:extLst>
      <p:ext uri="{BB962C8B-B14F-4D97-AF65-F5344CB8AC3E}">
        <p14:creationId xmlns:p14="http://schemas.microsoft.com/office/powerpoint/2010/main" val="4020571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ＭＳ Ｐゴシック" pitchFamily="34" charset="-128"/>
              </a:defRPr>
            </a:lvl1pPr>
            <a:lvl2pPr marL="742950" indent="-285750" defTabSz="928688">
              <a:defRPr sz="1600">
                <a:solidFill>
                  <a:schemeClr val="tx1"/>
                </a:solidFill>
                <a:latin typeface="Helvetica" panose="020B0604020202020204" pitchFamily="34" charset="0"/>
                <a:ea typeface="ＭＳ Ｐゴシック" pitchFamily="34" charset="-128"/>
              </a:defRPr>
            </a:lvl2pPr>
            <a:lvl3pPr marL="1143000" indent="-228600" defTabSz="928688">
              <a:defRPr sz="1600">
                <a:solidFill>
                  <a:schemeClr val="tx1"/>
                </a:solidFill>
                <a:latin typeface="Helvetica" panose="020B0604020202020204" pitchFamily="34" charset="0"/>
                <a:ea typeface="ＭＳ Ｐゴシック" pitchFamily="34" charset="-128"/>
              </a:defRPr>
            </a:lvl3pPr>
            <a:lvl4pPr marL="1600200" indent="-228600" defTabSz="928688">
              <a:defRPr sz="1600">
                <a:solidFill>
                  <a:schemeClr val="tx1"/>
                </a:solidFill>
                <a:latin typeface="Helvetica" panose="020B0604020202020204" pitchFamily="34" charset="0"/>
                <a:ea typeface="ＭＳ Ｐゴシック" pitchFamily="34" charset="-128"/>
              </a:defRPr>
            </a:lvl4pPr>
            <a:lvl5pPr marL="2057400" indent="-228600" defTabSz="928688">
              <a:defRPr sz="1600">
                <a:solidFill>
                  <a:schemeClr val="tx1"/>
                </a:solidFill>
                <a:latin typeface="Helvetica" panose="020B0604020202020204" pitchFamily="34" charset="0"/>
                <a:ea typeface="ＭＳ Ｐゴシック"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9pPr>
          </a:lstStyle>
          <a:p>
            <a:fld id="{40A63715-D204-4F11-9172-24F826797EB4}" type="slidenum">
              <a:rPr lang="en-US" altLang="en-US" sz="1200"/>
              <a:pPr/>
              <a:t>11</a:t>
            </a:fld>
            <a:endParaRPr lang="en-US" altLang="en-US" sz="120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xfrm>
            <a:off x="933450" y="4416425"/>
            <a:ext cx="51435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smtClean="0">
                <a:solidFill>
                  <a:schemeClr val="tx1"/>
                </a:solidFill>
                <a:latin typeface="+mn-lt"/>
                <a:ea typeface="+mn-ea"/>
                <a:cs typeface="+mn-cs"/>
              </a:rPr>
              <a:t>A </a:t>
            </a:r>
            <a:r>
              <a:rPr lang="en-US" sz="1200" b="1" i="0" u="none" strike="noStrike" kern="1200" baseline="0" dirty="0" smtClean="0">
                <a:solidFill>
                  <a:schemeClr val="tx1"/>
                </a:solidFill>
                <a:latin typeface="+mn-lt"/>
                <a:ea typeface="+mn-ea"/>
                <a:cs typeface="+mn-cs"/>
              </a:rPr>
              <a:t>relationship </a:t>
            </a:r>
            <a:r>
              <a:rPr lang="en-US" sz="1200" b="0" i="0" u="none" strike="noStrike" kern="1200" baseline="0" dirty="0" smtClean="0">
                <a:solidFill>
                  <a:schemeClr val="tx1"/>
                </a:solidFill>
                <a:latin typeface="+mn-lt"/>
                <a:ea typeface="+mn-ea"/>
                <a:cs typeface="+mn-cs"/>
              </a:rPr>
              <a:t>is an association among several entities. For example, we can define a relationship </a:t>
            </a:r>
            <a:r>
              <a:rPr lang="en-US" sz="1200" b="0" i="1" u="none" strike="noStrike" kern="1200" baseline="0" dirty="0" smtClean="0">
                <a:solidFill>
                  <a:schemeClr val="tx1"/>
                </a:solidFill>
                <a:latin typeface="+mn-lt"/>
                <a:ea typeface="+mn-ea"/>
                <a:cs typeface="+mn-cs"/>
              </a:rPr>
              <a:t>advisor </a:t>
            </a:r>
            <a:r>
              <a:rPr lang="en-US" sz="1200" b="0" i="0" u="none" strike="noStrike" kern="1200" baseline="0" dirty="0" smtClean="0">
                <a:solidFill>
                  <a:schemeClr val="tx1"/>
                </a:solidFill>
                <a:latin typeface="+mn-lt"/>
                <a:ea typeface="+mn-ea"/>
                <a:cs typeface="+mn-cs"/>
              </a:rPr>
              <a:t>that associates instructor Katz with student Shankar. This relationship specifies that Katz is an advisor to student Shankar.</a:t>
            </a:r>
          </a:p>
          <a:p>
            <a:r>
              <a:rPr lang="en-US" sz="1200" b="0" i="0" u="none" strike="noStrike" kern="1200" baseline="0" dirty="0" smtClean="0">
                <a:solidFill>
                  <a:schemeClr val="tx1"/>
                </a:solidFill>
                <a:latin typeface="+mn-lt"/>
                <a:ea typeface="+mn-ea"/>
                <a:cs typeface="+mn-cs"/>
              </a:rPr>
              <a:t>A </a:t>
            </a:r>
            <a:r>
              <a:rPr lang="en-US" sz="1200" b="1" i="0" u="none" strike="noStrike" kern="1200" baseline="0" dirty="0" smtClean="0">
                <a:solidFill>
                  <a:schemeClr val="tx1"/>
                </a:solidFill>
                <a:latin typeface="+mn-lt"/>
                <a:ea typeface="+mn-ea"/>
                <a:cs typeface="+mn-cs"/>
              </a:rPr>
              <a:t>relationship set </a:t>
            </a:r>
            <a:r>
              <a:rPr lang="en-US" sz="1200" b="0" i="0" u="none" strike="noStrike" kern="1200" baseline="0" dirty="0" smtClean="0">
                <a:solidFill>
                  <a:schemeClr val="tx1"/>
                </a:solidFill>
                <a:latin typeface="+mn-lt"/>
                <a:ea typeface="+mn-ea"/>
                <a:cs typeface="+mn-cs"/>
              </a:rPr>
              <a:t>is a set of relationships of the same type. Formally, it is a mathematical relation on </a:t>
            </a:r>
            <a:r>
              <a:rPr lang="en-US" sz="1200" b="0" i="1" u="none" strike="noStrike" kern="1200" baseline="0" dirty="0" smtClean="0">
                <a:solidFill>
                  <a:schemeClr val="tx1"/>
                </a:solidFill>
                <a:latin typeface="+mn-lt"/>
                <a:ea typeface="+mn-ea"/>
                <a:cs typeface="+mn-cs"/>
              </a:rPr>
              <a:t>n </a:t>
            </a:r>
            <a:r>
              <a:rPr lang="en-US" sz="1200" b="0" i="0" u="none" strike="noStrike" kern="1200" baseline="0" dirty="0" smtClean="0">
                <a:solidFill>
                  <a:schemeClr val="tx1"/>
                </a:solidFill>
                <a:latin typeface="+mn-lt"/>
                <a:ea typeface="+mn-ea"/>
                <a:cs typeface="+mn-cs"/>
              </a:rPr>
              <a:t>≥ 2 (possibly </a:t>
            </a:r>
            <a:r>
              <a:rPr lang="en-US" sz="1200" b="0" i="0" u="none" strike="noStrike" kern="1200" baseline="0" dirty="0" err="1" smtClean="0">
                <a:solidFill>
                  <a:schemeClr val="tx1"/>
                </a:solidFill>
                <a:latin typeface="+mn-lt"/>
                <a:ea typeface="+mn-ea"/>
                <a:cs typeface="+mn-cs"/>
              </a:rPr>
              <a:t>nondistinct</a:t>
            </a:r>
            <a:r>
              <a:rPr lang="en-US" sz="1200" b="0" i="0" u="none" strike="noStrike" kern="1200" baseline="0" dirty="0" smtClean="0">
                <a:solidFill>
                  <a:schemeClr val="tx1"/>
                </a:solidFill>
                <a:latin typeface="+mn-lt"/>
                <a:ea typeface="+mn-ea"/>
                <a:cs typeface="+mn-cs"/>
              </a:rPr>
              <a:t>) entity sets.</a:t>
            </a:r>
            <a:endParaRPr lang="en-US" altLang="en-US" dirty="0" smtClean="0">
              <a:latin typeface="Times New Roman" panose="02020603050405020304" pitchFamily="18" charset="0"/>
              <a:ea typeface="ＭＳ Ｐゴシック" pitchFamily="34" charset="-128"/>
            </a:endParaRPr>
          </a:p>
        </p:txBody>
      </p:sp>
    </p:spTree>
    <p:extLst>
      <p:ext uri="{BB962C8B-B14F-4D97-AF65-F5344CB8AC3E}">
        <p14:creationId xmlns:p14="http://schemas.microsoft.com/office/powerpoint/2010/main" val="5890292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ＭＳ Ｐゴシック" pitchFamily="34" charset="-128"/>
              </a:defRPr>
            </a:lvl1pPr>
            <a:lvl2pPr marL="742950" indent="-285750" defTabSz="928688">
              <a:defRPr sz="1600">
                <a:solidFill>
                  <a:schemeClr val="tx1"/>
                </a:solidFill>
                <a:latin typeface="Helvetica" panose="020B0604020202020204" pitchFamily="34" charset="0"/>
                <a:ea typeface="ＭＳ Ｐゴシック" pitchFamily="34" charset="-128"/>
              </a:defRPr>
            </a:lvl2pPr>
            <a:lvl3pPr marL="1143000" indent="-228600" defTabSz="928688">
              <a:defRPr sz="1600">
                <a:solidFill>
                  <a:schemeClr val="tx1"/>
                </a:solidFill>
                <a:latin typeface="Helvetica" panose="020B0604020202020204" pitchFamily="34" charset="0"/>
                <a:ea typeface="ＭＳ Ｐゴシック" pitchFamily="34" charset="-128"/>
              </a:defRPr>
            </a:lvl3pPr>
            <a:lvl4pPr marL="1600200" indent="-228600" defTabSz="928688">
              <a:defRPr sz="1600">
                <a:solidFill>
                  <a:schemeClr val="tx1"/>
                </a:solidFill>
                <a:latin typeface="Helvetica" panose="020B0604020202020204" pitchFamily="34" charset="0"/>
                <a:ea typeface="ＭＳ Ｐゴシック" pitchFamily="34" charset="-128"/>
              </a:defRPr>
            </a:lvl4pPr>
            <a:lvl5pPr marL="2057400" indent="-228600" defTabSz="928688">
              <a:defRPr sz="1600">
                <a:solidFill>
                  <a:schemeClr val="tx1"/>
                </a:solidFill>
                <a:latin typeface="Helvetica" panose="020B0604020202020204" pitchFamily="34" charset="0"/>
                <a:ea typeface="ＭＳ Ｐゴシック"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9pPr>
          </a:lstStyle>
          <a:p>
            <a:fld id="{D9B06CC2-735F-4F04-B4B0-76F91A063BB2}" type="slidenum">
              <a:rPr lang="en-US" altLang="en-US" sz="1200"/>
              <a:pPr/>
              <a:t>12</a:t>
            </a:fld>
            <a:endParaRPr lang="en-US" altLang="en-US" sz="120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xfrm>
            <a:off x="933450" y="4416425"/>
            <a:ext cx="51435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smtClean="0">
                <a:solidFill>
                  <a:schemeClr val="tx1"/>
                </a:solidFill>
                <a:latin typeface="+mn-lt"/>
                <a:ea typeface="+mn-ea"/>
                <a:cs typeface="+mn-cs"/>
              </a:rPr>
              <a:t>The association between entity sets is referred to as participation; that is, the entity sets </a:t>
            </a:r>
            <a:r>
              <a:rPr lang="en-US" sz="1200" b="0" i="1" u="none" strike="noStrike" kern="1200" baseline="0" dirty="0" smtClean="0">
                <a:solidFill>
                  <a:schemeClr val="tx1"/>
                </a:solidFill>
                <a:latin typeface="+mn-lt"/>
                <a:ea typeface="+mn-ea"/>
                <a:cs typeface="+mn-cs"/>
              </a:rPr>
              <a:t>E</a:t>
            </a:r>
            <a:r>
              <a:rPr lang="en-US" sz="1200" b="0" i="0" u="none" strike="noStrike" kern="1200" baseline="0" dirty="0" smtClean="0">
                <a:solidFill>
                  <a:schemeClr val="tx1"/>
                </a:solidFill>
                <a:latin typeface="+mn-lt"/>
                <a:ea typeface="+mn-ea"/>
                <a:cs typeface="+mn-cs"/>
              </a:rPr>
              <a:t>1</a:t>
            </a:r>
            <a:r>
              <a:rPr lang="en-US" sz="1200" b="0" i="1" u="none" strike="noStrike" kern="1200" baseline="0" dirty="0" smtClean="0">
                <a:solidFill>
                  <a:schemeClr val="tx1"/>
                </a:solidFill>
                <a:latin typeface="+mn-lt"/>
                <a:ea typeface="+mn-ea"/>
                <a:cs typeface="+mn-cs"/>
              </a:rPr>
              <a:t>, E</a:t>
            </a:r>
            <a:r>
              <a:rPr lang="en-US" sz="1200" b="0" i="0" u="none" strike="noStrike" kern="1200" baseline="0" dirty="0" smtClean="0">
                <a:solidFill>
                  <a:schemeClr val="tx1"/>
                </a:solidFill>
                <a:latin typeface="+mn-lt"/>
                <a:ea typeface="+mn-ea"/>
                <a:cs typeface="+mn-cs"/>
              </a:rPr>
              <a:t>2</a:t>
            </a:r>
            <a:r>
              <a:rPr lang="en-US" sz="1200" b="0" i="1" u="none" strike="noStrike" kern="1200" baseline="0" dirty="0" smtClean="0">
                <a:solidFill>
                  <a:schemeClr val="tx1"/>
                </a:solidFill>
                <a:latin typeface="+mn-lt"/>
                <a:ea typeface="+mn-ea"/>
                <a:cs typeface="+mn-cs"/>
              </a:rPr>
              <a:t>, . . . , En </a:t>
            </a:r>
            <a:r>
              <a:rPr lang="en-US" sz="1200" b="1" i="0" u="none" strike="noStrike" kern="1200" baseline="0" dirty="0" smtClean="0">
                <a:solidFill>
                  <a:schemeClr val="tx1"/>
                </a:solidFill>
                <a:latin typeface="+mn-lt"/>
                <a:ea typeface="+mn-ea"/>
                <a:cs typeface="+mn-cs"/>
              </a:rPr>
              <a:t>participate </a:t>
            </a:r>
            <a:r>
              <a:rPr lang="en-US" sz="1200" b="0" i="0" u="none" strike="noStrike" kern="1200" baseline="0" dirty="0" smtClean="0">
                <a:solidFill>
                  <a:schemeClr val="tx1"/>
                </a:solidFill>
                <a:latin typeface="+mn-lt"/>
                <a:ea typeface="+mn-ea"/>
                <a:cs typeface="+mn-cs"/>
              </a:rPr>
              <a:t>in relationship set </a:t>
            </a:r>
            <a:r>
              <a:rPr lang="en-US" sz="1200" b="0" i="1" u="none" strike="noStrike" kern="1200" baseline="0" dirty="0" smtClean="0">
                <a:solidFill>
                  <a:schemeClr val="tx1"/>
                </a:solidFill>
                <a:latin typeface="+mn-lt"/>
                <a:ea typeface="+mn-ea"/>
                <a:cs typeface="+mn-cs"/>
              </a:rPr>
              <a:t>R</a:t>
            </a:r>
            <a:r>
              <a:rPr lang="en-US" sz="1200" b="0" i="0" u="none" strike="noStrike" kern="1200" baseline="0" dirty="0" smtClean="0">
                <a:solidFill>
                  <a:schemeClr val="tx1"/>
                </a:solidFill>
                <a:latin typeface="+mn-lt"/>
                <a:ea typeface="+mn-ea"/>
                <a:cs typeface="+mn-cs"/>
              </a:rPr>
              <a:t>. A </a:t>
            </a:r>
            <a:r>
              <a:rPr lang="en-US" sz="1200" b="1" i="0" u="none" strike="noStrike" kern="1200" baseline="0" dirty="0" smtClean="0">
                <a:solidFill>
                  <a:schemeClr val="tx1"/>
                </a:solidFill>
                <a:latin typeface="+mn-lt"/>
                <a:ea typeface="+mn-ea"/>
                <a:cs typeface="+mn-cs"/>
              </a:rPr>
              <a:t>relationship instance </a:t>
            </a:r>
            <a:r>
              <a:rPr lang="en-US" sz="1200" b="0" i="0" u="none" strike="noStrike" kern="1200" baseline="0" dirty="0" smtClean="0">
                <a:solidFill>
                  <a:schemeClr val="tx1"/>
                </a:solidFill>
                <a:latin typeface="+mn-lt"/>
                <a:ea typeface="+mn-ea"/>
                <a:cs typeface="+mn-cs"/>
              </a:rPr>
              <a:t>in an E-R schema represents an association between the named entities in the real-world enterprise that is being modeled. As an illustration, the individual </a:t>
            </a:r>
            <a:r>
              <a:rPr lang="en-US" sz="1200" b="0" i="1" u="none" strike="noStrike" kern="1200" baseline="0" dirty="0" smtClean="0">
                <a:solidFill>
                  <a:schemeClr val="tx1"/>
                </a:solidFill>
                <a:latin typeface="+mn-lt"/>
                <a:ea typeface="+mn-ea"/>
                <a:cs typeface="+mn-cs"/>
              </a:rPr>
              <a:t>instructor </a:t>
            </a:r>
            <a:r>
              <a:rPr lang="en-US" sz="1200" b="0" i="0" u="none" strike="noStrike" kern="1200" baseline="0" dirty="0" smtClean="0">
                <a:solidFill>
                  <a:schemeClr val="tx1"/>
                </a:solidFill>
                <a:latin typeface="+mn-lt"/>
                <a:ea typeface="+mn-ea"/>
                <a:cs typeface="+mn-cs"/>
              </a:rPr>
              <a:t>entity </a:t>
            </a:r>
            <a:r>
              <a:rPr lang="en-US" sz="1200" b="0" i="0" u="none" strike="noStrike" kern="1200" baseline="0" dirty="0" err="1" smtClean="0">
                <a:solidFill>
                  <a:schemeClr val="tx1"/>
                </a:solidFill>
                <a:latin typeface="+mn-lt"/>
                <a:ea typeface="+mn-ea"/>
                <a:cs typeface="+mn-cs"/>
              </a:rPr>
              <a:t>Katz,who</a:t>
            </a:r>
            <a:r>
              <a:rPr lang="en-US" sz="1200" b="0" i="0" u="none" strike="noStrike" kern="1200" baseline="0" dirty="0" smtClean="0">
                <a:solidFill>
                  <a:schemeClr val="tx1"/>
                </a:solidFill>
                <a:latin typeface="+mn-lt"/>
                <a:ea typeface="+mn-ea"/>
                <a:cs typeface="+mn-cs"/>
              </a:rPr>
              <a:t> has instructor </a:t>
            </a:r>
            <a:r>
              <a:rPr lang="en-US" sz="1200" b="0" i="1" u="none" strike="noStrike" kern="1200" baseline="0" dirty="0" smtClean="0">
                <a:solidFill>
                  <a:schemeClr val="tx1"/>
                </a:solidFill>
                <a:latin typeface="+mn-lt"/>
                <a:ea typeface="+mn-ea"/>
                <a:cs typeface="+mn-cs"/>
              </a:rPr>
              <a:t>ID </a:t>
            </a:r>
            <a:r>
              <a:rPr lang="en-US" sz="1200" b="0" i="0" u="none" strike="noStrike" kern="1200" baseline="0" dirty="0" smtClean="0">
                <a:solidFill>
                  <a:schemeClr val="tx1"/>
                </a:solidFill>
                <a:latin typeface="+mn-lt"/>
                <a:ea typeface="+mn-ea"/>
                <a:cs typeface="+mn-cs"/>
              </a:rPr>
              <a:t>45565, and the </a:t>
            </a:r>
            <a:r>
              <a:rPr lang="en-US" sz="1200" b="0" i="1" u="none" strike="noStrike" kern="1200" baseline="0" dirty="0" smtClean="0">
                <a:solidFill>
                  <a:schemeClr val="tx1"/>
                </a:solidFill>
                <a:latin typeface="+mn-lt"/>
                <a:ea typeface="+mn-ea"/>
                <a:cs typeface="+mn-cs"/>
              </a:rPr>
              <a:t>student </a:t>
            </a:r>
            <a:r>
              <a:rPr lang="en-US" sz="1200" b="0" i="0" u="none" strike="noStrike" kern="1200" baseline="0" dirty="0" smtClean="0">
                <a:solidFill>
                  <a:schemeClr val="tx1"/>
                </a:solidFill>
                <a:latin typeface="+mn-lt"/>
                <a:ea typeface="+mn-ea"/>
                <a:cs typeface="+mn-cs"/>
              </a:rPr>
              <a:t>entity Shankar, who has student </a:t>
            </a:r>
            <a:r>
              <a:rPr lang="en-US" sz="1200" b="0" i="1" u="none" strike="noStrike" kern="1200" baseline="0" dirty="0" smtClean="0">
                <a:solidFill>
                  <a:schemeClr val="tx1"/>
                </a:solidFill>
                <a:latin typeface="+mn-lt"/>
                <a:ea typeface="+mn-ea"/>
                <a:cs typeface="+mn-cs"/>
              </a:rPr>
              <a:t>ID </a:t>
            </a:r>
            <a:r>
              <a:rPr lang="en-US" sz="1200" b="0" i="0" u="none" strike="noStrike" kern="1200" baseline="0" dirty="0" smtClean="0">
                <a:solidFill>
                  <a:schemeClr val="tx1"/>
                </a:solidFill>
                <a:latin typeface="+mn-lt"/>
                <a:ea typeface="+mn-ea"/>
                <a:cs typeface="+mn-cs"/>
              </a:rPr>
              <a:t>12345, participate in a relationship instance of </a:t>
            </a:r>
            <a:r>
              <a:rPr lang="en-US" sz="1200" b="0" i="1" u="none" strike="noStrike" kern="1200" baseline="0" dirty="0" smtClean="0">
                <a:solidFill>
                  <a:schemeClr val="tx1"/>
                </a:solidFill>
                <a:latin typeface="+mn-lt"/>
                <a:ea typeface="+mn-ea"/>
                <a:cs typeface="+mn-cs"/>
              </a:rPr>
              <a:t>advisor</a:t>
            </a:r>
            <a:r>
              <a:rPr lang="en-US" sz="1200" b="0" i="0" u="none" strike="noStrike" kern="1200" baseline="0" dirty="0" smtClean="0">
                <a:solidFill>
                  <a:schemeClr val="tx1"/>
                </a:solidFill>
                <a:latin typeface="+mn-lt"/>
                <a:ea typeface="+mn-ea"/>
                <a:cs typeface="+mn-cs"/>
              </a:rPr>
              <a:t>. This relationship instance represents that in the university, the instructor Katz is advising student Shankar.</a:t>
            </a:r>
            <a:endParaRPr lang="en-US" altLang="en-US" dirty="0" smtClean="0">
              <a:latin typeface="Times New Roman" panose="02020603050405020304" pitchFamily="18" charset="0"/>
              <a:ea typeface="ＭＳ Ｐゴシック" pitchFamily="34" charset="-128"/>
            </a:endParaRPr>
          </a:p>
        </p:txBody>
      </p:sp>
    </p:spTree>
    <p:extLst>
      <p:ext uri="{BB962C8B-B14F-4D97-AF65-F5344CB8AC3E}">
        <p14:creationId xmlns:p14="http://schemas.microsoft.com/office/powerpoint/2010/main" val="38066785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ＭＳ Ｐゴシック" pitchFamily="34" charset="-128"/>
              </a:defRPr>
            </a:lvl1pPr>
            <a:lvl2pPr marL="742950" indent="-285750" defTabSz="928688">
              <a:defRPr sz="1600">
                <a:solidFill>
                  <a:schemeClr val="tx1"/>
                </a:solidFill>
                <a:latin typeface="Helvetica" panose="020B0604020202020204" pitchFamily="34" charset="0"/>
                <a:ea typeface="ＭＳ Ｐゴシック" pitchFamily="34" charset="-128"/>
              </a:defRPr>
            </a:lvl2pPr>
            <a:lvl3pPr marL="1143000" indent="-228600" defTabSz="928688">
              <a:defRPr sz="1600">
                <a:solidFill>
                  <a:schemeClr val="tx1"/>
                </a:solidFill>
                <a:latin typeface="Helvetica" panose="020B0604020202020204" pitchFamily="34" charset="0"/>
                <a:ea typeface="ＭＳ Ｐゴシック" pitchFamily="34" charset="-128"/>
              </a:defRPr>
            </a:lvl3pPr>
            <a:lvl4pPr marL="1600200" indent="-228600" defTabSz="928688">
              <a:defRPr sz="1600">
                <a:solidFill>
                  <a:schemeClr val="tx1"/>
                </a:solidFill>
                <a:latin typeface="Helvetica" panose="020B0604020202020204" pitchFamily="34" charset="0"/>
                <a:ea typeface="ＭＳ Ｐゴシック" pitchFamily="34" charset="-128"/>
              </a:defRPr>
            </a:lvl4pPr>
            <a:lvl5pPr marL="2057400" indent="-228600" defTabSz="928688">
              <a:defRPr sz="1600">
                <a:solidFill>
                  <a:schemeClr val="tx1"/>
                </a:solidFill>
                <a:latin typeface="Helvetica" panose="020B0604020202020204" pitchFamily="34" charset="0"/>
                <a:ea typeface="ＭＳ Ｐゴシック"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9pPr>
          </a:lstStyle>
          <a:p>
            <a:fld id="{7185C586-CD3F-4D39-BADC-323645D2BA40}" type="slidenum">
              <a:rPr lang="en-US" altLang="en-US" sz="1200"/>
              <a:pPr/>
              <a:t>13</a:t>
            </a:fld>
            <a:endParaRPr lang="en-US" altLang="en-US" sz="120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xfrm>
            <a:off x="933450" y="4416425"/>
            <a:ext cx="51435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smtClean="0">
                <a:solidFill>
                  <a:schemeClr val="tx1"/>
                </a:solidFill>
                <a:latin typeface="+mn-lt"/>
                <a:ea typeface="+mn-ea"/>
                <a:cs typeface="+mn-cs"/>
              </a:rPr>
              <a:t>A relationship may also have attributes called </a:t>
            </a:r>
            <a:r>
              <a:rPr lang="en-US" sz="1200" b="1" i="0" u="none" strike="noStrike" kern="1200" baseline="0" dirty="0" smtClean="0">
                <a:solidFill>
                  <a:schemeClr val="tx1"/>
                </a:solidFill>
                <a:latin typeface="+mn-lt"/>
                <a:ea typeface="+mn-ea"/>
                <a:cs typeface="+mn-cs"/>
              </a:rPr>
              <a:t>descriptive attributes</a:t>
            </a:r>
            <a:r>
              <a:rPr lang="en-US" sz="1200" b="0" i="0" u="none" strike="noStrike" kern="1200" baseline="0" dirty="0" smtClean="0">
                <a:solidFill>
                  <a:schemeClr val="tx1"/>
                </a:solidFill>
                <a:latin typeface="+mn-lt"/>
                <a:ea typeface="+mn-ea"/>
                <a:cs typeface="+mn-cs"/>
              </a:rPr>
              <a:t>. Consider a relationship set </a:t>
            </a:r>
            <a:r>
              <a:rPr lang="en-US" sz="1200" b="0" i="1" u="none" strike="noStrike" kern="1200" baseline="0" dirty="0" smtClean="0">
                <a:solidFill>
                  <a:schemeClr val="tx1"/>
                </a:solidFill>
                <a:latin typeface="+mn-lt"/>
                <a:ea typeface="+mn-ea"/>
                <a:cs typeface="+mn-cs"/>
              </a:rPr>
              <a:t>advisor </a:t>
            </a:r>
            <a:r>
              <a:rPr lang="en-US" sz="1200" b="0" i="0" u="none" strike="noStrike" kern="1200" baseline="0" dirty="0" smtClean="0">
                <a:solidFill>
                  <a:schemeClr val="tx1"/>
                </a:solidFill>
                <a:latin typeface="+mn-lt"/>
                <a:ea typeface="+mn-ea"/>
                <a:cs typeface="+mn-cs"/>
              </a:rPr>
              <a:t>with entity sets </a:t>
            </a:r>
            <a:r>
              <a:rPr lang="en-US" sz="1200" b="0" i="1" u="none" strike="noStrike" kern="1200" baseline="0" dirty="0" smtClean="0">
                <a:solidFill>
                  <a:schemeClr val="tx1"/>
                </a:solidFill>
                <a:latin typeface="+mn-lt"/>
                <a:ea typeface="+mn-ea"/>
                <a:cs typeface="+mn-cs"/>
              </a:rPr>
              <a:t>instructor </a:t>
            </a:r>
            <a:r>
              <a:rPr lang="en-US" sz="1200" b="0" i="0" u="none" strike="noStrike" kern="1200" baseline="0" dirty="0" smtClean="0">
                <a:solidFill>
                  <a:schemeClr val="tx1"/>
                </a:solidFill>
                <a:latin typeface="+mn-lt"/>
                <a:ea typeface="+mn-ea"/>
                <a:cs typeface="+mn-cs"/>
              </a:rPr>
              <a:t>and </a:t>
            </a:r>
            <a:r>
              <a:rPr lang="en-US" sz="1200" b="0" i="1" u="none" strike="noStrike" kern="1200" baseline="0" dirty="0" smtClean="0">
                <a:solidFill>
                  <a:schemeClr val="tx1"/>
                </a:solidFill>
                <a:latin typeface="+mn-lt"/>
                <a:ea typeface="+mn-ea"/>
                <a:cs typeface="+mn-cs"/>
              </a:rPr>
              <a:t>student</a:t>
            </a:r>
            <a:r>
              <a:rPr lang="en-US" sz="1200" b="0" i="0" u="none" strike="noStrike" kern="1200" baseline="0" dirty="0" smtClean="0">
                <a:solidFill>
                  <a:schemeClr val="tx1"/>
                </a:solidFill>
                <a:latin typeface="+mn-lt"/>
                <a:ea typeface="+mn-ea"/>
                <a:cs typeface="+mn-cs"/>
              </a:rPr>
              <a:t>. We could associate the attribute </a:t>
            </a:r>
            <a:r>
              <a:rPr lang="en-US" sz="1200" b="0" i="1" u="none" strike="noStrike" kern="1200" baseline="0" dirty="0" smtClean="0">
                <a:solidFill>
                  <a:schemeClr val="tx1"/>
                </a:solidFill>
                <a:latin typeface="+mn-lt"/>
                <a:ea typeface="+mn-ea"/>
                <a:cs typeface="+mn-cs"/>
              </a:rPr>
              <a:t>date </a:t>
            </a:r>
            <a:r>
              <a:rPr lang="en-US" sz="1200" b="0" i="0" u="none" strike="noStrike" kern="1200" baseline="0" dirty="0" smtClean="0">
                <a:solidFill>
                  <a:schemeClr val="tx1"/>
                </a:solidFill>
                <a:latin typeface="+mn-lt"/>
                <a:ea typeface="+mn-ea"/>
                <a:cs typeface="+mn-cs"/>
              </a:rPr>
              <a:t>with that relationship to specify the date when an instructor became the advisor of a student. The </a:t>
            </a:r>
            <a:r>
              <a:rPr lang="en-US" sz="1200" b="0" i="1" u="none" strike="noStrike" kern="1200" baseline="0" dirty="0" smtClean="0">
                <a:solidFill>
                  <a:schemeClr val="tx1"/>
                </a:solidFill>
                <a:latin typeface="+mn-lt"/>
                <a:ea typeface="+mn-ea"/>
                <a:cs typeface="+mn-cs"/>
              </a:rPr>
              <a:t>advisor </a:t>
            </a:r>
            <a:r>
              <a:rPr lang="en-US" sz="1200" b="0" i="0" u="none" strike="noStrike" kern="1200" baseline="0" dirty="0" smtClean="0">
                <a:solidFill>
                  <a:schemeClr val="tx1"/>
                </a:solidFill>
                <a:latin typeface="+mn-lt"/>
                <a:ea typeface="+mn-ea"/>
                <a:cs typeface="+mn-cs"/>
              </a:rPr>
              <a:t>relationship among the entities corresponding to instructor Katz and student Shankar has the value “10 June 2007” for attribute </a:t>
            </a:r>
            <a:r>
              <a:rPr lang="en-US" sz="1200" b="0" i="1" u="none" strike="noStrike" kern="1200" baseline="0" dirty="0" smtClean="0">
                <a:solidFill>
                  <a:schemeClr val="tx1"/>
                </a:solidFill>
                <a:latin typeface="+mn-lt"/>
                <a:ea typeface="+mn-ea"/>
                <a:cs typeface="+mn-cs"/>
              </a:rPr>
              <a:t>date</a:t>
            </a:r>
            <a:r>
              <a:rPr lang="en-US" sz="1200" b="0" i="0" u="none" strike="noStrike" kern="1200" baseline="0" dirty="0" smtClean="0">
                <a:solidFill>
                  <a:schemeClr val="tx1"/>
                </a:solidFill>
                <a:latin typeface="+mn-lt"/>
                <a:ea typeface="+mn-ea"/>
                <a:cs typeface="+mn-cs"/>
              </a:rPr>
              <a:t>, which means that Katz became Shankar’s advisor on 10 June 2007.</a:t>
            </a:r>
            <a:endParaRPr lang="en-US" altLang="en-US" dirty="0" smtClean="0">
              <a:latin typeface="Times New Roman" panose="02020603050405020304" pitchFamily="18" charset="0"/>
              <a:ea typeface="ＭＳ Ｐゴシック" pitchFamily="34" charset="-128"/>
            </a:endParaRPr>
          </a:p>
        </p:txBody>
      </p:sp>
    </p:spTree>
    <p:extLst>
      <p:ext uri="{BB962C8B-B14F-4D97-AF65-F5344CB8AC3E}">
        <p14:creationId xmlns:p14="http://schemas.microsoft.com/office/powerpoint/2010/main" val="17672120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ＭＳ Ｐゴシック" pitchFamily="34" charset="-128"/>
              </a:defRPr>
            </a:lvl1pPr>
            <a:lvl2pPr marL="742950" indent="-285750" defTabSz="928688">
              <a:defRPr sz="1600">
                <a:solidFill>
                  <a:schemeClr val="tx1"/>
                </a:solidFill>
                <a:latin typeface="Helvetica" panose="020B0604020202020204" pitchFamily="34" charset="0"/>
                <a:ea typeface="ＭＳ Ｐゴシック" pitchFamily="34" charset="-128"/>
              </a:defRPr>
            </a:lvl2pPr>
            <a:lvl3pPr marL="1143000" indent="-228600" defTabSz="928688">
              <a:defRPr sz="1600">
                <a:solidFill>
                  <a:schemeClr val="tx1"/>
                </a:solidFill>
                <a:latin typeface="Helvetica" panose="020B0604020202020204" pitchFamily="34" charset="0"/>
                <a:ea typeface="ＭＳ Ｐゴシック" pitchFamily="34" charset="-128"/>
              </a:defRPr>
            </a:lvl3pPr>
            <a:lvl4pPr marL="1600200" indent="-228600" defTabSz="928688">
              <a:defRPr sz="1600">
                <a:solidFill>
                  <a:schemeClr val="tx1"/>
                </a:solidFill>
                <a:latin typeface="Helvetica" panose="020B0604020202020204" pitchFamily="34" charset="0"/>
                <a:ea typeface="ＭＳ Ｐゴシック" pitchFamily="34" charset="-128"/>
              </a:defRPr>
            </a:lvl4pPr>
            <a:lvl5pPr marL="2057400" indent="-228600" defTabSz="928688">
              <a:defRPr sz="1600">
                <a:solidFill>
                  <a:schemeClr val="tx1"/>
                </a:solidFill>
                <a:latin typeface="Helvetica" panose="020B0604020202020204" pitchFamily="34" charset="0"/>
                <a:ea typeface="ＭＳ Ｐゴシック"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9pPr>
          </a:lstStyle>
          <a:p>
            <a:fld id="{49AA9A6E-DE7B-4E56-BB52-F8894BD58ED7}" type="slidenum">
              <a:rPr lang="en-US" altLang="en-US" sz="1200"/>
              <a:pPr/>
              <a:t>14</a:t>
            </a:fld>
            <a:endParaRPr lang="en-US" altLang="en-US" sz="120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xfrm>
            <a:off x="933450" y="4416425"/>
            <a:ext cx="51435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Times New Roman" panose="02020603050405020304" pitchFamily="18" charset="0"/>
              <a:ea typeface="ＭＳ Ｐゴシック" pitchFamily="34" charset="-128"/>
            </a:endParaRPr>
          </a:p>
        </p:txBody>
      </p:sp>
    </p:spTree>
    <p:extLst>
      <p:ext uri="{BB962C8B-B14F-4D97-AF65-F5344CB8AC3E}">
        <p14:creationId xmlns:p14="http://schemas.microsoft.com/office/powerpoint/2010/main" val="41684528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642718-2306-4720-B007-F10CEC1EAC3C}" type="slidenum">
              <a:rPr lang="en-US" smtClean="0"/>
              <a:t>15</a:t>
            </a:fld>
            <a:endParaRPr lang="en-US"/>
          </a:p>
        </p:txBody>
      </p:sp>
    </p:spTree>
    <p:extLst>
      <p:ext uri="{BB962C8B-B14F-4D97-AF65-F5344CB8AC3E}">
        <p14:creationId xmlns:p14="http://schemas.microsoft.com/office/powerpoint/2010/main" val="21640281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ＭＳ Ｐゴシック" pitchFamily="34" charset="-128"/>
              </a:defRPr>
            </a:lvl1pPr>
            <a:lvl2pPr marL="742950" indent="-285750" defTabSz="928688">
              <a:defRPr sz="1600">
                <a:solidFill>
                  <a:schemeClr val="tx1"/>
                </a:solidFill>
                <a:latin typeface="Helvetica" panose="020B0604020202020204" pitchFamily="34" charset="0"/>
                <a:ea typeface="ＭＳ Ｐゴシック" pitchFamily="34" charset="-128"/>
              </a:defRPr>
            </a:lvl2pPr>
            <a:lvl3pPr marL="1143000" indent="-228600" defTabSz="928688">
              <a:defRPr sz="1600">
                <a:solidFill>
                  <a:schemeClr val="tx1"/>
                </a:solidFill>
                <a:latin typeface="Helvetica" panose="020B0604020202020204" pitchFamily="34" charset="0"/>
                <a:ea typeface="ＭＳ Ｐゴシック" pitchFamily="34" charset="-128"/>
              </a:defRPr>
            </a:lvl3pPr>
            <a:lvl4pPr marL="1600200" indent="-228600" defTabSz="928688">
              <a:defRPr sz="1600">
                <a:solidFill>
                  <a:schemeClr val="tx1"/>
                </a:solidFill>
                <a:latin typeface="Helvetica" panose="020B0604020202020204" pitchFamily="34" charset="0"/>
                <a:ea typeface="ＭＳ Ｐゴシック" pitchFamily="34" charset="-128"/>
              </a:defRPr>
            </a:lvl4pPr>
            <a:lvl5pPr marL="2057400" indent="-228600" defTabSz="928688">
              <a:defRPr sz="1600">
                <a:solidFill>
                  <a:schemeClr val="tx1"/>
                </a:solidFill>
                <a:latin typeface="Helvetica" panose="020B0604020202020204" pitchFamily="34" charset="0"/>
                <a:ea typeface="ＭＳ Ｐゴシック"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9pPr>
          </a:lstStyle>
          <a:p>
            <a:fld id="{9846E686-1D61-47E1-B222-DD1E89015181}" type="slidenum">
              <a:rPr lang="en-US" altLang="en-US" sz="1200"/>
              <a:pPr/>
              <a:t>16</a:t>
            </a:fld>
            <a:endParaRPr lang="en-US" altLang="en-US" sz="120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xfrm>
            <a:off x="933450" y="4416425"/>
            <a:ext cx="51435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1" i="0" u="none" strike="noStrike" kern="1200" baseline="0" dirty="0" smtClean="0">
                <a:solidFill>
                  <a:schemeClr val="tx1"/>
                </a:solidFill>
                <a:latin typeface="+mn-lt"/>
                <a:ea typeface="+mn-ea"/>
                <a:cs typeface="+mn-cs"/>
              </a:rPr>
              <a:t>Mapping cardinalities</a:t>
            </a:r>
            <a:r>
              <a:rPr lang="en-US" sz="1200" b="0" i="0" u="none" strike="noStrike" kern="1200" baseline="0" dirty="0" smtClean="0">
                <a:solidFill>
                  <a:schemeClr val="tx1"/>
                </a:solidFill>
                <a:latin typeface="+mn-lt"/>
                <a:ea typeface="+mn-ea"/>
                <a:cs typeface="+mn-cs"/>
              </a:rPr>
              <a:t>, or cardinality ratios, express the number of entities to which another entity can be associated via a relationship set.</a:t>
            </a:r>
          </a:p>
          <a:p>
            <a:endParaRPr lang="en-US" altLang="en-US" sz="1200" b="0" i="0" u="none" strike="noStrike" kern="1200" baseline="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sz="3200" b="1" dirty="0" smtClean="0">
                <a:ea typeface="ＭＳ Ｐゴシック" pitchFamily="34" charset="-128"/>
              </a:rPr>
              <a:t>Constraints (rules, policies) </a:t>
            </a:r>
            <a:r>
              <a:rPr lang="en-US" altLang="en-US" sz="3200" b="1" dirty="0" smtClean="0">
                <a:ea typeface="ＭＳ Ｐゴシック" pitchFamily="34" charset="-128"/>
                <a:sym typeface="Wingdings" panose="05000000000000000000" pitchFamily="2" charset="2"/>
              </a:rPr>
              <a:t>-&gt; </a:t>
            </a:r>
            <a:r>
              <a:rPr lang="en-US" altLang="en-US" sz="3200" b="1" dirty="0" smtClean="0">
                <a:solidFill>
                  <a:srgbClr val="FF0000"/>
                </a:solidFill>
                <a:ea typeface="ＭＳ Ｐゴシック" pitchFamily="34" charset="-128"/>
              </a:rPr>
              <a:t>Multiplicity</a:t>
            </a:r>
            <a:r>
              <a:rPr lang="en-US" altLang="en-US" sz="3200" b="1" dirty="0" smtClean="0">
                <a:ea typeface="ＭＳ Ｐゴシック" pitchFamily="34" charset="-128"/>
              </a:rPr>
              <a:t>= Cardinality (max) +Participation (min, </a:t>
            </a:r>
            <a:r>
              <a:rPr lang="en-US" altLang="en-US" sz="3200" b="1" dirty="0" err="1" smtClean="0">
                <a:ea typeface="ＭＳ Ｐゴシック" pitchFamily="34" charset="-128"/>
              </a:rPr>
              <a:t>altleast</a:t>
            </a:r>
            <a:r>
              <a:rPr lang="en-US" altLang="en-US" sz="3200" b="1" dirty="0" smtClean="0">
                <a:ea typeface="ＭＳ Ｐゴシック" pitchFamily="34" charset="-128"/>
              </a:rPr>
              <a:t>)</a:t>
            </a:r>
          </a:p>
          <a:p>
            <a:endParaRPr lang="en-US" altLang="en-US" dirty="0" smtClean="0">
              <a:latin typeface="Times New Roman" panose="02020603050405020304" pitchFamily="18" charset="0"/>
              <a:ea typeface="ＭＳ Ｐゴシック" pitchFamily="34" charset="-128"/>
            </a:endParaRPr>
          </a:p>
        </p:txBody>
      </p:sp>
    </p:spTree>
    <p:extLst>
      <p:ext uri="{BB962C8B-B14F-4D97-AF65-F5344CB8AC3E}">
        <p14:creationId xmlns:p14="http://schemas.microsoft.com/office/powerpoint/2010/main" val="2107849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ＭＳ Ｐゴシック" pitchFamily="34" charset="-128"/>
              </a:defRPr>
            </a:lvl1pPr>
            <a:lvl2pPr marL="742950" indent="-285750" defTabSz="928688">
              <a:defRPr sz="1600">
                <a:solidFill>
                  <a:schemeClr val="tx1"/>
                </a:solidFill>
                <a:latin typeface="Helvetica" panose="020B0604020202020204" pitchFamily="34" charset="0"/>
                <a:ea typeface="ＭＳ Ｐゴシック" pitchFamily="34" charset="-128"/>
              </a:defRPr>
            </a:lvl2pPr>
            <a:lvl3pPr marL="1143000" indent="-228600" defTabSz="928688">
              <a:defRPr sz="1600">
                <a:solidFill>
                  <a:schemeClr val="tx1"/>
                </a:solidFill>
                <a:latin typeface="Helvetica" panose="020B0604020202020204" pitchFamily="34" charset="0"/>
                <a:ea typeface="ＭＳ Ｐゴシック" pitchFamily="34" charset="-128"/>
              </a:defRPr>
            </a:lvl3pPr>
            <a:lvl4pPr marL="1600200" indent="-228600" defTabSz="928688">
              <a:defRPr sz="1600">
                <a:solidFill>
                  <a:schemeClr val="tx1"/>
                </a:solidFill>
                <a:latin typeface="Helvetica" panose="020B0604020202020204" pitchFamily="34" charset="0"/>
                <a:ea typeface="ＭＳ Ｐゴシック" pitchFamily="34" charset="-128"/>
              </a:defRPr>
            </a:lvl4pPr>
            <a:lvl5pPr marL="2057400" indent="-228600" defTabSz="928688">
              <a:defRPr sz="1600">
                <a:solidFill>
                  <a:schemeClr val="tx1"/>
                </a:solidFill>
                <a:latin typeface="Helvetica" panose="020B0604020202020204" pitchFamily="34" charset="0"/>
                <a:ea typeface="ＭＳ Ｐゴシック"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9pPr>
          </a:lstStyle>
          <a:p>
            <a:fld id="{15014D2E-CEE6-43FF-9B93-288D8F9B9928}" type="slidenum">
              <a:rPr lang="en-US" altLang="en-US" sz="1200"/>
              <a:pPr/>
              <a:t>17</a:t>
            </a:fld>
            <a:endParaRPr lang="en-US" altLang="en-US" sz="120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xfrm>
            <a:off x="933450" y="4416425"/>
            <a:ext cx="51435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1" i="0" u="none" strike="noStrike" kern="1200" baseline="0" dirty="0" smtClean="0">
                <a:solidFill>
                  <a:schemeClr val="tx1"/>
                </a:solidFill>
                <a:latin typeface="+mn-lt"/>
                <a:ea typeface="+mn-ea"/>
                <a:cs typeface="+mn-cs"/>
              </a:rPr>
              <a:t>One-to-one</a:t>
            </a:r>
            <a:r>
              <a:rPr lang="en-US" sz="1200" b="0" i="0" u="none" strike="noStrike" kern="1200" baseline="0" dirty="0" smtClean="0">
                <a:solidFill>
                  <a:schemeClr val="tx1"/>
                </a:solidFill>
                <a:latin typeface="+mn-lt"/>
                <a:ea typeface="+mn-ea"/>
                <a:cs typeface="+mn-cs"/>
              </a:rPr>
              <a:t>. An entity in </a:t>
            </a:r>
            <a:r>
              <a:rPr lang="en-US" sz="1200" b="0" i="1" u="none" strike="noStrike" kern="1200" baseline="0" dirty="0" smtClean="0">
                <a:solidFill>
                  <a:schemeClr val="tx1"/>
                </a:solidFill>
                <a:latin typeface="+mn-lt"/>
                <a:ea typeface="+mn-ea"/>
                <a:cs typeface="+mn-cs"/>
              </a:rPr>
              <a:t>A </a:t>
            </a:r>
            <a:r>
              <a:rPr lang="en-US" sz="1200" b="0" i="0" u="none" strike="noStrike" kern="1200" baseline="0" dirty="0" smtClean="0">
                <a:solidFill>
                  <a:schemeClr val="tx1"/>
                </a:solidFill>
                <a:latin typeface="+mn-lt"/>
                <a:ea typeface="+mn-ea"/>
                <a:cs typeface="+mn-cs"/>
              </a:rPr>
              <a:t>is associated with </a:t>
            </a:r>
            <a:r>
              <a:rPr lang="en-US" sz="1200" b="0" i="1" u="none" strike="noStrike" kern="1200" baseline="0" dirty="0" smtClean="0">
                <a:solidFill>
                  <a:schemeClr val="tx1"/>
                </a:solidFill>
                <a:latin typeface="+mn-lt"/>
                <a:ea typeface="+mn-ea"/>
                <a:cs typeface="+mn-cs"/>
              </a:rPr>
              <a:t>at most </a:t>
            </a:r>
            <a:r>
              <a:rPr lang="en-US" sz="1200" b="0" i="0" u="none" strike="noStrike" kern="1200" baseline="0" dirty="0" smtClean="0">
                <a:solidFill>
                  <a:schemeClr val="tx1"/>
                </a:solidFill>
                <a:latin typeface="+mn-lt"/>
                <a:ea typeface="+mn-ea"/>
                <a:cs typeface="+mn-cs"/>
              </a:rPr>
              <a:t>one entity in </a:t>
            </a:r>
            <a:r>
              <a:rPr lang="en-US" sz="1200" b="0" i="1" u="none" strike="noStrike" kern="1200" baseline="0" dirty="0" smtClean="0">
                <a:solidFill>
                  <a:schemeClr val="tx1"/>
                </a:solidFill>
                <a:latin typeface="+mn-lt"/>
                <a:ea typeface="+mn-ea"/>
                <a:cs typeface="+mn-cs"/>
              </a:rPr>
              <a:t>B</a:t>
            </a:r>
            <a:r>
              <a:rPr lang="en-US" sz="1200" b="0" i="0" u="none" strike="noStrike" kern="1200" baseline="0" dirty="0" smtClean="0">
                <a:solidFill>
                  <a:schemeClr val="tx1"/>
                </a:solidFill>
                <a:latin typeface="+mn-lt"/>
                <a:ea typeface="+mn-ea"/>
                <a:cs typeface="+mn-cs"/>
              </a:rPr>
              <a:t>, and an entity in </a:t>
            </a:r>
            <a:r>
              <a:rPr lang="en-US" sz="1200" b="0" i="1" u="none" strike="noStrike" kern="1200" baseline="0" dirty="0" smtClean="0">
                <a:solidFill>
                  <a:schemeClr val="tx1"/>
                </a:solidFill>
                <a:latin typeface="+mn-lt"/>
                <a:ea typeface="+mn-ea"/>
                <a:cs typeface="+mn-cs"/>
              </a:rPr>
              <a:t>B </a:t>
            </a:r>
            <a:r>
              <a:rPr lang="en-US" sz="1200" b="0" i="0" u="none" strike="noStrike" kern="1200" baseline="0" dirty="0" smtClean="0">
                <a:solidFill>
                  <a:schemeClr val="tx1"/>
                </a:solidFill>
                <a:latin typeface="+mn-lt"/>
                <a:ea typeface="+mn-ea"/>
                <a:cs typeface="+mn-cs"/>
              </a:rPr>
              <a:t>is associated with </a:t>
            </a:r>
            <a:r>
              <a:rPr lang="en-US" sz="1200" b="0" i="1" u="none" strike="noStrike" kern="1200" baseline="0" dirty="0" smtClean="0">
                <a:solidFill>
                  <a:schemeClr val="tx1"/>
                </a:solidFill>
                <a:latin typeface="+mn-lt"/>
                <a:ea typeface="+mn-ea"/>
                <a:cs typeface="+mn-cs"/>
              </a:rPr>
              <a:t>at most </a:t>
            </a:r>
            <a:r>
              <a:rPr lang="en-US" sz="1200" b="0" i="0" u="none" strike="noStrike" kern="1200" baseline="0" dirty="0" smtClean="0">
                <a:solidFill>
                  <a:schemeClr val="tx1"/>
                </a:solidFill>
                <a:latin typeface="+mn-lt"/>
                <a:ea typeface="+mn-ea"/>
                <a:cs typeface="+mn-cs"/>
              </a:rPr>
              <a:t>one entity in </a:t>
            </a:r>
            <a:r>
              <a:rPr lang="en-US" sz="1200" b="0" i="1" u="none" strike="noStrike" kern="1200" baseline="0" dirty="0" smtClean="0">
                <a:solidFill>
                  <a:schemeClr val="tx1"/>
                </a:solidFill>
                <a:latin typeface="+mn-lt"/>
                <a:ea typeface="+mn-ea"/>
                <a:cs typeface="+mn-cs"/>
              </a:rPr>
              <a:t>A</a:t>
            </a:r>
            <a:r>
              <a:rPr lang="en-US" sz="1200" b="0" i="0" u="none" strike="noStrike" kern="1200" baseline="0" dirty="0" smtClean="0">
                <a:solidFill>
                  <a:schemeClr val="tx1"/>
                </a:solidFill>
                <a:latin typeface="+mn-lt"/>
                <a:ea typeface="+mn-ea"/>
                <a:cs typeface="+mn-cs"/>
              </a:rPr>
              <a:t>.</a:t>
            </a:r>
          </a:p>
          <a:p>
            <a:r>
              <a:rPr lang="en-US" sz="1200" b="1" i="0" u="none" strike="noStrike" kern="1200" baseline="0" dirty="0" smtClean="0">
                <a:solidFill>
                  <a:schemeClr val="tx1"/>
                </a:solidFill>
                <a:latin typeface="+mn-lt"/>
                <a:ea typeface="+mn-ea"/>
                <a:cs typeface="+mn-cs"/>
              </a:rPr>
              <a:t>One-to-many</a:t>
            </a:r>
            <a:r>
              <a:rPr lang="en-US" sz="1200" b="0" i="0" u="none" strike="noStrike" kern="1200" baseline="0" dirty="0" smtClean="0">
                <a:solidFill>
                  <a:schemeClr val="tx1"/>
                </a:solidFill>
                <a:latin typeface="+mn-lt"/>
                <a:ea typeface="+mn-ea"/>
                <a:cs typeface="+mn-cs"/>
              </a:rPr>
              <a:t>. An entity in </a:t>
            </a:r>
            <a:r>
              <a:rPr lang="en-US" sz="1200" b="0" i="1" u="none" strike="noStrike" kern="1200" baseline="0" dirty="0" smtClean="0">
                <a:solidFill>
                  <a:schemeClr val="tx1"/>
                </a:solidFill>
                <a:latin typeface="+mn-lt"/>
                <a:ea typeface="+mn-ea"/>
                <a:cs typeface="+mn-cs"/>
              </a:rPr>
              <a:t>A </a:t>
            </a:r>
            <a:r>
              <a:rPr lang="en-US" sz="1200" b="0" i="0" u="none" strike="noStrike" kern="1200" baseline="0" dirty="0" smtClean="0">
                <a:solidFill>
                  <a:schemeClr val="tx1"/>
                </a:solidFill>
                <a:latin typeface="+mn-lt"/>
                <a:ea typeface="+mn-ea"/>
                <a:cs typeface="+mn-cs"/>
              </a:rPr>
              <a:t>is associated with any number (zero or more) of entities in </a:t>
            </a:r>
            <a:r>
              <a:rPr lang="en-US" sz="1200" b="0" i="1" u="none" strike="noStrike" kern="1200" baseline="0" dirty="0" smtClean="0">
                <a:solidFill>
                  <a:schemeClr val="tx1"/>
                </a:solidFill>
                <a:latin typeface="+mn-lt"/>
                <a:ea typeface="+mn-ea"/>
                <a:cs typeface="+mn-cs"/>
              </a:rPr>
              <a:t>B</a:t>
            </a:r>
            <a:r>
              <a:rPr lang="en-US" sz="1200" b="0" i="0" u="none" strike="noStrike" kern="1200" baseline="0" dirty="0" smtClean="0">
                <a:solidFill>
                  <a:schemeClr val="tx1"/>
                </a:solidFill>
                <a:latin typeface="+mn-lt"/>
                <a:ea typeface="+mn-ea"/>
                <a:cs typeface="+mn-cs"/>
              </a:rPr>
              <a:t>. An entity in </a:t>
            </a:r>
            <a:r>
              <a:rPr lang="en-US" sz="1200" b="0" i="1" u="none" strike="noStrike" kern="1200" baseline="0" dirty="0" smtClean="0">
                <a:solidFill>
                  <a:schemeClr val="tx1"/>
                </a:solidFill>
                <a:latin typeface="+mn-lt"/>
                <a:ea typeface="+mn-ea"/>
                <a:cs typeface="+mn-cs"/>
              </a:rPr>
              <a:t>B</a:t>
            </a:r>
            <a:r>
              <a:rPr lang="en-US" sz="1200" b="0" i="0" u="none" strike="noStrike" kern="1200" baseline="0" dirty="0" smtClean="0">
                <a:solidFill>
                  <a:schemeClr val="tx1"/>
                </a:solidFill>
                <a:latin typeface="+mn-lt"/>
                <a:ea typeface="+mn-ea"/>
                <a:cs typeface="+mn-cs"/>
              </a:rPr>
              <a:t>, however, can be associated with </a:t>
            </a:r>
            <a:r>
              <a:rPr lang="en-US" sz="1200" b="0" i="1" u="none" strike="noStrike" kern="1200" baseline="0" dirty="0" smtClean="0">
                <a:solidFill>
                  <a:schemeClr val="tx1"/>
                </a:solidFill>
                <a:latin typeface="+mn-lt"/>
                <a:ea typeface="+mn-ea"/>
                <a:cs typeface="+mn-cs"/>
              </a:rPr>
              <a:t>at most </a:t>
            </a:r>
            <a:r>
              <a:rPr lang="en-US" sz="1200" b="0" i="0" u="none" strike="noStrike" kern="1200" baseline="0" dirty="0" smtClean="0">
                <a:solidFill>
                  <a:schemeClr val="tx1"/>
                </a:solidFill>
                <a:latin typeface="+mn-lt"/>
                <a:ea typeface="+mn-ea"/>
                <a:cs typeface="+mn-cs"/>
              </a:rPr>
              <a:t>one entity in </a:t>
            </a:r>
            <a:r>
              <a:rPr lang="en-US" sz="1200" b="0" i="1" u="none" strike="noStrike" kern="1200" baseline="0" dirty="0" smtClean="0">
                <a:solidFill>
                  <a:schemeClr val="tx1"/>
                </a:solidFill>
                <a:latin typeface="+mn-lt"/>
                <a:ea typeface="+mn-ea"/>
                <a:cs typeface="+mn-cs"/>
              </a:rPr>
              <a:t>A</a:t>
            </a:r>
            <a:r>
              <a:rPr lang="en-US" sz="1200" b="0" i="0" u="none" strike="noStrike" kern="1200" baseline="0" dirty="0" smtClean="0">
                <a:solidFill>
                  <a:schemeClr val="tx1"/>
                </a:solidFill>
                <a:latin typeface="+mn-lt"/>
                <a:ea typeface="+mn-ea"/>
                <a:cs typeface="+mn-cs"/>
              </a:rPr>
              <a:t>. </a:t>
            </a:r>
            <a:endParaRPr lang="en-US" altLang="en-US" dirty="0" smtClean="0">
              <a:latin typeface="Times New Roman" panose="02020603050405020304" pitchFamily="18" charset="0"/>
              <a:ea typeface="ＭＳ Ｐゴシック" pitchFamily="34" charset="-128"/>
            </a:endParaRPr>
          </a:p>
        </p:txBody>
      </p:sp>
    </p:spTree>
    <p:extLst>
      <p:ext uri="{BB962C8B-B14F-4D97-AF65-F5344CB8AC3E}">
        <p14:creationId xmlns:p14="http://schemas.microsoft.com/office/powerpoint/2010/main" val="27297518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ＭＳ Ｐゴシック" pitchFamily="34" charset="-128"/>
              </a:defRPr>
            </a:lvl1pPr>
            <a:lvl2pPr marL="742950" indent="-285750" defTabSz="928688">
              <a:defRPr sz="1600">
                <a:solidFill>
                  <a:schemeClr val="tx1"/>
                </a:solidFill>
                <a:latin typeface="Helvetica" panose="020B0604020202020204" pitchFamily="34" charset="0"/>
                <a:ea typeface="ＭＳ Ｐゴシック" pitchFamily="34" charset="-128"/>
              </a:defRPr>
            </a:lvl2pPr>
            <a:lvl3pPr marL="1143000" indent="-228600" defTabSz="928688">
              <a:defRPr sz="1600">
                <a:solidFill>
                  <a:schemeClr val="tx1"/>
                </a:solidFill>
                <a:latin typeface="Helvetica" panose="020B0604020202020204" pitchFamily="34" charset="0"/>
                <a:ea typeface="ＭＳ Ｐゴシック" pitchFamily="34" charset="-128"/>
              </a:defRPr>
            </a:lvl3pPr>
            <a:lvl4pPr marL="1600200" indent="-228600" defTabSz="928688">
              <a:defRPr sz="1600">
                <a:solidFill>
                  <a:schemeClr val="tx1"/>
                </a:solidFill>
                <a:latin typeface="Helvetica" panose="020B0604020202020204" pitchFamily="34" charset="0"/>
                <a:ea typeface="ＭＳ Ｐゴシック" pitchFamily="34" charset="-128"/>
              </a:defRPr>
            </a:lvl4pPr>
            <a:lvl5pPr marL="2057400" indent="-228600" defTabSz="928688">
              <a:defRPr sz="1600">
                <a:solidFill>
                  <a:schemeClr val="tx1"/>
                </a:solidFill>
                <a:latin typeface="Helvetica" panose="020B0604020202020204" pitchFamily="34" charset="0"/>
                <a:ea typeface="ＭＳ Ｐゴシック"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9pPr>
          </a:lstStyle>
          <a:p>
            <a:fld id="{F8F3F861-916B-4BA5-BECA-E8181E2769DF}" type="slidenum">
              <a:rPr lang="en-US" altLang="en-US" sz="1200"/>
              <a:pPr/>
              <a:t>18</a:t>
            </a:fld>
            <a:endParaRPr lang="en-US" altLang="en-US" sz="120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xfrm>
            <a:off x="933450" y="4416425"/>
            <a:ext cx="51435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1" i="0" u="none" strike="noStrike" kern="1200" baseline="0" dirty="0" smtClean="0">
                <a:solidFill>
                  <a:schemeClr val="tx1"/>
                </a:solidFill>
                <a:latin typeface="+mn-lt"/>
                <a:ea typeface="+mn-ea"/>
                <a:cs typeface="+mn-cs"/>
              </a:rPr>
              <a:t>Many-to-one</a:t>
            </a:r>
            <a:r>
              <a:rPr lang="en-US" sz="1200" b="0" i="0" u="none" strike="noStrike" kern="1200" baseline="0" dirty="0" smtClean="0">
                <a:solidFill>
                  <a:schemeClr val="tx1"/>
                </a:solidFill>
                <a:latin typeface="+mn-lt"/>
                <a:ea typeface="+mn-ea"/>
                <a:cs typeface="+mn-cs"/>
              </a:rPr>
              <a:t>. An entity in </a:t>
            </a:r>
            <a:r>
              <a:rPr lang="en-US" sz="1200" b="0" i="1" u="none" strike="noStrike" kern="1200" baseline="0" dirty="0" smtClean="0">
                <a:solidFill>
                  <a:schemeClr val="tx1"/>
                </a:solidFill>
                <a:latin typeface="+mn-lt"/>
                <a:ea typeface="+mn-ea"/>
                <a:cs typeface="+mn-cs"/>
              </a:rPr>
              <a:t>A </a:t>
            </a:r>
            <a:r>
              <a:rPr lang="en-US" sz="1200" b="0" i="0" u="none" strike="noStrike" kern="1200" baseline="0" dirty="0" smtClean="0">
                <a:solidFill>
                  <a:schemeClr val="tx1"/>
                </a:solidFill>
                <a:latin typeface="+mn-lt"/>
                <a:ea typeface="+mn-ea"/>
                <a:cs typeface="+mn-cs"/>
              </a:rPr>
              <a:t>is associated with </a:t>
            </a:r>
            <a:r>
              <a:rPr lang="en-US" sz="1200" b="0" i="1" u="none" strike="noStrike" kern="1200" baseline="0" dirty="0" smtClean="0">
                <a:solidFill>
                  <a:schemeClr val="tx1"/>
                </a:solidFill>
                <a:latin typeface="+mn-lt"/>
                <a:ea typeface="+mn-ea"/>
                <a:cs typeface="+mn-cs"/>
              </a:rPr>
              <a:t>at most </a:t>
            </a:r>
            <a:r>
              <a:rPr lang="en-US" sz="1200" b="0" i="0" u="none" strike="noStrike" kern="1200" baseline="0" dirty="0" smtClean="0">
                <a:solidFill>
                  <a:schemeClr val="tx1"/>
                </a:solidFill>
                <a:latin typeface="+mn-lt"/>
                <a:ea typeface="+mn-ea"/>
                <a:cs typeface="+mn-cs"/>
              </a:rPr>
              <a:t>one entity in </a:t>
            </a:r>
            <a:r>
              <a:rPr lang="en-US" sz="1200" b="0" i="1" u="none" strike="noStrike" kern="1200" baseline="0" dirty="0" smtClean="0">
                <a:solidFill>
                  <a:schemeClr val="tx1"/>
                </a:solidFill>
                <a:latin typeface="+mn-lt"/>
                <a:ea typeface="+mn-ea"/>
                <a:cs typeface="+mn-cs"/>
              </a:rPr>
              <a:t>B</a:t>
            </a:r>
            <a:r>
              <a:rPr lang="en-US" sz="1200" b="0" i="0" u="none" strike="noStrike" kern="1200" baseline="0" dirty="0" smtClean="0">
                <a:solidFill>
                  <a:schemeClr val="tx1"/>
                </a:solidFill>
                <a:latin typeface="+mn-lt"/>
                <a:ea typeface="+mn-ea"/>
                <a:cs typeface="+mn-cs"/>
              </a:rPr>
              <a:t>. An entity in </a:t>
            </a:r>
            <a:r>
              <a:rPr lang="en-US" sz="1200" b="0" i="1" u="none" strike="noStrike" kern="1200" baseline="0" dirty="0" smtClean="0">
                <a:solidFill>
                  <a:schemeClr val="tx1"/>
                </a:solidFill>
                <a:latin typeface="+mn-lt"/>
                <a:ea typeface="+mn-ea"/>
                <a:cs typeface="+mn-cs"/>
              </a:rPr>
              <a:t>B</a:t>
            </a:r>
            <a:r>
              <a:rPr lang="en-US" sz="1200" b="0" i="0" u="none" strike="noStrike" kern="1200" baseline="0" dirty="0" smtClean="0">
                <a:solidFill>
                  <a:schemeClr val="tx1"/>
                </a:solidFill>
                <a:latin typeface="+mn-lt"/>
                <a:ea typeface="+mn-ea"/>
                <a:cs typeface="+mn-cs"/>
              </a:rPr>
              <a:t>, however, can be associated with any number (zero or more) of entities in </a:t>
            </a:r>
            <a:r>
              <a:rPr lang="en-US" sz="1200" b="0" i="1" u="none" strike="noStrike" kern="1200" baseline="0" dirty="0" smtClean="0">
                <a:solidFill>
                  <a:schemeClr val="tx1"/>
                </a:solidFill>
                <a:latin typeface="+mn-lt"/>
                <a:ea typeface="+mn-ea"/>
                <a:cs typeface="+mn-cs"/>
              </a:rPr>
              <a:t>A</a:t>
            </a:r>
            <a:r>
              <a:rPr lang="en-US" sz="1200" b="0" i="0" u="none" strike="noStrike" kern="1200" baseline="0" dirty="0" smtClean="0">
                <a:solidFill>
                  <a:schemeClr val="tx1"/>
                </a:solidFill>
                <a:latin typeface="+mn-lt"/>
                <a:ea typeface="+mn-ea"/>
                <a:cs typeface="+mn-cs"/>
              </a:rPr>
              <a:t>.</a:t>
            </a:r>
          </a:p>
          <a:p>
            <a:r>
              <a:rPr lang="en-US" sz="1200" b="1" i="0" u="none" strike="noStrike" kern="1200" baseline="0" dirty="0" smtClean="0">
                <a:solidFill>
                  <a:schemeClr val="tx1"/>
                </a:solidFill>
                <a:latin typeface="+mn-lt"/>
                <a:ea typeface="+mn-ea"/>
                <a:cs typeface="+mn-cs"/>
              </a:rPr>
              <a:t>Many-to-many</a:t>
            </a:r>
            <a:r>
              <a:rPr lang="en-US" sz="1200" b="0" i="0" u="none" strike="noStrike" kern="1200" baseline="0" dirty="0" smtClean="0">
                <a:solidFill>
                  <a:schemeClr val="tx1"/>
                </a:solidFill>
                <a:latin typeface="+mn-lt"/>
                <a:ea typeface="+mn-ea"/>
                <a:cs typeface="+mn-cs"/>
              </a:rPr>
              <a:t>. An entity in </a:t>
            </a:r>
            <a:r>
              <a:rPr lang="en-US" sz="1200" b="0" i="1" u="none" strike="noStrike" kern="1200" baseline="0" dirty="0" smtClean="0">
                <a:solidFill>
                  <a:schemeClr val="tx1"/>
                </a:solidFill>
                <a:latin typeface="+mn-lt"/>
                <a:ea typeface="+mn-ea"/>
                <a:cs typeface="+mn-cs"/>
              </a:rPr>
              <a:t>A </a:t>
            </a:r>
            <a:r>
              <a:rPr lang="en-US" sz="1200" b="0" i="0" u="none" strike="noStrike" kern="1200" baseline="0" dirty="0" smtClean="0">
                <a:solidFill>
                  <a:schemeClr val="tx1"/>
                </a:solidFill>
                <a:latin typeface="+mn-lt"/>
                <a:ea typeface="+mn-ea"/>
                <a:cs typeface="+mn-cs"/>
              </a:rPr>
              <a:t>is associated with any number (zero or more) of entities in </a:t>
            </a:r>
            <a:r>
              <a:rPr lang="en-US" sz="1200" b="0" i="1" u="none" strike="noStrike" kern="1200" baseline="0" dirty="0" smtClean="0">
                <a:solidFill>
                  <a:schemeClr val="tx1"/>
                </a:solidFill>
                <a:latin typeface="+mn-lt"/>
                <a:ea typeface="+mn-ea"/>
                <a:cs typeface="+mn-cs"/>
              </a:rPr>
              <a:t>B</a:t>
            </a:r>
            <a:r>
              <a:rPr lang="en-US" sz="1200" b="0" i="0" u="none" strike="noStrike" kern="1200" baseline="0" dirty="0" smtClean="0">
                <a:solidFill>
                  <a:schemeClr val="tx1"/>
                </a:solidFill>
                <a:latin typeface="+mn-lt"/>
                <a:ea typeface="+mn-ea"/>
                <a:cs typeface="+mn-cs"/>
              </a:rPr>
              <a:t>, and an entity in </a:t>
            </a:r>
            <a:r>
              <a:rPr lang="en-US" sz="1200" b="0" i="1" u="none" strike="noStrike" kern="1200" baseline="0" dirty="0" smtClean="0">
                <a:solidFill>
                  <a:schemeClr val="tx1"/>
                </a:solidFill>
                <a:latin typeface="+mn-lt"/>
                <a:ea typeface="+mn-ea"/>
                <a:cs typeface="+mn-cs"/>
              </a:rPr>
              <a:t>B </a:t>
            </a:r>
            <a:r>
              <a:rPr lang="en-US" sz="1200" b="0" i="0" u="none" strike="noStrike" kern="1200" baseline="0" dirty="0" smtClean="0">
                <a:solidFill>
                  <a:schemeClr val="tx1"/>
                </a:solidFill>
                <a:latin typeface="+mn-lt"/>
                <a:ea typeface="+mn-ea"/>
                <a:cs typeface="+mn-cs"/>
              </a:rPr>
              <a:t>is associated with any number (zero or more) of entities in </a:t>
            </a:r>
            <a:r>
              <a:rPr lang="en-US" sz="1200" b="0" i="1" u="none" strike="noStrike" kern="1200" baseline="0" dirty="0" smtClean="0">
                <a:solidFill>
                  <a:schemeClr val="tx1"/>
                </a:solidFill>
                <a:latin typeface="+mn-lt"/>
                <a:ea typeface="+mn-ea"/>
                <a:cs typeface="+mn-cs"/>
              </a:rPr>
              <a:t>A</a:t>
            </a:r>
            <a:r>
              <a:rPr lang="en-US" sz="1200" b="0" i="0" u="none" strike="noStrike" kern="1200" baseline="0" dirty="0" smtClean="0">
                <a:solidFill>
                  <a:schemeClr val="tx1"/>
                </a:solidFill>
                <a:latin typeface="+mn-lt"/>
                <a:ea typeface="+mn-ea"/>
                <a:cs typeface="+mn-cs"/>
              </a:rPr>
              <a:t>. </a:t>
            </a:r>
            <a:endParaRPr lang="en-US" altLang="en-US" dirty="0" smtClean="0">
              <a:latin typeface="Times New Roman" panose="02020603050405020304" pitchFamily="18" charset="0"/>
              <a:ea typeface="ＭＳ Ｐゴシック" pitchFamily="34" charset="-128"/>
            </a:endParaRPr>
          </a:p>
        </p:txBody>
      </p:sp>
    </p:spTree>
    <p:extLst>
      <p:ext uri="{BB962C8B-B14F-4D97-AF65-F5344CB8AC3E}">
        <p14:creationId xmlns:p14="http://schemas.microsoft.com/office/powerpoint/2010/main" val="4639236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itchFamily="34" charset="-128"/>
              </a:defRPr>
            </a:lvl1pPr>
            <a:lvl2pPr marL="742950" indent="-285750" defTabSz="930275">
              <a:defRPr sz="1600">
                <a:solidFill>
                  <a:schemeClr val="tx1"/>
                </a:solidFill>
                <a:latin typeface="Helvetica" panose="020B0604020202020204" pitchFamily="34" charset="0"/>
                <a:ea typeface="ＭＳ Ｐゴシック" pitchFamily="34" charset="-128"/>
              </a:defRPr>
            </a:lvl2pPr>
            <a:lvl3pPr marL="1143000" indent="-228600" defTabSz="930275">
              <a:defRPr sz="1600">
                <a:solidFill>
                  <a:schemeClr val="tx1"/>
                </a:solidFill>
                <a:latin typeface="Helvetica" panose="020B0604020202020204" pitchFamily="34" charset="0"/>
                <a:ea typeface="ＭＳ Ｐゴシック" pitchFamily="34" charset="-128"/>
              </a:defRPr>
            </a:lvl3pPr>
            <a:lvl4pPr marL="1600200" indent="-228600" defTabSz="930275">
              <a:defRPr sz="1600">
                <a:solidFill>
                  <a:schemeClr val="tx1"/>
                </a:solidFill>
                <a:latin typeface="Helvetica" panose="020B0604020202020204" pitchFamily="34" charset="0"/>
                <a:ea typeface="ＭＳ Ｐゴシック" pitchFamily="34" charset="-128"/>
              </a:defRPr>
            </a:lvl4pPr>
            <a:lvl5pPr marL="2057400" indent="-228600" defTabSz="930275">
              <a:defRPr sz="1600">
                <a:solidFill>
                  <a:schemeClr val="tx1"/>
                </a:solidFill>
                <a:latin typeface="Helvetica" panose="020B0604020202020204" pitchFamily="34" charset="0"/>
                <a:ea typeface="ＭＳ Ｐゴシック"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9pPr>
          </a:lstStyle>
          <a:p>
            <a:fld id="{7205625C-62D7-448A-9A53-880C74CE1013}" type="slidenum">
              <a:rPr lang="en-US" sz="1200"/>
              <a:pPr/>
              <a:t>19</a:t>
            </a:fld>
            <a:endParaRPr 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xfrm>
            <a:off x="933450" y="4416425"/>
            <a:ext cx="51435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smtClean="0">
                <a:solidFill>
                  <a:schemeClr val="tx1"/>
                </a:solidFill>
                <a:latin typeface="+mn-lt"/>
                <a:ea typeface="+mn-ea"/>
                <a:cs typeface="+mn-cs"/>
              </a:rPr>
              <a:t>An attribute, as used in the E-R model, can be characterized by the following attribute types.</a:t>
            </a:r>
          </a:p>
          <a:p>
            <a:r>
              <a:rPr lang="en-US" sz="1200" b="0" i="0" u="none" strike="noStrike" kern="1200" baseline="0" dirty="0" smtClean="0">
                <a:solidFill>
                  <a:schemeClr val="tx1"/>
                </a:solidFill>
                <a:latin typeface="+mn-lt"/>
                <a:ea typeface="+mn-ea"/>
                <a:cs typeface="+mn-cs"/>
              </a:rPr>
              <a:t>In our examples thus far, the attributes have been simple; that is, they have not been divided into subparts. </a:t>
            </a:r>
            <a:r>
              <a:rPr lang="en-US" sz="1200" b="1" i="0" u="none" strike="noStrike" kern="1200" baseline="0" dirty="0" smtClean="0">
                <a:solidFill>
                  <a:schemeClr val="tx1"/>
                </a:solidFill>
                <a:latin typeface="+mn-lt"/>
                <a:ea typeface="+mn-ea"/>
                <a:cs typeface="+mn-cs"/>
              </a:rPr>
              <a:t>Composite </a:t>
            </a:r>
            <a:r>
              <a:rPr lang="en-US" sz="1200" b="0" i="0" u="none" strike="noStrike" kern="1200" baseline="0" dirty="0" smtClean="0">
                <a:solidFill>
                  <a:schemeClr val="tx1"/>
                </a:solidFill>
                <a:latin typeface="+mn-lt"/>
                <a:ea typeface="+mn-ea"/>
                <a:cs typeface="+mn-cs"/>
              </a:rPr>
              <a:t>attributes, on the other hand, can be divided into subparts (that is, other</a:t>
            </a:r>
          </a:p>
          <a:p>
            <a:r>
              <a:rPr lang="en-US" sz="1200" b="0" i="0" u="none" strike="noStrike" kern="1200" baseline="0" dirty="0" smtClean="0">
                <a:solidFill>
                  <a:schemeClr val="tx1"/>
                </a:solidFill>
                <a:latin typeface="+mn-lt"/>
                <a:ea typeface="+mn-ea"/>
                <a:cs typeface="+mn-cs"/>
              </a:rPr>
              <a:t>attributes). For example, an attribute </a:t>
            </a:r>
            <a:r>
              <a:rPr lang="en-US" sz="1200" b="1" i="1" u="none" strike="noStrike" kern="1200" baseline="0" dirty="0" smtClean="0">
                <a:solidFill>
                  <a:schemeClr val="tx1"/>
                </a:solidFill>
                <a:latin typeface="+mn-lt"/>
                <a:ea typeface="+mn-ea"/>
                <a:cs typeface="+mn-cs"/>
              </a:rPr>
              <a:t>name</a:t>
            </a:r>
            <a:r>
              <a:rPr lang="en-US" sz="1200" b="0" i="1"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could be structured as a composite attribute consisting of </a:t>
            </a:r>
            <a:r>
              <a:rPr lang="en-US" sz="1200" b="0" i="1" u="none" strike="noStrike" kern="1200" baseline="0" dirty="0" smtClean="0">
                <a:solidFill>
                  <a:schemeClr val="tx1"/>
                </a:solidFill>
                <a:latin typeface="+mn-lt"/>
                <a:ea typeface="+mn-ea"/>
                <a:cs typeface="+mn-cs"/>
              </a:rPr>
              <a:t>first name</a:t>
            </a:r>
            <a:r>
              <a:rPr lang="en-US" sz="1200" b="0" i="0" u="none" strike="noStrike" kern="1200" baseline="0" dirty="0" smtClean="0">
                <a:solidFill>
                  <a:schemeClr val="tx1"/>
                </a:solidFill>
                <a:latin typeface="+mn-lt"/>
                <a:ea typeface="+mn-ea"/>
                <a:cs typeface="+mn-cs"/>
              </a:rPr>
              <a:t>, </a:t>
            </a:r>
            <a:r>
              <a:rPr lang="en-US" sz="1200" b="0" i="1" u="none" strike="noStrike" kern="1200" baseline="0" dirty="0" smtClean="0">
                <a:solidFill>
                  <a:schemeClr val="tx1"/>
                </a:solidFill>
                <a:latin typeface="+mn-lt"/>
                <a:ea typeface="+mn-ea"/>
                <a:cs typeface="+mn-cs"/>
              </a:rPr>
              <a:t>middle initial</a:t>
            </a:r>
            <a:r>
              <a:rPr lang="en-US" sz="1200" b="0" i="0" u="none" strike="noStrike" kern="1200" baseline="0" dirty="0" smtClean="0">
                <a:solidFill>
                  <a:schemeClr val="tx1"/>
                </a:solidFill>
                <a:latin typeface="+mn-lt"/>
                <a:ea typeface="+mn-ea"/>
                <a:cs typeface="+mn-cs"/>
              </a:rPr>
              <a:t>, and </a:t>
            </a:r>
            <a:r>
              <a:rPr lang="en-US" sz="1200" b="0" i="1" u="none" strike="noStrike" kern="1200" baseline="0" dirty="0" smtClean="0">
                <a:solidFill>
                  <a:schemeClr val="tx1"/>
                </a:solidFill>
                <a:latin typeface="+mn-lt"/>
                <a:ea typeface="+mn-ea"/>
                <a:cs typeface="+mn-cs"/>
              </a:rPr>
              <a:t>last name</a:t>
            </a:r>
            <a:r>
              <a:rPr lang="en-US" sz="1200" b="0" i="0" u="none" strike="noStrike" kern="1200" baseline="0" dirty="0" smtClean="0">
                <a:solidFill>
                  <a:schemeClr val="tx1"/>
                </a:solidFill>
                <a:latin typeface="+mn-lt"/>
                <a:ea typeface="+mn-ea"/>
                <a:cs typeface="+mn-cs"/>
              </a:rPr>
              <a:t>. Using composite attributes in a design schema is a good choice if a user will wish to refer to an entire attribute on some occasions, and to only a component of the attribute on other occasions.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 attributes in our examples all have a single value for a particular entity. For instance, the </a:t>
            </a:r>
            <a:r>
              <a:rPr lang="en-US" sz="1200" b="0" i="1" u="none" strike="noStrike" kern="1200" baseline="0" dirty="0" smtClean="0">
                <a:solidFill>
                  <a:schemeClr val="tx1"/>
                </a:solidFill>
                <a:latin typeface="+mn-lt"/>
                <a:ea typeface="+mn-ea"/>
                <a:cs typeface="+mn-cs"/>
              </a:rPr>
              <a:t>student ID </a:t>
            </a:r>
            <a:r>
              <a:rPr lang="en-US" sz="1200" b="0" i="0" u="none" strike="noStrike" kern="1200" baseline="0" dirty="0" smtClean="0">
                <a:solidFill>
                  <a:schemeClr val="tx1"/>
                </a:solidFill>
                <a:latin typeface="+mn-lt"/>
                <a:ea typeface="+mn-ea"/>
                <a:cs typeface="+mn-cs"/>
              </a:rPr>
              <a:t>attribute for a specific student entity refers to only one student </a:t>
            </a:r>
            <a:r>
              <a:rPr lang="en-US" sz="1200" b="0" i="1" u="none" strike="noStrike" kern="1200" baseline="0" dirty="0" smtClean="0">
                <a:solidFill>
                  <a:schemeClr val="tx1"/>
                </a:solidFill>
                <a:latin typeface="+mn-lt"/>
                <a:ea typeface="+mn-ea"/>
                <a:cs typeface="+mn-cs"/>
              </a:rPr>
              <a:t>ID</a:t>
            </a:r>
            <a:r>
              <a:rPr lang="en-US" sz="1200" b="0" i="0" u="none" strike="noStrike" kern="1200" baseline="0" dirty="0" smtClean="0">
                <a:solidFill>
                  <a:schemeClr val="tx1"/>
                </a:solidFill>
                <a:latin typeface="+mn-lt"/>
                <a:ea typeface="+mn-ea"/>
                <a:cs typeface="+mn-cs"/>
              </a:rPr>
              <a:t>. Such attributes are</a:t>
            </a:r>
          </a:p>
          <a:p>
            <a:r>
              <a:rPr lang="en-US" sz="1200" b="0" i="0" u="none" strike="noStrike" kern="1200" baseline="0" dirty="0" smtClean="0">
                <a:solidFill>
                  <a:schemeClr val="tx1"/>
                </a:solidFill>
                <a:latin typeface="+mn-lt"/>
                <a:ea typeface="+mn-ea"/>
                <a:cs typeface="+mn-cs"/>
              </a:rPr>
              <a:t>said to be </a:t>
            </a:r>
            <a:r>
              <a:rPr lang="en-US" sz="1200" b="1" i="0" u="none" strike="noStrike" kern="1200" baseline="0" dirty="0" smtClean="0">
                <a:solidFill>
                  <a:schemeClr val="tx1"/>
                </a:solidFill>
                <a:latin typeface="+mn-lt"/>
                <a:ea typeface="+mn-ea"/>
                <a:cs typeface="+mn-cs"/>
              </a:rPr>
              <a:t>single valued</a:t>
            </a:r>
            <a:r>
              <a:rPr lang="en-US" sz="1200" b="0" i="0" u="none" strike="noStrike" kern="1200" baseline="0" dirty="0" smtClean="0">
                <a:solidFill>
                  <a:schemeClr val="tx1"/>
                </a:solidFill>
                <a:latin typeface="+mn-lt"/>
                <a:ea typeface="+mn-ea"/>
                <a:cs typeface="+mn-cs"/>
              </a:rPr>
              <a:t>. There may be instances where an attribute has a set of values for a specific entity. Suppose we add to the </a:t>
            </a:r>
            <a:r>
              <a:rPr lang="en-US" sz="1200" b="0" i="1" u="none" strike="noStrike" kern="1200" baseline="0" dirty="0" smtClean="0">
                <a:solidFill>
                  <a:schemeClr val="tx1"/>
                </a:solidFill>
                <a:latin typeface="+mn-lt"/>
                <a:ea typeface="+mn-ea"/>
                <a:cs typeface="+mn-cs"/>
              </a:rPr>
              <a:t>instructor </a:t>
            </a:r>
            <a:r>
              <a:rPr lang="en-US" sz="1200" b="0" i="0" u="none" strike="noStrike" kern="1200" baseline="0" dirty="0" smtClean="0">
                <a:solidFill>
                  <a:schemeClr val="tx1"/>
                </a:solidFill>
                <a:latin typeface="+mn-lt"/>
                <a:ea typeface="+mn-ea"/>
                <a:cs typeface="+mn-cs"/>
              </a:rPr>
              <a:t>entity set a </a:t>
            </a:r>
            <a:r>
              <a:rPr lang="en-US" sz="1200" b="0" i="1" u="none" strike="noStrike" kern="1200" baseline="0" dirty="0" smtClean="0">
                <a:solidFill>
                  <a:schemeClr val="tx1"/>
                </a:solidFill>
                <a:latin typeface="+mn-lt"/>
                <a:ea typeface="+mn-ea"/>
                <a:cs typeface="+mn-cs"/>
              </a:rPr>
              <a:t>phone number </a:t>
            </a:r>
            <a:r>
              <a:rPr lang="en-US" sz="1200" b="0" i="0" u="none" strike="noStrike" kern="1200" baseline="0" dirty="0" smtClean="0">
                <a:solidFill>
                  <a:schemeClr val="tx1"/>
                </a:solidFill>
                <a:latin typeface="+mn-lt"/>
                <a:ea typeface="+mn-ea"/>
                <a:cs typeface="+mn-cs"/>
              </a:rPr>
              <a:t>attribute. An </a:t>
            </a:r>
            <a:r>
              <a:rPr lang="en-US" sz="1200" b="0" i="1" u="none" strike="noStrike" kern="1200" baseline="0" dirty="0" smtClean="0">
                <a:solidFill>
                  <a:schemeClr val="tx1"/>
                </a:solidFill>
                <a:latin typeface="+mn-lt"/>
                <a:ea typeface="+mn-ea"/>
                <a:cs typeface="+mn-cs"/>
              </a:rPr>
              <a:t>instructor </a:t>
            </a:r>
            <a:r>
              <a:rPr lang="en-US" sz="1200" b="0" i="0" u="none" strike="noStrike" kern="1200" baseline="0" dirty="0" smtClean="0">
                <a:solidFill>
                  <a:schemeClr val="tx1"/>
                </a:solidFill>
                <a:latin typeface="+mn-lt"/>
                <a:ea typeface="+mn-ea"/>
                <a:cs typeface="+mn-cs"/>
              </a:rPr>
              <a:t>may have zero, one, or several phone numbers, and different instructors may have different numbers of phones. This type of attribute is said to be </a:t>
            </a:r>
            <a:r>
              <a:rPr lang="en-US" sz="1200" b="1" i="0" u="none" strike="noStrike" kern="1200" baseline="0" dirty="0" smtClean="0">
                <a:solidFill>
                  <a:schemeClr val="tx1"/>
                </a:solidFill>
                <a:latin typeface="+mn-lt"/>
                <a:ea typeface="+mn-ea"/>
                <a:cs typeface="+mn-cs"/>
              </a:rPr>
              <a:t>multivalued</a:t>
            </a:r>
            <a:r>
              <a:rPr lang="en-US" sz="1200" b="0" i="0" u="none" strike="noStrike" kern="1200" baseline="0" dirty="0" smtClean="0">
                <a:solidFill>
                  <a:schemeClr val="tx1"/>
                </a:solidFill>
                <a:latin typeface="+mn-lt"/>
                <a:ea typeface="+mn-ea"/>
                <a:cs typeface="+mn-cs"/>
              </a:rPr>
              <a:t>.</a:t>
            </a:r>
            <a:endParaRPr lang="en-US" dirty="0" smtClean="0">
              <a:latin typeface="Times New Roman" panose="02020603050405020304" pitchFamily="18" charset="0"/>
              <a:ea typeface="ＭＳ Ｐゴシック" pitchFamily="34" charset="-128"/>
            </a:endParaRPr>
          </a:p>
        </p:txBody>
      </p:sp>
    </p:spTree>
    <p:extLst>
      <p:ext uri="{BB962C8B-B14F-4D97-AF65-F5344CB8AC3E}">
        <p14:creationId xmlns:p14="http://schemas.microsoft.com/office/powerpoint/2010/main" val="24529705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itchFamily="34" charset="-128"/>
              </a:defRPr>
            </a:lvl1pPr>
            <a:lvl2pPr marL="742950" indent="-285750" defTabSz="930275">
              <a:defRPr sz="1600">
                <a:solidFill>
                  <a:schemeClr val="tx1"/>
                </a:solidFill>
                <a:latin typeface="Helvetica" panose="020B0604020202020204" pitchFamily="34" charset="0"/>
                <a:ea typeface="ＭＳ Ｐゴシック" pitchFamily="34" charset="-128"/>
              </a:defRPr>
            </a:lvl2pPr>
            <a:lvl3pPr marL="1143000" indent="-228600" defTabSz="930275">
              <a:defRPr sz="1600">
                <a:solidFill>
                  <a:schemeClr val="tx1"/>
                </a:solidFill>
                <a:latin typeface="Helvetica" panose="020B0604020202020204" pitchFamily="34" charset="0"/>
                <a:ea typeface="ＭＳ Ｐゴシック" pitchFamily="34" charset="-128"/>
              </a:defRPr>
            </a:lvl3pPr>
            <a:lvl4pPr marL="1600200" indent="-228600" defTabSz="930275">
              <a:defRPr sz="1600">
                <a:solidFill>
                  <a:schemeClr val="tx1"/>
                </a:solidFill>
                <a:latin typeface="Helvetica" panose="020B0604020202020204" pitchFamily="34" charset="0"/>
                <a:ea typeface="ＭＳ Ｐゴシック" pitchFamily="34" charset="-128"/>
              </a:defRPr>
            </a:lvl4pPr>
            <a:lvl5pPr marL="2057400" indent="-228600" defTabSz="930275">
              <a:defRPr sz="1600">
                <a:solidFill>
                  <a:schemeClr val="tx1"/>
                </a:solidFill>
                <a:latin typeface="Helvetica" panose="020B0604020202020204" pitchFamily="34" charset="0"/>
                <a:ea typeface="ＭＳ Ｐゴシック"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9pPr>
          </a:lstStyle>
          <a:p>
            <a:fld id="{7BAE9113-39D6-4C7E-BD30-753241C801AB}" type="slidenum">
              <a:rPr lang="en-US" sz="1200"/>
              <a:pPr/>
              <a:t>20</a:t>
            </a:fld>
            <a:endParaRPr lang="en-US" sz="120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xfrm>
            <a:off x="933450" y="4416425"/>
            <a:ext cx="51435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anose="02020603050405020304" pitchFamily="18" charset="0"/>
              <a:ea typeface="ＭＳ Ｐゴシック" pitchFamily="34" charset="-128"/>
            </a:endParaRPr>
          </a:p>
        </p:txBody>
      </p:sp>
    </p:spTree>
    <p:extLst>
      <p:ext uri="{BB962C8B-B14F-4D97-AF65-F5344CB8AC3E}">
        <p14:creationId xmlns:p14="http://schemas.microsoft.com/office/powerpoint/2010/main" val="387110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99CCD1A5-3AD0-436B-8F85-5D2DAB0B70C3}" type="slidenum">
              <a:rPr lang="en-CA" sz="1200">
                <a:latin typeface="Tahoma" panose="020B0604030504040204" pitchFamily="34" charset="0"/>
              </a:rPr>
              <a:pPr eaLnBrk="1" hangingPunct="1"/>
              <a:t>2</a:t>
            </a:fld>
            <a:endParaRPr lang="en-CA" sz="1200">
              <a:latin typeface="Tahoma" panose="020B0604030504040204" pitchFamily="34"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6620765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ＭＳ Ｐゴシック" pitchFamily="34" charset="-128"/>
              </a:defRPr>
            </a:lvl1pPr>
            <a:lvl2pPr marL="742950" indent="-285750" defTabSz="928688">
              <a:defRPr sz="1600">
                <a:solidFill>
                  <a:schemeClr val="tx1"/>
                </a:solidFill>
                <a:latin typeface="Helvetica" panose="020B0604020202020204" pitchFamily="34" charset="0"/>
                <a:ea typeface="ＭＳ Ｐゴシック" pitchFamily="34" charset="-128"/>
              </a:defRPr>
            </a:lvl2pPr>
            <a:lvl3pPr marL="1143000" indent="-228600" defTabSz="928688">
              <a:defRPr sz="1600">
                <a:solidFill>
                  <a:schemeClr val="tx1"/>
                </a:solidFill>
                <a:latin typeface="Helvetica" panose="020B0604020202020204" pitchFamily="34" charset="0"/>
                <a:ea typeface="ＭＳ Ｐゴシック" pitchFamily="34" charset="-128"/>
              </a:defRPr>
            </a:lvl3pPr>
            <a:lvl4pPr marL="1600200" indent="-228600" defTabSz="928688">
              <a:defRPr sz="1600">
                <a:solidFill>
                  <a:schemeClr val="tx1"/>
                </a:solidFill>
                <a:latin typeface="Helvetica" panose="020B0604020202020204" pitchFamily="34" charset="0"/>
                <a:ea typeface="ＭＳ Ｐゴシック" pitchFamily="34" charset="-128"/>
              </a:defRPr>
            </a:lvl4pPr>
            <a:lvl5pPr marL="2057400" indent="-228600" defTabSz="928688">
              <a:defRPr sz="1600">
                <a:solidFill>
                  <a:schemeClr val="tx1"/>
                </a:solidFill>
                <a:latin typeface="Helvetica" panose="020B0604020202020204" pitchFamily="34" charset="0"/>
                <a:ea typeface="ＭＳ Ｐゴシック"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9pPr>
          </a:lstStyle>
          <a:p>
            <a:fld id="{C347004E-3934-4033-BFBB-CC49EDCFB6F6}" type="slidenum">
              <a:rPr lang="en-US" altLang="en-US" sz="1200"/>
              <a:pPr/>
              <a:t>21</a:t>
            </a:fld>
            <a:endParaRPr lang="en-US" altLang="en-US" sz="120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itchFamily="34" charset="-128"/>
            </a:endParaRPr>
          </a:p>
        </p:txBody>
      </p:sp>
    </p:spTree>
    <p:extLst>
      <p:ext uri="{BB962C8B-B14F-4D97-AF65-F5344CB8AC3E}">
        <p14:creationId xmlns:p14="http://schemas.microsoft.com/office/powerpoint/2010/main" val="18064506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ＭＳ Ｐゴシック" pitchFamily="34" charset="-128"/>
              </a:defRPr>
            </a:lvl1pPr>
            <a:lvl2pPr marL="742950" indent="-285750" defTabSz="928688">
              <a:defRPr sz="1600">
                <a:solidFill>
                  <a:schemeClr val="tx1"/>
                </a:solidFill>
                <a:latin typeface="Helvetica" panose="020B0604020202020204" pitchFamily="34" charset="0"/>
                <a:ea typeface="ＭＳ Ｐゴシック" pitchFamily="34" charset="-128"/>
              </a:defRPr>
            </a:lvl2pPr>
            <a:lvl3pPr marL="1143000" indent="-228600" defTabSz="928688">
              <a:defRPr sz="1600">
                <a:solidFill>
                  <a:schemeClr val="tx1"/>
                </a:solidFill>
                <a:latin typeface="Helvetica" panose="020B0604020202020204" pitchFamily="34" charset="0"/>
                <a:ea typeface="ＭＳ Ｐゴシック" pitchFamily="34" charset="-128"/>
              </a:defRPr>
            </a:lvl3pPr>
            <a:lvl4pPr marL="1600200" indent="-228600" defTabSz="928688">
              <a:defRPr sz="1600">
                <a:solidFill>
                  <a:schemeClr val="tx1"/>
                </a:solidFill>
                <a:latin typeface="Helvetica" panose="020B0604020202020204" pitchFamily="34" charset="0"/>
                <a:ea typeface="ＭＳ Ｐゴシック" pitchFamily="34" charset="-128"/>
              </a:defRPr>
            </a:lvl4pPr>
            <a:lvl5pPr marL="2057400" indent="-228600" defTabSz="928688">
              <a:defRPr sz="1600">
                <a:solidFill>
                  <a:schemeClr val="tx1"/>
                </a:solidFill>
                <a:latin typeface="Helvetica" panose="020B0604020202020204" pitchFamily="34" charset="0"/>
                <a:ea typeface="ＭＳ Ｐゴシック"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9pPr>
          </a:lstStyle>
          <a:p>
            <a:fld id="{77F6284D-FCA6-42E4-A18D-88667ED74A19}" type="slidenum">
              <a:rPr lang="en-US" altLang="en-US" sz="1200"/>
              <a:pPr/>
              <a:t>22</a:t>
            </a:fld>
            <a:endParaRPr lang="en-US" altLang="en-US" sz="120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xfrm>
            <a:off x="933450" y="4416425"/>
            <a:ext cx="51435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smtClean="0">
                <a:solidFill>
                  <a:schemeClr val="tx1"/>
                </a:solidFill>
                <a:latin typeface="+mn-lt"/>
                <a:ea typeface="+mn-ea"/>
                <a:cs typeface="+mn-cs"/>
              </a:rPr>
              <a:t>We can uniquely identify each preference only through the relationship that a preference has with a client who is uniquely identifiable using the primary key for the Client entity type, namely </a:t>
            </a:r>
            <a:r>
              <a:rPr lang="en-US" sz="1200" b="0" i="0" u="none" strike="noStrike" kern="1200" baseline="0" dirty="0" err="1" smtClean="0">
                <a:solidFill>
                  <a:schemeClr val="tx1"/>
                </a:solidFill>
                <a:latin typeface="+mn-lt"/>
                <a:ea typeface="+mn-ea"/>
                <a:cs typeface="+mn-cs"/>
              </a:rPr>
              <a:t>clientNo</a:t>
            </a:r>
            <a:r>
              <a:rPr lang="en-US" sz="1200" b="0" i="0" u="none" strike="noStrike" kern="1200" baseline="0" dirty="0" smtClean="0">
                <a:solidFill>
                  <a:schemeClr val="tx1"/>
                </a:solidFill>
                <a:latin typeface="+mn-lt"/>
                <a:ea typeface="+mn-ea"/>
                <a:cs typeface="+mn-cs"/>
              </a:rPr>
              <a:t>. In this example, the Preference entity is described as having existence dependency for the Client entity, which is referred to as being the owner entity. Weak entity types are sometimes referred to as </a:t>
            </a:r>
            <a:r>
              <a:rPr lang="en-US" sz="1200" b="0" i="1" u="none" strike="noStrike" kern="1200" baseline="0" dirty="0" smtClean="0">
                <a:solidFill>
                  <a:schemeClr val="tx1"/>
                </a:solidFill>
                <a:latin typeface="+mn-lt"/>
                <a:ea typeface="+mn-ea"/>
                <a:cs typeface="+mn-cs"/>
              </a:rPr>
              <a:t>child, dependent, </a:t>
            </a:r>
            <a:r>
              <a:rPr lang="en-US" sz="1200" b="0" i="0" u="none" strike="noStrike" kern="1200" baseline="0" dirty="0" smtClean="0">
                <a:solidFill>
                  <a:schemeClr val="tx1"/>
                </a:solidFill>
                <a:latin typeface="+mn-lt"/>
                <a:ea typeface="+mn-ea"/>
                <a:cs typeface="+mn-cs"/>
              </a:rPr>
              <a:t>or </a:t>
            </a:r>
            <a:r>
              <a:rPr lang="en-US" sz="1200" b="0" i="1" u="none" strike="noStrike" kern="1200" baseline="0" dirty="0" smtClean="0">
                <a:solidFill>
                  <a:schemeClr val="tx1"/>
                </a:solidFill>
                <a:latin typeface="+mn-lt"/>
                <a:ea typeface="+mn-ea"/>
                <a:cs typeface="+mn-cs"/>
              </a:rPr>
              <a:t>subordinate </a:t>
            </a:r>
            <a:r>
              <a:rPr lang="en-US" sz="1200" b="0" i="0" u="none" strike="noStrike" kern="1200" baseline="0" dirty="0" smtClean="0">
                <a:solidFill>
                  <a:schemeClr val="tx1"/>
                </a:solidFill>
                <a:latin typeface="+mn-lt"/>
                <a:ea typeface="+mn-ea"/>
                <a:cs typeface="+mn-cs"/>
              </a:rPr>
              <a:t>entities and strong entity types as </a:t>
            </a:r>
            <a:r>
              <a:rPr lang="en-US" sz="1200" b="0" i="1" u="none" strike="noStrike" kern="1200" baseline="0" dirty="0" smtClean="0">
                <a:solidFill>
                  <a:schemeClr val="tx1"/>
                </a:solidFill>
                <a:latin typeface="+mn-lt"/>
                <a:ea typeface="+mn-ea"/>
                <a:cs typeface="+mn-cs"/>
              </a:rPr>
              <a:t>parent, owner, </a:t>
            </a:r>
            <a:r>
              <a:rPr lang="en-US" sz="1200" b="0" i="0" u="none" strike="noStrike" kern="1200" baseline="0" dirty="0" smtClean="0">
                <a:solidFill>
                  <a:schemeClr val="tx1"/>
                </a:solidFill>
                <a:latin typeface="+mn-lt"/>
                <a:ea typeface="+mn-ea"/>
                <a:cs typeface="+mn-cs"/>
              </a:rPr>
              <a:t>or </a:t>
            </a:r>
            <a:r>
              <a:rPr lang="en-US" sz="1200" b="0" i="1" u="none" strike="noStrike" kern="1200" baseline="0" dirty="0" smtClean="0">
                <a:solidFill>
                  <a:schemeClr val="tx1"/>
                </a:solidFill>
                <a:latin typeface="+mn-lt"/>
                <a:ea typeface="+mn-ea"/>
                <a:cs typeface="+mn-cs"/>
              </a:rPr>
              <a:t>dominant </a:t>
            </a:r>
            <a:r>
              <a:rPr lang="en-US" sz="1200" b="0" i="0" u="none" strike="noStrike" kern="1200" baseline="0" dirty="0" smtClean="0">
                <a:solidFill>
                  <a:schemeClr val="tx1"/>
                </a:solidFill>
                <a:latin typeface="+mn-lt"/>
                <a:ea typeface="+mn-ea"/>
                <a:cs typeface="+mn-cs"/>
              </a:rPr>
              <a:t>entities.</a:t>
            </a:r>
            <a:endParaRPr lang="en-US" altLang="en-US" dirty="0" smtClean="0">
              <a:latin typeface="Times New Roman" panose="02020603050405020304" pitchFamily="18" charset="0"/>
              <a:ea typeface="ＭＳ Ｐゴシック" pitchFamily="34" charset="-128"/>
            </a:endParaRPr>
          </a:p>
        </p:txBody>
      </p:sp>
    </p:spTree>
    <p:extLst>
      <p:ext uri="{BB962C8B-B14F-4D97-AF65-F5344CB8AC3E}">
        <p14:creationId xmlns:p14="http://schemas.microsoft.com/office/powerpoint/2010/main" val="19434618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99CCD1A5-3AD0-436B-8F85-5D2DAB0B70C3}" type="slidenum">
              <a:rPr lang="en-CA" sz="1200">
                <a:latin typeface="Tahoma" panose="020B0604030504040204" pitchFamily="34" charset="0"/>
              </a:rPr>
              <a:pPr eaLnBrk="1" hangingPunct="1"/>
              <a:t>23</a:t>
            </a:fld>
            <a:endParaRPr lang="en-CA" sz="1200">
              <a:latin typeface="Tahoma" panose="020B0604030504040204" pitchFamily="34"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pPr eaLnBrk="1" hangingPunct="1"/>
            <a:endParaRPr lang="en-US" dirty="0" smtClean="0">
              <a:latin typeface="Arial" panose="020B0604020202020204" pitchFamily="34" charset="0"/>
            </a:endParaRPr>
          </a:p>
        </p:txBody>
      </p:sp>
    </p:spTree>
    <p:extLst>
      <p:ext uri="{BB962C8B-B14F-4D97-AF65-F5344CB8AC3E}">
        <p14:creationId xmlns:p14="http://schemas.microsoft.com/office/powerpoint/2010/main" val="3234650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ＭＳ Ｐゴシック" pitchFamily="34" charset="-128"/>
              </a:defRPr>
            </a:lvl1pPr>
            <a:lvl2pPr marL="742950" indent="-285750" defTabSz="928688">
              <a:defRPr sz="1600">
                <a:solidFill>
                  <a:schemeClr val="tx1"/>
                </a:solidFill>
                <a:latin typeface="Helvetica" panose="020B0604020202020204" pitchFamily="34" charset="0"/>
                <a:ea typeface="ＭＳ Ｐゴシック" pitchFamily="34" charset="-128"/>
              </a:defRPr>
            </a:lvl2pPr>
            <a:lvl3pPr marL="1143000" indent="-228600" defTabSz="928688">
              <a:defRPr sz="1600">
                <a:solidFill>
                  <a:schemeClr val="tx1"/>
                </a:solidFill>
                <a:latin typeface="Helvetica" panose="020B0604020202020204" pitchFamily="34" charset="0"/>
                <a:ea typeface="ＭＳ Ｐゴシック" pitchFamily="34" charset="-128"/>
              </a:defRPr>
            </a:lvl3pPr>
            <a:lvl4pPr marL="1600200" indent="-228600" defTabSz="928688">
              <a:defRPr sz="1600">
                <a:solidFill>
                  <a:schemeClr val="tx1"/>
                </a:solidFill>
                <a:latin typeface="Helvetica" panose="020B0604020202020204" pitchFamily="34" charset="0"/>
                <a:ea typeface="ＭＳ Ｐゴシック" pitchFamily="34" charset="-128"/>
              </a:defRPr>
            </a:lvl4pPr>
            <a:lvl5pPr marL="2057400" indent="-228600" defTabSz="928688">
              <a:defRPr sz="1600">
                <a:solidFill>
                  <a:schemeClr val="tx1"/>
                </a:solidFill>
                <a:latin typeface="Helvetica" panose="020B0604020202020204" pitchFamily="34" charset="0"/>
                <a:ea typeface="ＭＳ Ｐゴシック"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9pPr>
          </a:lstStyle>
          <a:p>
            <a:fld id="{A7A3C56F-ACEF-4B5E-8B43-385B4CCFB1CD}" type="slidenum">
              <a:rPr lang="en-US" altLang="en-US" sz="1200"/>
              <a:pPr/>
              <a:t>24</a:t>
            </a:fld>
            <a:endParaRPr lang="en-US" altLang="en-US" sz="120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xfrm>
            <a:off x="933450" y="4416425"/>
            <a:ext cx="51435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Times New Roman" panose="02020603050405020304" pitchFamily="18" charset="0"/>
                <a:ea typeface="ＭＳ Ｐゴシック" pitchFamily="34" charset="-128"/>
              </a:rPr>
              <a:t>Entities set can be represented</a:t>
            </a:r>
            <a:r>
              <a:rPr lang="en-US" altLang="en-US" baseline="0" dirty="0" smtClean="0">
                <a:latin typeface="Times New Roman" panose="02020603050405020304" pitchFamily="18" charset="0"/>
                <a:ea typeface="ＭＳ Ｐゴシック" pitchFamily="34" charset="-128"/>
              </a:rPr>
              <a:t> through Rectangle shape  and attributes of that entity listed inside that rectangle.</a:t>
            </a:r>
          </a:p>
          <a:p>
            <a:r>
              <a:rPr lang="en-US" sz="1200" b="0" i="0" u="none" strike="noStrike" kern="1200" baseline="0" dirty="0" smtClean="0">
                <a:solidFill>
                  <a:schemeClr val="tx1"/>
                </a:solidFill>
                <a:latin typeface="+mn-lt"/>
                <a:ea typeface="+mn-ea"/>
                <a:cs typeface="+mn-cs"/>
              </a:rPr>
              <a:t>The attributes associated with </a:t>
            </a:r>
            <a:r>
              <a:rPr lang="en-US" sz="1200" b="0" i="1" u="none" strike="noStrike" kern="1200" baseline="0" dirty="0" smtClean="0">
                <a:solidFill>
                  <a:schemeClr val="tx1"/>
                </a:solidFill>
                <a:latin typeface="+mn-lt"/>
                <a:ea typeface="+mn-ea"/>
                <a:cs typeface="+mn-cs"/>
              </a:rPr>
              <a:t>instructor </a:t>
            </a:r>
            <a:r>
              <a:rPr lang="en-US" sz="1200" b="0" i="0" u="none" strike="noStrike" kern="1200" baseline="0" dirty="0" smtClean="0">
                <a:solidFill>
                  <a:schemeClr val="tx1"/>
                </a:solidFill>
                <a:latin typeface="+mn-lt"/>
                <a:ea typeface="+mn-ea"/>
                <a:cs typeface="+mn-cs"/>
              </a:rPr>
              <a:t>are </a:t>
            </a:r>
            <a:r>
              <a:rPr lang="en-US" sz="1200" b="0" i="1" u="none" strike="noStrike" kern="1200" baseline="0" dirty="0" smtClean="0">
                <a:solidFill>
                  <a:schemeClr val="tx1"/>
                </a:solidFill>
                <a:latin typeface="+mn-lt"/>
                <a:ea typeface="+mn-ea"/>
                <a:cs typeface="+mn-cs"/>
              </a:rPr>
              <a:t>ID</a:t>
            </a:r>
            <a:r>
              <a:rPr lang="en-US" sz="1200" b="0" i="0" u="none" strike="noStrike" kern="1200" baseline="0" dirty="0" smtClean="0">
                <a:solidFill>
                  <a:schemeClr val="tx1"/>
                </a:solidFill>
                <a:latin typeface="+mn-lt"/>
                <a:ea typeface="+mn-ea"/>
                <a:cs typeface="+mn-cs"/>
              </a:rPr>
              <a:t>, </a:t>
            </a:r>
            <a:r>
              <a:rPr lang="en-US" sz="1200" b="0" i="1" u="none" strike="noStrike" kern="1200" baseline="0" dirty="0" smtClean="0">
                <a:solidFill>
                  <a:schemeClr val="tx1"/>
                </a:solidFill>
                <a:latin typeface="+mn-lt"/>
                <a:ea typeface="+mn-ea"/>
                <a:cs typeface="+mn-cs"/>
              </a:rPr>
              <a:t>name</a:t>
            </a:r>
            <a:r>
              <a:rPr lang="en-US" sz="1200" b="0" i="0" u="none" strike="noStrike" kern="1200" baseline="0" dirty="0" smtClean="0">
                <a:solidFill>
                  <a:schemeClr val="tx1"/>
                </a:solidFill>
                <a:latin typeface="+mn-lt"/>
                <a:ea typeface="+mn-ea"/>
                <a:cs typeface="+mn-cs"/>
              </a:rPr>
              <a:t>, and </a:t>
            </a:r>
            <a:r>
              <a:rPr lang="en-US" sz="1200" b="0" i="1" u="none" strike="noStrike" kern="1200" baseline="0" dirty="0" smtClean="0">
                <a:solidFill>
                  <a:schemeClr val="tx1"/>
                </a:solidFill>
                <a:latin typeface="+mn-lt"/>
                <a:ea typeface="+mn-ea"/>
                <a:cs typeface="+mn-cs"/>
              </a:rPr>
              <a:t>salary</a:t>
            </a:r>
            <a:r>
              <a:rPr lang="en-US" sz="1200" b="0" i="0" u="none" strike="noStrike" kern="1200" baseline="0" dirty="0" smtClean="0">
                <a:solidFill>
                  <a:schemeClr val="tx1"/>
                </a:solidFill>
                <a:latin typeface="+mn-lt"/>
                <a:ea typeface="+mn-ea"/>
                <a:cs typeface="+mn-cs"/>
              </a:rPr>
              <a:t>. The attributes associated with </a:t>
            </a:r>
            <a:r>
              <a:rPr lang="en-US" sz="1200" b="0" i="1" u="none" strike="noStrike" kern="1200" baseline="0" dirty="0" smtClean="0">
                <a:solidFill>
                  <a:schemeClr val="tx1"/>
                </a:solidFill>
                <a:latin typeface="+mn-lt"/>
                <a:ea typeface="+mn-ea"/>
                <a:cs typeface="+mn-cs"/>
              </a:rPr>
              <a:t>student </a:t>
            </a:r>
            <a:r>
              <a:rPr lang="en-US" sz="1200" b="0" i="0" u="none" strike="noStrike" kern="1200" baseline="0" dirty="0" smtClean="0">
                <a:solidFill>
                  <a:schemeClr val="tx1"/>
                </a:solidFill>
                <a:latin typeface="+mn-lt"/>
                <a:ea typeface="+mn-ea"/>
                <a:cs typeface="+mn-cs"/>
              </a:rPr>
              <a:t>are </a:t>
            </a:r>
            <a:r>
              <a:rPr lang="en-US" sz="1200" b="0" i="1" u="none" strike="noStrike" kern="1200" baseline="0" dirty="0" smtClean="0">
                <a:solidFill>
                  <a:schemeClr val="tx1"/>
                </a:solidFill>
                <a:latin typeface="+mn-lt"/>
                <a:ea typeface="+mn-ea"/>
                <a:cs typeface="+mn-cs"/>
              </a:rPr>
              <a:t>ID</a:t>
            </a:r>
            <a:r>
              <a:rPr lang="en-US" sz="1200" b="0" i="0" u="none" strike="noStrike" kern="1200" baseline="0" dirty="0" smtClean="0">
                <a:solidFill>
                  <a:schemeClr val="tx1"/>
                </a:solidFill>
                <a:latin typeface="+mn-lt"/>
                <a:ea typeface="+mn-ea"/>
                <a:cs typeface="+mn-cs"/>
              </a:rPr>
              <a:t>, </a:t>
            </a:r>
            <a:r>
              <a:rPr lang="en-US" sz="1200" b="0" i="1" u="none" strike="noStrike" kern="1200" baseline="0" dirty="0" smtClean="0">
                <a:solidFill>
                  <a:schemeClr val="tx1"/>
                </a:solidFill>
                <a:latin typeface="+mn-lt"/>
                <a:ea typeface="+mn-ea"/>
                <a:cs typeface="+mn-cs"/>
              </a:rPr>
              <a:t>name</a:t>
            </a:r>
            <a:r>
              <a:rPr lang="en-US" sz="1200" b="0" i="0" u="none" strike="noStrike" kern="1200" baseline="0" dirty="0" smtClean="0">
                <a:solidFill>
                  <a:schemeClr val="tx1"/>
                </a:solidFill>
                <a:latin typeface="+mn-lt"/>
                <a:ea typeface="+mn-ea"/>
                <a:cs typeface="+mn-cs"/>
              </a:rPr>
              <a:t>, and </a:t>
            </a:r>
            <a:r>
              <a:rPr lang="en-US" sz="1200" b="0" i="1" u="none" strike="noStrike" kern="1200" baseline="0" dirty="0" smtClean="0">
                <a:solidFill>
                  <a:schemeClr val="tx1"/>
                </a:solidFill>
                <a:latin typeface="+mn-lt"/>
                <a:ea typeface="+mn-ea"/>
                <a:cs typeface="+mn-cs"/>
              </a:rPr>
              <a:t>tot cred</a:t>
            </a:r>
            <a:r>
              <a:rPr lang="en-US" sz="1200" b="0" i="0" u="none" strike="noStrike" kern="1200" baseline="0" dirty="0" smtClean="0">
                <a:solidFill>
                  <a:schemeClr val="tx1"/>
                </a:solidFill>
                <a:latin typeface="+mn-lt"/>
                <a:ea typeface="+mn-ea"/>
                <a:cs typeface="+mn-cs"/>
              </a:rPr>
              <a:t>. </a:t>
            </a:r>
            <a:endParaRPr lang="en-US" altLang="en-US" baseline="0" dirty="0" smtClean="0">
              <a:latin typeface="Times New Roman" panose="02020603050405020304" pitchFamily="18" charset="0"/>
              <a:ea typeface="ＭＳ Ｐゴシック" pitchFamily="34"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Attributes of an entity set that are members of the primary key are underlined.</a:t>
            </a:r>
            <a:endParaRPr lang="en-US" altLang="en-US" dirty="0" smtClean="0">
              <a:latin typeface="Times New Roman" panose="02020603050405020304" pitchFamily="18" charset="0"/>
              <a:ea typeface="ＭＳ Ｐゴシック" pitchFamily="34" charset="-128"/>
            </a:endParaRPr>
          </a:p>
          <a:p>
            <a:endParaRPr lang="en-US" altLang="en-US" dirty="0" smtClean="0">
              <a:latin typeface="Times New Roman" panose="02020603050405020304" pitchFamily="18" charset="0"/>
              <a:ea typeface="ＭＳ Ｐゴシック" pitchFamily="34" charset="-128"/>
            </a:endParaRPr>
          </a:p>
        </p:txBody>
      </p:sp>
    </p:spTree>
    <p:extLst>
      <p:ext uri="{BB962C8B-B14F-4D97-AF65-F5344CB8AC3E}">
        <p14:creationId xmlns:p14="http://schemas.microsoft.com/office/powerpoint/2010/main" val="33173487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ＭＳ Ｐゴシック" pitchFamily="34" charset="-128"/>
              </a:defRPr>
            </a:lvl1pPr>
            <a:lvl2pPr marL="742950" indent="-285750" defTabSz="928688">
              <a:defRPr sz="1600">
                <a:solidFill>
                  <a:schemeClr val="tx1"/>
                </a:solidFill>
                <a:latin typeface="Helvetica" panose="020B0604020202020204" pitchFamily="34" charset="0"/>
                <a:ea typeface="ＭＳ Ｐゴシック" pitchFamily="34" charset="-128"/>
              </a:defRPr>
            </a:lvl2pPr>
            <a:lvl3pPr marL="1143000" indent="-228600" defTabSz="928688">
              <a:defRPr sz="1600">
                <a:solidFill>
                  <a:schemeClr val="tx1"/>
                </a:solidFill>
                <a:latin typeface="Helvetica" panose="020B0604020202020204" pitchFamily="34" charset="0"/>
                <a:ea typeface="ＭＳ Ｐゴシック" pitchFamily="34" charset="-128"/>
              </a:defRPr>
            </a:lvl3pPr>
            <a:lvl4pPr marL="1600200" indent="-228600" defTabSz="928688">
              <a:defRPr sz="1600">
                <a:solidFill>
                  <a:schemeClr val="tx1"/>
                </a:solidFill>
                <a:latin typeface="Helvetica" panose="020B0604020202020204" pitchFamily="34" charset="0"/>
                <a:ea typeface="ＭＳ Ｐゴシック" pitchFamily="34" charset="-128"/>
              </a:defRPr>
            </a:lvl4pPr>
            <a:lvl5pPr marL="2057400" indent="-228600" defTabSz="928688">
              <a:defRPr sz="1600">
                <a:solidFill>
                  <a:schemeClr val="tx1"/>
                </a:solidFill>
                <a:latin typeface="Helvetica" panose="020B0604020202020204" pitchFamily="34" charset="0"/>
                <a:ea typeface="ＭＳ Ｐゴシック"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9pPr>
          </a:lstStyle>
          <a:p>
            <a:fld id="{EB0F60D2-DCBA-497E-8DC2-5B5A7B7E8516}" type="slidenum">
              <a:rPr lang="en-US" altLang="en-US" sz="1200"/>
              <a:pPr/>
              <a:t>25</a:t>
            </a:fld>
            <a:endParaRPr lang="en-US" altLang="en-US" sz="120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xfrm>
            <a:off x="933450" y="4416425"/>
            <a:ext cx="51435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smtClean="0">
                <a:solidFill>
                  <a:schemeClr val="tx1"/>
                </a:solidFill>
                <a:latin typeface="+mn-lt"/>
                <a:ea typeface="+mn-ea"/>
                <a:cs typeface="+mn-cs"/>
              </a:rPr>
              <a:t>Relationship set can be represented through diamond shape</a:t>
            </a:r>
          </a:p>
          <a:p>
            <a:r>
              <a:rPr lang="en-US" sz="1200" b="0" i="0" u="none" strike="noStrike" kern="1200" baseline="0" dirty="0" smtClean="0">
                <a:solidFill>
                  <a:schemeClr val="tx1"/>
                </a:solidFill>
                <a:latin typeface="+mn-lt"/>
                <a:ea typeface="+mn-ea"/>
                <a:cs typeface="+mn-cs"/>
              </a:rPr>
              <a:t>this E-R diagram consists of two entity sets, </a:t>
            </a:r>
            <a:r>
              <a:rPr lang="en-US" sz="1200" b="0" i="1" u="none" strike="noStrike" kern="1200" baseline="0" dirty="0" smtClean="0">
                <a:solidFill>
                  <a:schemeClr val="tx1"/>
                </a:solidFill>
                <a:latin typeface="+mn-lt"/>
                <a:ea typeface="+mn-ea"/>
                <a:cs typeface="+mn-cs"/>
              </a:rPr>
              <a:t>instructor </a:t>
            </a:r>
            <a:r>
              <a:rPr lang="en-US" sz="1200" b="0" i="0" u="none" strike="noStrike" kern="1200" baseline="0" dirty="0" smtClean="0">
                <a:solidFill>
                  <a:schemeClr val="tx1"/>
                </a:solidFill>
                <a:latin typeface="+mn-lt"/>
                <a:ea typeface="+mn-ea"/>
                <a:cs typeface="+mn-cs"/>
              </a:rPr>
              <a:t>and </a:t>
            </a:r>
            <a:r>
              <a:rPr lang="en-US" sz="1200" b="0" i="1" u="none" strike="noStrike" kern="1200" baseline="0" dirty="0" smtClean="0">
                <a:solidFill>
                  <a:schemeClr val="tx1"/>
                </a:solidFill>
                <a:latin typeface="+mn-lt"/>
                <a:ea typeface="+mn-ea"/>
                <a:cs typeface="+mn-cs"/>
              </a:rPr>
              <a:t>student </a:t>
            </a:r>
            <a:r>
              <a:rPr lang="en-US" sz="1200" b="0" i="0" u="none" strike="noStrike" kern="1200" baseline="0" dirty="0" smtClean="0">
                <a:solidFill>
                  <a:schemeClr val="tx1"/>
                </a:solidFill>
                <a:latin typeface="+mn-lt"/>
                <a:ea typeface="+mn-ea"/>
                <a:cs typeface="+mn-cs"/>
              </a:rPr>
              <a:t>related through a binary relationship set </a:t>
            </a:r>
            <a:r>
              <a:rPr lang="en-US" sz="1200" b="0" i="1" u="none" strike="noStrike" kern="1200" baseline="0" dirty="0" smtClean="0">
                <a:solidFill>
                  <a:schemeClr val="tx1"/>
                </a:solidFill>
                <a:latin typeface="+mn-lt"/>
                <a:ea typeface="+mn-ea"/>
                <a:cs typeface="+mn-cs"/>
              </a:rPr>
              <a:t>advisor</a:t>
            </a:r>
            <a:r>
              <a:rPr lang="en-US" sz="1200" b="0" i="0" u="none" strike="noStrike" kern="1200" baseline="0" dirty="0" smtClean="0">
                <a:solidFill>
                  <a:schemeClr val="tx1"/>
                </a:solidFill>
                <a:latin typeface="+mn-lt"/>
                <a:ea typeface="+mn-ea"/>
                <a:cs typeface="+mn-cs"/>
              </a:rPr>
              <a:t>. </a:t>
            </a:r>
            <a:endParaRPr lang="en-US" altLang="en-US" dirty="0" smtClean="0">
              <a:latin typeface="Times New Roman" panose="02020603050405020304" pitchFamily="18" charset="0"/>
              <a:ea typeface="ＭＳ Ｐゴシック" pitchFamily="34" charset="-128"/>
            </a:endParaRPr>
          </a:p>
        </p:txBody>
      </p:sp>
    </p:spTree>
    <p:extLst>
      <p:ext uri="{BB962C8B-B14F-4D97-AF65-F5344CB8AC3E}">
        <p14:creationId xmlns:p14="http://schemas.microsoft.com/office/powerpoint/2010/main" val="11208087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ＭＳ Ｐゴシック" pitchFamily="34" charset="-128"/>
              </a:defRPr>
            </a:lvl1pPr>
            <a:lvl2pPr marL="742950" indent="-285750" defTabSz="928688">
              <a:defRPr sz="1600">
                <a:solidFill>
                  <a:schemeClr val="tx1"/>
                </a:solidFill>
                <a:latin typeface="Helvetica" panose="020B0604020202020204" pitchFamily="34" charset="0"/>
                <a:ea typeface="ＭＳ Ｐゴシック" pitchFamily="34" charset="-128"/>
              </a:defRPr>
            </a:lvl2pPr>
            <a:lvl3pPr marL="1143000" indent="-228600" defTabSz="928688">
              <a:defRPr sz="1600">
                <a:solidFill>
                  <a:schemeClr val="tx1"/>
                </a:solidFill>
                <a:latin typeface="Helvetica" panose="020B0604020202020204" pitchFamily="34" charset="0"/>
                <a:ea typeface="ＭＳ Ｐゴシック" pitchFamily="34" charset="-128"/>
              </a:defRPr>
            </a:lvl3pPr>
            <a:lvl4pPr marL="1600200" indent="-228600" defTabSz="928688">
              <a:defRPr sz="1600">
                <a:solidFill>
                  <a:schemeClr val="tx1"/>
                </a:solidFill>
                <a:latin typeface="Helvetica" panose="020B0604020202020204" pitchFamily="34" charset="0"/>
                <a:ea typeface="ＭＳ Ｐゴシック" pitchFamily="34" charset="-128"/>
              </a:defRPr>
            </a:lvl4pPr>
            <a:lvl5pPr marL="2057400" indent="-228600" defTabSz="928688">
              <a:defRPr sz="1600">
                <a:solidFill>
                  <a:schemeClr val="tx1"/>
                </a:solidFill>
                <a:latin typeface="Helvetica" panose="020B0604020202020204" pitchFamily="34" charset="0"/>
                <a:ea typeface="ＭＳ Ｐゴシック"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9pPr>
          </a:lstStyle>
          <a:p>
            <a:fld id="{5A7D5038-3F42-4258-85AC-E524767331F0}" type="slidenum">
              <a:rPr lang="en-US" altLang="en-US" sz="1200"/>
              <a:pPr/>
              <a:t>26</a:t>
            </a:fld>
            <a:endParaRPr lang="en-US" altLang="en-US" sz="120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xfrm>
            <a:off x="933450" y="4416425"/>
            <a:ext cx="51435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smtClean="0">
                <a:solidFill>
                  <a:schemeClr val="tx1"/>
                </a:solidFill>
                <a:latin typeface="+mn-lt"/>
                <a:ea typeface="+mn-ea"/>
                <a:cs typeface="+mn-cs"/>
              </a:rPr>
              <a:t>If a relationship set has some attributes associated with it, then we enclose the attributes in a rectangle and link the rectangle with a dashed line to the diamond representing that relationship set.</a:t>
            </a:r>
            <a:endParaRPr lang="en-US" altLang="en-US" dirty="0" smtClean="0">
              <a:latin typeface="Times New Roman" panose="02020603050405020304" pitchFamily="18" charset="0"/>
              <a:ea typeface="ＭＳ Ｐゴシック" pitchFamily="34" charset="-128"/>
            </a:endParaRPr>
          </a:p>
        </p:txBody>
      </p:sp>
    </p:spTree>
    <p:extLst>
      <p:ext uri="{BB962C8B-B14F-4D97-AF65-F5344CB8AC3E}">
        <p14:creationId xmlns:p14="http://schemas.microsoft.com/office/powerpoint/2010/main" val="13847398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itchFamily="34" charset="-128"/>
              </a:defRPr>
            </a:lvl1pPr>
            <a:lvl2pPr marL="742950" indent="-285750" defTabSz="930275">
              <a:defRPr sz="1600">
                <a:solidFill>
                  <a:schemeClr val="tx1"/>
                </a:solidFill>
                <a:latin typeface="Helvetica" panose="020B0604020202020204" pitchFamily="34" charset="0"/>
                <a:ea typeface="ＭＳ Ｐゴシック" pitchFamily="34" charset="-128"/>
              </a:defRPr>
            </a:lvl2pPr>
            <a:lvl3pPr marL="1143000" indent="-228600" defTabSz="930275">
              <a:defRPr sz="1600">
                <a:solidFill>
                  <a:schemeClr val="tx1"/>
                </a:solidFill>
                <a:latin typeface="Helvetica" panose="020B0604020202020204" pitchFamily="34" charset="0"/>
                <a:ea typeface="ＭＳ Ｐゴシック" pitchFamily="34" charset="-128"/>
              </a:defRPr>
            </a:lvl3pPr>
            <a:lvl4pPr marL="1600200" indent="-228600" defTabSz="930275">
              <a:defRPr sz="1600">
                <a:solidFill>
                  <a:schemeClr val="tx1"/>
                </a:solidFill>
                <a:latin typeface="Helvetica" panose="020B0604020202020204" pitchFamily="34" charset="0"/>
                <a:ea typeface="ＭＳ Ｐゴシック" pitchFamily="34" charset="-128"/>
              </a:defRPr>
            </a:lvl4pPr>
            <a:lvl5pPr marL="2057400" indent="-228600" defTabSz="930275">
              <a:defRPr sz="1600">
                <a:solidFill>
                  <a:schemeClr val="tx1"/>
                </a:solidFill>
                <a:latin typeface="Helvetica" panose="020B0604020202020204" pitchFamily="34" charset="0"/>
                <a:ea typeface="ＭＳ Ｐゴシック"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9pPr>
          </a:lstStyle>
          <a:p>
            <a:fld id="{BD9E8C6E-D1FF-43ED-B6C3-C3E0EA68A0AF}" type="slidenum">
              <a:rPr lang="en-US" sz="1200"/>
              <a:pPr/>
              <a:t>27</a:t>
            </a:fld>
            <a:endParaRPr lang="en-US" sz="1200"/>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xfrm>
            <a:off x="933450" y="4416425"/>
            <a:ext cx="51435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anose="02020603050405020304" pitchFamily="18" charset="0"/>
              <a:ea typeface="ＭＳ Ｐゴシック" pitchFamily="34" charset="-128"/>
            </a:endParaRPr>
          </a:p>
        </p:txBody>
      </p:sp>
    </p:spTree>
    <p:extLst>
      <p:ext uri="{BB962C8B-B14F-4D97-AF65-F5344CB8AC3E}">
        <p14:creationId xmlns:p14="http://schemas.microsoft.com/office/powerpoint/2010/main" val="6325178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ＭＳ Ｐゴシック" pitchFamily="34" charset="-128"/>
              </a:defRPr>
            </a:lvl1pPr>
            <a:lvl2pPr marL="742950" indent="-285750" defTabSz="928688">
              <a:defRPr sz="1600">
                <a:solidFill>
                  <a:schemeClr val="tx1"/>
                </a:solidFill>
                <a:latin typeface="Helvetica" panose="020B0604020202020204" pitchFamily="34" charset="0"/>
                <a:ea typeface="ＭＳ Ｐゴシック" pitchFamily="34" charset="-128"/>
              </a:defRPr>
            </a:lvl2pPr>
            <a:lvl3pPr marL="1143000" indent="-228600" defTabSz="928688">
              <a:defRPr sz="1600">
                <a:solidFill>
                  <a:schemeClr val="tx1"/>
                </a:solidFill>
                <a:latin typeface="Helvetica" panose="020B0604020202020204" pitchFamily="34" charset="0"/>
                <a:ea typeface="ＭＳ Ｐゴシック" pitchFamily="34" charset="-128"/>
              </a:defRPr>
            </a:lvl3pPr>
            <a:lvl4pPr marL="1600200" indent="-228600" defTabSz="928688">
              <a:defRPr sz="1600">
                <a:solidFill>
                  <a:schemeClr val="tx1"/>
                </a:solidFill>
                <a:latin typeface="Helvetica" panose="020B0604020202020204" pitchFamily="34" charset="0"/>
                <a:ea typeface="ＭＳ Ｐゴシック" pitchFamily="34" charset="-128"/>
              </a:defRPr>
            </a:lvl4pPr>
            <a:lvl5pPr marL="2057400" indent="-228600" defTabSz="928688">
              <a:defRPr sz="1600">
                <a:solidFill>
                  <a:schemeClr val="tx1"/>
                </a:solidFill>
                <a:latin typeface="Helvetica" panose="020B0604020202020204" pitchFamily="34" charset="0"/>
                <a:ea typeface="ＭＳ Ｐゴシック"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9pPr>
          </a:lstStyle>
          <a:p>
            <a:fld id="{C1FE97C6-CF81-44C0-802A-59A1835E0DFF}" type="slidenum">
              <a:rPr lang="en-US" altLang="en-US" sz="1200"/>
              <a:pPr/>
              <a:t>28</a:t>
            </a:fld>
            <a:endParaRPr lang="en-US" altLang="en-US" sz="120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xfrm>
            <a:off x="933450" y="4416425"/>
            <a:ext cx="51435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itchFamily="34" charset="-128"/>
            </a:endParaRPr>
          </a:p>
        </p:txBody>
      </p:sp>
    </p:spTree>
    <p:extLst>
      <p:ext uri="{BB962C8B-B14F-4D97-AF65-F5344CB8AC3E}">
        <p14:creationId xmlns:p14="http://schemas.microsoft.com/office/powerpoint/2010/main" val="38272050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example representing</a:t>
            </a:r>
            <a:r>
              <a:rPr lang="en-US" baseline="0" dirty="0" smtClean="0"/>
              <a:t> different role of staff. </a:t>
            </a:r>
            <a:endParaRPr lang="en-US" dirty="0"/>
          </a:p>
        </p:txBody>
      </p:sp>
      <p:sp>
        <p:nvSpPr>
          <p:cNvPr id="4" name="Slide Number Placeholder 3"/>
          <p:cNvSpPr>
            <a:spLocks noGrp="1"/>
          </p:cNvSpPr>
          <p:nvPr>
            <p:ph type="sldNum" sz="quarter" idx="10"/>
          </p:nvPr>
        </p:nvSpPr>
        <p:spPr/>
        <p:txBody>
          <a:bodyPr/>
          <a:lstStyle/>
          <a:p>
            <a:fld id="{1C642718-2306-4720-B007-F10CEC1EAC3C}" type="slidenum">
              <a:rPr lang="en-US" smtClean="0"/>
              <a:t>29</a:t>
            </a:fld>
            <a:endParaRPr lang="en-US"/>
          </a:p>
        </p:txBody>
      </p:sp>
    </p:spTree>
    <p:extLst>
      <p:ext uri="{BB962C8B-B14F-4D97-AF65-F5344CB8AC3E}">
        <p14:creationId xmlns:p14="http://schemas.microsoft.com/office/powerpoint/2010/main" val="39672951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ＭＳ Ｐゴシック" pitchFamily="34" charset="-128"/>
              </a:defRPr>
            </a:lvl1pPr>
            <a:lvl2pPr marL="742950" indent="-285750" defTabSz="928688">
              <a:defRPr sz="1600">
                <a:solidFill>
                  <a:schemeClr val="tx1"/>
                </a:solidFill>
                <a:latin typeface="Helvetica" panose="020B0604020202020204" pitchFamily="34" charset="0"/>
                <a:ea typeface="ＭＳ Ｐゴシック" pitchFamily="34" charset="-128"/>
              </a:defRPr>
            </a:lvl2pPr>
            <a:lvl3pPr marL="1143000" indent="-228600" defTabSz="928688">
              <a:defRPr sz="1600">
                <a:solidFill>
                  <a:schemeClr val="tx1"/>
                </a:solidFill>
                <a:latin typeface="Helvetica" panose="020B0604020202020204" pitchFamily="34" charset="0"/>
                <a:ea typeface="ＭＳ Ｐゴシック" pitchFamily="34" charset="-128"/>
              </a:defRPr>
            </a:lvl3pPr>
            <a:lvl4pPr marL="1600200" indent="-228600" defTabSz="928688">
              <a:defRPr sz="1600">
                <a:solidFill>
                  <a:schemeClr val="tx1"/>
                </a:solidFill>
                <a:latin typeface="Helvetica" panose="020B0604020202020204" pitchFamily="34" charset="0"/>
                <a:ea typeface="ＭＳ Ｐゴシック" pitchFamily="34" charset="-128"/>
              </a:defRPr>
            </a:lvl4pPr>
            <a:lvl5pPr marL="2057400" indent="-228600" defTabSz="928688">
              <a:defRPr sz="1600">
                <a:solidFill>
                  <a:schemeClr val="tx1"/>
                </a:solidFill>
                <a:latin typeface="Helvetica" panose="020B0604020202020204" pitchFamily="34" charset="0"/>
                <a:ea typeface="ＭＳ Ｐゴシック"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9pPr>
          </a:lstStyle>
          <a:p>
            <a:fld id="{F261560A-671A-469A-93AB-029A032BA775}" type="slidenum">
              <a:rPr lang="en-US" altLang="en-US" sz="1200"/>
              <a:pPr/>
              <a:t>30</a:t>
            </a:fld>
            <a:endParaRPr lang="en-US" altLang="en-US" sz="120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xfrm>
            <a:off x="933450" y="4416425"/>
            <a:ext cx="51435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Times New Roman" panose="02020603050405020304" pitchFamily="18" charset="0"/>
                <a:ea typeface="ＭＳ Ｐゴシック" pitchFamily="34" charset="-128"/>
              </a:rPr>
              <a:t>Cardinality of entities</a:t>
            </a:r>
            <a:r>
              <a:rPr lang="en-US" altLang="en-US" baseline="0" dirty="0" smtClean="0">
                <a:latin typeface="Times New Roman" panose="02020603050405020304" pitchFamily="18" charset="0"/>
                <a:ea typeface="ＭＳ Ｐゴシック" pitchFamily="34" charset="-128"/>
              </a:rPr>
              <a:t> can be express using directed line and undirected line, Directed line represents </a:t>
            </a:r>
            <a:r>
              <a:rPr lang="en-US" altLang="en-US" b="1" baseline="0" dirty="0" smtClean="0">
                <a:latin typeface="Times New Roman" panose="02020603050405020304" pitchFamily="18" charset="0"/>
                <a:ea typeface="ＭＳ Ｐゴシック" pitchFamily="34" charset="-128"/>
              </a:rPr>
              <a:t>one</a:t>
            </a:r>
            <a:r>
              <a:rPr lang="en-US" altLang="en-US" baseline="0" dirty="0" smtClean="0">
                <a:latin typeface="Times New Roman" panose="02020603050405020304" pitchFamily="18" charset="0"/>
                <a:ea typeface="ＭＳ Ｐゴシック" pitchFamily="34" charset="-128"/>
              </a:rPr>
              <a:t> and undirected line represents </a:t>
            </a:r>
            <a:r>
              <a:rPr lang="en-US" altLang="en-US" b="1" baseline="0" dirty="0" smtClean="0">
                <a:latin typeface="Times New Roman" panose="02020603050405020304" pitchFamily="18" charset="0"/>
                <a:ea typeface="ＭＳ Ｐゴシック" pitchFamily="34" charset="-128"/>
              </a:rPr>
              <a:t>many</a:t>
            </a:r>
          </a:p>
          <a:p>
            <a:r>
              <a:rPr lang="en-US" altLang="en-US" b="0" baseline="0" dirty="0" smtClean="0">
                <a:latin typeface="Times New Roman" panose="02020603050405020304" pitchFamily="18" charset="0"/>
                <a:ea typeface="ＭＳ Ｐゴシック" pitchFamily="34" charset="-128"/>
              </a:rPr>
              <a:t>Here we have one to one relationship between instructor and student that </a:t>
            </a:r>
            <a:r>
              <a:rPr lang="en-US" sz="1200" b="0" i="0" u="none" strike="noStrike" kern="1200" baseline="0" dirty="0" smtClean="0">
                <a:solidFill>
                  <a:schemeClr val="tx1"/>
                </a:solidFill>
                <a:latin typeface="+mn-lt"/>
                <a:ea typeface="+mn-ea"/>
                <a:cs typeface="+mn-cs"/>
              </a:rPr>
              <a:t>indicates that an instructor may advise at most one student, and a student may have at most one advisor.</a:t>
            </a:r>
            <a:endParaRPr lang="en-US" altLang="en-US" b="0" dirty="0" smtClean="0">
              <a:latin typeface="Times New Roman" panose="02020603050405020304" pitchFamily="18" charset="0"/>
              <a:ea typeface="ＭＳ Ｐゴシック" pitchFamily="34" charset="-128"/>
            </a:endParaRPr>
          </a:p>
          <a:p>
            <a:endParaRPr lang="en-US" altLang="en-US" dirty="0" smtClean="0">
              <a:latin typeface="Times New Roman" panose="02020603050405020304" pitchFamily="18" charset="0"/>
              <a:ea typeface="ＭＳ Ｐゴシック" pitchFamily="34" charset="-128"/>
            </a:endParaRPr>
          </a:p>
        </p:txBody>
      </p:sp>
    </p:spTree>
    <p:extLst>
      <p:ext uri="{BB962C8B-B14F-4D97-AF65-F5344CB8AC3E}">
        <p14:creationId xmlns:p14="http://schemas.microsoft.com/office/powerpoint/2010/main" val="3439910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txBox="1">
            <a:spLocks noGrp="1" noChangeArrowheads="1"/>
          </p:cNvSpPr>
          <p:nvPr/>
        </p:nvSpPr>
        <p:spPr bwMode="auto">
          <a:xfrm>
            <a:off x="3973513" y="8832850"/>
            <a:ext cx="3036887"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151" tIns="46576" rIns="93151" bIns="46576" anchor="b"/>
          <a:lstStyle>
            <a:lvl1pPr defTabSz="928688">
              <a:defRPr sz="1600">
                <a:solidFill>
                  <a:schemeClr val="tx1"/>
                </a:solidFill>
                <a:latin typeface="Helvetica" panose="020B0604020202020204" pitchFamily="34" charset="0"/>
                <a:ea typeface="ＭＳ Ｐゴシック" pitchFamily="34" charset="-128"/>
              </a:defRPr>
            </a:lvl1pPr>
            <a:lvl2pPr marL="742950" indent="-285750" defTabSz="928688">
              <a:defRPr sz="1600">
                <a:solidFill>
                  <a:schemeClr val="tx1"/>
                </a:solidFill>
                <a:latin typeface="Helvetica" panose="020B0604020202020204" pitchFamily="34" charset="0"/>
                <a:ea typeface="ＭＳ Ｐゴシック" pitchFamily="34" charset="-128"/>
              </a:defRPr>
            </a:lvl2pPr>
            <a:lvl3pPr marL="1143000" indent="-228600" defTabSz="928688">
              <a:defRPr sz="1600">
                <a:solidFill>
                  <a:schemeClr val="tx1"/>
                </a:solidFill>
                <a:latin typeface="Helvetica" panose="020B0604020202020204" pitchFamily="34" charset="0"/>
                <a:ea typeface="ＭＳ Ｐゴシック" pitchFamily="34" charset="-128"/>
              </a:defRPr>
            </a:lvl3pPr>
            <a:lvl4pPr marL="1600200" indent="-228600" defTabSz="928688">
              <a:defRPr sz="1600">
                <a:solidFill>
                  <a:schemeClr val="tx1"/>
                </a:solidFill>
                <a:latin typeface="Helvetica" panose="020B0604020202020204" pitchFamily="34" charset="0"/>
                <a:ea typeface="ＭＳ Ｐゴシック" pitchFamily="34" charset="-128"/>
              </a:defRPr>
            </a:lvl4pPr>
            <a:lvl5pPr marL="2057400" indent="-228600" defTabSz="928688">
              <a:defRPr sz="1600">
                <a:solidFill>
                  <a:schemeClr val="tx1"/>
                </a:solidFill>
                <a:latin typeface="Helvetica" panose="020B0604020202020204" pitchFamily="34" charset="0"/>
                <a:ea typeface="ＭＳ Ｐゴシック"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9pPr>
          </a:lstStyle>
          <a:p>
            <a:pPr algn="r"/>
            <a:fld id="{1FAFBF0E-5830-4DEB-B42A-677400B2D436}" type="slidenum">
              <a:rPr lang="en-US" altLang="en-US" sz="1200"/>
              <a:pPr algn="r"/>
              <a:t>3</a:t>
            </a:fld>
            <a:endParaRPr lang="en-US" altLang="en-US" sz="120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smtClean="0">
                <a:solidFill>
                  <a:schemeClr val="tx1"/>
                </a:solidFill>
                <a:latin typeface="+mn-lt"/>
                <a:ea typeface="+mn-ea"/>
                <a:cs typeface="+mn-cs"/>
              </a:rPr>
              <a:t>Underlying the structure of a database is the </a:t>
            </a:r>
            <a:r>
              <a:rPr lang="en-US" sz="1200" b="1" i="0" u="none" strike="noStrike" kern="1200" baseline="0" dirty="0" smtClean="0">
                <a:solidFill>
                  <a:schemeClr val="tx1"/>
                </a:solidFill>
                <a:latin typeface="+mn-lt"/>
                <a:ea typeface="+mn-ea"/>
                <a:cs typeface="+mn-cs"/>
              </a:rPr>
              <a:t>data model</a:t>
            </a:r>
            <a:r>
              <a:rPr lang="en-US" sz="1200" b="0" i="0" u="none" strike="noStrike" kern="1200" baseline="0" dirty="0" smtClean="0">
                <a:solidFill>
                  <a:schemeClr val="tx1"/>
                </a:solidFill>
                <a:latin typeface="+mn-lt"/>
                <a:ea typeface="+mn-ea"/>
                <a:cs typeface="+mn-cs"/>
              </a:rPr>
              <a:t>. A data model provides a way to describe the design of a database at the physical, logical, and view levels.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 high-level data model provides the database designer with a conceptual framework in which to specify the data requirements of the database users, and how the database will be structured to fulfill these requirements. The outcome of this phase is a specification of user requirements.</a:t>
            </a:r>
          </a:p>
          <a:p>
            <a:r>
              <a:rPr lang="en-US" sz="1200" kern="1200" dirty="0" smtClean="0">
                <a:solidFill>
                  <a:schemeClr val="tx1"/>
                </a:solidFill>
                <a:effectLst/>
                <a:latin typeface="+mn-lt"/>
                <a:ea typeface="+mn-ea"/>
                <a:cs typeface="+mn-cs"/>
              </a:rPr>
              <a:t>Next, the designer chooses a data model, and by applying the concepts of the chosen data model, translates these requirements into a conceptual schema of the database. The schema developed at this conceptual-design phase provides a detailed overview of the enterprise. At this stage of conceptual design, the designer can review the schema to ensure it meets functional requirements.</a:t>
            </a:r>
            <a:endParaRPr lang="en-US" altLang="en-US" dirty="0" smtClean="0">
              <a:latin typeface="Times New Roman" panose="02020603050405020304" pitchFamily="18" charset="0"/>
              <a:ea typeface="ＭＳ Ｐゴシック" pitchFamily="34" charset="-128"/>
            </a:endParaRPr>
          </a:p>
        </p:txBody>
      </p:sp>
    </p:spTree>
    <p:extLst>
      <p:ext uri="{BB962C8B-B14F-4D97-AF65-F5344CB8AC3E}">
        <p14:creationId xmlns:p14="http://schemas.microsoft.com/office/powerpoint/2010/main" val="37041563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ＭＳ Ｐゴシック" pitchFamily="34" charset="-128"/>
              </a:defRPr>
            </a:lvl1pPr>
            <a:lvl2pPr marL="742950" indent="-285750" defTabSz="928688">
              <a:defRPr sz="1600">
                <a:solidFill>
                  <a:schemeClr val="tx1"/>
                </a:solidFill>
                <a:latin typeface="Helvetica" panose="020B0604020202020204" pitchFamily="34" charset="0"/>
                <a:ea typeface="ＭＳ Ｐゴシック" pitchFamily="34" charset="-128"/>
              </a:defRPr>
            </a:lvl2pPr>
            <a:lvl3pPr marL="1143000" indent="-228600" defTabSz="928688">
              <a:defRPr sz="1600">
                <a:solidFill>
                  <a:schemeClr val="tx1"/>
                </a:solidFill>
                <a:latin typeface="Helvetica" panose="020B0604020202020204" pitchFamily="34" charset="0"/>
                <a:ea typeface="ＭＳ Ｐゴシック" pitchFamily="34" charset="-128"/>
              </a:defRPr>
            </a:lvl3pPr>
            <a:lvl4pPr marL="1600200" indent="-228600" defTabSz="928688">
              <a:defRPr sz="1600">
                <a:solidFill>
                  <a:schemeClr val="tx1"/>
                </a:solidFill>
                <a:latin typeface="Helvetica" panose="020B0604020202020204" pitchFamily="34" charset="0"/>
                <a:ea typeface="ＭＳ Ｐゴシック" pitchFamily="34" charset="-128"/>
              </a:defRPr>
            </a:lvl4pPr>
            <a:lvl5pPr marL="2057400" indent="-228600" defTabSz="928688">
              <a:defRPr sz="1600">
                <a:solidFill>
                  <a:schemeClr val="tx1"/>
                </a:solidFill>
                <a:latin typeface="Helvetica" panose="020B0604020202020204" pitchFamily="34" charset="0"/>
                <a:ea typeface="ＭＳ Ｐゴシック"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9pPr>
          </a:lstStyle>
          <a:p>
            <a:fld id="{B1068911-CB26-4658-9E15-8004F30C56B4}" type="slidenum">
              <a:rPr lang="en-US" altLang="en-US" sz="1200"/>
              <a:pPr/>
              <a:t>31</a:t>
            </a:fld>
            <a:endParaRPr lang="en-US" altLang="en-US" sz="120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xfrm>
            <a:off x="933450" y="4416425"/>
            <a:ext cx="51435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smtClean="0">
                <a:solidFill>
                  <a:schemeClr val="tx1"/>
                </a:solidFill>
                <a:latin typeface="+mn-lt"/>
                <a:ea typeface="+mn-ea"/>
                <a:cs typeface="+mn-cs"/>
              </a:rPr>
              <a:t>We draw a directed line from the relationship set </a:t>
            </a:r>
            <a:r>
              <a:rPr lang="en-US" sz="1200" b="0" i="1" u="none" strike="noStrike" kern="1200" baseline="0" dirty="0" smtClean="0">
                <a:solidFill>
                  <a:schemeClr val="tx1"/>
                </a:solidFill>
                <a:latin typeface="+mn-lt"/>
                <a:ea typeface="+mn-ea"/>
                <a:cs typeface="+mn-cs"/>
              </a:rPr>
              <a:t>advisor </a:t>
            </a:r>
            <a:r>
              <a:rPr lang="en-US" sz="1200" b="0" i="0" u="none" strike="noStrike" kern="1200" baseline="0" dirty="0" smtClean="0">
                <a:solidFill>
                  <a:schemeClr val="tx1"/>
                </a:solidFill>
                <a:latin typeface="+mn-lt"/>
                <a:ea typeface="+mn-ea"/>
                <a:cs typeface="+mn-cs"/>
              </a:rPr>
              <a:t>to the entity set </a:t>
            </a:r>
            <a:r>
              <a:rPr lang="en-US" sz="1200" b="0" i="1" u="none" strike="noStrike" kern="1200" baseline="0" dirty="0" smtClean="0">
                <a:solidFill>
                  <a:schemeClr val="tx1"/>
                </a:solidFill>
                <a:latin typeface="+mn-lt"/>
                <a:ea typeface="+mn-ea"/>
                <a:cs typeface="+mn-cs"/>
              </a:rPr>
              <a:t>instructor </a:t>
            </a:r>
            <a:r>
              <a:rPr lang="en-US" sz="1200" b="0" i="0" u="none" strike="noStrike" kern="1200" baseline="0" dirty="0" smtClean="0">
                <a:solidFill>
                  <a:schemeClr val="tx1"/>
                </a:solidFill>
                <a:latin typeface="+mn-lt"/>
                <a:ea typeface="+mn-ea"/>
                <a:cs typeface="+mn-cs"/>
              </a:rPr>
              <a:t>and an undirected line to the entity set </a:t>
            </a:r>
            <a:r>
              <a:rPr lang="en-US" sz="1200" b="0" i="1" u="none" strike="noStrike" kern="1200" baseline="0" dirty="0" smtClean="0">
                <a:solidFill>
                  <a:schemeClr val="tx1"/>
                </a:solidFill>
                <a:latin typeface="+mn-lt"/>
                <a:ea typeface="+mn-ea"/>
                <a:cs typeface="+mn-cs"/>
              </a:rPr>
              <a:t>student. </a:t>
            </a:r>
            <a:r>
              <a:rPr lang="en-US" sz="1200" b="0" i="0" u="none" strike="noStrike" kern="1200" baseline="0" dirty="0" smtClean="0">
                <a:solidFill>
                  <a:schemeClr val="tx1"/>
                </a:solidFill>
                <a:latin typeface="+mn-lt"/>
                <a:ea typeface="+mn-ea"/>
                <a:cs typeface="+mn-cs"/>
              </a:rPr>
              <a:t>This indicates that an instructor may advise many students, but</a:t>
            </a:r>
          </a:p>
          <a:p>
            <a:r>
              <a:rPr lang="en-US" sz="1200" b="0" i="0" u="none" strike="noStrike" kern="1200" baseline="0" dirty="0" smtClean="0">
                <a:solidFill>
                  <a:schemeClr val="tx1"/>
                </a:solidFill>
                <a:latin typeface="+mn-lt"/>
                <a:ea typeface="+mn-ea"/>
                <a:cs typeface="+mn-cs"/>
              </a:rPr>
              <a:t>a student may have at most one advisor.</a:t>
            </a:r>
            <a:endParaRPr lang="en-US" altLang="en-US" dirty="0" smtClean="0">
              <a:latin typeface="Times New Roman" panose="02020603050405020304" pitchFamily="18" charset="0"/>
              <a:ea typeface="ＭＳ Ｐゴシック" pitchFamily="34" charset="-128"/>
            </a:endParaRPr>
          </a:p>
          <a:p>
            <a:endParaRPr lang="en-US" altLang="en-US" dirty="0" smtClean="0">
              <a:latin typeface="Times New Roman" panose="02020603050405020304" pitchFamily="18" charset="0"/>
              <a:ea typeface="ＭＳ Ｐゴシック" pitchFamily="34" charset="-128"/>
            </a:endParaRPr>
          </a:p>
        </p:txBody>
      </p:sp>
    </p:spTree>
    <p:extLst>
      <p:ext uri="{BB962C8B-B14F-4D97-AF65-F5344CB8AC3E}">
        <p14:creationId xmlns:p14="http://schemas.microsoft.com/office/powerpoint/2010/main" val="18172495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ＭＳ Ｐゴシック" pitchFamily="34" charset="-128"/>
              </a:defRPr>
            </a:lvl1pPr>
            <a:lvl2pPr marL="742950" indent="-285750" defTabSz="928688">
              <a:defRPr sz="1600">
                <a:solidFill>
                  <a:schemeClr val="tx1"/>
                </a:solidFill>
                <a:latin typeface="Helvetica" panose="020B0604020202020204" pitchFamily="34" charset="0"/>
                <a:ea typeface="ＭＳ Ｐゴシック" pitchFamily="34" charset="-128"/>
              </a:defRPr>
            </a:lvl2pPr>
            <a:lvl3pPr marL="1143000" indent="-228600" defTabSz="928688">
              <a:defRPr sz="1600">
                <a:solidFill>
                  <a:schemeClr val="tx1"/>
                </a:solidFill>
                <a:latin typeface="Helvetica" panose="020B0604020202020204" pitchFamily="34" charset="0"/>
                <a:ea typeface="ＭＳ Ｐゴシック" pitchFamily="34" charset="-128"/>
              </a:defRPr>
            </a:lvl3pPr>
            <a:lvl4pPr marL="1600200" indent="-228600" defTabSz="928688">
              <a:defRPr sz="1600">
                <a:solidFill>
                  <a:schemeClr val="tx1"/>
                </a:solidFill>
                <a:latin typeface="Helvetica" panose="020B0604020202020204" pitchFamily="34" charset="0"/>
                <a:ea typeface="ＭＳ Ｐゴシック" pitchFamily="34" charset="-128"/>
              </a:defRPr>
            </a:lvl4pPr>
            <a:lvl5pPr marL="2057400" indent="-228600" defTabSz="928688">
              <a:defRPr sz="1600">
                <a:solidFill>
                  <a:schemeClr val="tx1"/>
                </a:solidFill>
                <a:latin typeface="Helvetica" panose="020B0604020202020204" pitchFamily="34" charset="0"/>
                <a:ea typeface="ＭＳ Ｐゴシック"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9pPr>
          </a:lstStyle>
          <a:p>
            <a:fld id="{E43D42DB-4B32-4300-B9E0-1DAE6F52858E}" type="slidenum">
              <a:rPr lang="en-US" altLang="en-US" sz="1200"/>
              <a:pPr/>
              <a:t>32</a:t>
            </a:fld>
            <a:endParaRPr lang="en-US" altLang="en-US" sz="120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xfrm>
            <a:off x="933450" y="4416425"/>
            <a:ext cx="51435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smtClean="0">
                <a:solidFill>
                  <a:schemeClr val="tx1"/>
                </a:solidFill>
                <a:latin typeface="+mn-lt"/>
                <a:ea typeface="+mn-ea"/>
                <a:cs typeface="+mn-cs"/>
              </a:rPr>
              <a:t>Opposite of one to Many. We draw a undirected line from the relationship set </a:t>
            </a:r>
            <a:r>
              <a:rPr lang="en-US" sz="1200" b="0" i="1" u="none" strike="noStrike" kern="1200" baseline="0" dirty="0" smtClean="0">
                <a:solidFill>
                  <a:schemeClr val="tx1"/>
                </a:solidFill>
                <a:latin typeface="+mn-lt"/>
                <a:ea typeface="+mn-ea"/>
                <a:cs typeface="+mn-cs"/>
              </a:rPr>
              <a:t>advisor </a:t>
            </a:r>
            <a:r>
              <a:rPr lang="en-US" sz="1200" b="0" i="0" u="none" strike="noStrike" kern="1200" baseline="0" dirty="0" smtClean="0">
                <a:solidFill>
                  <a:schemeClr val="tx1"/>
                </a:solidFill>
                <a:latin typeface="+mn-lt"/>
                <a:ea typeface="+mn-ea"/>
                <a:cs typeface="+mn-cs"/>
              </a:rPr>
              <a:t>to the entity set </a:t>
            </a:r>
            <a:r>
              <a:rPr lang="en-US" sz="1200" b="0" i="1" u="none" strike="noStrike" kern="1200" baseline="0" dirty="0" smtClean="0">
                <a:solidFill>
                  <a:schemeClr val="tx1"/>
                </a:solidFill>
                <a:latin typeface="+mn-lt"/>
                <a:ea typeface="+mn-ea"/>
                <a:cs typeface="+mn-cs"/>
              </a:rPr>
              <a:t>instructor </a:t>
            </a:r>
            <a:r>
              <a:rPr lang="en-US" sz="1200" b="0" i="0" u="none" strike="noStrike" kern="1200" baseline="0" dirty="0" smtClean="0">
                <a:solidFill>
                  <a:schemeClr val="tx1"/>
                </a:solidFill>
                <a:latin typeface="+mn-lt"/>
                <a:ea typeface="+mn-ea"/>
                <a:cs typeface="+mn-cs"/>
              </a:rPr>
              <a:t>and an directed line to the entity set </a:t>
            </a:r>
            <a:r>
              <a:rPr lang="en-US" sz="1200" b="0" i="1" u="none" strike="noStrike" kern="1200" baseline="0" dirty="0" smtClean="0">
                <a:solidFill>
                  <a:schemeClr val="tx1"/>
                </a:solidFill>
                <a:latin typeface="+mn-lt"/>
                <a:ea typeface="+mn-ea"/>
                <a:cs typeface="+mn-cs"/>
              </a:rPr>
              <a:t>student. </a:t>
            </a:r>
            <a:r>
              <a:rPr lang="en-US" sz="1200" b="0" i="0" u="none" strike="noStrike" kern="1200" baseline="0" dirty="0" smtClean="0">
                <a:solidFill>
                  <a:schemeClr val="tx1"/>
                </a:solidFill>
                <a:latin typeface="+mn-lt"/>
                <a:ea typeface="+mn-ea"/>
                <a:cs typeface="+mn-cs"/>
              </a:rPr>
              <a:t>This indicates that an instructor can advise </a:t>
            </a:r>
            <a:r>
              <a:rPr lang="en-US" sz="1200" b="0" i="0" u="none" strike="noStrike" kern="1200" baseline="0" dirty="0" err="1" smtClean="0">
                <a:solidFill>
                  <a:schemeClr val="tx1"/>
                </a:solidFill>
                <a:latin typeface="+mn-lt"/>
                <a:ea typeface="+mn-ea"/>
                <a:cs typeface="+mn-cs"/>
              </a:rPr>
              <a:t>atmost</a:t>
            </a:r>
            <a:r>
              <a:rPr lang="en-US" sz="1200" b="0" i="0" u="none" strike="noStrike" kern="1200" baseline="0" dirty="0" smtClean="0">
                <a:solidFill>
                  <a:schemeClr val="tx1"/>
                </a:solidFill>
                <a:latin typeface="+mn-lt"/>
                <a:ea typeface="+mn-ea"/>
                <a:cs typeface="+mn-cs"/>
              </a:rPr>
              <a:t> one student, but a student may have many advisor.</a:t>
            </a:r>
            <a:endParaRPr lang="en-US" altLang="en-US" dirty="0" smtClean="0">
              <a:latin typeface="Times New Roman" panose="02020603050405020304" pitchFamily="18" charset="0"/>
              <a:ea typeface="ＭＳ Ｐゴシック" pitchFamily="34" charset="-128"/>
            </a:endParaRPr>
          </a:p>
          <a:p>
            <a:endParaRPr lang="en-US" altLang="en-US" dirty="0" smtClean="0">
              <a:latin typeface="Times New Roman" panose="02020603050405020304" pitchFamily="18" charset="0"/>
              <a:ea typeface="ＭＳ Ｐゴシック" pitchFamily="34" charset="-128"/>
            </a:endParaRPr>
          </a:p>
        </p:txBody>
      </p:sp>
    </p:spTree>
    <p:extLst>
      <p:ext uri="{BB962C8B-B14F-4D97-AF65-F5344CB8AC3E}">
        <p14:creationId xmlns:p14="http://schemas.microsoft.com/office/powerpoint/2010/main" val="8170952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ＭＳ Ｐゴシック" pitchFamily="34" charset="-128"/>
              </a:defRPr>
            </a:lvl1pPr>
            <a:lvl2pPr marL="742950" indent="-285750" defTabSz="928688">
              <a:defRPr sz="1600">
                <a:solidFill>
                  <a:schemeClr val="tx1"/>
                </a:solidFill>
                <a:latin typeface="Helvetica" panose="020B0604020202020204" pitchFamily="34" charset="0"/>
                <a:ea typeface="ＭＳ Ｐゴシック" pitchFamily="34" charset="-128"/>
              </a:defRPr>
            </a:lvl2pPr>
            <a:lvl3pPr marL="1143000" indent="-228600" defTabSz="928688">
              <a:defRPr sz="1600">
                <a:solidFill>
                  <a:schemeClr val="tx1"/>
                </a:solidFill>
                <a:latin typeface="Helvetica" panose="020B0604020202020204" pitchFamily="34" charset="0"/>
                <a:ea typeface="ＭＳ Ｐゴシック" pitchFamily="34" charset="-128"/>
              </a:defRPr>
            </a:lvl3pPr>
            <a:lvl4pPr marL="1600200" indent="-228600" defTabSz="928688">
              <a:defRPr sz="1600">
                <a:solidFill>
                  <a:schemeClr val="tx1"/>
                </a:solidFill>
                <a:latin typeface="Helvetica" panose="020B0604020202020204" pitchFamily="34" charset="0"/>
                <a:ea typeface="ＭＳ Ｐゴシック" pitchFamily="34" charset="-128"/>
              </a:defRPr>
            </a:lvl4pPr>
            <a:lvl5pPr marL="2057400" indent="-228600" defTabSz="928688">
              <a:defRPr sz="1600">
                <a:solidFill>
                  <a:schemeClr val="tx1"/>
                </a:solidFill>
                <a:latin typeface="Helvetica" panose="020B0604020202020204" pitchFamily="34" charset="0"/>
                <a:ea typeface="ＭＳ Ｐゴシック"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9pPr>
          </a:lstStyle>
          <a:p>
            <a:fld id="{1ACD05C5-1ABB-49EE-A4E2-4C49DF89718B}" type="slidenum">
              <a:rPr lang="en-US" altLang="en-US" sz="1200"/>
              <a:pPr/>
              <a:t>33</a:t>
            </a:fld>
            <a:endParaRPr lang="en-US" altLang="en-US" sz="1200"/>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xfrm>
            <a:off x="933450" y="4416425"/>
            <a:ext cx="51435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smtClean="0">
                <a:solidFill>
                  <a:schemeClr val="tx1"/>
                </a:solidFill>
                <a:latin typeface="+mn-lt"/>
                <a:ea typeface="+mn-ea"/>
                <a:cs typeface="+mn-cs"/>
              </a:rPr>
              <a:t>We draw an undirected line from the relationship set </a:t>
            </a:r>
            <a:r>
              <a:rPr lang="en-US" sz="1200" b="0" i="1" u="none" strike="noStrike" kern="1200" baseline="0" dirty="0" smtClean="0">
                <a:solidFill>
                  <a:schemeClr val="tx1"/>
                </a:solidFill>
                <a:latin typeface="+mn-lt"/>
                <a:ea typeface="+mn-ea"/>
                <a:cs typeface="+mn-cs"/>
              </a:rPr>
              <a:t>advisor </a:t>
            </a:r>
            <a:r>
              <a:rPr lang="en-US" sz="1200" b="0" i="0" u="none" strike="noStrike" kern="1200" baseline="0" dirty="0" smtClean="0">
                <a:solidFill>
                  <a:schemeClr val="tx1"/>
                </a:solidFill>
                <a:latin typeface="+mn-lt"/>
                <a:ea typeface="+mn-ea"/>
                <a:cs typeface="+mn-cs"/>
              </a:rPr>
              <a:t>to both entity sets </a:t>
            </a:r>
            <a:r>
              <a:rPr lang="en-US" sz="1200" b="0" i="1" u="none" strike="noStrike" kern="1200" baseline="0" dirty="0" smtClean="0">
                <a:solidFill>
                  <a:schemeClr val="tx1"/>
                </a:solidFill>
                <a:latin typeface="+mn-lt"/>
                <a:ea typeface="+mn-ea"/>
                <a:cs typeface="+mn-cs"/>
              </a:rPr>
              <a:t>instructor </a:t>
            </a:r>
            <a:r>
              <a:rPr lang="en-US" sz="1200" b="0" i="0" u="none" strike="noStrike" kern="1200" baseline="0" dirty="0" smtClean="0">
                <a:solidFill>
                  <a:schemeClr val="tx1"/>
                </a:solidFill>
                <a:latin typeface="+mn-lt"/>
                <a:ea typeface="+mn-ea"/>
                <a:cs typeface="+mn-cs"/>
              </a:rPr>
              <a:t>and </a:t>
            </a:r>
            <a:r>
              <a:rPr lang="en-US" sz="1200" b="0" i="1" u="none" strike="noStrike" kern="1200" baseline="0" dirty="0" smtClean="0">
                <a:solidFill>
                  <a:schemeClr val="tx1"/>
                </a:solidFill>
                <a:latin typeface="+mn-lt"/>
                <a:ea typeface="+mn-ea"/>
                <a:cs typeface="+mn-cs"/>
              </a:rPr>
              <a:t>student</a:t>
            </a:r>
            <a:r>
              <a:rPr lang="en-US" sz="1200" b="0" i="0" u="none" strike="noStrike" kern="1200" baseline="0" dirty="0" smtClean="0">
                <a:solidFill>
                  <a:schemeClr val="tx1"/>
                </a:solidFill>
                <a:latin typeface="+mn-lt"/>
                <a:ea typeface="+mn-ea"/>
                <a:cs typeface="+mn-cs"/>
              </a:rPr>
              <a:t>. This indicates that an instructor may advise many students, and a student may have many</a:t>
            </a:r>
          </a:p>
          <a:p>
            <a:r>
              <a:rPr lang="en-US" sz="1200" b="0" i="0" u="none" strike="noStrike" kern="1200" baseline="0" dirty="0" smtClean="0">
                <a:solidFill>
                  <a:schemeClr val="tx1"/>
                </a:solidFill>
                <a:latin typeface="+mn-lt"/>
                <a:ea typeface="+mn-ea"/>
                <a:cs typeface="+mn-cs"/>
              </a:rPr>
              <a:t>advisors.</a:t>
            </a:r>
            <a:endParaRPr lang="en-US" altLang="en-US" dirty="0" smtClean="0">
              <a:latin typeface="Times New Roman" panose="02020603050405020304" pitchFamily="18" charset="0"/>
              <a:ea typeface="ＭＳ Ｐゴシック" pitchFamily="34" charset="-128"/>
            </a:endParaRPr>
          </a:p>
        </p:txBody>
      </p:sp>
    </p:spTree>
    <p:extLst>
      <p:ext uri="{BB962C8B-B14F-4D97-AF65-F5344CB8AC3E}">
        <p14:creationId xmlns:p14="http://schemas.microsoft.com/office/powerpoint/2010/main" val="29231054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ＭＳ Ｐゴシック" pitchFamily="34" charset="-128"/>
              </a:defRPr>
            </a:lvl1pPr>
            <a:lvl2pPr marL="742950" indent="-285750" defTabSz="928688">
              <a:defRPr sz="1600">
                <a:solidFill>
                  <a:schemeClr val="tx1"/>
                </a:solidFill>
                <a:latin typeface="Helvetica" panose="020B0604020202020204" pitchFamily="34" charset="0"/>
                <a:ea typeface="ＭＳ Ｐゴシック" pitchFamily="34" charset="-128"/>
              </a:defRPr>
            </a:lvl2pPr>
            <a:lvl3pPr marL="1143000" indent="-228600" defTabSz="928688">
              <a:defRPr sz="1600">
                <a:solidFill>
                  <a:schemeClr val="tx1"/>
                </a:solidFill>
                <a:latin typeface="Helvetica" panose="020B0604020202020204" pitchFamily="34" charset="0"/>
                <a:ea typeface="ＭＳ Ｐゴシック" pitchFamily="34" charset="-128"/>
              </a:defRPr>
            </a:lvl3pPr>
            <a:lvl4pPr marL="1600200" indent="-228600" defTabSz="928688">
              <a:defRPr sz="1600">
                <a:solidFill>
                  <a:schemeClr val="tx1"/>
                </a:solidFill>
                <a:latin typeface="Helvetica" panose="020B0604020202020204" pitchFamily="34" charset="0"/>
                <a:ea typeface="ＭＳ Ｐゴシック" pitchFamily="34" charset="-128"/>
              </a:defRPr>
            </a:lvl4pPr>
            <a:lvl5pPr marL="2057400" indent="-228600" defTabSz="928688">
              <a:defRPr sz="1600">
                <a:solidFill>
                  <a:schemeClr val="tx1"/>
                </a:solidFill>
                <a:latin typeface="Helvetica" panose="020B0604020202020204" pitchFamily="34" charset="0"/>
                <a:ea typeface="ＭＳ Ｐゴシック"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9pPr>
          </a:lstStyle>
          <a:p>
            <a:fld id="{97639F18-197F-42FE-9996-32BF01978BD9}" type="slidenum">
              <a:rPr lang="en-US" altLang="en-US" sz="1200"/>
              <a:pPr/>
              <a:t>34</a:t>
            </a:fld>
            <a:endParaRPr lang="en-US" altLang="en-US" sz="1200"/>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xfrm>
            <a:off x="933450" y="4416425"/>
            <a:ext cx="51435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Times New Roman" panose="02020603050405020304" pitchFamily="18" charset="0"/>
                <a:ea typeface="ＭＳ Ｐゴシック" pitchFamily="34" charset="-128"/>
              </a:rPr>
              <a:t>We can express cardinality constraints graphically</a:t>
            </a:r>
            <a:r>
              <a:rPr lang="en-US" altLang="en-US" baseline="0" dirty="0" smtClean="0">
                <a:latin typeface="Times New Roman" panose="02020603050405020304" pitchFamily="18" charset="0"/>
                <a:ea typeface="ＭＳ Ｐゴシック" pitchFamily="34" charset="-128"/>
              </a:rPr>
              <a:t> by </a:t>
            </a:r>
            <a:r>
              <a:rPr lang="en-US" altLang="en-US" baseline="0" dirty="0" err="1" smtClean="0">
                <a:latin typeface="Times New Roman" panose="02020603050405020304" pitchFamily="18" charset="0"/>
                <a:ea typeface="ＭＳ Ｐゴシック" pitchFamily="34" charset="-128"/>
              </a:rPr>
              <a:t>l..h</a:t>
            </a:r>
            <a:r>
              <a:rPr lang="en-US" altLang="en-US" baseline="0" dirty="0" smtClean="0">
                <a:latin typeface="Times New Roman" panose="02020603050405020304" pitchFamily="18" charset="0"/>
                <a:ea typeface="ＭＳ Ｐゴシック" pitchFamily="34" charset="-128"/>
              </a:rPr>
              <a:t> . Minimum cardinality also called participation.</a:t>
            </a:r>
            <a:endParaRPr lang="en-US" altLang="en-US" dirty="0" smtClean="0">
              <a:latin typeface="Times New Roman" panose="02020603050405020304" pitchFamily="18" charset="0"/>
              <a:ea typeface="ＭＳ Ｐゴシック" pitchFamily="34" charset="-128"/>
            </a:endParaRPr>
          </a:p>
        </p:txBody>
      </p:sp>
    </p:spTree>
    <p:extLst>
      <p:ext uri="{BB962C8B-B14F-4D97-AF65-F5344CB8AC3E}">
        <p14:creationId xmlns:p14="http://schemas.microsoft.com/office/powerpoint/2010/main" val="19241977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a:t>
            </a:r>
            <a:r>
              <a:rPr lang="en-US" sz="1200" b="1" i="0" kern="1200" dirty="0" smtClean="0">
                <a:solidFill>
                  <a:schemeClr val="tx1"/>
                </a:solidFill>
                <a:effectLst/>
                <a:latin typeface="+mn-lt"/>
                <a:ea typeface="+mn-ea"/>
                <a:cs typeface="+mn-cs"/>
              </a:rPr>
              <a:t>multiplicity</a:t>
            </a:r>
            <a:r>
              <a:rPr lang="en-US" sz="1200" b="0" i="0" kern="1200" dirty="0" smtClean="0">
                <a:solidFill>
                  <a:schemeClr val="tx1"/>
                </a:solidFill>
                <a:effectLst/>
                <a:latin typeface="+mn-lt"/>
                <a:ea typeface="+mn-ea"/>
                <a:cs typeface="+mn-cs"/>
              </a:rPr>
              <a:t> is made up of a lower and an upper </a:t>
            </a:r>
            <a:r>
              <a:rPr lang="en-US" sz="1200" b="1" i="0" kern="1200" dirty="0" smtClean="0">
                <a:solidFill>
                  <a:schemeClr val="tx1"/>
                </a:solidFill>
                <a:effectLst/>
                <a:latin typeface="+mn-lt"/>
                <a:ea typeface="+mn-ea"/>
                <a:cs typeface="+mn-cs"/>
              </a:rPr>
              <a:t>cardinality</a:t>
            </a:r>
            <a:r>
              <a:rPr lang="en-US" sz="1200" b="0" i="0" kern="1200" dirty="0" smtClean="0">
                <a:solidFill>
                  <a:schemeClr val="tx1"/>
                </a:solidFill>
                <a:effectLst/>
                <a:latin typeface="+mn-lt"/>
                <a:ea typeface="+mn-ea"/>
                <a:cs typeface="+mn-cs"/>
              </a:rPr>
              <a:t>. A </a:t>
            </a:r>
            <a:r>
              <a:rPr lang="en-US" sz="1200" b="1" i="0" kern="1200" dirty="0" smtClean="0">
                <a:solidFill>
                  <a:schemeClr val="tx1"/>
                </a:solidFill>
                <a:effectLst/>
                <a:latin typeface="+mn-lt"/>
                <a:ea typeface="+mn-ea"/>
                <a:cs typeface="+mn-cs"/>
              </a:rPr>
              <a:t>cardinality</a:t>
            </a:r>
            <a:r>
              <a:rPr lang="en-US" sz="1200" b="0" i="0" kern="1200" dirty="0" smtClean="0">
                <a:solidFill>
                  <a:schemeClr val="tx1"/>
                </a:solidFill>
                <a:effectLst/>
                <a:latin typeface="+mn-lt"/>
                <a:ea typeface="+mn-ea"/>
                <a:cs typeface="+mn-cs"/>
              </a:rPr>
              <a:t> is how many elements are in a set. Thus, a </a:t>
            </a:r>
            <a:r>
              <a:rPr lang="en-US" sz="1200" b="1" i="0" kern="1200" dirty="0" smtClean="0">
                <a:solidFill>
                  <a:schemeClr val="tx1"/>
                </a:solidFill>
                <a:effectLst/>
                <a:latin typeface="+mn-lt"/>
                <a:ea typeface="+mn-ea"/>
                <a:cs typeface="+mn-cs"/>
              </a:rPr>
              <a:t>multiplicity</a:t>
            </a:r>
            <a:r>
              <a:rPr lang="en-US" sz="1200" b="0" i="0" kern="1200" dirty="0" smtClean="0">
                <a:solidFill>
                  <a:schemeClr val="tx1"/>
                </a:solidFill>
                <a:effectLst/>
                <a:latin typeface="+mn-lt"/>
                <a:ea typeface="+mn-ea"/>
                <a:cs typeface="+mn-cs"/>
              </a:rPr>
              <a:t> tells you the minimum and maximum allowed members of the set.</a:t>
            </a:r>
          </a:p>
          <a:p>
            <a:pPr fontAlgn="base"/>
            <a:r>
              <a:rPr lang="en-US" sz="1200" b="0" i="0" kern="1200" dirty="0" smtClean="0">
                <a:solidFill>
                  <a:schemeClr val="tx1"/>
                </a:solidFill>
                <a:effectLst/>
                <a:latin typeface="+mn-lt"/>
                <a:ea typeface="+mn-ea"/>
                <a:cs typeface="+mn-cs"/>
              </a:rPr>
              <a:t>he simplest explanation would be to say:</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Multiplicity = Cardinality + Participation</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Cardinality: Denotes the maximum number of possible relationship occurrences in which a certain entity can participate in (in simple terms: at most).</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Participation: Denotes if all or only some entity occurrences participate in a relationship (in simple terms: at least).</a:t>
            </a:r>
          </a:p>
          <a:p>
            <a:endParaRPr lang="en-US" dirty="0"/>
          </a:p>
        </p:txBody>
      </p:sp>
      <p:sp>
        <p:nvSpPr>
          <p:cNvPr id="4" name="Slide Number Placeholder 3"/>
          <p:cNvSpPr>
            <a:spLocks noGrp="1"/>
          </p:cNvSpPr>
          <p:nvPr>
            <p:ph type="sldNum" sz="quarter" idx="10"/>
          </p:nvPr>
        </p:nvSpPr>
        <p:spPr/>
        <p:txBody>
          <a:bodyPr/>
          <a:lstStyle/>
          <a:p>
            <a:fld id="{1C642718-2306-4720-B007-F10CEC1EAC3C}" type="slidenum">
              <a:rPr lang="en-US" smtClean="0"/>
              <a:t>35</a:t>
            </a:fld>
            <a:endParaRPr lang="en-US"/>
          </a:p>
        </p:txBody>
      </p:sp>
    </p:spTree>
    <p:extLst>
      <p:ext uri="{BB962C8B-B14F-4D97-AF65-F5344CB8AC3E}">
        <p14:creationId xmlns:p14="http://schemas.microsoft.com/office/powerpoint/2010/main" val="6079493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of maximum and minimum cardinalities as multiplicity</a:t>
            </a:r>
            <a:r>
              <a:rPr lang="en-US" baseline="0" dirty="0" smtClean="0"/>
              <a:t> constraints. </a:t>
            </a:r>
            <a:endParaRPr lang="en-US" dirty="0"/>
          </a:p>
        </p:txBody>
      </p:sp>
      <p:sp>
        <p:nvSpPr>
          <p:cNvPr id="4" name="Slide Number Placeholder 3"/>
          <p:cNvSpPr>
            <a:spLocks noGrp="1"/>
          </p:cNvSpPr>
          <p:nvPr>
            <p:ph type="sldNum" sz="quarter" idx="10"/>
          </p:nvPr>
        </p:nvSpPr>
        <p:spPr/>
        <p:txBody>
          <a:bodyPr/>
          <a:lstStyle/>
          <a:p>
            <a:fld id="{1C642718-2306-4720-B007-F10CEC1EAC3C}" type="slidenum">
              <a:rPr lang="en-US" smtClean="0"/>
              <a:t>36</a:t>
            </a:fld>
            <a:endParaRPr lang="en-US"/>
          </a:p>
        </p:txBody>
      </p:sp>
    </p:spTree>
    <p:extLst>
      <p:ext uri="{BB962C8B-B14F-4D97-AF65-F5344CB8AC3E}">
        <p14:creationId xmlns:p14="http://schemas.microsoft.com/office/powerpoint/2010/main" val="37821176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ln cap="flat"/>
        </p:spPr>
      </p:sp>
      <p:sp>
        <p:nvSpPr>
          <p:cNvPr id="23555"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21513651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ln cap="flat"/>
        </p:spPr>
      </p:sp>
      <p:sp>
        <p:nvSpPr>
          <p:cNvPr id="27651"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40417534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ln cap="flat"/>
        </p:spPr>
      </p:sp>
      <p:sp>
        <p:nvSpPr>
          <p:cNvPr id="31747"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6896476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ＭＳ Ｐゴシック" pitchFamily="34" charset="-128"/>
              </a:defRPr>
            </a:lvl1pPr>
            <a:lvl2pPr marL="742950" indent="-285750" defTabSz="928688">
              <a:defRPr sz="1600">
                <a:solidFill>
                  <a:schemeClr val="tx1"/>
                </a:solidFill>
                <a:latin typeface="Helvetica" panose="020B0604020202020204" pitchFamily="34" charset="0"/>
                <a:ea typeface="ＭＳ Ｐゴシック" pitchFamily="34" charset="-128"/>
              </a:defRPr>
            </a:lvl2pPr>
            <a:lvl3pPr marL="1143000" indent="-228600" defTabSz="928688">
              <a:defRPr sz="1600">
                <a:solidFill>
                  <a:schemeClr val="tx1"/>
                </a:solidFill>
                <a:latin typeface="Helvetica" panose="020B0604020202020204" pitchFamily="34" charset="0"/>
                <a:ea typeface="ＭＳ Ｐゴシック" pitchFamily="34" charset="-128"/>
              </a:defRPr>
            </a:lvl3pPr>
            <a:lvl4pPr marL="1600200" indent="-228600" defTabSz="928688">
              <a:defRPr sz="1600">
                <a:solidFill>
                  <a:schemeClr val="tx1"/>
                </a:solidFill>
                <a:latin typeface="Helvetica" panose="020B0604020202020204" pitchFamily="34" charset="0"/>
                <a:ea typeface="ＭＳ Ｐゴシック" pitchFamily="34" charset="-128"/>
              </a:defRPr>
            </a:lvl4pPr>
            <a:lvl5pPr marL="2057400" indent="-228600" defTabSz="928688">
              <a:defRPr sz="1600">
                <a:solidFill>
                  <a:schemeClr val="tx1"/>
                </a:solidFill>
                <a:latin typeface="Helvetica" panose="020B0604020202020204" pitchFamily="34" charset="0"/>
                <a:ea typeface="ＭＳ Ｐゴシック"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9pPr>
          </a:lstStyle>
          <a:p>
            <a:fld id="{7E07B22F-B5C4-4007-A368-2F040828F52D}" type="slidenum">
              <a:rPr lang="en-US" altLang="en-US" sz="1200"/>
              <a:pPr/>
              <a:t>41</a:t>
            </a:fld>
            <a:endParaRPr lang="en-US" altLang="en-US" sz="12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xfrm>
            <a:off x="933450" y="4416425"/>
            <a:ext cx="51435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Times New Roman" panose="02020603050405020304" pitchFamily="18" charset="0"/>
                <a:ea typeface="ＭＳ Ｐゴシック" pitchFamily="34" charset="-128"/>
              </a:rPr>
              <a:t>Some</a:t>
            </a:r>
            <a:r>
              <a:rPr lang="en-US" altLang="en-US" baseline="0" dirty="0" smtClean="0">
                <a:latin typeface="Times New Roman" panose="02020603050405020304" pitchFamily="18" charset="0"/>
                <a:ea typeface="ＭＳ Ｐゴシック" pitchFamily="34" charset="-128"/>
              </a:rPr>
              <a:t> instructor are not advisor of any students, so we have some entities that are not participating in the relationship set so we say their participation is partial. And if all entities of an entity set participate in a relationship then it called total participation. </a:t>
            </a:r>
            <a:endParaRPr lang="en-US" altLang="en-US" dirty="0" smtClean="0">
              <a:latin typeface="Times New Roman" panose="02020603050405020304" pitchFamily="18" charset="0"/>
              <a:ea typeface="ＭＳ Ｐゴシック" pitchFamily="34" charset="-128"/>
            </a:endParaRPr>
          </a:p>
        </p:txBody>
      </p:sp>
    </p:spTree>
    <p:extLst>
      <p:ext uri="{BB962C8B-B14F-4D97-AF65-F5344CB8AC3E}">
        <p14:creationId xmlns:p14="http://schemas.microsoft.com/office/powerpoint/2010/main" val="31595598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txBox="1">
            <a:spLocks noGrp="1" noChangeArrowheads="1"/>
          </p:cNvSpPr>
          <p:nvPr/>
        </p:nvSpPr>
        <p:spPr bwMode="auto">
          <a:xfrm>
            <a:off x="3973513" y="8832850"/>
            <a:ext cx="3036887"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151" tIns="46576" rIns="93151" bIns="46576" anchor="b"/>
          <a:lstStyle>
            <a:lvl1pPr defTabSz="928688">
              <a:defRPr sz="1600">
                <a:solidFill>
                  <a:schemeClr val="tx1"/>
                </a:solidFill>
                <a:latin typeface="Helvetica" panose="020B0604020202020204" pitchFamily="34" charset="0"/>
                <a:ea typeface="ＭＳ Ｐゴシック" pitchFamily="34" charset="-128"/>
              </a:defRPr>
            </a:lvl1pPr>
            <a:lvl2pPr marL="742950" indent="-285750" defTabSz="928688">
              <a:defRPr sz="1600">
                <a:solidFill>
                  <a:schemeClr val="tx1"/>
                </a:solidFill>
                <a:latin typeface="Helvetica" panose="020B0604020202020204" pitchFamily="34" charset="0"/>
                <a:ea typeface="ＭＳ Ｐゴシック" pitchFamily="34" charset="-128"/>
              </a:defRPr>
            </a:lvl2pPr>
            <a:lvl3pPr marL="1143000" indent="-228600" defTabSz="928688">
              <a:defRPr sz="1600">
                <a:solidFill>
                  <a:schemeClr val="tx1"/>
                </a:solidFill>
                <a:latin typeface="Helvetica" panose="020B0604020202020204" pitchFamily="34" charset="0"/>
                <a:ea typeface="ＭＳ Ｐゴシック" pitchFamily="34" charset="-128"/>
              </a:defRPr>
            </a:lvl3pPr>
            <a:lvl4pPr marL="1600200" indent="-228600" defTabSz="928688">
              <a:defRPr sz="1600">
                <a:solidFill>
                  <a:schemeClr val="tx1"/>
                </a:solidFill>
                <a:latin typeface="Helvetica" panose="020B0604020202020204" pitchFamily="34" charset="0"/>
                <a:ea typeface="ＭＳ Ｐゴシック" pitchFamily="34" charset="-128"/>
              </a:defRPr>
            </a:lvl4pPr>
            <a:lvl5pPr marL="2057400" indent="-228600" defTabSz="928688">
              <a:defRPr sz="1600">
                <a:solidFill>
                  <a:schemeClr val="tx1"/>
                </a:solidFill>
                <a:latin typeface="Helvetica" panose="020B0604020202020204" pitchFamily="34" charset="0"/>
                <a:ea typeface="ＭＳ Ｐゴシック"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9pPr>
          </a:lstStyle>
          <a:p>
            <a:pPr algn="r"/>
            <a:fld id="{D77552DD-04D9-46CB-BBE3-2DE4A624053C}" type="slidenum">
              <a:rPr lang="en-US" altLang="en-US" sz="1200"/>
              <a:pPr algn="r"/>
              <a:t>4</a:t>
            </a:fld>
            <a:endParaRPr lang="en-US" altLang="en-US" sz="120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process of moving from an abstract data model to the implementation of the database proceeds in two final design phases.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the </a:t>
            </a:r>
            <a:r>
              <a:rPr lang="en-US" sz="1200" b="1" kern="1200" dirty="0" smtClean="0">
                <a:solidFill>
                  <a:schemeClr val="tx1"/>
                </a:solidFill>
                <a:effectLst/>
                <a:latin typeface="+mn-lt"/>
                <a:ea typeface="+mn-ea"/>
                <a:cs typeface="+mn-cs"/>
              </a:rPr>
              <a:t>logical-design phase</a:t>
            </a:r>
            <a:r>
              <a:rPr lang="en-US" sz="1200" kern="1200" dirty="0" smtClean="0">
                <a:solidFill>
                  <a:schemeClr val="tx1"/>
                </a:solidFill>
                <a:effectLst/>
                <a:latin typeface="+mn-lt"/>
                <a:ea typeface="+mn-ea"/>
                <a:cs typeface="+mn-cs"/>
              </a:rPr>
              <a:t>, the designer maps the high-level conceptual schema onto the implementation data model of the database system that will be used. The designer uses the resulting system-specific database schema in the subsequent </a:t>
            </a:r>
            <a:r>
              <a:rPr lang="en-US" sz="1200" b="1" kern="1200" dirty="0" smtClean="0">
                <a:solidFill>
                  <a:schemeClr val="tx1"/>
                </a:solidFill>
                <a:effectLst/>
                <a:latin typeface="+mn-lt"/>
                <a:ea typeface="+mn-ea"/>
                <a:cs typeface="+mn-cs"/>
              </a:rPr>
              <a:t>physical-design phase</a:t>
            </a:r>
            <a:r>
              <a:rPr lang="en-US" sz="1200" kern="1200" dirty="0" smtClean="0">
                <a:solidFill>
                  <a:schemeClr val="tx1"/>
                </a:solidFill>
                <a:effectLst/>
                <a:latin typeface="+mn-lt"/>
                <a:ea typeface="+mn-ea"/>
                <a:cs typeface="+mn-cs"/>
              </a:rPr>
              <a:t>, in which the physical features of the database are specified. These features include the form of file organization and the internal storage structures.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altLang="en-US" dirty="0" smtClean="0">
              <a:latin typeface="Times New Roman" panose="02020603050405020304" pitchFamily="18" charset="0"/>
              <a:ea typeface="ＭＳ Ｐゴシック" pitchFamily="34" charset="-128"/>
            </a:endParaRPr>
          </a:p>
        </p:txBody>
      </p:sp>
    </p:spTree>
    <p:extLst>
      <p:ext uri="{BB962C8B-B14F-4D97-AF65-F5344CB8AC3E}">
        <p14:creationId xmlns:p14="http://schemas.microsoft.com/office/powerpoint/2010/main" val="50137094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ＭＳ Ｐゴシック" pitchFamily="34" charset="-128"/>
              </a:defRPr>
            </a:lvl1pPr>
            <a:lvl2pPr marL="742950" indent="-285750" defTabSz="928688">
              <a:defRPr sz="1600">
                <a:solidFill>
                  <a:schemeClr val="tx1"/>
                </a:solidFill>
                <a:latin typeface="Helvetica" panose="020B0604020202020204" pitchFamily="34" charset="0"/>
                <a:ea typeface="ＭＳ Ｐゴシック" pitchFamily="34" charset="-128"/>
              </a:defRPr>
            </a:lvl2pPr>
            <a:lvl3pPr marL="1143000" indent="-228600" defTabSz="928688">
              <a:defRPr sz="1600">
                <a:solidFill>
                  <a:schemeClr val="tx1"/>
                </a:solidFill>
                <a:latin typeface="Helvetica" panose="020B0604020202020204" pitchFamily="34" charset="0"/>
                <a:ea typeface="ＭＳ Ｐゴシック" pitchFamily="34" charset="-128"/>
              </a:defRPr>
            </a:lvl3pPr>
            <a:lvl4pPr marL="1600200" indent="-228600" defTabSz="928688">
              <a:defRPr sz="1600">
                <a:solidFill>
                  <a:schemeClr val="tx1"/>
                </a:solidFill>
                <a:latin typeface="Helvetica" panose="020B0604020202020204" pitchFamily="34" charset="0"/>
                <a:ea typeface="ＭＳ Ｐゴシック" pitchFamily="34" charset="-128"/>
              </a:defRPr>
            </a:lvl4pPr>
            <a:lvl5pPr marL="2057400" indent="-228600" defTabSz="928688">
              <a:defRPr sz="1600">
                <a:solidFill>
                  <a:schemeClr val="tx1"/>
                </a:solidFill>
                <a:latin typeface="Helvetica" panose="020B0604020202020204" pitchFamily="34" charset="0"/>
                <a:ea typeface="ＭＳ Ｐゴシック"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9pPr>
          </a:lstStyle>
          <a:p>
            <a:fld id="{ED632026-A7B4-4794-916C-4AEB2BC3B612}" type="slidenum">
              <a:rPr lang="en-US" altLang="en-US" sz="1200"/>
              <a:pPr/>
              <a:t>42</a:t>
            </a:fld>
            <a:endParaRPr lang="en-US" altLang="en-US" sz="1200"/>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xfrm>
            <a:off x="933450" y="4416425"/>
            <a:ext cx="51435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Times New Roman" panose="02020603050405020304" pitchFamily="18" charset="0"/>
              <a:ea typeface="ＭＳ Ｐゴシック" pitchFamily="34" charset="-128"/>
            </a:endParaRPr>
          </a:p>
        </p:txBody>
      </p:sp>
    </p:spTree>
    <p:extLst>
      <p:ext uri="{BB962C8B-B14F-4D97-AF65-F5344CB8AC3E}">
        <p14:creationId xmlns:p14="http://schemas.microsoft.com/office/powerpoint/2010/main" val="170616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ＭＳ Ｐゴシック" pitchFamily="34" charset="-128"/>
              </a:defRPr>
            </a:lvl1pPr>
            <a:lvl2pPr marL="742950" indent="-285750" defTabSz="928688">
              <a:defRPr sz="1600">
                <a:solidFill>
                  <a:schemeClr val="tx1"/>
                </a:solidFill>
                <a:latin typeface="Helvetica" panose="020B0604020202020204" pitchFamily="34" charset="0"/>
                <a:ea typeface="ＭＳ Ｐゴシック" pitchFamily="34" charset="-128"/>
              </a:defRPr>
            </a:lvl2pPr>
            <a:lvl3pPr marL="1143000" indent="-228600" defTabSz="928688">
              <a:defRPr sz="1600">
                <a:solidFill>
                  <a:schemeClr val="tx1"/>
                </a:solidFill>
                <a:latin typeface="Helvetica" panose="020B0604020202020204" pitchFamily="34" charset="0"/>
                <a:ea typeface="ＭＳ Ｐゴシック" pitchFamily="34" charset="-128"/>
              </a:defRPr>
            </a:lvl3pPr>
            <a:lvl4pPr marL="1600200" indent="-228600" defTabSz="928688">
              <a:defRPr sz="1600">
                <a:solidFill>
                  <a:schemeClr val="tx1"/>
                </a:solidFill>
                <a:latin typeface="Helvetica" panose="020B0604020202020204" pitchFamily="34" charset="0"/>
                <a:ea typeface="ＭＳ Ｐゴシック" pitchFamily="34" charset="-128"/>
              </a:defRPr>
            </a:lvl4pPr>
            <a:lvl5pPr marL="2057400" indent="-228600" defTabSz="928688">
              <a:defRPr sz="1600">
                <a:solidFill>
                  <a:schemeClr val="tx1"/>
                </a:solidFill>
                <a:latin typeface="Helvetica" panose="020B0604020202020204" pitchFamily="34" charset="0"/>
                <a:ea typeface="ＭＳ Ｐゴシック"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9pPr>
          </a:lstStyle>
          <a:p>
            <a:fld id="{9537BE45-A9FE-4DE3-876A-AB25B8BF7797}" type="slidenum">
              <a:rPr lang="en-US" altLang="en-US" sz="1200"/>
              <a:pPr/>
              <a:t>43</a:t>
            </a:fld>
            <a:endParaRPr lang="en-US" altLang="en-US" sz="1200"/>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xfrm>
            <a:off x="933450" y="4416425"/>
            <a:ext cx="51435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itchFamily="34" charset="-128"/>
            </a:endParaRPr>
          </a:p>
        </p:txBody>
      </p:sp>
    </p:spTree>
    <p:extLst>
      <p:ext uri="{BB962C8B-B14F-4D97-AF65-F5344CB8AC3E}">
        <p14:creationId xmlns:p14="http://schemas.microsoft.com/office/powerpoint/2010/main" val="302992409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a:ln cap="flat"/>
        </p:spPr>
      </p:sp>
      <p:sp>
        <p:nvSpPr>
          <p:cNvPr id="6147"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77799801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ＭＳ Ｐゴシック" pitchFamily="34" charset="-128"/>
              </a:defRPr>
            </a:lvl1pPr>
            <a:lvl2pPr marL="742950" indent="-285750" defTabSz="928688">
              <a:defRPr sz="1600">
                <a:solidFill>
                  <a:schemeClr val="tx1"/>
                </a:solidFill>
                <a:latin typeface="Helvetica" panose="020B0604020202020204" pitchFamily="34" charset="0"/>
                <a:ea typeface="ＭＳ Ｐゴシック" pitchFamily="34" charset="-128"/>
              </a:defRPr>
            </a:lvl2pPr>
            <a:lvl3pPr marL="1143000" indent="-228600" defTabSz="928688">
              <a:defRPr sz="1600">
                <a:solidFill>
                  <a:schemeClr val="tx1"/>
                </a:solidFill>
                <a:latin typeface="Helvetica" panose="020B0604020202020204" pitchFamily="34" charset="0"/>
                <a:ea typeface="ＭＳ Ｐゴシック" pitchFamily="34" charset="-128"/>
              </a:defRPr>
            </a:lvl3pPr>
            <a:lvl4pPr marL="1600200" indent="-228600" defTabSz="928688">
              <a:defRPr sz="1600">
                <a:solidFill>
                  <a:schemeClr val="tx1"/>
                </a:solidFill>
                <a:latin typeface="Helvetica" panose="020B0604020202020204" pitchFamily="34" charset="0"/>
                <a:ea typeface="ＭＳ Ｐゴシック" pitchFamily="34" charset="-128"/>
              </a:defRPr>
            </a:lvl4pPr>
            <a:lvl5pPr marL="2057400" indent="-228600" defTabSz="928688">
              <a:defRPr sz="1600">
                <a:solidFill>
                  <a:schemeClr val="tx1"/>
                </a:solidFill>
                <a:latin typeface="Helvetica" panose="020B0604020202020204" pitchFamily="34" charset="0"/>
                <a:ea typeface="ＭＳ Ｐゴシック"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9pPr>
          </a:lstStyle>
          <a:p>
            <a:fld id="{CF895E01-CB0A-433B-A102-2598FCEAC068}" type="slidenum">
              <a:rPr lang="en-US" altLang="en-US" sz="1200"/>
              <a:pPr/>
              <a:t>47</a:t>
            </a:fld>
            <a:endParaRPr lang="en-US" altLang="en-US" sz="1200"/>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xfrm>
            <a:off x="933450" y="4416425"/>
            <a:ext cx="51435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itchFamily="34" charset="-128"/>
            </a:endParaRPr>
          </a:p>
        </p:txBody>
      </p:sp>
    </p:spTree>
    <p:extLst>
      <p:ext uri="{BB962C8B-B14F-4D97-AF65-F5344CB8AC3E}">
        <p14:creationId xmlns:p14="http://schemas.microsoft.com/office/powerpoint/2010/main" val="211048208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ＭＳ Ｐゴシック" pitchFamily="34" charset="-128"/>
              </a:defRPr>
            </a:lvl1pPr>
            <a:lvl2pPr marL="742950" indent="-285750" defTabSz="928688">
              <a:defRPr sz="1600">
                <a:solidFill>
                  <a:schemeClr val="tx1"/>
                </a:solidFill>
                <a:latin typeface="Helvetica" panose="020B0604020202020204" pitchFamily="34" charset="0"/>
                <a:ea typeface="ＭＳ Ｐゴシック" pitchFamily="34" charset="-128"/>
              </a:defRPr>
            </a:lvl2pPr>
            <a:lvl3pPr marL="1143000" indent="-228600" defTabSz="928688">
              <a:defRPr sz="1600">
                <a:solidFill>
                  <a:schemeClr val="tx1"/>
                </a:solidFill>
                <a:latin typeface="Helvetica" panose="020B0604020202020204" pitchFamily="34" charset="0"/>
                <a:ea typeface="ＭＳ Ｐゴシック" pitchFamily="34" charset="-128"/>
              </a:defRPr>
            </a:lvl3pPr>
            <a:lvl4pPr marL="1600200" indent="-228600" defTabSz="928688">
              <a:defRPr sz="1600">
                <a:solidFill>
                  <a:schemeClr val="tx1"/>
                </a:solidFill>
                <a:latin typeface="Helvetica" panose="020B0604020202020204" pitchFamily="34" charset="0"/>
                <a:ea typeface="ＭＳ Ｐゴシック" pitchFamily="34" charset="-128"/>
              </a:defRPr>
            </a:lvl4pPr>
            <a:lvl5pPr marL="2057400" indent="-228600" defTabSz="928688">
              <a:defRPr sz="1600">
                <a:solidFill>
                  <a:schemeClr val="tx1"/>
                </a:solidFill>
                <a:latin typeface="Helvetica" panose="020B0604020202020204" pitchFamily="34" charset="0"/>
                <a:ea typeface="ＭＳ Ｐゴシック"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9pPr>
          </a:lstStyle>
          <a:p>
            <a:fld id="{BFF6DD72-92D7-43B3-B725-71D9DAFE0BAA}" type="slidenum">
              <a:rPr lang="en-US" altLang="en-US" sz="1200"/>
              <a:pPr/>
              <a:t>48</a:t>
            </a:fld>
            <a:endParaRPr lang="en-US" altLang="en-US" sz="1200"/>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itchFamily="34" charset="-128"/>
            </a:endParaRPr>
          </a:p>
        </p:txBody>
      </p:sp>
    </p:spTree>
    <p:extLst>
      <p:ext uri="{BB962C8B-B14F-4D97-AF65-F5344CB8AC3E}">
        <p14:creationId xmlns:p14="http://schemas.microsoft.com/office/powerpoint/2010/main" val="118927793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642718-2306-4720-B007-F10CEC1EAC3C}" type="slidenum">
              <a:rPr lang="en-US" smtClean="0"/>
              <a:t>49</a:t>
            </a:fld>
            <a:endParaRPr lang="en-US"/>
          </a:p>
        </p:txBody>
      </p:sp>
    </p:spTree>
    <p:extLst>
      <p:ext uri="{BB962C8B-B14F-4D97-AF65-F5344CB8AC3E}">
        <p14:creationId xmlns:p14="http://schemas.microsoft.com/office/powerpoint/2010/main" val="24632059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txBox="1">
            <a:spLocks noGrp="1" noChangeArrowheads="1"/>
          </p:cNvSpPr>
          <p:nvPr/>
        </p:nvSpPr>
        <p:spPr bwMode="auto">
          <a:xfrm>
            <a:off x="3973513" y="8832850"/>
            <a:ext cx="3036887"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151" tIns="46576" rIns="93151" bIns="46576" anchor="b"/>
          <a:lstStyle>
            <a:lvl1pPr defTabSz="928688">
              <a:defRPr sz="1600">
                <a:solidFill>
                  <a:schemeClr val="tx1"/>
                </a:solidFill>
                <a:latin typeface="Helvetica" panose="020B0604020202020204" pitchFamily="34" charset="0"/>
                <a:ea typeface="ＭＳ Ｐゴシック" pitchFamily="34" charset="-128"/>
              </a:defRPr>
            </a:lvl1pPr>
            <a:lvl2pPr marL="742950" indent="-285750" defTabSz="928688">
              <a:defRPr sz="1600">
                <a:solidFill>
                  <a:schemeClr val="tx1"/>
                </a:solidFill>
                <a:latin typeface="Helvetica" panose="020B0604020202020204" pitchFamily="34" charset="0"/>
                <a:ea typeface="ＭＳ Ｐゴシック" pitchFamily="34" charset="-128"/>
              </a:defRPr>
            </a:lvl2pPr>
            <a:lvl3pPr marL="1143000" indent="-228600" defTabSz="928688">
              <a:defRPr sz="1600">
                <a:solidFill>
                  <a:schemeClr val="tx1"/>
                </a:solidFill>
                <a:latin typeface="Helvetica" panose="020B0604020202020204" pitchFamily="34" charset="0"/>
                <a:ea typeface="ＭＳ Ｐゴシック" pitchFamily="34" charset="-128"/>
              </a:defRPr>
            </a:lvl3pPr>
            <a:lvl4pPr marL="1600200" indent="-228600" defTabSz="928688">
              <a:defRPr sz="1600">
                <a:solidFill>
                  <a:schemeClr val="tx1"/>
                </a:solidFill>
                <a:latin typeface="Helvetica" panose="020B0604020202020204" pitchFamily="34" charset="0"/>
                <a:ea typeface="ＭＳ Ｐゴシック" pitchFamily="34" charset="-128"/>
              </a:defRPr>
            </a:lvl4pPr>
            <a:lvl5pPr marL="2057400" indent="-228600" defTabSz="928688">
              <a:defRPr sz="1600">
                <a:solidFill>
                  <a:schemeClr val="tx1"/>
                </a:solidFill>
                <a:latin typeface="Helvetica" panose="020B0604020202020204" pitchFamily="34" charset="0"/>
                <a:ea typeface="ＭＳ Ｐゴシック"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9pPr>
          </a:lstStyle>
          <a:p>
            <a:pPr algn="r"/>
            <a:fld id="{473C188E-B6F3-43EB-A701-231F0780C412}" type="slidenum">
              <a:rPr lang="en-US" altLang="en-US" sz="1200"/>
              <a:pPr algn="r"/>
              <a:t>5</a:t>
            </a:fld>
            <a:endParaRPr lang="en-US" altLang="en-US" sz="120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Different types of data Model have been discussed (object oriented, record based, network) in previous lecture, here we will use ER Model for designing the Database. There are different notation for designing the ER Model, we will use UML notation. </a:t>
            </a:r>
          </a:p>
          <a:p>
            <a:endParaRPr lang="en-US" altLang="en-US" dirty="0" smtClean="0">
              <a:latin typeface="Times New Roman" panose="02020603050405020304" pitchFamily="18" charset="0"/>
              <a:ea typeface="ＭＳ Ｐゴシック" pitchFamily="34" charset="-128"/>
            </a:endParaRPr>
          </a:p>
        </p:txBody>
      </p:sp>
    </p:spTree>
    <p:extLst>
      <p:ext uri="{BB962C8B-B14F-4D97-AF65-F5344CB8AC3E}">
        <p14:creationId xmlns:p14="http://schemas.microsoft.com/office/powerpoint/2010/main" val="6765480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a:t>
            </a:r>
            <a:r>
              <a:rPr lang="en-US" baseline="0" dirty="0" smtClean="0"/>
              <a:t> are some popular notations.</a:t>
            </a:r>
            <a:endParaRPr lang="en-US" dirty="0"/>
          </a:p>
        </p:txBody>
      </p:sp>
      <p:sp>
        <p:nvSpPr>
          <p:cNvPr id="4" name="Slide Number Placeholder 3"/>
          <p:cNvSpPr>
            <a:spLocks noGrp="1"/>
          </p:cNvSpPr>
          <p:nvPr>
            <p:ph type="sldNum" sz="quarter" idx="10"/>
          </p:nvPr>
        </p:nvSpPr>
        <p:spPr/>
        <p:txBody>
          <a:bodyPr/>
          <a:lstStyle/>
          <a:p>
            <a:fld id="{1C642718-2306-4720-B007-F10CEC1EAC3C}" type="slidenum">
              <a:rPr lang="en-US" smtClean="0"/>
              <a:t>7</a:t>
            </a:fld>
            <a:endParaRPr lang="en-US"/>
          </a:p>
        </p:txBody>
      </p:sp>
    </p:spTree>
    <p:extLst>
      <p:ext uri="{BB962C8B-B14F-4D97-AF65-F5344CB8AC3E}">
        <p14:creationId xmlns:p14="http://schemas.microsoft.com/office/powerpoint/2010/main" val="14329414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ＭＳ Ｐゴシック" pitchFamily="34" charset="-128"/>
              </a:defRPr>
            </a:lvl1pPr>
            <a:lvl2pPr marL="742950" indent="-285750" defTabSz="928688">
              <a:defRPr sz="1600">
                <a:solidFill>
                  <a:schemeClr val="tx1"/>
                </a:solidFill>
                <a:latin typeface="Helvetica" panose="020B0604020202020204" pitchFamily="34" charset="0"/>
                <a:ea typeface="ＭＳ Ｐゴシック" pitchFamily="34" charset="-128"/>
              </a:defRPr>
            </a:lvl2pPr>
            <a:lvl3pPr marL="1143000" indent="-228600" defTabSz="928688">
              <a:defRPr sz="1600">
                <a:solidFill>
                  <a:schemeClr val="tx1"/>
                </a:solidFill>
                <a:latin typeface="Helvetica" panose="020B0604020202020204" pitchFamily="34" charset="0"/>
                <a:ea typeface="ＭＳ Ｐゴシック" pitchFamily="34" charset="-128"/>
              </a:defRPr>
            </a:lvl3pPr>
            <a:lvl4pPr marL="1600200" indent="-228600" defTabSz="928688">
              <a:defRPr sz="1600">
                <a:solidFill>
                  <a:schemeClr val="tx1"/>
                </a:solidFill>
                <a:latin typeface="Helvetica" panose="020B0604020202020204" pitchFamily="34" charset="0"/>
                <a:ea typeface="ＭＳ Ｐゴシック" pitchFamily="34" charset="-128"/>
              </a:defRPr>
            </a:lvl4pPr>
            <a:lvl5pPr marL="2057400" indent="-228600" defTabSz="928688">
              <a:defRPr sz="1600">
                <a:solidFill>
                  <a:schemeClr val="tx1"/>
                </a:solidFill>
                <a:latin typeface="Helvetica" panose="020B0604020202020204" pitchFamily="34" charset="0"/>
                <a:ea typeface="ＭＳ Ｐゴシック"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9pPr>
          </a:lstStyle>
          <a:p>
            <a:fld id="{1076A97C-367F-46D3-9DF6-FA95B1D5E156}" type="slidenum">
              <a:rPr lang="en-US" altLang="en-US" sz="1200"/>
              <a:pPr/>
              <a:t>8</a:t>
            </a:fld>
            <a:endParaRPr lang="en-US" altLang="en-US" sz="120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xfrm>
            <a:off x="933450" y="4416425"/>
            <a:ext cx="51435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ea typeface="ＭＳ Ｐゴシック" pitchFamily="34" charset="-128"/>
              </a:rPr>
              <a:t>The ER data mode was developed to facilitate database design by allowing specification of an </a:t>
            </a:r>
            <a:r>
              <a:rPr lang="en-US" altLang="en-US" dirty="0" smtClean="0">
                <a:solidFill>
                  <a:srgbClr val="000099"/>
                </a:solidFill>
                <a:ea typeface="ＭＳ Ｐゴシック" pitchFamily="34" charset="-128"/>
              </a:rPr>
              <a:t>enterprise schema </a:t>
            </a:r>
            <a:r>
              <a:rPr lang="en-US" altLang="en-US" dirty="0" smtClean="0">
                <a:ea typeface="ＭＳ Ｐゴシック" pitchFamily="34" charset="-128"/>
              </a:rPr>
              <a:t>that represents the overall logical structure of a database.</a:t>
            </a:r>
          </a:p>
          <a:p>
            <a:r>
              <a:rPr lang="en-US" altLang="en-US" dirty="0" smtClean="0">
                <a:ea typeface="ＭＳ Ｐゴシック" pitchFamily="34" charset="-128"/>
              </a:rPr>
              <a:t>The ER model is very useful in mapping the meanings and interactions of real-world enterprises onto a conceptual schema.  Because of this usefulness, many database-design tools draw on concepts from the ER model.</a:t>
            </a:r>
          </a:p>
          <a:p>
            <a:endParaRPr lang="en-US" altLang="en-US" dirty="0" smtClean="0">
              <a:latin typeface="Times New Roman" panose="02020603050405020304" pitchFamily="18" charset="0"/>
              <a:ea typeface="ＭＳ Ｐゴシック" pitchFamily="34" charset="-128"/>
            </a:endParaRPr>
          </a:p>
        </p:txBody>
      </p:sp>
    </p:spTree>
    <p:extLst>
      <p:ext uri="{BB962C8B-B14F-4D97-AF65-F5344CB8AC3E}">
        <p14:creationId xmlns:p14="http://schemas.microsoft.com/office/powerpoint/2010/main" val="38199048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ＭＳ Ｐゴシック" pitchFamily="34" charset="-128"/>
              </a:defRPr>
            </a:lvl1pPr>
            <a:lvl2pPr marL="742950" indent="-285750" defTabSz="928688">
              <a:defRPr sz="1600">
                <a:solidFill>
                  <a:schemeClr val="tx1"/>
                </a:solidFill>
                <a:latin typeface="Helvetica" panose="020B0604020202020204" pitchFamily="34" charset="0"/>
                <a:ea typeface="ＭＳ Ｐゴシック" pitchFamily="34" charset="-128"/>
              </a:defRPr>
            </a:lvl2pPr>
            <a:lvl3pPr marL="1143000" indent="-228600" defTabSz="928688">
              <a:defRPr sz="1600">
                <a:solidFill>
                  <a:schemeClr val="tx1"/>
                </a:solidFill>
                <a:latin typeface="Helvetica" panose="020B0604020202020204" pitchFamily="34" charset="0"/>
                <a:ea typeface="ＭＳ Ｐゴシック" pitchFamily="34" charset="-128"/>
              </a:defRPr>
            </a:lvl3pPr>
            <a:lvl4pPr marL="1600200" indent="-228600" defTabSz="928688">
              <a:defRPr sz="1600">
                <a:solidFill>
                  <a:schemeClr val="tx1"/>
                </a:solidFill>
                <a:latin typeface="Helvetica" panose="020B0604020202020204" pitchFamily="34" charset="0"/>
                <a:ea typeface="ＭＳ Ｐゴシック" pitchFamily="34" charset="-128"/>
              </a:defRPr>
            </a:lvl4pPr>
            <a:lvl5pPr marL="2057400" indent="-228600" defTabSz="928688">
              <a:defRPr sz="1600">
                <a:solidFill>
                  <a:schemeClr val="tx1"/>
                </a:solidFill>
                <a:latin typeface="Helvetica" panose="020B0604020202020204" pitchFamily="34" charset="0"/>
                <a:ea typeface="ＭＳ Ｐゴシック"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9pPr>
          </a:lstStyle>
          <a:p>
            <a:fld id="{32DFD646-3864-4547-8ACE-3D1FB0CD71DE}" type="slidenum">
              <a:rPr lang="en-US" altLang="en-US" sz="1200"/>
              <a:pPr/>
              <a:t>9</a:t>
            </a:fld>
            <a:endParaRPr lang="en-US" altLang="en-US" sz="120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xfrm>
            <a:off x="933450" y="4416425"/>
            <a:ext cx="51435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smtClean="0">
                <a:solidFill>
                  <a:schemeClr val="tx1"/>
                </a:solidFill>
                <a:latin typeface="+mn-lt"/>
                <a:ea typeface="+mn-ea"/>
                <a:cs typeface="+mn-cs"/>
              </a:rPr>
              <a:t>The </a:t>
            </a:r>
            <a:r>
              <a:rPr lang="en-US" sz="1200" b="1" i="0" u="none" strike="noStrike" kern="1200" baseline="0" dirty="0" smtClean="0">
                <a:solidFill>
                  <a:schemeClr val="tx1"/>
                </a:solidFill>
                <a:latin typeface="+mn-lt"/>
                <a:ea typeface="+mn-ea"/>
                <a:cs typeface="+mn-cs"/>
              </a:rPr>
              <a:t>entity-relationship </a:t>
            </a:r>
            <a:r>
              <a:rPr lang="en-US" sz="1200" b="0" i="0" u="none" strike="noStrike" kern="1200" baseline="0" dirty="0" smtClean="0">
                <a:solidFill>
                  <a:schemeClr val="tx1"/>
                </a:solidFill>
                <a:latin typeface="+mn-lt"/>
                <a:ea typeface="+mn-ea"/>
                <a:cs typeface="+mn-cs"/>
              </a:rPr>
              <a:t>(</a:t>
            </a:r>
            <a:r>
              <a:rPr lang="en-US" sz="1200" b="1" i="0" u="none" strike="noStrike" kern="1200" baseline="0" dirty="0" smtClean="0">
                <a:solidFill>
                  <a:schemeClr val="tx1"/>
                </a:solidFill>
                <a:latin typeface="+mn-lt"/>
                <a:ea typeface="+mn-ea"/>
                <a:cs typeface="+mn-cs"/>
              </a:rPr>
              <a:t>E-R</a:t>
            </a:r>
            <a:r>
              <a:rPr lang="en-US" sz="1200" b="0" i="0" u="none" strike="noStrike" kern="1200" baseline="0" dirty="0" smtClean="0">
                <a:solidFill>
                  <a:schemeClr val="tx1"/>
                </a:solidFill>
                <a:latin typeface="+mn-lt"/>
                <a:ea typeface="+mn-ea"/>
                <a:cs typeface="+mn-cs"/>
              </a:rPr>
              <a:t>) data model was developed to facilitate database design by allowing specification of an </a:t>
            </a:r>
            <a:r>
              <a:rPr lang="en-US" sz="1200" b="0" i="1" u="none" strike="noStrike" kern="1200" baseline="0" dirty="0" smtClean="0">
                <a:solidFill>
                  <a:schemeClr val="tx1"/>
                </a:solidFill>
                <a:latin typeface="+mn-lt"/>
                <a:ea typeface="+mn-ea"/>
                <a:cs typeface="+mn-cs"/>
              </a:rPr>
              <a:t>enterprise schema </a:t>
            </a:r>
            <a:r>
              <a:rPr lang="en-US" sz="1200" b="0" i="0" u="none" strike="noStrike" kern="1200" baseline="0" dirty="0" smtClean="0">
                <a:solidFill>
                  <a:schemeClr val="tx1"/>
                </a:solidFill>
                <a:latin typeface="+mn-lt"/>
                <a:ea typeface="+mn-ea"/>
                <a:cs typeface="+mn-cs"/>
              </a:rPr>
              <a:t>that represents the overall logical structure of a database. </a:t>
            </a:r>
          </a:p>
          <a:p>
            <a:r>
              <a:rPr lang="en-US" dirty="0" smtClean="0">
                <a:ea typeface="ＭＳ Ｐゴシック" pitchFamily="34" charset="-128"/>
              </a:rPr>
              <a:t>A subset of the attributes form a  </a:t>
            </a:r>
            <a:r>
              <a:rPr lang="en-US" altLang="en-US" b="1" dirty="0" smtClean="0">
                <a:solidFill>
                  <a:srgbClr val="000099"/>
                </a:solidFill>
                <a:ea typeface="ＭＳ Ｐゴシック" pitchFamily="34" charset="-128"/>
              </a:rPr>
              <a:t>primary key </a:t>
            </a:r>
            <a:r>
              <a:rPr lang="en-US" dirty="0" smtClean="0">
                <a:ea typeface="ＭＳ Ｐゴシック" pitchFamily="34" charset="-128"/>
              </a:rPr>
              <a:t>of the entity set; i.e., uniquely identifying each member of the set.</a:t>
            </a:r>
          </a:p>
          <a:p>
            <a:endParaRPr lang="en-US" altLang="en-US" dirty="0" smtClean="0">
              <a:latin typeface="Times New Roman" panose="02020603050405020304" pitchFamily="18" charset="0"/>
              <a:ea typeface="ＭＳ Ｐゴシック" pitchFamily="34" charset="-128"/>
            </a:endParaRPr>
          </a:p>
        </p:txBody>
      </p:sp>
    </p:spTree>
    <p:extLst>
      <p:ext uri="{BB962C8B-B14F-4D97-AF65-F5344CB8AC3E}">
        <p14:creationId xmlns:p14="http://schemas.microsoft.com/office/powerpoint/2010/main" val="6114506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ＭＳ Ｐゴシック" pitchFamily="34" charset="-128"/>
              </a:defRPr>
            </a:lvl1pPr>
            <a:lvl2pPr marL="742950" indent="-285750" defTabSz="928688">
              <a:defRPr sz="1600">
                <a:solidFill>
                  <a:schemeClr val="tx1"/>
                </a:solidFill>
                <a:latin typeface="Helvetica" panose="020B0604020202020204" pitchFamily="34" charset="0"/>
                <a:ea typeface="ＭＳ Ｐゴシック" pitchFamily="34" charset="-128"/>
              </a:defRPr>
            </a:lvl2pPr>
            <a:lvl3pPr marL="1143000" indent="-228600" defTabSz="928688">
              <a:defRPr sz="1600">
                <a:solidFill>
                  <a:schemeClr val="tx1"/>
                </a:solidFill>
                <a:latin typeface="Helvetica" panose="020B0604020202020204" pitchFamily="34" charset="0"/>
                <a:ea typeface="ＭＳ Ｐゴシック" pitchFamily="34" charset="-128"/>
              </a:defRPr>
            </a:lvl3pPr>
            <a:lvl4pPr marL="1600200" indent="-228600" defTabSz="928688">
              <a:defRPr sz="1600">
                <a:solidFill>
                  <a:schemeClr val="tx1"/>
                </a:solidFill>
                <a:latin typeface="Helvetica" panose="020B0604020202020204" pitchFamily="34" charset="0"/>
                <a:ea typeface="ＭＳ Ｐゴシック" pitchFamily="34" charset="-128"/>
              </a:defRPr>
            </a:lvl4pPr>
            <a:lvl5pPr marL="2057400" indent="-228600" defTabSz="928688">
              <a:defRPr sz="1600">
                <a:solidFill>
                  <a:schemeClr val="tx1"/>
                </a:solidFill>
                <a:latin typeface="Helvetica" panose="020B0604020202020204" pitchFamily="34" charset="0"/>
                <a:ea typeface="ＭＳ Ｐゴシック"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9pPr>
          </a:lstStyle>
          <a:p>
            <a:fld id="{86433ED5-2175-483E-AE74-157065B99AB9}" type="slidenum">
              <a:rPr lang="en-US" altLang="en-US" sz="1200"/>
              <a:pPr/>
              <a:t>10</a:t>
            </a:fld>
            <a:endParaRPr lang="en-US" altLang="en-US" sz="120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xfrm>
            <a:off x="933450" y="4416425"/>
            <a:ext cx="51435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Times New Roman" panose="02020603050405020304" pitchFamily="18" charset="0"/>
              <a:ea typeface="ＭＳ Ｐゴシック" pitchFamily="34" charset="-128"/>
            </a:endParaRPr>
          </a:p>
        </p:txBody>
      </p:sp>
    </p:spTree>
    <p:extLst>
      <p:ext uri="{BB962C8B-B14F-4D97-AF65-F5344CB8AC3E}">
        <p14:creationId xmlns:p14="http://schemas.microsoft.com/office/powerpoint/2010/main" val="1878707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rgbClr val="262626"/>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A8AD29DD-5CB9-4418-AB1C-C512CC2DFA09}" type="datetimeFigureOut">
              <a:rPr lang="en-US" smtClean="0"/>
              <a:t>2/22/2024</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07A2E30-5DBB-4A5F-AABA-035890DF41EB}" type="slidenum">
              <a:rPr lang="en-US" smtClean="0"/>
              <a:t>‹#›</a:t>
            </a:fld>
            <a:endParaRPr lang="en-US"/>
          </a:p>
        </p:txBody>
      </p:sp>
    </p:spTree>
    <p:extLst>
      <p:ext uri="{BB962C8B-B14F-4D97-AF65-F5344CB8AC3E}">
        <p14:creationId xmlns:p14="http://schemas.microsoft.com/office/powerpoint/2010/main" val="836812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AD29DD-5CB9-4418-AB1C-C512CC2DFA09}"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A2E30-5DBB-4A5F-AABA-035890DF41EB}" type="slidenum">
              <a:rPr lang="en-US" smtClean="0"/>
              <a:t>‹#›</a:t>
            </a:fld>
            <a:endParaRPr lang="en-US"/>
          </a:p>
        </p:txBody>
      </p:sp>
    </p:spTree>
    <p:extLst>
      <p:ext uri="{BB962C8B-B14F-4D97-AF65-F5344CB8AC3E}">
        <p14:creationId xmlns:p14="http://schemas.microsoft.com/office/powerpoint/2010/main" val="18605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AD29DD-5CB9-4418-AB1C-C512CC2DFA09}"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A2E30-5DBB-4A5F-AABA-035890DF41EB}" type="slidenum">
              <a:rPr lang="en-US" smtClean="0"/>
              <a:t>‹#›</a:t>
            </a:fld>
            <a:endParaRPr lang="en-US"/>
          </a:p>
        </p:txBody>
      </p:sp>
    </p:spTree>
    <p:extLst>
      <p:ext uri="{BB962C8B-B14F-4D97-AF65-F5344CB8AC3E}">
        <p14:creationId xmlns:p14="http://schemas.microsoft.com/office/powerpoint/2010/main" val="3659027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AD29DD-5CB9-4418-AB1C-C512CC2DFA09}"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A2E30-5DBB-4A5F-AABA-035890DF41EB}" type="slidenum">
              <a:rPr lang="en-US" smtClean="0"/>
              <a:t>‹#›</a:t>
            </a:fld>
            <a:endParaRPr lang="en-US"/>
          </a:p>
        </p:txBody>
      </p:sp>
    </p:spTree>
    <p:extLst>
      <p:ext uri="{BB962C8B-B14F-4D97-AF65-F5344CB8AC3E}">
        <p14:creationId xmlns:p14="http://schemas.microsoft.com/office/powerpoint/2010/main" val="657472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AD29DD-5CB9-4418-AB1C-C512CC2DFA09}"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A2E30-5DBB-4A5F-AABA-035890DF41EB}" type="slidenum">
              <a:rPr lang="en-US" smtClean="0"/>
              <a:t>‹#›</a:t>
            </a:fld>
            <a:endParaRPr lang="en-US"/>
          </a:p>
        </p:txBody>
      </p:sp>
    </p:spTree>
    <p:extLst>
      <p:ext uri="{BB962C8B-B14F-4D97-AF65-F5344CB8AC3E}">
        <p14:creationId xmlns:p14="http://schemas.microsoft.com/office/powerpoint/2010/main" val="2275017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8AD29DD-5CB9-4418-AB1C-C512CC2DFA09}" type="datetimeFigureOut">
              <a:rPr lang="en-US" smtClean="0"/>
              <a:t>2/22/2024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7A2E30-5DBB-4A5F-AABA-035890DF41EB}" type="slidenum">
              <a:rPr lang="en-US" smtClean="0"/>
              <a:t>‹#›</a:t>
            </a:fld>
            <a:endParaRPr lang="en-US"/>
          </a:p>
        </p:txBody>
      </p:sp>
    </p:spTree>
    <p:extLst>
      <p:ext uri="{BB962C8B-B14F-4D97-AF65-F5344CB8AC3E}">
        <p14:creationId xmlns:p14="http://schemas.microsoft.com/office/powerpoint/2010/main" val="256752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8AD29DD-5CB9-4418-AB1C-C512CC2DFA09}" type="datetimeFigureOut">
              <a:rPr lang="en-US" smtClean="0"/>
              <a:t>2/22/2024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7A2E30-5DBB-4A5F-AABA-035890DF41EB}" type="slidenum">
              <a:rPr lang="en-US" smtClean="0"/>
              <a:t>‹#›</a:t>
            </a:fld>
            <a:endParaRPr lang="en-US"/>
          </a:p>
        </p:txBody>
      </p:sp>
    </p:spTree>
    <p:extLst>
      <p:ext uri="{BB962C8B-B14F-4D97-AF65-F5344CB8AC3E}">
        <p14:creationId xmlns:p14="http://schemas.microsoft.com/office/powerpoint/2010/main" val="2981448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8AD29DD-5CB9-4418-AB1C-C512CC2DFA09}" type="datetimeFigureOut">
              <a:rPr lang="en-US" smtClean="0"/>
              <a:t>2/22/2024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7A2E30-5DBB-4A5F-AABA-035890DF41EB}" type="slidenum">
              <a:rPr lang="en-US" smtClean="0"/>
              <a:t>‹#›</a:t>
            </a:fld>
            <a:endParaRPr lang="en-US"/>
          </a:p>
        </p:txBody>
      </p:sp>
    </p:spTree>
    <p:extLst>
      <p:ext uri="{BB962C8B-B14F-4D97-AF65-F5344CB8AC3E}">
        <p14:creationId xmlns:p14="http://schemas.microsoft.com/office/powerpoint/2010/main" val="3772369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AD29DD-5CB9-4418-AB1C-C512CC2DFA09}" type="datetimeFigureOut">
              <a:rPr lang="en-US" smtClean="0"/>
              <a:t>2/22/2024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7A2E30-5DBB-4A5F-AABA-035890DF41EB}" type="slidenum">
              <a:rPr lang="en-US" smtClean="0"/>
              <a:t>‹#›</a:t>
            </a:fld>
            <a:endParaRPr lang="en-US"/>
          </a:p>
        </p:txBody>
      </p:sp>
    </p:spTree>
    <p:extLst>
      <p:ext uri="{BB962C8B-B14F-4D97-AF65-F5344CB8AC3E}">
        <p14:creationId xmlns:p14="http://schemas.microsoft.com/office/powerpoint/2010/main" val="1182395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smtClean="0"/>
              <a:t>Click to edit Master text styles</a:t>
            </a:r>
          </a:p>
        </p:txBody>
      </p:sp>
      <p:sp>
        <p:nvSpPr>
          <p:cNvPr id="5" name="Date Placeholder 4"/>
          <p:cNvSpPr>
            <a:spLocks noGrp="1"/>
          </p:cNvSpPr>
          <p:nvPr>
            <p:ph type="dt" sz="half" idx="10"/>
          </p:nvPr>
        </p:nvSpPr>
        <p:spPr/>
        <p:txBody>
          <a:bodyPr/>
          <a:lstStyle/>
          <a:p>
            <a:fld id="{A8AD29DD-5CB9-4418-AB1C-C512CC2DFA09}" type="datetimeFigureOut">
              <a:rPr lang="en-US" smtClean="0"/>
              <a:t>2/22/2024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07A2E30-5DBB-4A5F-AABA-035890DF41EB}" type="slidenum">
              <a:rPr lang="en-US" smtClean="0"/>
              <a:t>‹#›</a:t>
            </a:fld>
            <a:endParaRPr lang="en-US"/>
          </a:p>
        </p:txBody>
      </p:sp>
    </p:spTree>
    <p:extLst>
      <p:ext uri="{BB962C8B-B14F-4D97-AF65-F5344CB8AC3E}">
        <p14:creationId xmlns:p14="http://schemas.microsoft.com/office/powerpoint/2010/main" val="3032236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20000"/>
              <a:lumOff val="8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A8AD29DD-5CB9-4418-AB1C-C512CC2DFA09}" type="datetimeFigureOut">
              <a:rPr lang="en-US" smtClean="0"/>
              <a:t>2/22/2024</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07A2E30-5DBB-4A5F-AABA-035890DF41EB}" type="slidenum">
              <a:rPr lang="en-US" smtClean="0"/>
              <a:t>‹#›</a:t>
            </a:fld>
            <a:endParaRPr lang="en-US"/>
          </a:p>
        </p:txBody>
      </p:sp>
    </p:spTree>
    <p:extLst>
      <p:ext uri="{BB962C8B-B14F-4D97-AF65-F5344CB8AC3E}">
        <p14:creationId xmlns:p14="http://schemas.microsoft.com/office/powerpoint/2010/main" val="49337639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A8AD29DD-5CB9-4418-AB1C-C512CC2DFA09}" type="datetimeFigureOut">
              <a:rPr lang="en-US" smtClean="0"/>
              <a:t>2/22/2024</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07A2E30-5DBB-4A5F-AABA-035890DF41EB}" type="slidenum">
              <a:rPr lang="en-US" smtClean="0"/>
              <a:t>‹#›</a:t>
            </a:fld>
            <a:endParaRPr lang="en-US"/>
          </a:p>
        </p:txBody>
      </p:sp>
    </p:spTree>
    <p:extLst>
      <p:ext uri="{BB962C8B-B14F-4D97-AF65-F5344CB8AC3E}">
        <p14:creationId xmlns:p14="http://schemas.microsoft.com/office/powerpoint/2010/main" val="2743082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6.xml"/><Relationship Id="rId1" Type="http://schemas.openxmlformats.org/officeDocument/2006/relationships/tags" Target="../tags/tag4.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6.xml"/><Relationship Id="rId1" Type="http://schemas.openxmlformats.org/officeDocument/2006/relationships/tags" Target="../tags/tag5.xml"/><Relationship Id="rId4" Type="http://schemas.openxmlformats.org/officeDocument/2006/relationships/image" Target="../media/image20.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6.xml"/><Relationship Id="rId1" Type="http://schemas.openxmlformats.org/officeDocument/2006/relationships/tags" Target="../tags/tag7.xml"/><Relationship Id="rId4" Type="http://schemas.openxmlformats.org/officeDocument/2006/relationships/image" Target="../media/image21.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6.xml"/><Relationship Id="rId1" Type="http://schemas.openxmlformats.org/officeDocument/2006/relationships/tags" Target="../tags/tag8.xml"/><Relationship Id="rId4" Type="http://schemas.openxmlformats.org/officeDocument/2006/relationships/image" Target="../media/image22.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6.xml"/><Relationship Id="rId1" Type="http://schemas.openxmlformats.org/officeDocument/2006/relationships/tags" Target="../tags/tag9.xml"/><Relationship Id="rId4" Type="http://schemas.openxmlformats.org/officeDocument/2006/relationships/image" Target="../media/image20.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6.xml"/><Relationship Id="rId1" Type="http://schemas.openxmlformats.org/officeDocument/2006/relationships/tags" Target="../tags/tag10.xml"/><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6.xml"/><Relationship Id="rId1" Type="http://schemas.openxmlformats.org/officeDocument/2006/relationships/tags" Target="../tags/tag11.xml"/><Relationship Id="rId4" Type="http://schemas.openxmlformats.org/officeDocument/2006/relationships/image" Target="../media/image2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Lecture 13-15 </a:t>
            </a:r>
            <a:endParaRPr lang="en-US" dirty="0"/>
          </a:p>
        </p:txBody>
      </p:sp>
      <p:sp>
        <p:nvSpPr>
          <p:cNvPr id="3" name="Subtitle 2"/>
          <p:cNvSpPr>
            <a:spLocks noGrp="1"/>
          </p:cNvSpPr>
          <p:nvPr>
            <p:ph type="subTitle" idx="1"/>
          </p:nvPr>
        </p:nvSpPr>
        <p:spPr/>
        <p:txBody>
          <a:bodyPr/>
          <a:lstStyle/>
          <a:p>
            <a:r>
              <a:rPr lang="en-US" b="1" dirty="0"/>
              <a:t>Database Design and the E-R Model</a:t>
            </a:r>
            <a:endParaRPr lang="en-US" dirty="0"/>
          </a:p>
        </p:txBody>
      </p:sp>
    </p:spTree>
    <p:extLst>
      <p:ext uri="{BB962C8B-B14F-4D97-AF65-F5344CB8AC3E}">
        <p14:creationId xmlns:p14="http://schemas.microsoft.com/office/powerpoint/2010/main" val="3783228058"/>
      </p:ext>
    </p:extLst>
  </p:cSld>
  <p:clrMapOvr>
    <a:masterClrMapping/>
  </p:clrMapOvr>
  <mc:AlternateContent xmlns:mc="http://schemas.openxmlformats.org/markup-compatibility/2006" xmlns:p14="http://schemas.microsoft.com/office/powerpoint/2010/main">
    <mc:Choice Requires="p14">
      <p:transition spd="slow" p14:dur="2000" advTm="29808"/>
    </mc:Choice>
    <mc:Fallback xmlns="">
      <p:transition spd="slow" advTm="29808"/>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ChangeArrowheads="1"/>
          </p:cNvSpPr>
          <p:nvPr>
            <p:ph type="title"/>
          </p:nvPr>
        </p:nvSpPr>
        <p:spPr/>
        <p:txBody>
          <a:bodyPr>
            <a:normAutofit/>
          </a:bodyPr>
          <a:lstStyle/>
          <a:p>
            <a:pPr>
              <a:defRPr/>
            </a:pPr>
            <a:r>
              <a:rPr lang="en-US" dirty="0" smtClean="0"/>
              <a:t>Entity Sets -- </a:t>
            </a:r>
            <a:r>
              <a:rPr lang="en-US" i="1" dirty="0" smtClean="0"/>
              <a:t>instructor </a:t>
            </a:r>
            <a:r>
              <a:rPr lang="en-US" dirty="0" smtClean="0"/>
              <a:t>and </a:t>
            </a:r>
            <a:r>
              <a:rPr lang="en-US" i="1" dirty="0" smtClean="0"/>
              <a:t>student</a:t>
            </a:r>
            <a:endParaRPr lang="en-US" dirty="0" smtClean="0"/>
          </a:p>
        </p:txBody>
      </p:sp>
      <p:sp>
        <p:nvSpPr>
          <p:cNvPr id="12291" name="Text Box 3"/>
          <p:cNvSpPr txBox="1">
            <a:spLocks noChangeArrowheads="1"/>
          </p:cNvSpPr>
          <p:nvPr/>
        </p:nvSpPr>
        <p:spPr bwMode="auto">
          <a:xfrm>
            <a:off x="2352673" y="2082346"/>
            <a:ext cx="7381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Helvetica" panose="020B0604020202020204" pitchFamily="34" charset="0"/>
                <a:ea typeface="ＭＳ Ｐゴシック" pitchFamily="34" charset="-128"/>
              </a:defRPr>
            </a:lvl1pPr>
            <a:lvl2pPr marL="742950" indent="-285750">
              <a:defRPr sz="1600">
                <a:solidFill>
                  <a:schemeClr val="tx1"/>
                </a:solidFill>
                <a:latin typeface="Helvetica" panose="020B0604020202020204" pitchFamily="34" charset="0"/>
                <a:ea typeface="ＭＳ Ｐゴシック" pitchFamily="34" charset="-128"/>
              </a:defRPr>
            </a:lvl2pPr>
            <a:lvl3pPr marL="1143000" indent="-228600">
              <a:defRPr sz="1600">
                <a:solidFill>
                  <a:schemeClr val="tx1"/>
                </a:solidFill>
                <a:latin typeface="Helvetica" panose="020B0604020202020204" pitchFamily="34" charset="0"/>
                <a:ea typeface="ＭＳ Ｐゴシック" pitchFamily="34" charset="-128"/>
              </a:defRPr>
            </a:lvl3pPr>
            <a:lvl4pPr marL="1600200" indent="-228600">
              <a:defRPr sz="1600">
                <a:solidFill>
                  <a:schemeClr val="tx1"/>
                </a:solidFill>
                <a:latin typeface="Helvetica" panose="020B0604020202020204" pitchFamily="34" charset="0"/>
                <a:ea typeface="ＭＳ Ｐゴシック" pitchFamily="34" charset="-128"/>
              </a:defRPr>
            </a:lvl4pPr>
            <a:lvl5pPr marL="2057400" indent="-228600">
              <a:defRPr sz="1600">
                <a:solidFill>
                  <a:schemeClr val="tx1"/>
                </a:solidFill>
                <a:latin typeface="Helvetica" panose="020B0604020202020204"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9pPr>
          </a:lstStyle>
          <a:p>
            <a:r>
              <a:rPr lang="en-US" altLang="en-US" sz="1400" dirty="0" smtClean="0">
                <a:latin typeface="Arial" panose="020B0604020202020204" pitchFamily="34" charset="0"/>
                <a:cs typeface="Arial" panose="020B0604020202020204" pitchFamily="34" charset="0"/>
              </a:rPr>
              <a:t> </a:t>
            </a:r>
            <a:r>
              <a:rPr lang="en-US" altLang="en-US" sz="1400" dirty="0" err="1" smtClean="0">
                <a:latin typeface="Arial" panose="020B0604020202020204" pitchFamily="34" charset="0"/>
                <a:cs typeface="Arial" panose="020B0604020202020204" pitchFamily="34" charset="0"/>
              </a:rPr>
              <a:t>instructor_ID</a:t>
            </a:r>
            <a:r>
              <a:rPr lang="en-US" altLang="en-US" sz="1400" dirty="0" smtClean="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instructor_name</a:t>
            </a:r>
            <a:r>
              <a:rPr lang="en-US" altLang="en-US" sz="1400" dirty="0">
                <a:latin typeface="Arial" panose="020B0604020202020204" pitchFamily="34" charset="0"/>
                <a:cs typeface="Arial" panose="020B0604020202020204" pitchFamily="34" charset="0"/>
              </a:rPr>
              <a:t>                                   </a:t>
            </a:r>
            <a:r>
              <a:rPr lang="en-US" altLang="en-US" sz="1400" dirty="0" smtClean="0">
                <a:latin typeface="Arial" panose="020B0604020202020204" pitchFamily="34" charset="0"/>
                <a:cs typeface="Arial" panose="020B0604020202020204" pitchFamily="34" charset="0"/>
              </a:rPr>
              <a:t>student-ID   </a:t>
            </a:r>
            <a:r>
              <a:rPr lang="en-US" altLang="en-US" sz="1400" dirty="0" err="1">
                <a:latin typeface="Arial" panose="020B0604020202020204" pitchFamily="34" charset="0"/>
                <a:cs typeface="Arial" panose="020B0604020202020204" pitchFamily="34" charset="0"/>
              </a:rPr>
              <a:t>student_name</a:t>
            </a:r>
            <a:endParaRPr lang="en-US" altLang="en-US" sz="1400" dirty="0">
              <a:latin typeface="Arial" panose="020B0604020202020204" pitchFamily="34" charset="0"/>
              <a:cs typeface="Arial" panose="020B0604020202020204" pitchFamily="34" charset="0"/>
            </a:endParaRPr>
          </a:p>
        </p:txBody>
      </p:sp>
      <p:pic>
        <p:nvPicPr>
          <p:cNvPr id="1229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4395" y="2387146"/>
            <a:ext cx="6354762" cy="353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50985509"/>
      </p:ext>
    </p:extLst>
  </p:cSld>
  <p:clrMapOvr>
    <a:masterClrMapping/>
  </p:clrMapOvr>
  <mc:AlternateContent xmlns:mc="http://schemas.openxmlformats.org/markup-compatibility/2006" xmlns:p14="http://schemas.microsoft.com/office/powerpoint/2010/main">
    <mc:Choice Requires="p14">
      <p:transition spd="slow" p14:dur="2000" advTm="42964"/>
    </mc:Choice>
    <mc:Fallback xmlns="">
      <p:transition spd="slow" advTm="42964"/>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Grp="1" noChangeArrowheads="1"/>
          </p:cNvSpPr>
          <p:nvPr>
            <p:ph type="title"/>
          </p:nvPr>
        </p:nvSpPr>
        <p:spPr/>
        <p:txBody>
          <a:bodyPr/>
          <a:lstStyle/>
          <a:p>
            <a:pPr>
              <a:defRPr/>
            </a:pPr>
            <a:r>
              <a:rPr lang="en-US" dirty="0">
                <a:ea typeface="+mj-ea"/>
              </a:rPr>
              <a:t>Relationship </a:t>
            </a:r>
            <a:r>
              <a:rPr lang="en-US" dirty="0" smtClean="0">
                <a:ea typeface="+mj-ea"/>
              </a:rPr>
              <a:t>Sets</a:t>
            </a:r>
            <a:endParaRPr lang="en-US" dirty="0">
              <a:ea typeface="+mj-ea"/>
            </a:endParaRPr>
          </a:p>
        </p:txBody>
      </p:sp>
      <p:sp>
        <p:nvSpPr>
          <p:cNvPr id="13315" name="Rectangle 3"/>
          <p:cNvSpPr>
            <a:spLocks noGrp="1" noChangeArrowheads="1"/>
          </p:cNvSpPr>
          <p:nvPr>
            <p:ph idx="1"/>
          </p:nvPr>
        </p:nvSpPr>
        <p:spPr>
          <a:xfrm>
            <a:off x="676656" y="2011681"/>
            <a:ext cx="10753725" cy="3868010"/>
          </a:xfrm>
        </p:spPr>
        <p:txBody>
          <a:bodyPr>
            <a:normAutofit/>
          </a:bodyPr>
          <a:lstStyle/>
          <a:p>
            <a:pPr marL="0" indent="0">
              <a:buNone/>
              <a:tabLst>
                <a:tab pos="1536700" algn="ctr"/>
                <a:tab pos="3543300" algn="ctr"/>
                <a:tab pos="5481638" algn="ctr"/>
              </a:tabLst>
            </a:pPr>
            <a:r>
              <a:rPr lang="en-US" altLang="en-US" dirty="0" smtClean="0">
                <a:ea typeface="ＭＳ Ｐゴシック" pitchFamily="34" charset="-128"/>
              </a:rPr>
              <a:t>A </a:t>
            </a:r>
            <a:r>
              <a:rPr lang="en-US" altLang="en-US" b="1" dirty="0" smtClean="0">
                <a:solidFill>
                  <a:srgbClr val="000099"/>
                </a:solidFill>
                <a:ea typeface="ＭＳ Ｐゴシック" pitchFamily="34" charset="-128"/>
              </a:rPr>
              <a:t>relationship</a:t>
            </a:r>
            <a:r>
              <a:rPr lang="en-US" altLang="en-US" dirty="0" smtClean="0">
                <a:ea typeface="ＭＳ Ｐゴシック" pitchFamily="34" charset="-128"/>
              </a:rPr>
              <a:t> is an association among several entities</a:t>
            </a:r>
          </a:p>
          <a:p>
            <a:pPr>
              <a:buNone/>
              <a:tabLst>
                <a:tab pos="1536700" algn="ctr"/>
                <a:tab pos="3543300" algn="ctr"/>
                <a:tab pos="5481638" algn="ctr"/>
              </a:tabLst>
            </a:pPr>
            <a:r>
              <a:rPr lang="en-US" altLang="en-US" dirty="0" smtClean="0">
                <a:ea typeface="ＭＳ Ｐゴシック" pitchFamily="34" charset="-128"/>
              </a:rPr>
              <a:t>	</a:t>
            </a:r>
            <a:r>
              <a:rPr lang="en-US" altLang="en-US" sz="2000" b="1" dirty="0" smtClean="0">
                <a:ea typeface="ＭＳ Ｐゴシック" pitchFamily="34" charset="-128"/>
              </a:rPr>
              <a:t>Example:</a:t>
            </a:r>
            <a:r>
              <a:rPr lang="en-US" altLang="en-US" dirty="0" smtClean="0">
                <a:ea typeface="ＭＳ Ｐゴシック" pitchFamily="34" charset="-128"/>
              </a:rPr>
              <a:t>	 </a:t>
            </a:r>
            <a:r>
              <a:rPr lang="en-US" altLang="en-US" b="1" dirty="0" smtClean="0">
                <a:ea typeface="ＭＳ Ｐゴシック" pitchFamily="34" charset="-128"/>
              </a:rPr>
              <a:t>44553 (</a:t>
            </a:r>
            <a:r>
              <a:rPr lang="en-US" altLang="en-US" b="1" dirty="0" err="1" smtClean="0">
                <a:ea typeface="ＭＳ Ｐゴシック" pitchFamily="34" charset="-128"/>
              </a:rPr>
              <a:t>Peltier</a:t>
            </a:r>
            <a:r>
              <a:rPr lang="en-US" altLang="en-US" b="1" u="sng" dirty="0" smtClean="0">
                <a:ea typeface="ＭＳ Ｐゴシック" pitchFamily="34" charset="-128"/>
              </a:rPr>
              <a:t>)</a:t>
            </a:r>
            <a:r>
              <a:rPr lang="en-US" altLang="en-US" b="1" dirty="0" smtClean="0">
                <a:ea typeface="ＭＳ Ｐゴシック" pitchFamily="34" charset="-128"/>
              </a:rPr>
              <a:t> </a:t>
            </a:r>
            <a:r>
              <a:rPr lang="en-US" altLang="en-US" b="1" dirty="0">
                <a:ea typeface="ＭＳ Ｐゴシック" pitchFamily="34" charset="-128"/>
              </a:rPr>
              <a:t>	</a:t>
            </a:r>
            <a:r>
              <a:rPr lang="en-US" altLang="en-US" b="1" dirty="0" smtClean="0">
                <a:ea typeface="ＭＳ Ｐゴシック" pitchFamily="34" charset="-128"/>
              </a:rPr>
              <a:t>	</a:t>
            </a:r>
            <a:r>
              <a:rPr lang="en-US" altLang="en-US" b="1" i="1" u="sng" dirty="0" smtClean="0">
                <a:ea typeface="ＭＳ Ｐゴシック" pitchFamily="34" charset="-128"/>
              </a:rPr>
              <a:t>advisor</a:t>
            </a:r>
            <a:r>
              <a:rPr lang="en-US" altLang="en-US" b="1" dirty="0" smtClean="0">
                <a:ea typeface="ＭＳ Ｐゴシック" pitchFamily="34" charset="-128"/>
              </a:rPr>
              <a:t>	 	22222 (</a:t>
            </a:r>
            <a:r>
              <a:rPr lang="en-US" altLang="en-US" b="1" u="sng" dirty="0" smtClean="0">
                <a:ea typeface="ＭＳ Ｐゴシック" pitchFamily="34" charset="-128"/>
              </a:rPr>
              <a:t>Einstein)</a:t>
            </a:r>
            <a:r>
              <a:rPr lang="en-US" altLang="en-US" b="1" dirty="0" smtClean="0">
                <a:ea typeface="ＭＳ Ｐゴシック" pitchFamily="34" charset="-128"/>
              </a:rPr>
              <a:t> </a:t>
            </a:r>
            <a:r>
              <a:rPr lang="en-US" altLang="en-US" b="1" u="sng" dirty="0" smtClean="0">
                <a:ea typeface="ＭＳ Ｐゴシック" pitchFamily="34" charset="-128"/>
              </a:rPr>
              <a:t/>
            </a:r>
            <a:br>
              <a:rPr lang="en-US" altLang="en-US" b="1" u="sng" dirty="0" smtClean="0">
                <a:ea typeface="ＭＳ Ｐゴシック" pitchFamily="34" charset="-128"/>
              </a:rPr>
            </a:br>
            <a:r>
              <a:rPr lang="en-US" altLang="en-US" b="1" i="1" dirty="0" smtClean="0">
                <a:ea typeface="ＭＳ Ｐゴシック" pitchFamily="34" charset="-128"/>
              </a:rPr>
              <a:t>	           </a:t>
            </a:r>
            <a:r>
              <a:rPr lang="en-US" altLang="en-US" b="1" i="1" dirty="0" smtClean="0">
                <a:solidFill>
                  <a:srgbClr val="FF0000"/>
                </a:solidFill>
                <a:ea typeface="ＭＳ Ｐゴシック" pitchFamily="34" charset="-128"/>
              </a:rPr>
              <a:t>student</a:t>
            </a:r>
            <a:r>
              <a:rPr lang="en-US" altLang="en-US" b="1" dirty="0" smtClean="0">
                <a:solidFill>
                  <a:srgbClr val="FF0000"/>
                </a:solidFill>
                <a:ea typeface="ＭＳ Ｐゴシック" pitchFamily="34" charset="-128"/>
              </a:rPr>
              <a:t> entity		relationship set 	</a:t>
            </a:r>
            <a:r>
              <a:rPr lang="en-US" altLang="en-US" b="1" i="1" dirty="0" smtClean="0">
                <a:solidFill>
                  <a:srgbClr val="FF0000"/>
                </a:solidFill>
                <a:ea typeface="ＭＳ Ｐゴシック" pitchFamily="34" charset="-128"/>
              </a:rPr>
              <a:t>instructor</a:t>
            </a:r>
            <a:r>
              <a:rPr lang="en-US" altLang="en-US" b="1" dirty="0" smtClean="0">
                <a:solidFill>
                  <a:srgbClr val="FF0000"/>
                </a:solidFill>
                <a:ea typeface="ＭＳ Ｐゴシック" pitchFamily="34" charset="-128"/>
              </a:rPr>
              <a:t> entity</a:t>
            </a:r>
          </a:p>
          <a:p>
            <a:pPr>
              <a:buNone/>
              <a:tabLst>
                <a:tab pos="1536700" algn="ctr"/>
                <a:tab pos="3543300" algn="ctr"/>
                <a:tab pos="5481638" algn="ctr"/>
              </a:tabLst>
            </a:pPr>
            <a:r>
              <a:rPr lang="en-US" altLang="en-US" dirty="0" smtClean="0">
                <a:ea typeface="ＭＳ Ｐゴシック" pitchFamily="34" charset="-128"/>
              </a:rPr>
              <a:t>A </a:t>
            </a:r>
            <a:r>
              <a:rPr lang="en-US" altLang="en-US" b="1" dirty="0">
                <a:solidFill>
                  <a:srgbClr val="000099"/>
                </a:solidFill>
                <a:ea typeface="ＭＳ Ｐゴシック" pitchFamily="34" charset="-128"/>
              </a:rPr>
              <a:t>relationship set</a:t>
            </a:r>
            <a:r>
              <a:rPr lang="en-US" altLang="en-US" dirty="0">
                <a:ea typeface="ＭＳ Ｐゴシック" pitchFamily="34" charset="-128"/>
              </a:rPr>
              <a:t> is a mathematical relation among </a:t>
            </a:r>
            <a:r>
              <a:rPr lang="en-US" altLang="en-US" i="1" dirty="0">
                <a:ea typeface="ＭＳ Ｐゴシック" pitchFamily="34" charset="-128"/>
              </a:rPr>
              <a:t>n</a:t>
            </a:r>
            <a:r>
              <a:rPr lang="en-US" altLang="en-US" dirty="0">
                <a:ea typeface="ＭＳ Ｐゴシック" pitchFamily="34" charset="-128"/>
              </a:rPr>
              <a:t> </a:t>
            </a:r>
            <a:r>
              <a:rPr lang="en-US" altLang="en-US" dirty="0">
                <a:ea typeface="ＭＳ Ｐゴシック" pitchFamily="34" charset="-128"/>
                <a:sym typeface="Symbol" panose="05050102010706020507" pitchFamily="18" charset="2"/>
              </a:rPr>
              <a:t> 2 entities, each taken </a:t>
            </a:r>
            <a:r>
              <a:rPr lang="en-US" altLang="en-US" dirty="0" smtClean="0">
                <a:ea typeface="ＭＳ Ｐゴシック" pitchFamily="34" charset="-128"/>
                <a:sym typeface="Symbol" panose="05050102010706020507" pitchFamily="18" charset="2"/>
              </a:rPr>
              <a:t>from entity sets, 	{(</a:t>
            </a:r>
            <a:r>
              <a:rPr lang="en-US" altLang="en-US" i="1" dirty="0" smtClean="0">
                <a:ea typeface="ＭＳ Ｐゴシック" pitchFamily="34" charset="-128"/>
                <a:sym typeface="Symbol" panose="05050102010706020507" pitchFamily="18" charset="2"/>
              </a:rPr>
              <a:t>e</a:t>
            </a:r>
            <a:r>
              <a:rPr lang="en-US" altLang="en-US" baseline="-25000" dirty="0" smtClean="0">
                <a:ea typeface="ＭＳ Ｐゴシック" pitchFamily="34" charset="-128"/>
                <a:sym typeface="Symbol" panose="05050102010706020507" pitchFamily="18" charset="2"/>
              </a:rPr>
              <a:t>1</a:t>
            </a:r>
            <a:r>
              <a:rPr lang="en-US" altLang="en-US" dirty="0" smtClean="0">
                <a:ea typeface="ＭＳ Ｐゴシック" pitchFamily="34" charset="-128"/>
                <a:sym typeface="Symbol" panose="05050102010706020507" pitchFamily="18" charset="2"/>
              </a:rPr>
              <a:t>, </a:t>
            </a:r>
            <a:r>
              <a:rPr lang="en-US" altLang="en-US" i="1" dirty="0" smtClean="0">
                <a:ea typeface="ＭＳ Ｐゴシック" pitchFamily="34" charset="-128"/>
                <a:sym typeface="Symbol" panose="05050102010706020507" pitchFamily="18" charset="2"/>
              </a:rPr>
              <a:t>e</a:t>
            </a:r>
            <a:r>
              <a:rPr lang="en-US" altLang="en-US" baseline="-25000" dirty="0" smtClean="0">
                <a:ea typeface="ＭＳ Ｐゴシック" pitchFamily="34" charset="-128"/>
                <a:sym typeface="Symbol" panose="05050102010706020507" pitchFamily="18" charset="2"/>
              </a:rPr>
              <a:t>2</a:t>
            </a:r>
            <a:r>
              <a:rPr lang="en-US" altLang="en-US" dirty="0" smtClean="0">
                <a:ea typeface="ＭＳ Ｐゴシック" pitchFamily="34" charset="-128"/>
                <a:sym typeface="Symbol" panose="05050102010706020507" pitchFamily="18" charset="2"/>
              </a:rPr>
              <a:t>, … </a:t>
            </a:r>
            <a:r>
              <a:rPr lang="en-US" altLang="en-US" i="1" dirty="0" smtClean="0">
                <a:ea typeface="ＭＳ Ｐゴシック" pitchFamily="34" charset="-128"/>
                <a:sym typeface="Symbol" panose="05050102010706020507" pitchFamily="18" charset="2"/>
              </a:rPr>
              <a:t>e</a:t>
            </a:r>
            <a:r>
              <a:rPr lang="en-US" altLang="en-US" i="1" baseline="-25000" dirty="0" smtClean="0">
                <a:ea typeface="ＭＳ Ｐゴシック" pitchFamily="34" charset="-128"/>
                <a:sym typeface="Symbol" panose="05050102010706020507" pitchFamily="18" charset="2"/>
              </a:rPr>
              <a:t>n</a:t>
            </a:r>
            <a:r>
              <a:rPr lang="en-US" altLang="en-US" dirty="0" smtClean="0">
                <a:ea typeface="ＭＳ Ｐゴシック" pitchFamily="34" charset="-128"/>
                <a:sym typeface="Symbol" panose="05050102010706020507" pitchFamily="18" charset="2"/>
              </a:rPr>
              <a:t>) | </a:t>
            </a:r>
            <a:r>
              <a:rPr lang="en-US" altLang="en-US" i="1" dirty="0" smtClean="0">
                <a:ea typeface="ＭＳ Ｐゴシック" pitchFamily="34" charset="-128"/>
                <a:sym typeface="Symbol" panose="05050102010706020507" pitchFamily="18" charset="2"/>
              </a:rPr>
              <a:t>e</a:t>
            </a:r>
            <a:r>
              <a:rPr lang="en-US" altLang="en-US" baseline="-25000" dirty="0" smtClean="0">
                <a:ea typeface="ＭＳ Ｐゴシック" pitchFamily="34" charset="-128"/>
                <a:sym typeface="Symbol" panose="05050102010706020507" pitchFamily="18" charset="2"/>
              </a:rPr>
              <a:t>1</a:t>
            </a:r>
            <a:r>
              <a:rPr lang="en-US" altLang="en-US" dirty="0" smtClean="0">
                <a:ea typeface="ＭＳ Ｐゴシック" pitchFamily="34" charset="-128"/>
                <a:sym typeface="Symbol" panose="05050102010706020507" pitchFamily="18" charset="2"/>
              </a:rPr>
              <a:t>   </a:t>
            </a:r>
            <a:r>
              <a:rPr lang="en-US" altLang="en-US" i="1" dirty="0" smtClean="0">
                <a:ea typeface="ＭＳ Ｐゴシック" pitchFamily="34" charset="-128"/>
                <a:sym typeface="Symbol" panose="05050102010706020507" pitchFamily="18" charset="2"/>
              </a:rPr>
              <a:t>E</a:t>
            </a:r>
            <a:r>
              <a:rPr lang="en-US" altLang="en-US" baseline="-25000" dirty="0" smtClean="0">
                <a:ea typeface="ＭＳ Ｐゴシック" pitchFamily="34" charset="-128"/>
                <a:sym typeface="Symbol" panose="05050102010706020507" pitchFamily="18" charset="2"/>
              </a:rPr>
              <a:t>1</a:t>
            </a:r>
            <a:r>
              <a:rPr lang="en-US" altLang="en-US" dirty="0" smtClean="0">
                <a:ea typeface="ＭＳ Ｐゴシック" pitchFamily="34" charset="-128"/>
                <a:sym typeface="Symbol" panose="05050102010706020507" pitchFamily="18" charset="2"/>
              </a:rPr>
              <a:t>, </a:t>
            </a:r>
            <a:r>
              <a:rPr lang="en-US" altLang="en-US" i="1" dirty="0" smtClean="0">
                <a:ea typeface="ＭＳ Ｐゴシック" pitchFamily="34" charset="-128"/>
                <a:sym typeface="Symbol" panose="05050102010706020507" pitchFamily="18" charset="2"/>
              </a:rPr>
              <a:t>e</a:t>
            </a:r>
            <a:r>
              <a:rPr lang="en-US" altLang="en-US" baseline="-25000" dirty="0" smtClean="0">
                <a:ea typeface="ＭＳ Ｐゴシック" pitchFamily="34" charset="-128"/>
                <a:sym typeface="Symbol" panose="05050102010706020507" pitchFamily="18" charset="2"/>
              </a:rPr>
              <a:t>2</a:t>
            </a:r>
            <a:r>
              <a:rPr lang="en-US" altLang="en-US" dirty="0" smtClean="0">
                <a:ea typeface="ＭＳ Ｐゴシック" pitchFamily="34" charset="-128"/>
                <a:sym typeface="Symbol" panose="05050102010706020507" pitchFamily="18" charset="2"/>
              </a:rPr>
              <a:t>   </a:t>
            </a:r>
            <a:r>
              <a:rPr lang="en-US" altLang="en-US" i="1" dirty="0" smtClean="0">
                <a:ea typeface="ＭＳ Ｐゴシック" pitchFamily="34" charset="-128"/>
                <a:sym typeface="Symbol" panose="05050102010706020507" pitchFamily="18" charset="2"/>
              </a:rPr>
              <a:t>E</a:t>
            </a:r>
            <a:r>
              <a:rPr lang="en-US" altLang="en-US" baseline="-25000" dirty="0" smtClean="0">
                <a:ea typeface="ＭＳ Ｐゴシック" pitchFamily="34" charset="-128"/>
                <a:sym typeface="Symbol" panose="05050102010706020507" pitchFamily="18" charset="2"/>
              </a:rPr>
              <a:t>2</a:t>
            </a:r>
            <a:r>
              <a:rPr lang="en-US" altLang="en-US" dirty="0" smtClean="0">
                <a:ea typeface="ＭＳ Ｐゴシック" pitchFamily="34" charset="-128"/>
                <a:sym typeface="Symbol" panose="05050102010706020507" pitchFamily="18" charset="2"/>
              </a:rPr>
              <a:t>, …, </a:t>
            </a:r>
            <a:r>
              <a:rPr lang="en-US" altLang="en-US" i="1" dirty="0" smtClean="0">
                <a:ea typeface="ＭＳ Ｐゴシック" pitchFamily="34" charset="-128"/>
                <a:sym typeface="Symbol" panose="05050102010706020507" pitchFamily="18" charset="2"/>
              </a:rPr>
              <a:t>e</a:t>
            </a:r>
            <a:r>
              <a:rPr lang="en-US" altLang="en-US" i="1" baseline="-25000" dirty="0" smtClean="0">
                <a:ea typeface="ＭＳ Ｐゴシック" pitchFamily="34" charset="-128"/>
                <a:sym typeface="Symbol" panose="05050102010706020507" pitchFamily="18" charset="2"/>
              </a:rPr>
              <a:t>n</a:t>
            </a:r>
            <a:r>
              <a:rPr lang="en-US" altLang="en-US" dirty="0" smtClean="0">
                <a:ea typeface="ＭＳ Ｐゴシック" pitchFamily="34" charset="-128"/>
                <a:sym typeface="Symbol" panose="05050102010706020507" pitchFamily="18" charset="2"/>
              </a:rPr>
              <a:t>   </a:t>
            </a:r>
            <a:r>
              <a:rPr lang="en-US" altLang="en-US" i="1" dirty="0" smtClean="0">
                <a:ea typeface="ＭＳ Ｐゴシック" pitchFamily="34" charset="-128"/>
                <a:sym typeface="Symbol" panose="05050102010706020507" pitchFamily="18" charset="2"/>
              </a:rPr>
              <a:t>E</a:t>
            </a:r>
            <a:r>
              <a:rPr lang="en-US" altLang="en-US" i="1" baseline="-25000" dirty="0" smtClean="0">
                <a:ea typeface="ＭＳ Ｐゴシック" pitchFamily="34" charset="-128"/>
                <a:sym typeface="Symbol" panose="05050102010706020507" pitchFamily="18" charset="2"/>
              </a:rPr>
              <a:t>n</a:t>
            </a:r>
            <a:r>
              <a:rPr lang="en-US" altLang="en-US" dirty="0" smtClean="0">
                <a:ea typeface="ＭＳ Ｐゴシック" pitchFamily="34" charset="-128"/>
                <a:sym typeface="Symbol" panose="05050102010706020507" pitchFamily="18" charset="2"/>
              </a:rPr>
              <a:t>}, where (</a:t>
            </a:r>
            <a:r>
              <a:rPr lang="en-US" altLang="en-US" i="1" dirty="0" smtClean="0">
                <a:ea typeface="ＭＳ Ｐゴシック" pitchFamily="34" charset="-128"/>
                <a:sym typeface="Symbol" panose="05050102010706020507" pitchFamily="18" charset="2"/>
              </a:rPr>
              <a:t>e</a:t>
            </a:r>
            <a:r>
              <a:rPr lang="en-US" altLang="en-US" baseline="-25000" dirty="0" smtClean="0">
                <a:ea typeface="ＭＳ Ｐゴシック" pitchFamily="34" charset="-128"/>
                <a:sym typeface="Symbol" panose="05050102010706020507" pitchFamily="18" charset="2"/>
              </a:rPr>
              <a:t>1</a:t>
            </a:r>
            <a:r>
              <a:rPr lang="en-US" altLang="en-US" dirty="0" smtClean="0">
                <a:ea typeface="ＭＳ Ｐゴシック" pitchFamily="34" charset="-128"/>
                <a:sym typeface="Symbol" panose="05050102010706020507" pitchFamily="18" charset="2"/>
              </a:rPr>
              <a:t>, </a:t>
            </a:r>
            <a:r>
              <a:rPr lang="en-US" altLang="en-US" i="1" dirty="0" smtClean="0">
                <a:ea typeface="ＭＳ Ｐゴシック" pitchFamily="34" charset="-128"/>
                <a:sym typeface="Symbol" panose="05050102010706020507" pitchFamily="18" charset="2"/>
              </a:rPr>
              <a:t>e</a:t>
            </a:r>
            <a:r>
              <a:rPr lang="en-US" altLang="en-US" baseline="-25000" dirty="0" smtClean="0">
                <a:ea typeface="ＭＳ Ｐゴシック" pitchFamily="34" charset="-128"/>
                <a:sym typeface="Symbol" panose="05050102010706020507" pitchFamily="18" charset="2"/>
              </a:rPr>
              <a:t>2</a:t>
            </a:r>
            <a:r>
              <a:rPr lang="en-US" altLang="en-US" dirty="0" smtClean="0">
                <a:ea typeface="ＭＳ Ｐゴシック" pitchFamily="34" charset="-128"/>
                <a:sym typeface="Symbol" panose="05050102010706020507" pitchFamily="18" charset="2"/>
              </a:rPr>
              <a:t>, …, </a:t>
            </a:r>
            <a:r>
              <a:rPr lang="en-US" altLang="en-US" i="1" dirty="0" smtClean="0">
                <a:ea typeface="ＭＳ Ｐゴシック" pitchFamily="34" charset="-128"/>
                <a:sym typeface="Symbol" panose="05050102010706020507" pitchFamily="18" charset="2"/>
              </a:rPr>
              <a:t>e</a:t>
            </a:r>
            <a:r>
              <a:rPr lang="en-US" altLang="en-US" i="1" baseline="-25000" dirty="0" smtClean="0">
                <a:ea typeface="ＭＳ Ｐゴシック" pitchFamily="34" charset="-128"/>
                <a:sym typeface="Symbol" panose="05050102010706020507" pitchFamily="18" charset="2"/>
              </a:rPr>
              <a:t>n</a:t>
            </a:r>
            <a:r>
              <a:rPr lang="en-US" altLang="en-US" dirty="0" smtClean="0">
                <a:ea typeface="ＭＳ Ｐゴシック" pitchFamily="34" charset="-128"/>
                <a:sym typeface="Symbol" panose="05050102010706020507" pitchFamily="18" charset="2"/>
              </a:rPr>
              <a:t>) is a relationship</a:t>
            </a:r>
          </a:p>
          <a:p>
            <a:pPr lvl="1">
              <a:tabLst>
                <a:tab pos="1536700" algn="ctr"/>
                <a:tab pos="3543300" algn="ctr"/>
                <a:tab pos="5481638" algn="ctr"/>
              </a:tabLst>
            </a:pPr>
            <a:r>
              <a:rPr lang="en-US" altLang="en-US" sz="2000" b="1" dirty="0" smtClean="0">
                <a:ea typeface="ＭＳ Ｐゴシック" pitchFamily="34" charset="-128"/>
                <a:sym typeface="Symbol" panose="05050102010706020507" pitchFamily="18" charset="2"/>
              </a:rPr>
              <a:t>Example: </a:t>
            </a:r>
            <a:r>
              <a:rPr lang="en-US" altLang="en-US" sz="2000" dirty="0" smtClean="0">
                <a:ea typeface="ＭＳ Ｐゴシック" pitchFamily="34" charset="-128"/>
                <a:sym typeface="Symbol" panose="05050102010706020507" pitchFamily="18" charset="2"/>
              </a:rPr>
              <a:t>(44553,22222)  </a:t>
            </a:r>
            <a:r>
              <a:rPr lang="en-US" altLang="en-US" sz="2000" i="1" dirty="0" smtClean="0">
                <a:ea typeface="ＭＳ Ｐゴシック" pitchFamily="34" charset="-128"/>
                <a:sym typeface="Symbol" panose="05050102010706020507" pitchFamily="18" charset="2"/>
              </a:rPr>
              <a:t>advisor</a:t>
            </a:r>
          </a:p>
        </p:txBody>
      </p:sp>
    </p:spTree>
    <p:extLst>
      <p:ext uri="{BB962C8B-B14F-4D97-AF65-F5344CB8AC3E}">
        <p14:creationId xmlns:p14="http://schemas.microsoft.com/office/powerpoint/2010/main" val="4167045521"/>
      </p:ext>
    </p:extLst>
  </p:cSld>
  <p:clrMapOvr>
    <a:masterClrMapping/>
  </p:clrMapOvr>
  <mc:AlternateContent xmlns:mc="http://schemas.openxmlformats.org/markup-compatibility/2006" xmlns:p14="http://schemas.microsoft.com/office/powerpoint/2010/main">
    <mc:Choice Requires="p14">
      <p:transition spd="slow" p14:dur="2000" advTm="72698"/>
    </mc:Choice>
    <mc:Fallback xmlns="">
      <p:transition spd="slow" advTm="72698"/>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pPr>
              <a:defRPr/>
            </a:pPr>
            <a:r>
              <a:rPr lang="en-US" dirty="0">
                <a:ea typeface="+mj-ea"/>
              </a:rPr>
              <a:t>Relationship Set </a:t>
            </a:r>
            <a:r>
              <a:rPr lang="en-US" i="1" dirty="0">
                <a:ea typeface="+mj-ea"/>
              </a:rPr>
              <a:t>advisor</a:t>
            </a:r>
          </a:p>
        </p:txBody>
      </p:sp>
      <p:pic>
        <p:nvPicPr>
          <p:cNvPr id="1433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9767" y="1947411"/>
            <a:ext cx="8027988" cy="445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40084113"/>
      </p:ext>
    </p:extLst>
  </p:cSld>
  <p:clrMapOvr>
    <a:masterClrMapping/>
  </p:clrMapOvr>
  <mc:AlternateContent xmlns:mc="http://schemas.openxmlformats.org/markup-compatibility/2006" xmlns:p14="http://schemas.microsoft.com/office/powerpoint/2010/main">
    <mc:Choice Requires="p14">
      <p:transition spd="slow" p14:dur="2000" advTm="32417"/>
    </mc:Choice>
    <mc:Fallback xmlns="">
      <p:transition spd="slow" advTm="32417"/>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p:cNvSpPr>
            <a:spLocks noGrp="1" noChangeArrowheads="1"/>
          </p:cNvSpPr>
          <p:nvPr>
            <p:ph type="title"/>
          </p:nvPr>
        </p:nvSpPr>
        <p:spPr/>
        <p:txBody>
          <a:bodyPr/>
          <a:lstStyle/>
          <a:p>
            <a:pPr>
              <a:defRPr/>
            </a:pPr>
            <a:r>
              <a:rPr lang="en-US" dirty="0">
                <a:ea typeface="+mj-ea"/>
              </a:rPr>
              <a:t>Relationship Sets (Cont.)</a:t>
            </a:r>
          </a:p>
        </p:txBody>
      </p:sp>
      <p:sp>
        <p:nvSpPr>
          <p:cNvPr id="15363" name="Rectangle 3"/>
          <p:cNvSpPr>
            <a:spLocks noGrp="1" noChangeArrowheads="1"/>
          </p:cNvSpPr>
          <p:nvPr>
            <p:ph idx="1"/>
          </p:nvPr>
        </p:nvSpPr>
        <p:spPr/>
        <p:txBody>
          <a:bodyPr>
            <a:normAutofit/>
          </a:bodyPr>
          <a:lstStyle/>
          <a:p>
            <a:r>
              <a:rPr lang="en-US" altLang="en-US" dirty="0" smtClean="0">
                <a:ea typeface="ＭＳ Ｐゴシック" pitchFamily="34" charset="-128"/>
              </a:rPr>
              <a:t>An attribute can also be associated with a relationship set.</a:t>
            </a:r>
          </a:p>
          <a:p>
            <a:pPr>
              <a:lnSpc>
                <a:spcPct val="90000"/>
              </a:lnSpc>
            </a:pPr>
            <a:r>
              <a:rPr lang="en-US" altLang="en-US" dirty="0" smtClean="0">
                <a:ea typeface="ＭＳ Ｐゴシック" pitchFamily="34" charset="-128"/>
              </a:rPr>
              <a:t>For instance, the </a:t>
            </a:r>
            <a:r>
              <a:rPr lang="en-US" altLang="en-US" i="1" dirty="0" smtClean="0">
                <a:ea typeface="ＭＳ Ｐゴシック" pitchFamily="34" charset="-128"/>
              </a:rPr>
              <a:t>advisor </a:t>
            </a:r>
            <a:r>
              <a:rPr lang="en-US" altLang="en-US" dirty="0" smtClean="0">
                <a:ea typeface="ＭＳ Ｐゴシック" pitchFamily="34" charset="-128"/>
              </a:rPr>
              <a:t>relationship set between entity sets </a:t>
            </a:r>
            <a:r>
              <a:rPr lang="en-US" altLang="en-US" i="1" dirty="0" smtClean="0">
                <a:ea typeface="ＭＳ Ｐゴシック" pitchFamily="34" charset="-128"/>
              </a:rPr>
              <a:t>instructor </a:t>
            </a:r>
            <a:r>
              <a:rPr lang="en-US" altLang="en-US" dirty="0" smtClean="0">
                <a:ea typeface="ＭＳ Ｐゴシック" pitchFamily="34" charset="-128"/>
              </a:rPr>
              <a:t>and </a:t>
            </a:r>
            <a:r>
              <a:rPr lang="en-US" altLang="en-US" i="1" dirty="0" smtClean="0">
                <a:ea typeface="ＭＳ Ｐゴシック" pitchFamily="34" charset="-128"/>
              </a:rPr>
              <a:t>student </a:t>
            </a:r>
            <a:r>
              <a:rPr lang="en-US" altLang="en-US" dirty="0" smtClean="0">
                <a:ea typeface="ＭＳ Ｐゴシック" pitchFamily="34" charset="-128"/>
              </a:rPr>
              <a:t>may have the attribute </a:t>
            </a:r>
            <a:r>
              <a:rPr lang="en-US" altLang="en-US" i="1" dirty="0" smtClean="0">
                <a:ea typeface="ＭＳ Ｐゴシック" pitchFamily="34" charset="-128"/>
              </a:rPr>
              <a:t>date </a:t>
            </a:r>
            <a:r>
              <a:rPr lang="en-US" altLang="en-US" dirty="0" smtClean="0">
                <a:ea typeface="ＭＳ Ｐゴシック" pitchFamily="34" charset="-128"/>
              </a:rPr>
              <a:t>which tracks when the student started being associated with the advisor</a:t>
            </a:r>
          </a:p>
        </p:txBody>
      </p:sp>
      <p:pic>
        <p:nvPicPr>
          <p:cNvPr id="1536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878" y="3552197"/>
            <a:ext cx="6621462"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47882465"/>
      </p:ext>
    </p:extLst>
  </p:cSld>
  <p:clrMapOvr>
    <a:masterClrMapping/>
  </p:clrMapOvr>
  <mc:AlternateContent xmlns:mc="http://schemas.openxmlformats.org/markup-compatibility/2006" xmlns:p14="http://schemas.microsoft.com/office/powerpoint/2010/main">
    <mc:Choice Requires="p14">
      <p:transition spd="slow" p14:dur="2000" advTm="37677"/>
    </mc:Choice>
    <mc:Fallback xmlns="">
      <p:transition spd="slow" advTm="37677"/>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title"/>
          </p:nvPr>
        </p:nvSpPr>
        <p:spPr/>
        <p:txBody>
          <a:bodyPr/>
          <a:lstStyle/>
          <a:p>
            <a:pPr>
              <a:defRPr/>
            </a:pPr>
            <a:r>
              <a:rPr lang="en-US" dirty="0">
                <a:ea typeface="+mj-ea"/>
              </a:rPr>
              <a:t>Degree of a Relationship Set</a:t>
            </a:r>
          </a:p>
        </p:txBody>
      </p:sp>
      <p:sp>
        <p:nvSpPr>
          <p:cNvPr id="16387" name="Rectangle 3"/>
          <p:cNvSpPr>
            <a:spLocks noGrp="1" noChangeArrowheads="1"/>
          </p:cNvSpPr>
          <p:nvPr>
            <p:ph idx="1"/>
          </p:nvPr>
        </p:nvSpPr>
        <p:spPr/>
        <p:txBody>
          <a:bodyPr/>
          <a:lstStyle/>
          <a:p>
            <a:r>
              <a:rPr lang="en-US" altLang="en-US" dirty="0" smtClean="0">
                <a:ea typeface="ＭＳ Ｐゴシック" pitchFamily="34" charset="-128"/>
              </a:rPr>
              <a:t>binary relationship</a:t>
            </a:r>
          </a:p>
          <a:p>
            <a:pPr lvl="1"/>
            <a:r>
              <a:rPr lang="en-US" altLang="en-US" dirty="0" smtClean="0">
                <a:ea typeface="ＭＳ Ｐゴシック" pitchFamily="34" charset="-128"/>
              </a:rPr>
              <a:t>involve two entity sets (or degree two). </a:t>
            </a:r>
          </a:p>
          <a:p>
            <a:pPr lvl="1"/>
            <a:r>
              <a:rPr lang="en-US" altLang="en-US" dirty="0" smtClean="0">
                <a:ea typeface="ＭＳ Ｐゴシック" pitchFamily="34" charset="-128"/>
              </a:rPr>
              <a:t>most relationship sets in a database system are binary.</a:t>
            </a:r>
          </a:p>
          <a:p>
            <a:endParaRPr lang="en-US" altLang="en-US" dirty="0" smtClean="0">
              <a:ea typeface="ＭＳ Ｐゴシック" pitchFamily="34" charset="-128"/>
            </a:endParaRPr>
          </a:p>
          <a:p>
            <a:r>
              <a:rPr lang="en-US" altLang="en-US" dirty="0" smtClean="0">
                <a:ea typeface="ＭＳ Ｐゴシック" pitchFamily="34" charset="-128"/>
              </a:rPr>
              <a:t>Relationships between more than two entity sets are rare.  Most relationships are binary. (More on this later.)</a:t>
            </a:r>
          </a:p>
          <a:p>
            <a:pPr lvl="1">
              <a:buClr>
                <a:srgbClr val="CC6600"/>
              </a:buClr>
              <a:buSzPct val="105000"/>
              <a:buFont typeface="Webdings" panose="05030102010509060703" pitchFamily="18" charset="2"/>
              <a:buChar char="4"/>
            </a:pPr>
            <a:r>
              <a:rPr lang="en-US" altLang="en-US" dirty="0" smtClean="0">
                <a:ea typeface="ＭＳ Ｐゴシック" pitchFamily="34" charset="-128"/>
              </a:rPr>
              <a:t>Example: </a:t>
            </a:r>
            <a:r>
              <a:rPr lang="en-US" altLang="en-US" i="1" dirty="0" smtClean="0">
                <a:ea typeface="ＭＳ Ｐゴシック" pitchFamily="34" charset="-128"/>
              </a:rPr>
              <a:t>students</a:t>
            </a:r>
            <a:r>
              <a:rPr lang="en-US" altLang="en-US" dirty="0" smtClean="0">
                <a:ea typeface="ＭＳ Ｐゴシック" pitchFamily="34" charset="-128"/>
              </a:rPr>
              <a:t> work on research </a:t>
            </a:r>
            <a:r>
              <a:rPr lang="en-US" altLang="en-US" i="1" dirty="0" smtClean="0">
                <a:ea typeface="ＭＳ Ｐゴシック" pitchFamily="34" charset="-128"/>
              </a:rPr>
              <a:t>projects</a:t>
            </a:r>
            <a:r>
              <a:rPr lang="en-US" altLang="en-US" dirty="0" smtClean="0">
                <a:ea typeface="ＭＳ Ｐゴシック" pitchFamily="34" charset="-128"/>
              </a:rPr>
              <a:t> under the guidance of an </a:t>
            </a:r>
            <a:r>
              <a:rPr lang="en-US" altLang="en-US" i="1" dirty="0" smtClean="0">
                <a:ea typeface="ＭＳ Ｐゴシック" pitchFamily="34" charset="-128"/>
              </a:rPr>
              <a:t>instructor</a:t>
            </a:r>
            <a:r>
              <a:rPr lang="en-US" altLang="en-US" dirty="0" smtClean="0">
                <a:ea typeface="ＭＳ Ｐゴシック" pitchFamily="34" charset="-128"/>
              </a:rPr>
              <a:t>. </a:t>
            </a:r>
          </a:p>
          <a:p>
            <a:pPr lvl="1">
              <a:buClr>
                <a:srgbClr val="CC6600"/>
              </a:buClr>
              <a:buSzPct val="105000"/>
              <a:buFont typeface="Webdings" panose="05030102010509060703" pitchFamily="18" charset="2"/>
              <a:buChar char="4"/>
            </a:pPr>
            <a:r>
              <a:rPr lang="en-US" altLang="en-US" dirty="0" smtClean="0">
                <a:ea typeface="ＭＳ Ｐゴシック" pitchFamily="34" charset="-128"/>
              </a:rPr>
              <a:t>relationship </a:t>
            </a:r>
            <a:r>
              <a:rPr lang="en-US" altLang="en-US" i="1" dirty="0" err="1" smtClean="0">
                <a:ea typeface="ＭＳ Ｐゴシック" pitchFamily="34" charset="-128"/>
              </a:rPr>
              <a:t>proj_guide</a:t>
            </a:r>
            <a:r>
              <a:rPr lang="en-US" altLang="en-US" dirty="0" smtClean="0">
                <a:ea typeface="ＭＳ Ｐゴシック" pitchFamily="34" charset="-128"/>
              </a:rPr>
              <a:t> is a ternary relationship between </a:t>
            </a:r>
            <a:r>
              <a:rPr lang="en-US" altLang="en-US" i="1" dirty="0" smtClean="0">
                <a:ea typeface="ＭＳ Ｐゴシック" pitchFamily="34" charset="-128"/>
              </a:rPr>
              <a:t>instructor, student, </a:t>
            </a:r>
            <a:r>
              <a:rPr lang="en-US" altLang="en-US" dirty="0" smtClean="0">
                <a:ea typeface="ＭＳ Ｐゴシック" pitchFamily="34" charset="-128"/>
              </a:rPr>
              <a:t>and </a:t>
            </a:r>
            <a:r>
              <a:rPr lang="en-US" altLang="en-US" i="1" dirty="0" smtClean="0">
                <a:ea typeface="ＭＳ Ｐゴシック" pitchFamily="34" charset="-128"/>
              </a:rPr>
              <a:t>project.</a:t>
            </a:r>
            <a:endParaRPr kumimoji="0" lang="en-US" altLang="en-US" dirty="0" smtClean="0">
              <a:ea typeface="ＭＳ Ｐゴシック" pitchFamily="34" charset="-128"/>
            </a:endParaRPr>
          </a:p>
          <a:p>
            <a:pPr lvl="1"/>
            <a:endParaRPr lang="en-US" altLang="en-US" dirty="0" smtClean="0">
              <a:ea typeface="ＭＳ Ｐゴシック" pitchFamily="34" charset="-128"/>
            </a:endParaRPr>
          </a:p>
        </p:txBody>
      </p:sp>
    </p:spTree>
    <p:extLst>
      <p:ext uri="{BB962C8B-B14F-4D97-AF65-F5344CB8AC3E}">
        <p14:creationId xmlns:p14="http://schemas.microsoft.com/office/powerpoint/2010/main" val="4020216590"/>
      </p:ext>
    </p:extLst>
  </p:cSld>
  <p:clrMapOvr>
    <a:masterClrMapping/>
  </p:clrMapOvr>
  <mc:AlternateContent xmlns:mc="http://schemas.openxmlformats.org/markup-compatibility/2006" xmlns:p14="http://schemas.microsoft.com/office/powerpoint/2010/main">
    <mc:Choice Requires="p14">
      <p:transition spd="slow" p14:dur="2000" advTm="57833"/>
    </mc:Choice>
    <mc:Fallback xmlns="">
      <p:transition spd="slow" advTm="57833"/>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t>Recursive Relationship</a:t>
            </a:r>
            <a:endParaRPr lang="en-US" dirty="0"/>
          </a:p>
        </p:txBody>
      </p:sp>
      <p:sp>
        <p:nvSpPr>
          <p:cNvPr id="3" name="Content Placeholder 2"/>
          <p:cNvSpPr>
            <a:spLocks noGrp="1"/>
          </p:cNvSpPr>
          <p:nvPr>
            <p:ph idx="1"/>
          </p:nvPr>
        </p:nvSpPr>
        <p:spPr/>
        <p:txBody>
          <a:bodyPr/>
          <a:lstStyle/>
          <a:p>
            <a:pPr lvl="1"/>
            <a:r>
              <a:rPr lang="en-AU" altLang="en-US" dirty="0" smtClean="0">
                <a:latin typeface="Times" panose="02020603050405020304" pitchFamily="18" charset="0"/>
                <a:cs typeface="Times New Roman" panose="02020603050405020304" pitchFamily="18" charset="0"/>
              </a:rPr>
              <a:t>Relationship </a:t>
            </a:r>
            <a:r>
              <a:rPr lang="en-AU" altLang="en-US" dirty="0">
                <a:latin typeface="Times" panose="02020603050405020304" pitchFamily="18" charset="0"/>
                <a:cs typeface="Times New Roman" panose="02020603050405020304" pitchFamily="18" charset="0"/>
              </a:rPr>
              <a:t>type where </a:t>
            </a:r>
            <a:r>
              <a:rPr lang="en-AU" altLang="en-US" i="1" dirty="0">
                <a:latin typeface="Times" panose="02020603050405020304" pitchFamily="18" charset="0"/>
                <a:cs typeface="Times New Roman" panose="02020603050405020304" pitchFamily="18" charset="0"/>
              </a:rPr>
              <a:t>same</a:t>
            </a:r>
            <a:r>
              <a:rPr lang="en-AU" altLang="en-US" dirty="0">
                <a:latin typeface="Times" panose="02020603050405020304" pitchFamily="18" charset="0"/>
                <a:cs typeface="Times New Roman" panose="02020603050405020304" pitchFamily="18" charset="0"/>
              </a:rPr>
              <a:t> entity type participates more than once in </a:t>
            </a:r>
            <a:r>
              <a:rPr lang="en-AU" altLang="en-US" i="1" dirty="0">
                <a:latin typeface="Times" panose="02020603050405020304" pitchFamily="18" charset="0"/>
                <a:cs typeface="Times New Roman" panose="02020603050405020304" pitchFamily="18" charset="0"/>
              </a:rPr>
              <a:t>different roles</a:t>
            </a:r>
            <a:r>
              <a:rPr lang="en-AU" altLang="en-US" dirty="0">
                <a:latin typeface="Times" panose="02020603050405020304" pitchFamily="18" charset="0"/>
                <a:cs typeface="Times New Roman" panose="02020603050405020304" pitchFamily="18" charset="0"/>
              </a:rPr>
              <a:t>.</a:t>
            </a:r>
            <a:r>
              <a:rPr lang="en-GB" altLang="en-US" dirty="0">
                <a:latin typeface="Times" panose="02020603050405020304" pitchFamily="18" charset="0"/>
              </a:rPr>
              <a:t> </a:t>
            </a:r>
          </a:p>
          <a:p>
            <a:pPr lvl="1">
              <a:lnSpc>
                <a:spcPct val="40000"/>
              </a:lnSpc>
            </a:pPr>
            <a:endParaRPr lang="en-GB" altLang="en-US" b="1" dirty="0">
              <a:latin typeface="Times" panose="02020603050405020304" pitchFamily="18" charset="0"/>
            </a:endParaRPr>
          </a:p>
          <a:p>
            <a:endParaRPr lang="en-US" dirty="0"/>
          </a:p>
        </p:txBody>
      </p:sp>
      <p:pic>
        <p:nvPicPr>
          <p:cNvPr id="4" name="Picture 3" descr="DS3-Figure 11-0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00500" y="3093130"/>
            <a:ext cx="6934200" cy="319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2773602"/>
      </p:ext>
    </p:extLst>
  </p:cSld>
  <p:clrMapOvr>
    <a:masterClrMapping/>
  </p:clrMapOvr>
  <mc:AlternateContent xmlns:mc="http://schemas.openxmlformats.org/markup-compatibility/2006" xmlns:p14="http://schemas.microsoft.com/office/powerpoint/2010/main">
    <mc:Choice Requires="p14">
      <p:transition spd="slow" p14:dur="2000" advTm="69200"/>
    </mc:Choice>
    <mc:Fallback xmlns="">
      <p:transition spd="slow" advTm="6920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p:cNvSpPr>
            <a:spLocks noGrp="1" noChangeArrowheads="1"/>
          </p:cNvSpPr>
          <p:nvPr>
            <p:ph type="title"/>
          </p:nvPr>
        </p:nvSpPr>
        <p:spPr/>
        <p:txBody>
          <a:bodyPr/>
          <a:lstStyle/>
          <a:p>
            <a:pPr>
              <a:defRPr/>
            </a:pPr>
            <a:r>
              <a:rPr lang="en-US" dirty="0">
                <a:ea typeface="+mj-ea"/>
              </a:rPr>
              <a:t>Mapping Cardinality Constraints</a:t>
            </a:r>
          </a:p>
        </p:txBody>
      </p:sp>
      <p:sp>
        <p:nvSpPr>
          <p:cNvPr id="17411" name="Rectangle 3"/>
          <p:cNvSpPr>
            <a:spLocks noGrp="1" noChangeArrowheads="1"/>
          </p:cNvSpPr>
          <p:nvPr>
            <p:ph idx="1"/>
          </p:nvPr>
        </p:nvSpPr>
        <p:spPr/>
        <p:txBody>
          <a:bodyPr>
            <a:normAutofit/>
          </a:bodyPr>
          <a:lstStyle/>
          <a:p>
            <a:r>
              <a:rPr lang="en-US" altLang="en-US" dirty="0" smtClean="0">
                <a:ea typeface="ＭＳ Ｐゴシック" pitchFamily="34" charset="-128"/>
              </a:rPr>
              <a:t>Express the number of entities to which another entity can be associated via a relationship set.</a:t>
            </a:r>
          </a:p>
          <a:p>
            <a:r>
              <a:rPr lang="en-US" altLang="en-US" dirty="0" smtClean="0">
                <a:ea typeface="ＭＳ Ｐゴシック" pitchFamily="34" charset="-128"/>
              </a:rPr>
              <a:t>Most useful in describing binary relationship sets.</a:t>
            </a:r>
          </a:p>
          <a:p>
            <a:r>
              <a:rPr lang="en-US" altLang="en-US" dirty="0" smtClean="0">
                <a:ea typeface="ＭＳ Ｐゴシック" pitchFamily="34" charset="-128"/>
              </a:rPr>
              <a:t>For a binary relationship set the mapping cardinality must be one of the following types:</a:t>
            </a:r>
          </a:p>
          <a:p>
            <a:pPr lvl="1"/>
            <a:r>
              <a:rPr lang="en-US" altLang="en-US" dirty="0" smtClean="0">
                <a:ea typeface="ＭＳ Ｐゴシック" pitchFamily="34" charset="-128"/>
              </a:rPr>
              <a:t>One to one</a:t>
            </a:r>
          </a:p>
          <a:p>
            <a:pPr lvl="1"/>
            <a:r>
              <a:rPr lang="en-US" altLang="en-US" dirty="0" smtClean="0">
                <a:ea typeface="ＭＳ Ｐゴシック" pitchFamily="34" charset="-128"/>
              </a:rPr>
              <a:t>One to many</a:t>
            </a:r>
          </a:p>
          <a:p>
            <a:pPr lvl="1"/>
            <a:r>
              <a:rPr lang="en-US" altLang="en-US" dirty="0" smtClean="0">
                <a:ea typeface="ＭＳ Ｐゴシック" pitchFamily="34" charset="-128"/>
              </a:rPr>
              <a:t>Many to one</a:t>
            </a:r>
          </a:p>
          <a:p>
            <a:pPr lvl="1"/>
            <a:r>
              <a:rPr lang="en-US" altLang="en-US" dirty="0" smtClean="0">
                <a:ea typeface="ＭＳ Ｐゴシック" pitchFamily="34" charset="-128"/>
              </a:rPr>
              <a:t>Many to many </a:t>
            </a:r>
          </a:p>
          <a:p>
            <a:pPr lvl="1"/>
            <a:endParaRPr lang="en-US" altLang="en-US" dirty="0">
              <a:ea typeface="ＭＳ Ｐゴシック" pitchFamily="34" charset="-128"/>
            </a:endParaRPr>
          </a:p>
        </p:txBody>
      </p:sp>
    </p:spTree>
    <p:extLst>
      <p:ext uri="{BB962C8B-B14F-4D97-AF65-F5344CB8AC3E}">
        <p14:creationId xmlns:p14="http://schemas.microsoft.com/office/powerpoint/2010/main" val="1830001324"/>
      </p:ext>
    </p:extLst>
  </p:cSld>
  <p:clrMapOvr>
    <a:masterClrMapping/>
  </p:clrMapOvr>
  <mc:AlternateContent xmlns:mc="http://schemas.openxmlformats.org/markup-compatibility/2006" xmlns:p14="http://schemas.microsoft.com/office/powerpoint/2010/main">
    <mc:Choice Requires="p14">
      <p:transition spd="slow" p14:dur="2000" advTm="37689"/>
    </mc:Choice>
    <mc:Fallback xmlns="">
      <p:transition spd="slow" advTm="37689"/>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Rectangle 2"/>
          <p:cNvSpPr>
            <a:spLocks noGrp="1" noChangeArrowheads="1"/>
          </p:cNvSpPr>
          <p:nvPr>
            <p:ph type="title"/>
          </p:nvPr>
        </p:nvSpPr>
        <p:spPr/>
        <p:txBody>
          <a:bodyPr/>
          <a:lstStyle/>
          <a:p>
            <a:pPr>
              <a:defRPr/>
            </a:pPr>
            <a:r>
              <a:rPr lang="en-US" dirty="0">
                <a:ea typeface="+mj-ea"/>
              </a:rPr>
              <a:t>Mapping Cardinalities</a:t>
            </a:r>
          </a:p>
        </p:txBody>
      </p:sp>
      <p:sp>
        <p:nvSpPr>
          <p:cNvPr id="18435" name="Text Box 3"/>
          <p:cNvSpPr txBox="1">
            <a:spLocks noChangeArrowheads="1"/>
          </p:cNvSpPr>
          <p:nvPr/>
        </p:nvSpPr>
        <p:spPr bwMode="auto">
          <a:xfrm>
            <a:off x="2984046" y="4887675"/>
            <a:ext cx="1416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Helvetica" panose="020B0604020202020204" pitchFamily="34" charset="0"/>
                <a:ea typeface="ＭＳ Ｐゴシック" pitchFamily="34" charset="-128"/>
              </a:defRPr>
            </a:lvl1pPr>
            <a:lvl2pPr marL="742950" indent="-285750">
              <a:defRPr sz="1600">
                <a:solidFill>
                  <a:schemeClr val="tx1"/>
                </a:solidFill>
                <a:latin typeface="Helvetica" panose="020B0604020202020204" pitchFamily="34" charset="0"/>
                <a:ea typeface="ＭＳ Ｐゴシック" pitchFamily="34" charset="-128"/>
              </a:defRPr>
            </a:lvl2pPr>
            <a:lvl3pPr marL="1143000" indent="-228600">
              <a:defRPr sz="1600">
                <a:solidFill>
                  <a:schemeClr val="tx1"/>
                </a:solidFill>
                <a:latin typeface="Helvetica" panose="020B0604020202020204" pitchFamily="34" charset="0"/>
                <a:ea typeface="ＭＳ Ｐゴシック" pitchFamily="34" charset="-128"/>
              </a:defRPr>
            </a:lvl3pPr>
            <a:lvl4pPr marL="1600200" indent="-228600">
              <a:defRPr sz="1600">
                <a:solidFill>
                  <a:schemeClr val="tx1"/>
                </a:solidFill>
                <a:latin typeface="Helvetica" panose="020B0604020202020204" pitchFamily="34" charset="0"/>
                <a:ea typeface="ＭＳ Ｐゴシック" pitchFamily="34" charset="-128"/>
              </a:defRPr>
            </a:lvl4pPr>
            <a:lvl5pPr marL="2057400" indent="-228600">
              <a:defRPr sz="1600">
                <a:solidFill>
                  <a:schemeClr val="tx1"/>
                </a:solidFill>
                <a:latin typeface="Helvetica" panose="020B0604020202020204"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9pPr>
          </a:lstStyle>
          <a:p>
            <a:pPr algn="ctr">
              <a:spcBef>
                <a:spcPct val="50000"/>
              </a:spcBef>
            </a:pPr>
            <a:r>
              <a:rPr lang="en-US" altLang="en-US" sz="1800" dirty="0"/>
              <a:t>One to one</a:t>
            </a:r>
          </a:p>
        </p:txBody>
      </p:sp>
      <p:sp>
        <p:nvSpPr>
          <p:cNvPr id="18436" name="Text Box 4"/>
          <p:cNvSpPr txBox="1">
            <a:spLocks noChangeArrowheads="1"/>
          </p:cNvSpPr>
          <p:nvPr/>
        </p:nvSpPr>
        <p:spPr bwMode="auto">
          <a:xfrm>
            <a:off x="7134951" y="4870173"/>
            <a:ext cx="15055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ＭＳ Ｐゴシック" pitchFamily="34" charset="-128"/>
              </a:defRPr>
            </a:lvl1pPr>
            <a:lvl2pPr marL="742950" indent="-285750">
              <a:defRPr sz="1600">
                <a:solidFill>
                  <a:schemeClr val="tx1"/>
                </a:solidFill>
                <a:latin typeface="Helvetica" panose="020B0604020202020204" pitchFamily="34" charset="0"/>
                <a:ea typeface="ＭＳ Ｐゴシック" pitchFamily="34" charset="-128"/>
              </a:defRPr>
            </a:lvl2pPr>
            <a:lvl3pPr marL="1143000" indent="-228600">
              <a:defRPr sz="1600">
                <a:solidFill>
                  <a:schemeClr val="tx1"/>
                </a:solidFill>
                <a:latin typeface="Helvetica" panose="020B0604020202020204" pitchFamily="34" charset="0"/>
                <a:ea typeface="ＭＳ Ｐゴシック" pitchFamily="34" charset="-128"/>
              </a:defRPr>
            </a:lvl3pPr>
            <a:lvl4pPr marL="1600200" indent="-228600">
              <a:defRPr sz="1600">
                <a:solidFill>
                  <a:schemeClr val="tx1"/>
                </a:solidFill>
                <a:latin typeface="Helvetica" panose="020B0604020202020204" pitchFamily="34" charset="0"/>
                <a:ea typeface="ＭＳ Ｐゴシック" pitchFamily="34" charset="-128"/>
              </a:defRPr>
            </a:lvl4pPr>
            <a:lvl5pPr marL="2057400" indent="-228600">
              <a:defRPr sz="1600">
                <a:solidFill>
                  <a:schemeClr val="tx1"/>
                </a:solidFill>
                <a:latin typeface="Helvetica" panose="020B0604020202020204"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9pPr>
          </a:lstStyle>
          <a:p>
            <a:pPr algn="ctr">
              <a:spcBef>
                <a:spcPct val="50000"/>
              </a:spcBef>
            </a:pPr>
            <a:r>
              <a:rPr lang="en-US" altLang="en-US" sz="1800" dirty="0"/>
              <a:t>One to many</a:t>
            </a:r>
          </a:p>
        </p:txBody>
      </p:sp>
      <p:sp>
        <p:nvSpPr>
          <p:cNvPr id="18437" name="Text Box 5"/>
          <p:cNvSpPr txBox="1">
            <a:spLocks noChangeArrowheads="1"/>
          </p:cNvSpPr>
          <p:nvPr/>
        </p:nvSpPr>
        <p:spPr bwMode="auto">
          <a:xfrm>
            <a:off x="363310" y="5949892"/>
            <a:ext cx="115583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Helvetica" panose="020B0604020202020204" pitchFamily="34" charset="0"/>
                <a:ea typeface="ＭＳ Ｐゴシック" pitchFamily="34" charset="-128"/>
              </a:defRPr>
            </a:lvl1pPr>
            <a:lvl2pPr marL="742950" indent="-285750">
              <a:defRPr sz="1600">
                <a:solidFill>
                  <a:schemeClr val="tx1"/>
                </a:solidFill>
                <a:latin typeface="Helvetica" panose="020B0604020202020204" pitchFamily="34" charset="0"/>
                <a:ea typeface="ＭＳ Ｐゴシック" pitchFamily="34" charset="-128"/>
              </a:defRPr>
            </a:lvl2pPr>
            <a:lvl3pPr marL="1143000" indent="-228600">
              <a:defRPr sz="1600">
                <a:solidFill>
                  <a:schemeClr val="tx1"/>
                </a:solidFill>
                <a:latin typeface="Helvetica" panose="020B0604020202020204" pitchFamily="34" charset="0"/>
                <a:ea typeface="ＭＳ Ｐゴシック" pitchFamily="34" charset="-128"/>
              </a:defRPr>
            </a:lvl3pPr>
            <a:lvl4pPr marL="1600200" indent="-228600">
              <a:defRPr sz="1600">
                <a:solidFill>
                  <a:schemeClr val="tx1"/>
                </a:solidFill>
                <a:latin typeface="Helvetica" panose="020B0604020202020204" pitchFamily="34" charset="0"/>
                <a:ea typeface="ＭＳ Ｐゴシック" pitchFamily="34" charset="-128"/>
              </a:defRPr>
            </a:lvl4pPr>
            <a:lvl5pPr marL="2057400" indent="-228600">
              <a:defRPr sz="1600">
                <a:solidFill>
                  <a:schemeClr val="tx1"/>
                </a:solidFill>
                <a:latin typeface="Helvetica" panose="020B0604020202020204"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9pPr>
          </a:lstStyle>
          <a:p>
            <a:r>
              <a:rPr kumimoji="1" lang="en-US" altLang="en-US" sz="2000" dirty="0">
                <a:solidFill>
                  <a:srgbClr val="FF0000"/>
                </a:solidFill>
              </a:rPr>
              <a:t>Note: Some elements in </a:t>
            </a:r>
            <a:r>
              <a:rPr kumimoji="1" lang="en-US" altLang="en-US" sz="2000" i="1" dirty="0">
                <a:solidFill>
                  <a:srgbClr val="FF0000"/>
                </a:solidFill>
              </a:rPr>
              <a:t>A</a:t>
            </a:r>
            <a:r>
              <a:rPr kumimoji="1" lang="en-US" altLang="en-US" sz="2000" dirty="0">
                <a:solidFill>
                  <a:srgbClr val="FF0000"/>
                </a:solidFill>
              </a:rPr>
              <a:t> and </a:t>
            </a:r>
            <a:r>
              <a:rPr kumimoji="1" lang="en-US" altLang="en-US" sz="2000" i="1" dirty="0">
                <a:solidFill>
                  <a:srgbClr val="FF0000"/>
                </a:solidFill>
              </a:rPr>
              <a:t>B</a:t>
            </a:r>
            <a:r>
              <a:rPr kumimoji="1" lang="en-US" altLang="en-US" sz="2000" dirty="0">
                <a:solidFill>
                  <a:srgbClr val="FF0000"/>
                </a:solidFill>
              </a:rPr>
              <a:t> may not be mapped to </a:t>
            </a:r>
            <a:r>
              <a:rPr kumimoji="1" lang="en-US" altLang="en-US" sz="2000" dirty="0" smtClean="0">
                <a:solidFill>
                  <a:srgbClr val="FF0000"/>
                </a:solidFill>
              </a:rPr>
              <a:t>any elements </a:t>
            </a:r>
            <a:r>
              <a:rPr kumimoji="1" lang="en-US" altLang="en-US" sz="2000" dirty="0">
                <a:solidFill>
                  <a:srgbClr val="FF0000"/>
                </a:solidFill>
              </a:rPr>
              <a:t>in the other set</a:t>
            </a:r>
          </a:p>
        </p:txBody>
      </p:sp>
      <p:pic>
        <p:nvPicPr>
          <p:cNvPr id="18438" name="Picture 7" descr="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87065" y="2178399"/>
            <a:ext cx="67056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76009789"/>
      </p:ext>
    </p:extLst>
  </p:cSld>
  <p:clrMapOvr>
    <a:masterClrMapping/>
  </p:clrMapOvr>
  <mc:AlternateContent xmlns:mc="http://schemas.openxmlformats.org/markup-compatibility/2006" xmlns:p14="http://schemas.microsoft.com/office/powerpoint/2010/main">
    <mc:Choice Requires="p14">
      <p:transition spd="slow" p14:dur="2000" advTm="62175"/>
    </mc:Choice>
    <mc:Fallback xmlns="">
      <p:transition spd="slow" advTm="62175"/>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p:cNvSpPr>
            <a:spLocks noGrp="1" noChangeArrowheads="1"/>
          </p:cNvSpPr>
          <p:nvPr>
            <p:ph type="title"/>
          </p:nvPr>
        </p:nvSpPr>
        <p:spPr/>
        <p:txBody>
          <a:bodyPr/>
          <a:lstStyle/>
          <a:p>
            <a:pPr>
              <a:defRPr/>
            </a:pPr>
            <a:r>
              <a:rPr lang="en-US" dirty="0">
                <a:ea typeface="+mj-ea"/>
              </a:rPr>
              <a:t>Mapping Cardinalities </a:t>
            </a:r>
          </a:p>
        </p:txBody>
      </p:sp>
      <p:sp>
        <p:nvSpPr>
          <p:cNvPr id="19459" name="Text Box 3"/>
          <p:cNvSpPr txBox="1">
            <a:spLocks noChangeArrowheads="1"/>
          </p:cNvSpPr>
          <p:nvPr/>
        </p:nvSpPr>
        <p:spPr bwMode="auto">
          <a:xfrm>
            <a:off x="2743429" y="5048766"/>
            <a:ext cx="20571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Helvetica" panose="020B0604020202020204" pitchFamily="34" charset="0"/>
                <a:ea typeface="ＭＳ Ｐゴシック" pitchFamily="34" charset="-128"/>
              </a:defRPr>
            </a:lvl1pPr>
            <a:lvl2pPr marL="742950" indent="-285750">
              <a:defRPr sz="1600">
                <a:solidFill>
                  <a:schemeClr val="tx1"/>
                </a:solidFill>
                <a:latin typeface="Helvetica" panose="020B0604020202020204" pitchFamily="34" charset="0"/>
                <a:ea typeface="ＭＳ Ｐゴシック" pitchFamily="34" charset="-128"/>
              </a:defRPr>
            </a:lvl2pPr>
            <a:lvl3pPr marL="1143000" indent="-228600">
              <a:defRPr sz="1600">
                <a:solidFill>
                  <a:schemeClr val="tx1"/>
                </a:solidFill>
                <a:latin typeface="Helvetica" panose="020B0604020202020204" pitchFamily="34" charset="0"/>
                <a:ea typeface="ＭＳ Ｐゴシック" pitchFamily="34" charset="-128"/>
              </a:defRPr>
            </a:lvl3pPr>
            <a:lvl4pPr marL="1600200" indent="-228600">
              <a:defRPr sz="1600">
                <a:solidFill>
                  <a:schemeClr val="tx1"/>
                </a:solidFill>
                <a:latin typeface="Helvetica" panose="020B0604020202020204" pitchFamily="34" charset="0"/>
                <a:ea typeface="ＭＳ Ｐゴシック" pitchFamily="34" charset="-128"/>
              </a:defRPr>
            </a:lvl4pPr>
            <a:lvl5pPr marL="2057400" indent="-228600">
              <a:defRPr sz="1600">
                <a:solidFill>
                  <a:schemeClr val="tx1"/>
                </a:solidFill>
                <a:latin typeface="Helvetica" panose="020B0604020202020204"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9pPr>
          </a:lstStyle>
          <a:p>
            <a:pPr algn="ctr">
              <a:spcBef>
                <a:spcPct val="50000"/>
              </a:spcBef>
            </a:pPr>
            <a:r>
              <a:rPr lang="en-US" altLang="en-US" sz="1800" dirty="0"/>
              <a:t>Many to one</a:t>
            </a:r>
          </a:p>
        </p:txBody>
      </p:sp>
      <p:sp>
        <p:nvSpPr>
          <p:cNvPr id="19460" name="Text Box 4"/>
          <p:cNvSpPr txBox="1">
            <a:spLocks noChangeArrowheads="1"/>
          </p:cNvSpPr>
          <p:nvPr/>
        </p:nvSpPr>
        <p:spPr bwMode="auto">
          <a:xfrm>
            <a:off x="6989982" y="5048766"/>
            <a:ext cx="16337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ＭＳ Ｐゴシック" pitchFamily="34" charset="-128"/>
              </a:defRPr>
            </a:lvl1pPr>
            <a:lvl2pPr marL="742950" indent="-285750">
              <a:defRPr sz="1600">
                <a:solidFill>
                  <a:schemeClr val="tx1"/>
                </a:solidFill>
                <a:latin typeface="Helvetica" panose="020B0604020202020204" pitchFamily="34" charset="0"/>
                <a:ea typeface="ＭＳ Ｐゴシック" pitchFamily="34" charset="-128"/>
              </a:defRPr>
            </a:lvl2pPr>
            <a:lvl3pPr marL="1143000" indent="-228600">
              <a:defRPr sz="1600">
                <a:solidFill>
                  <a:schemeClr val="tx1"/>
                </a:solidFill>
                <a:latin typeface="Helvetica" panose="020B0604020202020204" pitchFamily="34" charset="0"/>
                <a:ea typeface="ＭＳ Ｐゴシック" pitchFamily="34" charset="-128"/>
              </a:defRPr>
            </a:lvl3pPr>
            <a:lvl4pPr marL="1600200" indent="-228600">
              <a:defRPr sz="1600">
                <a:solidFill>
                  <a:schemeClr val="tx1"/>
                </a:solidFill>
                <a:latin typeface="Helvetica" panose="020B0604020202020204" pitchFamily="34" charset="0"/>
                <a:ea typeface="ＭＳ Ｐゴシック" pitchFamily="34" charset="-128"/>
              </a:defRPr>
            </a:lvl4pPr>
            <a:lvl5pPr marL="2057400" indent="-228600">
              <a:defRPr sz="1600">
                <a:solidFill>
                  <a:schemeClr val="tx1"/>
                </a:solidFill>
                <a:latin typeface="Helvetica" panose="020B0604020202020204"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9pPr>
          </a:lstStyle>
          <a:p>
            <a:pPr algn="ctr">
              <a:spcBef>
                <a:spcPct val="50000"/>
              </a:spcBef>
            </a:pPr>
            <a:r>
              <a:rPr lang="en-US" altLang="en-US" sz="1800" dirty="0"/>
              <a:t>Many to many</a:t>
            </a:r>
          </a:p>
        </p:txBody>
      </p:sp>
      <p:sp>
        <p:nvSpPr>
          <p:cNvPr id="19461" name="Text Box 5"/>
          <p:cNvSpPr txBox="1">
            <a:spLocks noChangeArrowheads="1"/>
          </p:cNvSpPr>
          <p:nvPr/>
        </p:nvSpPr>
        <p:spPr bwMode="auto">
          <a:xfrm>
            <a:off x="503012" y="5955141"/>
            <a:ext cx="1148215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Helvetica" panose="020B0604020202020204" pitchFamily="34" charset="0"/>
                <a:ea typeface="ＭＳ Ｐゴシック" pitchFamily="34" charset="-128"/>
              </a:defRPr>
            </a:lvl1pPr>
            <a:lvl2pPr marL="742950" indent="-285750">
              <a:defRPr sz="1600">
                <a:solidFill>
                  <a:schemeClr val="tx1"/>
                </a:solidFill>
                <a:latin typeface="Helvetica" panose="020B0604020202020204" pitchFamily="34" charset="0"/>
                <a:ea typeface="ＭＳ Ｐゴシック" pitchFamily="34" charset="-128"/>
              </a:defRPr>
            </a:lvl2pPr>
            <a:lvl3pPr marL="1143000" indent="-228600">
              <a:defRPr sz="1600">
                <a:solidFill>
                  <a:schemeClr val="tx1"/>
                </a:solidFill>
                <a:latin typeface="Helvetica" panose="020B0604020202020204" pitchFamily="34" charset="0"/>
                <a:ea typeface="ＭＳ Ｐゴシック" pitchFamily="34" charset="-128"/>
              </a:defRPr>
            </a:lvl3pPr>
            <a:lvl4pPr marL="1600200" indent="-228600">
              <a:defRPr sz="1600">
                <a:solidFill>
                  <a:schemeClr val="tx1"/>
                </a:solidFill>
                <a:latin typeface="Helvetica" panose="020B0604020202020204" pitchFamily="34" charset="0"/>
                <a:ea typeface="ＭＳ Ｐゴシック" pitchFamily="34" charset="-128"/>
              </a:defRPr>
            </a:lvl4pPr>
            <a:lvl5pPr marL="2057400" indent="-228600">
              <a:defRPr sz="1600">
                <a:solidFill>
                  <a:schemeClr val="tx1"/>
                </a:solidFill>
                <a:latin typeface="Helvetica" panose="020B0604020202020204"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9pPr>
          </a:lstStyle>
          <a:p>
            <a:r>
              <a:rPr kumimoji="1" lang="en-US" altLang="en-US" sz="2000" dirty="0">
                <a:solidFill>
                  <a:srgbClr val="FF0000"/>
                </a:solidFill>
              </a:rPr>
              <a:t>Note: Some elements in A and B may not be mapped to </a:t>
            </a:r>
            <a:r>
              <a:rPr kumimoji="1" lang="en-US" altLang="en-US" sz="2000" dirty="0" smtClean="0">
                <a:solidFill>
                  <a:srgbClr val="FF0000"/>
                </a:solidFill>
              </a:rPr>
              <a:t>any elements </a:t>
            </a:r>
            <a:r>
              <a:rPr kumimoji="1" lang="en-US" altLang="en-US" sz="2000" dirty="0">
                <a:solidFill>
                  <a:srgbClr val="FF0000"/>
                </a:solidFill>
              </a:rPr>
              <a:t>in the other set</a:t>
            </a:r>
          </a:p>
        </p:txBody>
      </p:sp>
      <p:pic>
        <p:nvPicPr>
          <p:cNvPr id="19462" name="Picture 7" descr="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22711" y="2117686"/>
            <a:ext cx="6324600" cy="330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3788587"/>
      </p:ext>
    </p:extLst>
  </p:cSld>
  <p:clrMapOvr>
    <a:masterClrMapping/>
  </p:clrMapOvr>
  <mc:AlternateContent xmlns:mc="http://schemas.openxmlformats.org/markup-compatibility/2006" xmlns:p14="http://schemas.microsoft.com/office/powerpoint/2010/main">
    <mc:Choice Requires="p14">
      <p:transition spd="slow" p14:dur="2000" advTm="35044"/>
    </mc:Choice>
    <mc:Fallback xmlns="">
      <p:transition spd="slow" advTm="35044"/>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2"/>
          <p:cNvSpPr>
            <a:spLocks noGrp="1" noChangeArrowheads="1"/>
          </p:cNvSpPr>
          <p:nvPr>
            <p:ph type="title"/>
          </p:nvPr>
        </p:nvSpPr>
        <p:spPr/>
        <p:txBody>
          <a:bodyPr/>
          <a:lstStyle/>
          <a:p>
            <a:pPr>
              <a:defRPr/>
            </a:pPr>
            <a:r>
              <a:rPr lang="en-US" dirty="0" smtClean="0">
                <a:ea typeface="+mj-ea"/>
              </a:rPr>
              <a:t>Complex Attributes</a:t>
            </a:r>
            <a:endParaRPr lang="en-US" dirty="0">
              <a:ea typeface="+mj-ea"/>
            </a:endParaRPr>
          </a:p>
        </p:txBody>
      </p:sp>
      <p:sp>
        <p:nvSpPr>
          <p:cNvPr id="20483" name="Rectangle 3"/>
          <p:cNvSpPr>
            <a:spLocks noGrp="1" noChangeArrowheads="1"/>
          </p:cNvSpPr>
          <p:nvPr>
            <p:ph idx="1"/>
          </p:nvPr>
        </p:nvSpPr>
        <p:spPr/>
        <p:txBody>
          <a:bodyPr/>
          <a:lstStyle/>
          <a:p>
            <a:r>
              <a:rPr lang="en-US" dirty="0" smtClean="0">
                <a:ea typeface="ＭＳ Ｐゴシック" pitchFamily="34" charset="-128"/>
              </a:rPr>
              <a:t>Attribute types:</a:t>
            </a:r>
          </a:p>
          <a:p>
            <a:pPr lvl="1"/>
            <a:r>
              <a:rPr lang="en-US" b="1" dirty="0" smtClean="0">
                <a:solidFill>
                  <a:srgbClr val="000099"/>
                </a:solidFill>
                <a:ea typeface="ＭＳ Ｐゴシック" pitchFamily="34" charset="-128"/>
              </a:rPr>
              <a:t>Simple</a:t>
            </a:r>
            <a:r>
              <a:rPr lang="en-US" dirty="0" smtClean="0">
                <a:ea typeface="ＭＳ Ｐゴシック" pitchFamily="34" charset="-128"/>
              </a:rPr>
              <a:t> and </a:t>
            </a:r>
            <a:r>
              <a:rPr lang="en-US" b="1" dirty="0" smtClean="0">
                <a:solidFill>
                  <a:srgbClr val="000099"/>
                </a:solidFill>
                <a:ea typeface="ＭＳ Ｐゴシック" pitchFamily="34" charset="-128"/>
              </a:rPr>
              <a:t>composite</a:t>
            </a:r>
            <a:r>
              <a:rPr lang="en-US" dirty="0" smtClean="0">
                <a:ea typeface="ＭＳ Ｐゴシック" pitchFamily="34" charset="-128"/>
              </a:rPr>
              <a:t> attributes.</a:t>
            </a:r>
          </a:p>
          <a:p>
            <a:pPr lvl="1"/>
            <a:r>
              <a:rPr lang="en-US" b="1" dirty="0" smtClean="0">
                <a:solidFill>
                  <a:srgbClr val="000099"/>
                </a:solidFill>
                <a:ea typeface="ＭＳ Ｐゴシック" pitchFamily="34" charset="-128"/>
              </a:rPr>
              <a:t>Single-valued</a:t>
            </a:r>
            <a:r>
              <a:rPr lang="en-US" dirty="0" smtClean="0">
                <a:ea typeface="ＭＳ Ｐゴシック" pitchFamily="34" charset="-128"/>
              </a:rPr>
              <a:t> and </a:t>
            </a:r>
            <a:r>
              <a:rPr lang="en-US" b="1" dirty="0" smtClean="0">
                <a:solidFill>
                  <a:srgbClr val="000099"/>
                </a:solidFill>
                <a:ea typeface="ＭＳ Ｐゴシック" pitchFamily="34" charset="-128"/>
              </a:rPr>
              <a:t>multivalued</a:t>
            </a:r>
            <a:r>
              <a:rPr lang="en-US" dirty="0" smtClean="0">
                <a:ea typeface="ＭＳ Ｐゴシック" pitchFamily="34" charset="-128"/>
              </a:rPr>
              <a:t> attributes</a:t>
            </a:r>
          </a:p>
          <a:p>
            <a:pPr lvl="2"/>
            <a:r>
              <a:rPr lang="en-US" dirty="0" smtClean="0">
                <a:ea typeface="ＭＳ Ｐゴシック" pitchFamily="34" charset="-128"/>
              </a:rPr>
              <a:t>Example: multivalued attribute: </a:t>
            </a:r>
            <a:r>
              <a:rPr lang="en-US" i="1" dirty="0" err="1" smtClean="0">
                <a:ea typeface="ＭＳ Ｐゴシック" pitchFamily="34" charset="-128"/>
              </a:rPr>
              <a:t>phone_numbers</a:t>
            </a:r>
            <a:endParaRPr lang="en-US" i="1" dirty="0" smtClean="0">
              <a:ea typeface="ＭＳ Ｐゴシック" pitchFamily="34" charset="-128"/>
            </a:endParaRPr>
          </a:p>
          <a:p>
            <a:pPr lvl="1"/>
            <a:r>
              <a:rPr lang="en-US" b="1" dirty="0" smtClean="0">
                <a:solidFill>
                  <a:srgbClr val="000099"/>
                </a:solidFill>
                <a:ea typeface="ＭＳ Ｐゴシック" pitchFamily="34" charset="-128"/>
              </a:rPr>
              <a:t>Derived</a:t>
            </a:r>
            <a:r>
              <a:rPr lang="en-US" dirty="0" smtClean="0">
                <a:ea typeface="ＭＳ Ｐゴシック" pitchFamily="34" charset="-128"/>
              </a:rPr>
              <a:t> attributes</a:t>
            </a:r>
          </a:p>
          <a:p>
            <a:pPr lvl="2"/>
            <a:r>
              <a:rPr lang="en-US" dirty="0" smtClean="0">
                <a:ea typeface="ＭＳ Ｐゴシック" pitchFamily="34" charset="-128"/>
              </a:rPr>
              <a:t>Can be computed from other attributes</a:t>
            </a:r>
          </a:p>
          <a:p>
            <a:pPr lvl="2"/>
            <a:r>
              <a:rPr lang="en-US" dirty="0" smtClean="0">
                <a:ea typeface="ＭＳ Ｐゴシック" pitchFamily="34" charset="-128"/>
              </a:rPr>
              <a:t>Example:  age, given </a:t>
            </a:r>
            <a:r>
              <a:rPr lang="en-US" dirty="0" err="1" smtClean="0">
                <a:ea typeface="ＭＳ Ｐゴシック" pitchFamily="34" charset="-128"/>
              </a:rPr>
              <a:t>date_of_birth</a:t>
            </a:r>
            <a:endParaRPr lang="en-US" dirty="0" smtClean="0">
              <a:ea typeface="ＭＳ Ｐゴシック" pitchFamily="34" charset="-128"/>
            </a:endParaRPr>
          </a:p>
          <a:p>
            <a:r>
              <a:rPr lang="en-US" b="1" dirty="0" smtClean="0">
                <a:solidFill>
                  <a:srgbClr val="000099"/>
                </a:solidFill>
                <a:ea typeface="ＭＳ Ｐゴシック" pitchFamily="34" charset="-128"/>
              </a:rPr>
              <a:t>Domain</a:t>
            </a:r>
            <a:r>
              <a:rPr lang="en-US" dirty="0" smtClean="0">
                <a:ea typeface="ＭＳ Ｐゴシック" pitchFamily="34" charset="-128"/>
              </a:rPr>
              <a:t> – the set of permitted values for each attribute </a:t>
            </a:r>
          </a:p>
          <a:p>
            <a:endParaRPr lang="en-US" dirty="0" smtClean="0">
              <a:ea typeface="ＭＳ Ｐゴシック" pitchFamily="34" charset="-128"/>
            </a:endParaRPr>
          </a:p>
        </p:txBody>
      </p:sp>
    </p:spTree>
    <p:extLst>
      <p:ext uri="{BB962C8B-B14F-4D97-AF65-F5344CB8AC3E}">
        <p14:creationId xmlns:p14="http://schemas.microsoft.com/office/powerpoint/2010/main" val="849490330"/>
      </p:ext>
    </p:extLst>
  </p:cSld>
  <p:clrMapOvr>
    <a:masterClrMapping/>
  </p:clrMapOvr>
  <mc:AlternateContent xmlns:mc="http://schemas.openxmlformats.org/markup-compatibility/2006" xmlns:p14="http://schemas.microsoft.com/office/powerpoint/2010/main">
    <mc:Choice Requires="p14">
      <p:transition spd="slow" p14:dur="2000" advTm="128846"/>
    </mc:Choice>
    <mc:Fallback xmlns="">
      <p:transition spd="slow" advTm="128846"/>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smtClean="0"/>
              <a:t>Outline</a:t>
            </a:r>
          </a:p>
        </p:txBody>
      </p:sp>
      <p:sp>
        <p:nvSpPr>
          <p:cNvPr id="8195" name="Rectangle 3"/>
          <p:cNvSpPr>
            <a:spLocks noGrp="1" noChangeArrowheads="1"/>
          </p:cNvSpPr>
          <p:nvPr>
            <p:ph idx="1"/>
          </p:nvPr>
        </p:nvSpPr>
        <p:spPr/>
        <p:txBody>
          <a:bodyPr rtlCol="0">
            <a:normAutofit/>
          </a:bodyPr>
          <a:lstStyle/>
          <a:p>
            <a:pPr>
              <a:defRPr/>
            </a:pPr>
            <a:r>
              <a:rPr lang="en-US" dirty="0" smtClean="0"/>
              <a:t>Design Phases</a:t>
            </a:r>
          </a:p>
          <a:p>
            <a:pPr>
              <a:defRPr/>
            </a:pPr>
            <a:r>
              <a:rPr lang="en-US" dirty="0" smtClean="0"/>
              <a:t>Design Approaches</a:t>
            </a:r>
          </a:p>
          <a:p>
            <a:pPr>
              <a:defRPr/>
            </a:pPr>
            <a:r>
              <a:rPr lang="en-US" dirty="0" smtClean="0"/>
              <a:t>ER Model</a:t>
            </a:r>
          </a:p>
          <a:p>
            <a:pPr>
              <a:defRPr/>
            </a:pPr>
            <a:endParaRPr lang="en-US" dirty="0" smtClean="0"/>
          </a:p>
        </p:txBody>
      </p:sp>
    </p:spTree>
    <p:extLst>
      <p:ext uri="{BB962C8B-B14F-4D97-AF65-F5344CB8AC3E}">
        <p14:creationId xmlns:p14="http://schemas.microsoft.com/office/powerpoint/2010/main" val="3316441216"/>
      </p:ext>
    </p:extLst>
  </p:cSld>
  <p:clrMapOvr>
    <a:masterClrMapping/>
  </p:clrMapOvr>
  <p:transition spd="slow" advTm="26301"/>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2"/>
          <p:cNvSpPr>
            <a:spLocks noGrp="1" noChangeArrowheads="1"/>
          </p:cNvSpPr>
          <p:nvPr>
            <p:ph type="title"/>
          </p:nvPr>
        </p:nvSpPr>
        <p:spPr/>
        <p:txBody>
          <a:bodyPr>
            <a:normAutofit/>
          </a:bodyPr>
          <a:lstStyle/>
          <a:p>
            <a:pPr>
              <a:defRPr/>
            </a:pPr>
            <a:r>
              <a:rPr lang="en-US" dirty="0">
                <a:ea typeface="+mj-ea"/>
              </a:rPr>
              <a:t>Composite Attributes</a:t>
            </a:r>
          </a:p>
        </p:txBody>
      </p:sp>
      <p:pic>
        <p:nvPicPr>
          <p:cNvPr id="2150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609" y="2157731"/>
            <a:ext cx="10387390" cy="3274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51879019"/>
      </p:ext>
    </p:extLst>
  </p:cSld>
  <p:clrMapOvr>
    <a:masterClrMapping/>
  </p:clrMapOvr>
  <mc:AlternateContent xmlns:mc="http://schemas.openxmlformats.org/markup-compatibility/2006" xmlns:p14="http://schemas.microsoft.com/office/powerpoint/2010/main">
    <mc:Choice Requires="p14">
      <p:transition spd="slow" p14:dur="2000" advTm="24527"/>
    </mc:Choice>
    <mc:Fallback xmlns="">
      <p:transition spd="slow" advTm="24527"/>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38" name="Rectangle 2"/>
          <p:cNvSpPr>
            <a:spLocks noGrp="1" noChangeArrowheads="1"/>
          </p:cNvSpPr>
          <p:nvPr>
            <p:ph type="title"/>
          </p:nvPr>
        </p:nvSpPr>
        <p:spPr/>
        <p:txBody>
          <a:bodyPr/>
          <a:lstStyle/>
          <a:p>
            <a:pPr>
              <a:defRPr/>
            </a:pPr>
            <a:r>
              <a:rPr lang="en-US" dirty="0">
                <a:ea typeface="+mj-ea"/>
              </a:rPr>
              <a:t>Redundant Attributes</a:t>
            </a:r>
          </a:p>
        </p:txBody>
      </p:sp>
      <p:sp>
        <p:nvSpPr>
          <p:cNvPr id="22531" name="Rectangle 3"/>
          <p:cNvSpPr>
            <a:spLocks noGrp="1" noChangeArrowheads="1"/>
          </p:cNvSpPr>
          <p:nvPr>
            <p:ph idx="1"/>
          </p:nvPr>
        </p:nvSpPr>
        <p:spPr/>
        <p:txBody>
          <a:bodyPr>
            <a:normAutofit lnSpcReduction="10000"/>
          </a:bodyPr>
          <a:lstStyle/>
          <a:p>
            <a:r>
              <a:rPr lang="en-US" altLang="en-US" dirty="0" smtClean="0">
                <a:ea typeface="ＭＳ Ｐゴシック" pitchFamily="34" charset="-128"/>
              </a:rPr>
              <a:t>Suppose we have entity sets:</a:t>
            </a:r>
          </a:p>
          <a:p>
            <a:pPr lvl="1"/>
            <a:r>
              <a:rPr lang="en-US" altLang="en-US" i="1" dirty="0" smtClean="0">
                <a:ea typeface="ＭＳ Ｐゴシック" pitchFamily="34" charset="-128"/>
              </a:rPr>
              <a:t>instructor</a:t>
            </a:r>
            <a:r>
              <a:rPr lang="en-US" altLang="en-US" dirty="0" smtClean="0">
                <a:ea typeface="ＭＳ Ｐゴシック" pitchFamily="34" charset="-128"/>
              </a:rPr>
              <a:t>, with attributes: </a:t>
            </a:r>
            <a:r>
              <a:rPr lang="en-US" altLang="en-US" i="1" dirty="0" smtClean="0">
                <a:ea typeface="ＭＳ Ｐゴシック" pitchFamily="34" charset="-128"/>
              </a:rPr>
              <a:t>ID</a:t>
            </a:r>
            <a:r>
              <a:rPr lang="en-US" altLang="en-US" dirty="0" smtClean="0">
                <a:ea typeface="ＭＳ Ｐゴシック" pitchFamily="34" charset="-128"/>
              </a:rPr>
              <a:t>, </a:t>
            </a:r>
            <a:r>
              <a:rPr lang="en-US" altLang="en-US" i="1" dirty="0" smtClean="0">
                <a:ea typeface="ＭＳ Ｐゴシック" pitchFamily="34" charset="-128"/>
              </a:rPr>
              <a:t>name</a:t>
            </a:r>
            <a:r>
              <a:rPr lang="en-US" altLang="en-US" dirty="0" smtClean="0">
                <a:ea typeface="ＭＳ Ｐゴシック" pitchFamily="34" charset="-128"/>
              </a:rPr>
              <a:t>, </a:t>
            </a:r>
            <a:r>
              <a:rPr lang="en-US" altLang="en-US" i="1" dirty="0" err="1" smtClean="0">
                <a:ea typeface="ＭＳ Ｐゴシック" pitchFamily="34" charset="-128"/>
              </a:rPr>
              <a:t>dept_name</a:t>
            </a:r>
            <a:r>
              <a:rPr lang="en-US" altLang="en-US" i="1" dirty="0" smtClean="0">
                <a:ea typeface="ＭＳ Ｐゴシック" pitchFamily="34" charset="-128"/>
              </a:rPr>
              <a:t>, salary</a:t>
            </a:r>
          </a:p>
          <a:p>
            <a:pPr lvl="1"/>
            <a:r>
              <a:rPr lang="en-US" altLang="en-US" i="1" dirty="0" smtClean="0">
                <a:ea typeface="ＭＳ Ｐゴシック" pitchFamily="34" charset="-128"/>
              </a:rPr>
              <a:t>department, </a:t>
            </a:r>
            <a:r>
              <a:rPr lang="en-US" altLang="en-US" dirty="0" smtClean="0">
                <a:ea typeface="ＭＳ Ｐゴシック" pitchFamily="34" charset="-128"/>
              </a:rPr>
              <a:t>with attributes: </a:t>
            </a:r>
            <a:r>
              <a:rPr lang="en-US" altLang="en-US" i="1" dirty="0" err="1" smtClean="0">
                <a:ea typeface="ＭＳ Ｐゴシック" pitchFamily="34" charset="-128"/>
              </a:rPr>
              <a:t>dept_name</a:t>
            </a:r>
            <a:r>
              <a:rPr lang="en-US" altLang="en-US" i="1" dirty="0" smtClean="0">
                <a:ea typeface="ＭＳ Ｐゴシック" pitchFamily="34" charset="-128"/>
              </a:rPr>
              <a:t>, building, budget</a:t>
            </a:r>
          </a:p>
          <a:p>
            <a:r>
              <a:rPr lang="en-US" altLang="en-US" dirty="0" smtClean="0">
                <a:ea typeface="ＭＳ Ｐゴシック" pitchFamily="34" charset="-128"/>
              </a:rPr>
              <a:t>We model the fact that each instructor has an associated department</a:t>
            </a:r>
            <a:r>
              <a:rPr lang="en-US" altLang="en-US" i="1" dirty="0" smtClean="0">
                <a:ea typeface="ＭＳ Ｐゴシック" pitchFamily="34" charset="-128"/>
              </a:rPr>
              <a:t> </a:t>
            </a:r>
            <a:r>
              <a:rPr lang="en-US" altLang="en-US" dirty="0" smtClean="0">
                <a:ea typeface="ＭＳ Ｐゴシック" pitchFamily="34" charset="-128"/>
              </a:rPr>
              <a:t>using a relationship set </a:t>
            </a:r>
            <a:r>
              <a:rPr lang="en-US" altLang="en-US" i="1" dirty="0" err="1" smtClean="0">
                <a:ea typeface="ＭＳ Ｐゴシック" pitchFamily="34" charset="-128"/>
              </a:rPr>
              <a:t>inst_dept</a:t>
            </a:r>
            <a:endParaRPr lang="en-US" altLang="en-US" i="1" dirty="0" smtClean="0">
              <a:ea typeface="ＭＳ Ｐゴシック" pitchFamily="34" charset="-128"/>
            </a:endParaRPr>
          </a:p>
          <a:p>
            <a:r>
              <a:rPr lang="en-US" altLang="en-US" dirty="0" smtClean="0">
                <a:ea typeface="ＭＳ Ｐゴシック" pitchFamily="34" charset="-128"/>
              </a:rPr>
              <a:t>The attribute </a:t>
            </a:r>
            <a:r>
              <a:rPr lang="en-US" altLang="en-US" i="1" dirty="0" err="1" smtClean="0">
                <a:ea typeface="ＭＳ Ｐゴシック" pitchFamily="34" charset="-128"/>
              </a:rPr>
              <a:t>dept_name</a:t>
            </a:r>
            <a:r>
              <a:rPr lang="en-US" altLang="en-US" i="1" dirty="0" smtClean="0">
                <a:ea typeface="ＭＳ Ｐゴシック" pitchFamily="34" charset="-128"/>
              </a:rPr>
              <a:t> </a:t>
            </a:r>
            <a:r>
              <a:rPr lang="en-US" altLang="en-US" dirty="0" smtClean="0">
                <a:ea typeface="ＭＳ Ｐゴシック" pitchFamily="34" charset="-128"/>
              </a:rPr>
              <a:t>appears in both entity sets.  Since it is the  primary key for the entity set </a:t>
            </a:r>
            <a:r>
              <a:rPr lang="en-US" altLang="en-US" i="1" dirty="0" smtClean="0">
                <a:ea typeface="ＭＳ Ｐゴシック" pitchFamily="34" charset="-128"/>
              </a:rPr>
              <a:t>department</a:t>
            </a:r>
            <a:r>
              <a:rPr lang="en-US" altLang="en-US" dirty="0" smtClean="0">
                <a:ea typeface="ＭＳ Ｐゴシック" pitchFamily="34" charset="-128"/>
              </a:rPr>
              <a:t>, it replicates information present in the relationship and is therefore  redundant in the entity set </a:t>
            </a:r>
            <a:r>
              <a:rPr lang="en-US" altLang="en-US" i="1" dirty="0" smtClean="0">
                <a:ea typeface="ＭＳ Ｐゴシック" pitchFamily="34" charset="-128"/>
              </a:rPr>
              <a:t>instructor</a:t>
            </a:r>
            <a:r>
              <a:rPr lang="en-US" altLang="en-US" dirty="0" smtClean="0">
                <a:ea typeface="ＭＳ Ｐゴシック" pitchFamily="34" charset="-128"/>
              </a:rPr>
              <a:t> and needs to be removed.</a:t>
            </a:r>
          </a:p>
          <a:p>
            <a:r>
              <a:rPr lang="en-US" altLang="en-US" dirty="0" smtClean="0">
                <a:ea typeface="ＭＳ Ｐゴシック" pitchFamily="34" charset="-128"/>
              </a:rPr>
              <a:t>BUT: when converting back to tables, in some cases the attribute gets reintroduced, as we will see later.</a:t>
            </a:r>
          </a:p>
        </p:txBody>
      </p:sp>
    </p:spTree>
    <p:extLst>
      <p:ext uri="{BB962C8B-B14F-4D97-AF65-F5344CB8AC3E}">
        <p14:creationId xmlns:p14="http://schemas.microsoft.com/office/powerpoint/2010/main" val="175554002"/>
      </p:ext>
    </p:extLst>
  </p:cSld>
  <p:clrMapOvr>
    <a:masterClrMapping/>
  </p:clrMapOvr>
  <mc:AlternateContent xmlns:mc="http://schemas.openxmlformats.org/markup-compatibility/2006" xmlns:p14="http://schemas.microsoft.com/office/powerpoint/2010/main">
    <mc:Choice Requires="p14">
      <p:transition spd="slow" p14:dur="2000" advTm="76289"/>
    </mc:Choice>
    <mc:Fallback xmlns="">
      <p:transition spd="slow" advTm="76289"/>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Grp="1" noChangeArrowheads="1"/>
          </p:cNvSpPr>
          <p:nvPr>
            <p:ph type="title"/>
          </p:nvPr>
        </p:nvSpPr>
        <p:spPr/>
        <p:txBody>
          <a:bodyPr/>
          <a:lstStyle/>
          <a:p>
            <a:pPr>
              <a:defRPr/>
            </a:pPr>
            <a:r>
              <a:rPr lang="en-US" dirty="0">
                <a:ea typeface="+mj-ea"/>
              </a:rPr>
              <a:t>Weak Entity </a:t>
            </a:r>
            <a:r>
              <a:rPr lang="en-US" dirty="0" smtClean="0">
                <a:ea typeface="+mj-ea"/>
              </a:rPr>
              <a:t>Sets</a:t>
            </a:r>
            <a:endParaRPr lang="en-US" dirty="0">
              <a:ea typeface="+mj-ea"/>
            </a:endParaRPr>
          </a:p>
        </p:txBody>
      </p:sp>
      <p:sp>
        <p:nvSpPr>
          <p:cNvPr id="24579" name="Rectangle 3"/>
          <p:cNvSpPr>
            <a:spLocks noGrp="1" noChangeArrowheads="1"/>
          </p:cNvSpPr>
          <p:nvPr>
            <p:ph idx="1"/>
          </p:nvPr>
        </p:nvSpPr>
        <p:spPr/>
        <p:txBody>
          <a:bodyPr>
            <a:normAutofit/>
          </a:bodyPr>
          <a:lstStyle/>
          <a:p>
            <a:r>
              <a:rPr lang="en-US" dirty="0"/>
              <a:t>An entity set </a:t>
            </a:r>
            <a:r>
              <a:rPr lang="en-US" dirty="0" smtClean="0"/>
              <a:t>that does </a:t>
            </a:r>
            <a:r>
              <a:rPr lang="en-US" dirty="0"/>
              <a:t>not have sufficient attributes to form a primary key is termed a </a:t>
            </a:r>
            <a:r>
              <a:rPr lang="en-US" b="1" dirty="0"/>
              <a:t>weak </a:t>
            </a:r>
            <a:r>
              <a:rPr lang="en-US" b="1" dirty="0" smtClean="0"/>
              <a:t>entity set</a:t>
            </a:r>
            <a:r>
              <a:rPr lang="en-US" dirty="0"/>
              <a:t>. An entity set that has a primary key is termed a </a:t>
            </a:r>
            <a:r>
              <a:rPr lang="en-US" b="1" dirty="0"/>
              <a:t>strong entity set</a:t>
            </a:r>
            <a:r>
              <a:rPr lang="en-US" dirty="0"/>
              <a:t>.</a:t>
            </a:r>
          </a:p>
          <a:p>
            <a:r>
              <a:rPr lang="en-US" dirty="0"/>
              <a:t>For a weak entity set to be meaningful, it must be associated with </a:t>
            </a:r>
            <a:r>
              <a:rPr lang="en-US" dirty="0" smtClean="0"/>
              <a:t>another entity </a:t>
            </a:r>
            <a:r>
              <a:rPr lang="en-US" dirty="0"/>
              <a:t>set, called the </a:t>
            </a:r>
            <a:r>
              <a:rPr lang="en-US" b="1" dirty="0"/>
              <a:t>identifying </a:t>
            </a:r>
            <a:r>
              <a:rPr lang="en-US" dirty="0"/>
              <a:t>or </a:t>
            </a:r>
            <a:r>
              <a:rPr lang="en-US" b="1" dirty="0"/>
              <a:t>owner entity </a:t>
            </a:r>
            <a:r>
              <a:rPr lang="en-US" b="1" dirty="0" smtClean="0"/>
              <a:t>set</a:t>
            </a:r>
            <a:r>
              <a:rPr lang="en-US" dirty="0" smtClean="0"/>
              <a:t>. The </a:t>
            </a:r>
            <a:r>
              <a:rPr lang="en-US" dirty="0"/>
              <a:t>weak entity set is said to </a:t>
            </a:r>
            <a:r>
              <a:rPr lang="en-US" dirty="0" smtClean="0"/>
              <a:t>be </a:t>
            </a:r>
            <a:r>
              <a:rPr lang="en-US" b="1" dirty="0" smtClean="0"/>
              <a:t>existence </a:t>
            </a:r>
            <a:r>
              <a:rPr lang="en-US" b="1" dirty="0"/>
              <a:t>dependent </a:t>
            </a:r>
            <a:r>
              <a:rPr lang="en-US" dirty="0"/>
              <a:t>on the identifying entity </a:t>
            </a:r>
            <a:r>
              <a:rPr lang="en-US" dirty="0" smtClean="0"/>
              <a:t>set. The </a:t>
            </a:r>
            <a:r>
              <a:rPr lang="en-US" dirty="0"/>
              <a:t>relationship associating the </a:t>
            </a:r>
            <a:r>
              <a:rPr lang="en-US" dirty="0" smtClean="0"/>
              <a:t>weak entity </a:t>
            </a:r>
            <a:r>
              <a:rPr lang="en-US" dirty="0"/>
              <a:t>set with the identifying entity set is called the </a:t>
            </a:r>
            <a:r>
              <a:rPr lang="en-US" b="1" dirty="0"/>
              <a:t>identifying relationship</a:t>
            </a:r>
            <a:r>
              <a:rPr lang="en-US" dirty="0" smtClean="0"/>
              <a:t>. </a:t>
            </a:r>
            <a:endParaRPr lang="en-US" dirty="0"/>
          </a:p>
        </p:txBody>
      </p:sp>
      <p:pic>
        <p:nvPicPr>
          <p:cNvPr id="2" name="Picture 1"/>
          <p:cNvPicPr>
            <a:picLocks noChangeAspect="1"/>
          </p:cNvPicPr>
          <p:nvPr/>
        </p:nvPicPr>
        <p:blipFill>
          <a:blip r:embed="rId3"/>
          <a:stretch>
            <a:fillRect/>
          </a:stretch>
        </p:blipFill>
        <p:spPr>
          <a:xfrm>
            <a:off x="3734602" y="4209909"/>
            <a:ext cx="4878162" cy="2667141"/>
          </a:xfrm>
          <a:prstGeom prst="rect">
            <a:avLst/>
          </a:prstGeom>
        </p:spPr>
      </p:pic>
    </p:spTree>
    <p:extLst>
      <p:ext uri="{BB962C8B-B14F-4D97-AF65-F5344CB8AC3E}">
        <p14:creationId xmlns:p14="http://schemas.microsoft.com/office/powerpoint/2010/main" val="2990390127"/>
      </p:ext>
    </p:extLst>
  </p:cSld>
  <p:clrMapOvr>
    <a:masterClrMapping/>
  </p:clrMapOvr>
  <mc:AlternateContent xmlns:mc="http://schemas.openxmlformats.org/markup-compatibility/2006" xmlns:p14="http://schemas.microsoft.com/office/powerpoint/2010/main">
    <mc:Choice Requires="p14">
      <p:transition spd="slow" p14:dur="2000" advTm="93746"/>
    </mc:Choice>
    <mc:Fallback xmlns="">
      <p:transition spd="slow" advTm="93746"/>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4294967295"/>
          </p:nvPr>
        </p:nvSpPr>
        <p:spPr>
          <a:xfrm>
            <a:off x="4493342" y="3151906"/>
            <a:ext cx="2989006" cy="1007140"/>
          </a:xfrm>
        </p:spPr>
        <p:txBody>
          <a:bodyPr rtlCol="0">
            <a:normAutofit/>
          </a:bodyPr>
          <a:lstStyle/>
          <a:p>
            <a:pPr marL="0" indent="0">
              <a:buNone/>
              <a:defRPr/>
            </a:pPr>
            <a:r>
              <a:rPr lang="en-US" sz="4000" dirty="0" smtClean="0"/>
              <a:t>ER Diagrams</a:t>
            </a:r>
          </a:p>
          <a:p>
            <a:pPr>
              <a:defRPr/>
            </a:pPr>
            <a:endParaRPr lang="en-US" dirty="0" smtClean="0"/>
          </a:p>
        </p:txBody>
      </p:sp>
    </p:spTree>
    <p:extLst>
      <p:ext uri="{BB962C8B-B14F-4D97-AF65-F5344CB8AC3E}">
        <p14:creationId xmlns:p14="http://schemas.microsoft.com/office/powerpoint/2010/main" val="2334872913"/>
      </p:ext>
    </p:extLst>
  </p:cSld>
  <p:clrMapOvr>
    <a:masterClrMapping/>
  </p:clrMapOvr>
  <p:transition spd="slow" advTm="19296"/>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p:txBody>
          <a:bodyPr>
            <a:normAutofit/>
          </a:bodyPr>
          <a:lstStyle/>
          <a:p>
            <a:pPr>
              <a:defRPr/>
            </a:pPr>
            <a:r>
              <a:rPr lang="en-US" dirty="0" smtClean="0">
                <a:ea typeface="+mj-ea"/>
              </a:rPr>
              <a:t>Entity Sets</a:t>
            </a:r>
            <a:endParaRPr lang="en-US" dirty="0">
              <a:ea typeface="+mj-ea"/>
            </a:endParaRPr>
          </a:p>
        </p:txBody>
      </p:sp>
      <p:sp>
        <p:nvSpPr>
          <p:cNvPr id="27651" name="Rectangle 3"/>
          <p:cNvSpPr>
            <a:spLocks noChangeArrowheads="1"/>
          </p:cNvSpPr>
          <p:nvPr/>
        </p:nvSpPr>
        <p:spPr bwMode="auto">
          <a:xfrm>
            <a:off x="801235" y="1770873"/>
            <a:ext cx="9756487" cy="2319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Helvetica" panose="020B0604020202020204" pitchFamily="34" charset="0"/>
                <a:ea typeface="ＭＳ Ｐゴシック" pitchFamily="34" charset="-128"/>
              </a:defRPr>
            </a:lvl1pPr>
            <a:lvl2pPr marL="800100" indent="-342900">
              <a:defRPr sz="1600">
                <a:solidFill>
                  <a:schemeClr val="tx1"/>
                </a:solidFill>
                <a:latin typeface="Helvetica" panose="020B0604020202020204" pitchFamily="34" charset="0"/>
                <a:ea typeface="ＭＳ Ｐゴシック" pitchFamily="34" charset="-128"/>
              </a:defRPr>
            </a:lvl2pPr>
            <a:lvl3pPr marL="1143000" indent="-228600">
              <a:defRPr sz="1600">
                <a:solidFill>
                  <a:schemeClr val="tx1"/>
                </a:solidFill>
                <a:latin typeface="Helvetica" panose="020B0604020202020204" pitchFamily="34" charset="0"/>
                <a:ea typeface="ＭＳ Ｐゴシック" pitchFamily="34" charset="-128"/>
              </a:defRPr>
            </a:lvl3pPr>
            <a:lvl4pPr marL="1600200" indent="-228600">
              <a:defRPr sz="1600">
                <a:solidFill>
                  <a:schemeClr val="tx1"/>
                </a:solidFill>
                <a:latin typeface="Helvetica" panose="020B0604020202020204" pitchFamily="34" charset="0"/>
                <a:ea typeface="ＭＳ Ｐゴシック" pitchFamily="34" charset="-128"/>
              </a:defRPr>
            </a:lvl4pPr>
            <a:lvl5pPr marL="2057400" indent="-228600">
              <a:defRPr sz="1600">
                <a:solidFill>
                  <a:schemeClr val="tx1"/>
                </a:solidFill>
                <a:latin typeface="Helvetica" panose="020B0604020202020204"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9pPr>
          </a:lstStyle>
          <a:p>
            <a:pPr marL="0" indent="0">
              <a:spcBef>
                <a:spcPct val="35000"/>
              </a:spcBef>
              <a:buClr>
                <a:schemeClr val="tx2"/>
              </a:buClr>
              <a:buSzPct val="90000"/>
            </a:pPr>
            <a:r>
              <a:rPr kumimoji="1" lang="en-US" altLang="en-US" sz="2400" dirty="0">
                <a:latin typeface="+mn-lt"/>
              </a:rPr>
              <a:t>Entities can be represented graphically as follows:</a:t>
            </a:r>
          </a:p>
          <a:p>
            <a:pPr lvl="1">
              <a:spcBef>
                <a:spcPct val="35000"/>
              </a:spcBef>
              <a:buClr>
                <a:schemeClr val="tx2"/>
              </a:buClr>
              <a:buSzPct val="90000"/>
              <a:buFont typeface="Arial" panose="020B0604020202020204" pitchFamily="34" charset="0"/>
              <a:buChar char="•"/>
            </a:pPr>
            <a:r>
              <a:rPr kumimoji="1" lang="en-US" altLang="en-US" sz="2400" dirty="0">
                <a:latin typeface="+mn-lt"/>
              </a:rPr>
              <a:t>Rectangles represent entity sets.</a:t>
            </a:r>
          </a:p>
          <a:p>
            <a:pPr lvl="1">
              <a:spcBef>
                <a:spcPct val="35000"/>
              </a:spcBef>
              <a:buClr>
                <a:schemeClr val="tx2"/>
              </a:buClr>
              <a:buSzPct val="90000"/>
              <a:buFont typeface="Arial" panose="020B0604020202020204" pitchFamily="34" charset="0"/>
              <a:buChar char="•"/>
            </a:pPr>
            <a:r>
              <a:rPr kumimoji="1" lang="en-US" altLang="en-US" sz="2400" dirty="0">
                <a:latin typeface="+mn-lt"/>
              </a:rPr>
              <a:t>Attributes listed inside entity rectangle</a:t>
            </a:r>
          </a:p>
          <a:p>
            <a:pPr lvl="1">
              <a:spcBef>
                <a:spcPct val="35000"/>
              </a:spcBef>
              <a:buClr>
                <a:schemeClr val="tx2"/>
              </a:buClr>
              <a:buSzPct val="90000"/>
              <a:buFont typeface="Arial" panose="020B0604020202020204" pitchFamily="34" charset="0"/>
              <a:buChar char="•"/>
            </a:pPr>
            <a:r>
              <a:rPr kumimoji="1" lang="en-US" altLang="en-US" sz="2400" dirty="0">
                <a:latin typeface="+mn-lt"/>
              </a:rPr>
              <a:t>Underline indicates primary key attributes</a:t>
            </a:r>
          </a:p>
        </p:txBody>
      </p:sp>
      <p:pic>
        <p:nvPicPr>
          <p:cNvPr id="27652"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53346" y="3978653"/>
            <a:ext cx="6709641" cy="2421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1189147"/>
      </p:ext>
    </p:extLst>
  </p:cSld>
  <p:clrMapOvr>
    <a:masterClrMapping/>
  </p:clrMapOvr>
  <mc:AlternateContent xmlns:mc="http://schemas.openxmlformats.org/markup-compatibility/2006" xmlns:p14="http://schemas.microsoft.com/office/powerpoint/2010/main">
    <mc:Choice Requires="p14">
      <p:transition spd="slow" p14:dur="2000" advTm="101528"/>
    </mc:Choice>
    <mc:Fallback xmlns="">
      <p:transition spd="slow" advTm="101528"/>
    </mc:Fallback>
  </mc:AlternateContent>
  <p:timing>
    <p:tnLst>
      <p:par>
        <p:cTn id="1" dur="indefinite" restart="never" nodeType="tmRoot"/>
      </p:par>
    </p:tnLst>
  </p:timing>
  <p:extLst mod="1"/>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p:txBody>
          <a:bodyPr>
            <a:normAutofit/>
          </a:bodyPr>
          <a:lstStyle/>
          <a:p>
            <a:pPr>
              <a:defRPr/>
            </a:pPr>
            <a:r>
              <a:rPr lang="en-US" dirty="0" smtClean="0">
                <a:ea typeface="+mj-ea"/>
              </a:rPr>
              <a:t>Relationship  Sets </a:t>
            </a:r>
            <a:endParaRPr lang="en-US" dirty="0">
              <a:ea typeface="+mj-ea"/>
            </a:endParaRPr>
          </a:p>
        </p:txBody>
      </p:sp>
      <p:sp>
        <p:nvSpPr>
          <p:cNvPr id="28675" name="Rectangle 3"/>
          <p:cNvSpPr>
            <a:spLocks noChangeArrowheads="1"/>
          </p:cNvSpPr>
          <p:nvPr/>
        </p:nvSpPr>
        <p:spPr bwMode="auto">
          <a:xfrm>
            <a:off x="1013999" y="2022528"/>
            <a:ext cx="6859588"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Helvetica" panose="020B0604020202020204" pitchFamily="34" charset="0"/>
                <a:ea typeface="ＭＳ Ｐゴシック" pitchFamily="34" charset="-128"/>
              </a:defRPr>
            </a:lvl1pPr>
            <a:lvl2pPr marL="742950" indent="-285750">
              <a:defRPr sz="1600">
                <a:solidFill>
                  <a:schemeClr val="tx1"/>
                </a:solidFill>
                <a:latin typeface="Helvetica" panose="020B0604020202020204" pitchFamily="34" charset="0"/>
                <a:ea typeface="ＭＳ Ｐゴシック" pitchFamily="34" charset="-128"/>
              </a:defRPr>
            </a:lvl2pPr>
            <a:lvl3pPr marL="1143000" indent="-228600">
              <a:defRPr sz="1600">
                <a:solidFill>
                  <a:schemeClr val="tx1"/>
                </a:solidFill>
                <a:latin typeface="Helvetica" panose="020B0604020202020204" pitchFamily="34" charset="0"/>
                <a:ea typeface="ＭＳ Ｐゴシック" pitchFamily="34" charset="-128"/>
              </a:defRPr>
            </a:lvl3pPr>
            <a:lvl4pPr marL="1600200" indent="-228600">
              <a:defRPr sz="1600">
                <a:solidFill>
                  <a:schemeClr val="tx1"/>
                </a:solidFill>
                <a:latin typeface="Helvetica" panose="020B0604020202020204" pitchFamily="34" charset="0"/>
                <a:ea typeface="ＭＳ Ｐゴシック" pitchFamily="34" charset="-128"/>
              </a:defRPr>
            </a:lvl4pPr>
            <a:lvl5pPr marL="2057400" indent="-228600">
              <a:defRPr sz="1600">
                <a:solidFill>
                  <a:schemeClr val="tx1"/>
                </a:solidFill>
                <a:latin typeface="Helvetica" panose="020B0604020202020204"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9pPr>
          </a:lstStyle>
          <a:p>
            <a:pPr marL="0" indent="0">
              <a:spcBef>
                <a:spcPct val="35000"/>
              </a:spcBef>
              <a:buClr>
                <a:schemeClr val="tx2"/>
              </a:buClr>
              <a:buSzPct val="90000"/>
            </a:pPr>
            <a:r>
              <a:rPr lang="en-US" altLang="en-US" sz="2800" dirty="0">
                <a:latin typeface="+mn-lt"/>
              </a:rPr>
              <a:t>Diamonds represent relationship sets.</a:t>
            </a:r>
          </a:p>
        </p:txBody>
      </p:sp>
      <p:pic>
        <p:nvPicPr>
          <p:cNvPr id="2867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0212" y="3115686"/>
            <a:ext cx="8588817" cy="17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2795329"/>
      </p:ext>
    </p:extLst>
  </p:cSld>
  <p:clrMapOvr>
    <a:masterClrMapping/>
  </p:clrMapOvr>
  <mc:AlternateContent xmlns:mc="http://schemas.openxmlformats.org/markup-compatibility/2006" xmlns:p14="http://schemas.microsoft.com/office/powerpoint/2010/main">
    <mc:Choice Requires="p14">
      <p:transition spd="slow" p14:dur="2000" advTm="25665"/>
    </mc:Choice>
    <mc:Fallback xmlns="">
      <p:transition spd="slow" advTm="25665"/>
    </mc:Fallback>
  </mc:AlternateContent>
  <p:timing>
    <p:tnLst>
      <p:par>
        <p:cTn id="1" dur="indefinite" restart="never" nodeType="tmRoot"/>
      </p:par>
    </p:tnLst>
  </p:timing>
  <p:extLst mod="1"/>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title"/>
          </p:nvPr>
        </p:nvSpPr>
        <p:spPr/>
        <p:txBody>
          <a:bodyPr/>
          <a:lstStyle/>
          <a:p>
            <a:pPr>
              <a:defRPr/>
            </a:pPr>
            <a:r>
              <a:rPr lang="en-US" dirty="0">
                <a:ea typeface="+mj-ea"/>
              </a:rPr>
              <a:t>Relationship Sets with Attributes</a:t>
            </a:r>
          </a:p>
        </p:txBody>
      </p:sp>
      <p:pic>
        <p:nvPicPr>
          <p:cNvPr id="2969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5133" y="2429163"/>
            <a:ext cx="9211772" cy="268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24691970"/>
      </p:ext>
    </p:extLst>
  </p:cSld>
  <p:clrMapOvr>
    <a:masterClrMapping/>
  </p:clrMapOvr>
  <mc:AlternateContent xmlns:mc="http://schemas.openxmlformats.org/markup-compatibility/2006" xmlns:p14="http://schemas.microsoft.com/office/powerpoint/2010/main">
    <mc:Choice Requires="p14">
      <p:transition spd="slow" p14:dur="2000" advTm="98681"/>
    </mc:Choice>
    <mc:Fallback xmlns="">
      <p:transition spd="slow" advTm="98681"/>
    </mc:Fallback>
  </mc:AlternateContent>
  <p:timing>
    <p:tnLst>
      <p:par>
        <p:cTn id="1" dur="indefinite" restart="never" nodeType="tmRoot"/>
      </p:par>
    </p:tnLst>
  </p:timing>
  <p:extLst mod="1"/>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p:txBody>
          <a:bodyPr>
            <a:noAutofit/>
          </a:bodyPr>
          <a:lstStyle/>
          <a:p>
            <a:pPr>
              <a:defRPr/>
            </a:pPr>
            <a:r>
              <a:rPr lang="en-US" dirty="0"/>
              <a:t>Notation to Express Entity with Complex Attributes</a:t>
            </a:r>
          </a:p>
        </p:txBody>
      </p:sp>
      <p:pic>
        <p:nvPicPr>
          <p:cNvPr id="3789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1255" y="1725372"/>
            <a:ext cx="2159000" cy="457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8326830"/>
      </p:ext>
    </p:extLst>
  </p:cSld>
  <p:clrMapOvr>
    <a:masterClrMapping/>
  </p:clrMapOvr>
  <mc:AlternateContent xmlns:mc="http://schemas.openxmlformats.org/markup-compatibility/2006" xmlns:p14="http://schemas.microsoft.com/office/powerpoint/2010/main">
    <mc:Choice Requires="p14">
      <p:transition spd="slow" p14:dur="2000" advTm="60542"/>
    </mc:Choice>
    <mc:Fallback xmlns="">
      <p:transition spd="slow" advTm="60542"/>
    </mc:Fallback>
  </mc:AlternateContent>
  <p:timing>
    <p:tnLst>
      <p:par>
        <p:cTn id="1" dur="indefinite" restart="never" nodeType="tmRoot"/>
      </p:par>
    </p:tnLst>
  </p:timing>
  <p:extLst mod="1"/>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Grp="1" noChangeArrowheads="1"/>
          </p:cNvSpPr>
          <p:nvPr>
            <p:ph type="title"/>
          </p:nvPr>
        </p:nvSpPr>
        <p:spPr/>
        <p:txBody>
          <a:bodyPr/>
          <a:lstStyle/>
          <a:p>
            <a:pPr>
              <a:defRPr/>
            </a:pPr>
            <a:r>
              <a:rPr lang="en-US" dirty="0">
                <a:ea typeface="+mj-ea"/>
              </a:rPr>
              <a:t>Roles</a:t>
            </a:r>
          </a:p>
        </p:txBody>
      </p:sp>
      <p:sp>
        <p:nvSpPr>
          <p:cNvPr id="30723" name="Rectangle 3"/>
          <p:cNvSpPr>
            <a:spLocks noGrp="1" noChangeArrowheads="1"/>
          </p:cNvSpPr>
          <p:nvPr>
            <p:ph idx="1"/>
          </p:nvPr>
        </p:nvSpPr>
        <p:spPr/>
        <p:txBody>
          <a:bodyPr>
            <a:normAutofit/>
          </a:bodyPr>
          <a:lstStyle/>
          <a:p>
            <a:r>
              <a:rPr kumimoji="0" lang="en-US" altLang="en-US" dirty="0" smtClean="0">
                <a:ea typeface="ＭＳ Ｐゴシック" pitchFamily="34" charset="-128"/>
              </a:rPr>
              <a:t>Entity sets of a relationship need not be distinct</a:t>
            </a:r>
          </a:p>
          <a:p>
            <a:pPr lvl="1"/>
            <a:r>
              <a:rPr kumimoji="0" lang="en-US" altLang="en-US" dirty="0" smtClean="0">
                <a:ea typeface="ＭＳ Ｐゴシック" pitchFamily="34" charset="-128"/>
              </a:rPr>
              <a:t>Each occurrence of an entity set plays a “role” in the relationship</a:t>
            </a:r>
            <a:endParaRPr lang="en-US" altLang="en-US" sz="1600" dirty="0">
              <a:ea typeface="ＭＳ Ｐゴシック" pitchFamily="34" charset="-128"/>
            </a:endParaRPr>
          </a:p>
          <a:p>
            <a:r>
              <a:rPr lang="en-US" altLang="en-US" dirty="0" smtClean="0">
                <a:ea typeface="ＭＳ Ｐゴシック" pitchFamily="34" charset="-128"/>
              </a:rPr>
              <a:t>The labels “</a:t>
            </a:r>
            <a:r>
              <a:rPr lang="en-US" altLang="en-US" i="1" dirty="0" err="1" smtClean="0">
                <a:ea typeface="ＭＳ Ｐゴシック" pitchFamily="34" charset="-128"/>
              </a:rPr>
              <a:t>course_id</a:t>
            </a:r>
            <a:r>
              <a:rPr lang="en-US" altLang="en-US" dirty="0" smtClean="0">
                <a:ea typeface="ＭＳ Ｐゴシック" pitchFamily="34" charset="-128"/>
              </a:rPr>
              <a:t>” and “</a:t>
            </a:r>
            <a:r>
              <a:rPr lang="en-US" altLang="en-US" i="1" dirty="0" err="1" smtClean="0">
                <a:ea typeface="ＭＳ Ｐゴシック" pitchFamily="34" charset="-128"/>
              </a:rPr>
              <a:t>prereq_id</a:t>
            </a:r>
            <a:r>
              <a:rPr lang="en-US" altLang="en-US" dirty="0" smtClean="0">
                <a:ea typeface="ＭＳ Ｐゴシック" pitchFamily="34" charset="-128"/>
              </a:rPr>
              <a:t>” are called </a:t>
            </a:r>
            <a:r>
              <a:rPr lang="en-US" altLang="en-US" b="1" dirty="0" smtClean="0">
                <a:solidFill>
                  <a:srgbClr val="000099"/>
                </a:solidFill>
                <a:ea typeface="ＭＳ Ｐゴシック" pitchFamily="34" charset="-128"/>
              </a:rPr>
              <a:t>roles</a:t>
            </a:r>
            <a:r>
              <a:rPr lang="en-US" altLang="en-US" dirty="0" smtClean="0">
                <a:ea typeface="ＭＳ Ｐゴシック" pitchFamily="34" charset="-128"/>
              </a:rPr>
              <a:t>.</a:t>
            </a:r>
          </a:p>
        </p:txBody>
      </p:sp>
      <p:pic>
        <p:nvPicPr>
          <p:cNvPr id="30724"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6680" y="3845213"/>
            <a:ext cx="8289637" cy="2445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0730509"/>
      </p:ext>
    </p:extLst>
  </p:cSld>
  <p:clrMapOvr>
    <a:masterClrMapping/>
  </p:clrMapOvr>
  <mc:AlternateContent xmlns:mc="http://schemas.openxmlformats.org/markup-compatibility/2006" xmlns:p14="http://schemas.microsoft.com/office/powerpoint/2010/main">
    <mc:Choice Requires="p14">
      <p:transition spd="slow" p14:dur="2000" advTm="87317"/>
    </mc:Choice>
    <mc:Fallback xmlns="">
      <p:transition spd="slow" advTm="87317"/>
    </mc:Fallback>
  </mc:AlternateContent>
  <p:timing>
    <p:tnLst>
      <p:par>
        <p:cTn id="1" dur="indefinite" restart="never" nodeType="tmRoot"/>
      </p:par>
    </p:tnLst>
  </p:timing>
  <p:extLst mod="1"/>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noAutofit/>
          </a:bodyPr>
          <a:lstStyle/>
          <a:p>
            <a:r>
              <a:rPr lang="en-AU" altLang="en-US" dirty="0" smtClean="0">
                <a:latin typeface="+mn-lt"/>
                <a:cs typeface="Times New Roman" panose="02020603050405020304" pitchFamily="18" charset="0"/>
              </a:rPr>
              <a:t>Entities associated through two distinct relationships with role names</a:t>
            </a:r>
            <a:endParaRPr lang="en-GB" altLang="en-US" dirty="0" smtClean="0">
              <a:latin typeface="+mn-lt"/>
            </a:endParaRPr>
          </a:p>
        </p:txBody>
      </p:sp>
      <p:pic>
        <p:nvPicPr>
          <p:cNvPr id="167941" name="Picture 5" descr="DS3-Figure 11-1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13903" y="1876008"/>
            <a:ext cx="6289869" cy="4827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190642513"/>
      </p:ext>
    </p:extLst>
  </p:cSld>
  <p:clrMapOvr>
    <a:masterClrMapping/>
  </p:clrMapOvr>
  <p:transition advTm="68673">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679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effectLst/>
                <a:ea typeface="ＭＳ Ｐゴシック" pitchFamily="34" charset="-128"/>
              </a:rPr>
              <a:t>Design Phases</a:t>
            </a:r>
          </a:p>
        </p:txBody>
      </p:sp>
      <p:sp>
        <p:nvSpPr>
          <p:cNvPr id="6147" name="Rectangle 3"/>
          <p:cNvSpPr>
            <a:spLocks noGrp="1" noChangeArrowheads="1"/>
          </p:cNvSpPr>
          <p:nvPr>
            <p:ph idx="1"/>
          </p:nvPr>
        </p:nvSpPr>
        <p:spPr/>
        <p:txBody>
          <a:bodyPr>
            <a:normAutofit/>
          </a:bodyPr>
          <a:lstStyle/>
          <a:p>
            <a:r>
              <a:rPr lang="en-US" altLang="en-US" dirty="0" smtClean="0">
                <a:ea typeface="ＭＳ Ｐゴシック" pitchFamily="34" charset="-128"/>
              </a:rPr>
              <a:t>The initial phase of database design is to characterize fully the data needs of the prospective database users. (requirements of syste</a:t>
            </a:r>
            <a:r>
              <a:rPr lang="en-US" altLang="en-US" dirty="0">
                <a:ea typeface="ＭＳ Ｐゴシック" pitchFamily="34" charset="-128"/>
              </a:rPr>
              <a:t>m</a:t>
            </a:r>
            <a:r>
              <a:rPr lang="en-US" altLang="en-US" dirty="0" smtClean="0">
                <a:ea typeface="ＭＳ Ｐゴシック" pitchFamily="34" charset="-128"/>
              </a:rPr>
              <a:t>)</a:t>
            </a:r>
          </a:p>
          <a:p>
            <a:r>
              <a:rPr lang="en-US" altLang="en-US" dirty="0" smtClean="0">
                <a:ea typeface="ＭＳ Ｐゴシック" pitchFamily="34" charset="-128"/>
              </a:rPr>
              <a:t>Next, the designer chooses a data model and, by applying the concepts of the chosen data model, translates these requirements into a conceptual schema of the database.</a:t>
            </a:r>
          </a:p>
          <a:p>
            <a:r>
              <a:rPr lang="en-US" altLang="en-US" dirty="0" smtClean="0">
                <a:ea typeface="ＭＳ Ｐゴシック" pitchFamily="34" charset="-128"/>
              </a:rPr>
              <a:t>A fully developed conceptual schema also indicates the functional requirements of the enterprise. In a “specification of functional requirements”, users describe the kinds of operations (or transactions) that will be performed on the data.</a:t>
            </a:r>
            <a:r>
              <a:rPr lang="en-US" altLang="en-US" dirty="0" smtClean="0">
                <a:ea typeface="ＭＳ Ｐゴシック" pitchFamily="34" charset="-128"/>
                <a:sym typeface="Symbol" panose="05050102010706020507" pitchFamily="18" charset="2"/>
              </a:rPr>
              <a:t>   </a:t>
            </a:r>
          </a:p>
        </p:txBody>
      </p:sp>
      <p:sp>
        <p:nvSpPr>
          <p:cNvPr id="6148" name="Rectangle 3"/>
          <p:cNvSpPr>
            <a:spLocks noChangeArrowheads="1"/>
          </p:cNvSpPr>
          <p:nvPr/>
        </p:nvSpPr>
        <p:spPr bwMode="auto">
          <a:xfrm>
            <a:off x="2451100" y="1074738"/>
            <a:ext cx="73279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Helvetica" panose="020B0604020202020204" pitchFamily="34" charset="0"/>
                <a:ea typeface="ＭＳ Ｐゴシック" pitchFamily="34" charset="-128"/>
              </a:defRPr>
            </a:lvl1pPr>
            <a:lvl2pPr marL="742950" indent="-285750">
              <a:defRPr sz="1600">
                <a:solidFill>
                  <a:schemeClr val="tx1"/>
                </a:solidFill>
                <a:latin typeface="Helvetica" panose="020B0604020202020204" pitchFamily="34" charset="0"/>
                <a:ea typeface="ＭＳ Ｐゴシック" pitchFamily="34" charset="-128"/>
              </a:defRPr>
            </a:lvl2pPr>
            <a:lvl3pPr marL="1143000" indent="-228600">
              <a:defRPr sz="1600">
                <a:solidFill>
                  <a:schemeClr val="tx1"/>
                </a:solidFill>
                <a:latin typeface="Helvetica" panose="020B0604020202020204" pitchFamily="34" charset="0"/>
                <a:ea typeface="ＭＳ Ｐゴシック" pitchFamily="34" charset="-128"/>
              </a:defRPr>
            </a:lvl3pPr>
            <a:lvl4pPr marL="1600200" indent="-228600">
              <a:defRPr sz="1600">
                <a:solidFill>
                  <a:schemeClr val="tx1"/>
                </a:solidFill>
                <a:latin typeface="Helvetica" panose="020B0604020202020204" pitchFamily="34" charset="0"/>
                <a:ea typeface="ＭＳ Ｐゴシック" pitchFamily="34" charset="-128"/>
              </a:defRPr>
            </a:lvl4pPr>
            <a:lvl5pPr marL="2057400" indent="-228600">
              <a:defRPr sz="1600">
                <a:solidFill>
                  <a:schemeClr val="tx1"/>
                </a:solidFill>
                <a:latin typeface="Helvetica" panose="020B0604020202020204"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9pPr>
          </a:lstStyle>
          <a:p>
            <a:pPr>
              <a:buFont typeface="Monotype Sorts" pitchFamily="2" charset="2"/>
              <a:buNone/>
            </a:pPr>
            <a:endParaRPr lang="en-US" altLang="en-US"/>
          </a:p>
          <a:p>
            <a:pPr>
              <a:buFont typeface="Monotype Sorts" pitchFamily="2" charset="2"/>
              <a:buNone/>
            </a:pPr>
            <a:r>
              <a:rPr lang="en-US" altLang="en-US">
                <a:sym typeface="Symbol" panose="05050102010706020507" pitchFamily="18" charset="2"/>
              </a:rPr>
              <a:t> </a:t>
            </a:r>
            <a:endParaRPr lang="en-US" altLang="en-US"/>
          </a:p>
        </p:txBody>
      </p:sp>
    </p:spTree>
    <p:custDataLst>
      <p:tags r:id="rId1"/>
    </p:custDataLst>
    <p:extLst>
      <p:ext uri="{BB962C8B-B14F-4D97-AF65-F5344CB8AC3E}">
        <p14:creationId xmlns:p14="http://schemas.microsoft.com/office/powerpoint/2010/main" val="2429066084"/>
      </p:ext>
    </p:extLst>
  </p:cSld>
  <p:clrMapOvr>
    <a:masterClrMapping/>
  </p:clrMapOvr>
  <mc:AlternateContent xmlns:mc="http://schemas.openxmlformats.org/markup-compatibility/2006" xmlns:p14="http://schemas.microsoft.com/office/powerpoint/2010/main">
    <mc:Choice Requires="p14">
      <p:transition spd="slow" p14:dur="2000" advTm="129058"/>
    </mc:Choice>
    <mc:Fallback xmlns="">
      <p:transition spd="slow" advTm="12905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Grp="1" noChangeArrowheads="1"/>
          </p:cNvSpPr>
          <p:nvPr>
            <p:ph type="title"/>
          </p:nvPr>
        </p:nvSpPr>
        <p:spPr/>
        <p:txBody>
          <a:bodyPr/>
          <a:lstStyle/>
          <a:p>
            <a:pPr>
              <a:defRPr/>
            </a:pPr>
            <a:r>
              <a:rPr lang="en-US" dirty="0">
                <a:ea typeface="+mj-ea"/>
              </a:rPr>
              <a:t>Cardinality Constraints</a:t>
            </a:r>
          </a:p>
        </p:txBody>
      </p:sp>
      <p:sp>
        <p:nvSpPr>
          <p:cNvPr id="31747" name="Rectangle 3"/>
          <p:cNvSpPr>
            <a:spLocks noGrp="1" noChangeArrowheads="1"/>
          </p:cNvSpPr>
          <p:nvPr>
            <p:ph idx="1"/>
          </p:nvPr>
        </p:nvSpPr>
        <p:spPr/>
        <p:txBody>
          <a:bodyPr>
            <a:normAutofit/>
          </a:bodyPr>
          <a:lstStyle/>
          <a:p>
            <a:pPr>
              <a:lnSpc>
                <a:spcPct val="90000"/>
              </a:lnSpc>
            </a:pPr>
            <a:r>
              <a:rPr lang="en-US" altLang="en-US" dirty="0" smtClean="0">
                <a:ea typeface="ＭＳ Ｐゴシック" pitchFamily="34" charset="-128"/>
              </a:rPr>
              <a:t>We express cardinality constraints by drawing either a directed line (</a:t>
            </a:r>
            <a:r>
              <a:rPr lang="en-US" altLang="en-US" dirty="0" smtClean="0">
                <a:ea typeface="ＭＳ Ｐゴシック" pitchFamily="34" charset="-128"/>
                <a:sym typeface="Symbol" panose="05050102010706020507" pitchFamily="18" charset="2"/>
              </a:rPr>
              <a:t>), signifying “one,” or an undirected line (—), signifying “many,” between the relationship set and the entity set.</a:t>
            </a:r>
          </a:p>
          <a:p>
            <a:pPr>
              <a:lnSpc>
                <a:spcPct val="90000"/>
              </a:lnSpc>
            </a:pPr>
            <a:r>
              <a:rPr lang="en-US" altLang="en-US" dirty="0" smtClean="0">
                <a:ea typeface="ＭＳ Ｐゴシック" pitchFamily="34" charset="-128"/>
              </a:rPr>
              <a:t>One-to-one relationship between an </a:t>
            </a:r>
            <a:r>
              <a:rPr lang="en-US" altLang="en-US" i="1" dirty="0" smtClean="0">
                <a:ea typeface="ＭＳ Ｐゴシック" pitchFamily="34" charset="-128"/>
              </a:rPr>
              <a:t>instructor</a:t>
            </a:r>
            <a:r>
              <a:rPr lang="en-US" altLang="en-US" dirty="0" smtClean="0">
                <a:ea typeface="ＭＳ Ｐゴシック" pitchFamily="34" charset="-128"/>
              </a:rPr>
              <a:t> and a </a:t>
            </a:r>
            <a:r>
              <a:rPr lang="en-US" altLang="en-US" i="1" dirty="0" smtClean="0">
                <a:ea typeface="ＭＳ Ｐゴシック" pitchFamily="34" charset="-128"/>
              </a:rPr>
              <a:t>student </a:t>
            </a:r>
            <a:r>
              <a:rPr lang="en-US" altLang="en-US" dirty="0" smtClean="0">
                <a:ea typeface="ＭＳ Ｐゴシック" pitchFamily="34" charset="-128"/>
              </a:rPr>
              <a:t>:</a:t>
            </a:r>
          </a:p>
          <a:p>
            <a:pPr lvl="1">
              <a:lnSpc>
                <a:spcPct val="90000"/>
              </a:lnSpc>
            </a:pPr>
            <a:r>
              <a:rPr lang="en-US" altLang="en-US" dirty="0" smtClean="0">
                <a:ea typeface="ＭＳ Ｐゴシック" pitchFamily="34" charset="-128"/>
              </a:rPr>
              <a:t>A student is associated with at most one </a:t>
            </a:r>
            <a:r>
              <a:rPr lang="en-US" altLang="en-US" i="1" dirty="0" smtClean="0">
                <a:ea typeface="ＭＳ Ｐゴシック" pitchFamily="34" charset="-128"/>
              </a:rPr>
              <a:t>instructor</a:t>
            </a:r>
            <a:r>
              <a:rPr lang="en-US" altLang="en-US" dirty="0" smtClean="0">
                <a:ea typeface="ＭＳ Ｐゴシック" pitchFamily="34" charset="-128"/>
              </a:rPr>
              <a:t> via the relationship </a:t>
            </a:r>
            <a:r>
              <a:rPr lang="en-US" altLang="en-US" i="1" dirty="0" smtClean="0">
                <a:ea typeface="ＭＳ Ｐゴシック" pitchFamily="34" charset="-128"/>
              </a:rPr>
              <a:t>advisor</a:t>
            </a:r>
          </a:p>
          <a:p>
            <a:pPr lvl="1">
              <a:lnSpc>
                <a:spcPct val="90000"/>
              </a:lnSpc>
            </a:pPr>
            <a:r>
              <a:rPr lang="en-US" altLang="en-US" dirty="0" smtClean="0">
                <a:ea typeface="ＭＳ Ｐゴシック" pitchFamily="34" charset="-128"/>
              </a:rPr>
              <a:t>A </a:t>
            </a:r>
            <a:r>
              <a:rPr lang="en-US" altLang="en-US" i="1" dirty="0" smtClean="0">
                <a:ea typeface="ＭＳ Ｐゴシック" pitchFamily="34" charset="-128"/>
              </a:rPr>
              <a:t>student</a:t>
            </a:r>
            <a:r>
              <a:rPr lang="en-US" altLang="en-US" dirty="0" smtClean="0">
                <a:ea typeface="ＭＳ Ｐゴシック" pitchFamily="34" charset="-128"/>
              </a:rPr>
              <a:t> is associated with at most one </a:t>
            </a:r>
            <a:r>
              <a:rPr lang="en-US" altLang="en-US" i="1" dirty="0" smtClean="0">
                <a:ea typeface="ＭＳ Ｐゴシック" pitchFamily="34" charset="-128"/>
              </a:rPr>
              <a:t>department</a:t>
            </a:r>
            <a:r>
              <a:rPr lang="en-US" altLang="en-US" dirty="0" smtClean="0">
                <a:ea typeface="ＭＳ Ｐゴシック" pitchFamily="34" charset="-128"/>
              </a:rPr>
              <a:t> via </a:t>
            </a:r>
            <a:r>
              <a:rPr lang="en-US" altLang="en-US" i="1" dirty="0" err="1" smtClean="0">
                <a:ea typeface="ＭＳ Ｐゴシック" pitchFamily="34" charset="-128"/>
              </a:rPr>
              <a:t>stud_dept</a:t>
            </a:r>
            <a:endParaRPr lang="en-US" altLang="en-US" dirty="0" smtClean="0">
              <a:ea typeface="ＭＳ Ｐゴシック" pitchFamily="34" charset="-128"/>
            </a:endParaRPr>
          </a:p>
        </p:txBody>
      </p:sp>
      <p:pic>
        <p:nvPicPr>
          <p:cNvPr id="31748" name="Picture 5"/>
          <p:cNvPicPr>
            <a:picLocks noChangeAspect="1" noChangeArrowheads="1"/>
          </p:cNvPicPr>
          <p:nvPr/>
        </p:nvPicPr>
        <p:blipFill>
          <a:blip r:embed="rId3">
            <a:extLst>
              <a:ext uri="{28A0092B-C50C-407E-A947-70E740481C1C}">
                <a14:useLocalDpi xmlns:a14="http://schemas.microsoft.com/office/drawing/2010/main" val="0"/>
              </a:ext>
            </a:extLst>
          </a:blip>
          <a:srcRect b="78418"/>
          <a:stretch>
            <a:fillRect/>
          </a:stretch>
        </p:blipFill>
        <p:spPr bwMode="auto">
          <a:xfrm>
            <a:off x="2383268" y="4587731"/>
            <a:ext cx="6875032" cy="1805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5247486"/>
      </p:ext>
    </p:extLst>
  </p:cSld>
  <p:clrMapOvr>
    <a:masterClrMapping/>
  </p:clrMapOvr>
  <mc:AlternateContent xmlns:mc="http://schemas.openxmlformats.org/markup-compatibility/2006" xmlns:p14="http://schemas.microsoft.com/office/powerpoint/2010/main">
    <mc:Choice Requires="p14">
      <p:transition spd="slow" p14:dur="2000" advTm="132208"/>
    </mc:Choice>
    <mc:Fallback xmlns="">
      <p:transition spd="slow" advTm="132208"/>
    </mc:Fallback>
  </mc:AlternateContent>
  <p:timing>
    <p:tnLst>
      <p:par>
        <p:cTn id="1" dur="indefinite" restart="never" nodeType="tmRoot"/>
      </p:par>
    </p:tnLst>
  </p:timing>
  <p:extLst mod="1"/>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2"/>
          <p:cNvSpPr>
            <a:spLocks noGrp="1" noChangeArrowheads="1"/>
          </p:cNvSpPr>
          <p:nvPr>
            <p:ph type="title"/>
          </p:nvPr>
        </p:nvSpPr>
        <p:spPr/>
        <p:txBody>
          <a:bodyPr>
            <a:normAutofit/>
          </a:bodyPr>
          <a:lstStyle/>
          <a:p>
            <a:pPr>
              <a:defRPr/>
            </a:pPr>
            <a:r>
              <a:rPr lang="en-US" dirty="0">
                <a:ea typeface="+mj-ea"/>
              </a:rPr>
              <a:t>One-to-Many Relationship</a:t>
            </a:r>
          </a:p>
        </p:txBody>
      </p:sp>
      <p:sp>
        <p:nvSpPr>
          <p:cNvPr id="32771" name="Rectangle 3"/>
          <p:cNvSpPr>
            <a:spLocks noGrp="1" noChangeArrowheads="1"/>
          </p:cNvSpPr>
          <p:nvPr>
            <p:ph idx="1"/>
          </p:nvPr>
        </p:nvSpPr>
        <p:spPr/>
        <p:txBody>
          <a:bodyPr>
            <a:normAutofit/>
          </a:bodyPr>
          <a:lstStyle/>
          <a:p>
            <a:r>
              <a:rPr lang="en-US" altLang="en-US" dirty="0" smtClean="0">
                <a:ea typeface="ＭＳ Ｐゴシック" pitchFamily="34" charset="-128"/>
              </a:rPr>
              <a:t>one-to-many relationship between an </a:t>
            </a:r>
            <a:r>
              <a:rPr lang="en-US" altLang="en-US" i="1" dirty="0" smtClean="0">
                <a:ea typeface="ＭＳ Ｐゴシック" pitchFamily="34" charset="-128"/>
              </a:rPr>
              <a:t>instructor</a:t>
            </a:r>
            <a:r>
              <a:rPr lang="en-US" altLang="en-US" dirty="0" smtClean="0">
                <a:ea typeface="ＭＳ Ｐゴシック" pitchFamily="34" charset="-128"/>
              </a:rPr>
              <a:t> and a </a:t>
            </a:r>
            <a:r>
              <a:rPr lang="en-US" altLang="en-US" i="1" dirty="0" smtClean="0">
                <a:ea typeface="ＭＳ Ｐゴシック" pitchFamily="34" charset="-128"/>
              </a:rPr>
              <a:t>student</a:t>
            </a:r>
          </a:p>
          <a:p>
            <a:pPr lvl="1"/>
            <a:r>
              <a:rPr lang="en-US" altLang="en-US" dirty="0" smtClean="0">
                <a:ea typeface="ＭＳ Ｐゴシック" pitchFamily="34" charset="-128"/>
              </a:rPr>
              <a:t>an instructor is associated with several (including 0) students    via </a:t>
            </a:r>
            <a:r>
              <a:rPr lang="en-US" altLang="en-US" i="1" dirty="0" smtClean="0">
                <a:ea typeface="ＭＳ Ｐゴシック" pitchFamily="34" charset="-128"/>
              </a:rPr>
              <a:t>advisor </a:t>
            </a:r>
          </a:p>
          <a:p>
            <a:pPr lvl="1"/>
            <a:r>
              <a:rPr lang="en-US" altLang="en-US" dirty="0" smtClean="0">
                <a:ea typeface="ＭＳ Ｐゴシック" pitchFamily="34" charset="-128"/>
              </a:rPr>
              <a:t>a student is associated with at most one instructor via advisor, </a:t>
            </a:r>
          </a:p>
        </p:txBody>
      </p:sp>
      <p:pic>
        <p:nvPicPr>
          <p:cNvPr id="32772" name="Picture 5"/>
          <p:cNvPicPr>
            <a:picLocks noChangeAspect="1" noChangeArrowheads="1"/>
          </p:cNvPicPr>
          <p:nvPr/>
        </p:nvPicPr>
        <p:blipFill>
          <a:blip r:embed="rId3">
            <a:extLst>
              <a:ext uri="{28A0092B-C50C-407E-A947-70E740481C1C}">
                <a14:useLocalDpi xmlns:a14="http://schemas.microsoft.com/office/drawing/2010/main" val="0"/>
              </a:ext>
            </a:extLst>
          </a:blip>
          <a:srcRect t="31459" b="44698"/>
          <a:stretch>
            <a:fillRect/>
          </a:stretch>
        </p:blipFill>
        <p:spPr bwMode="auto">
          <a:xfrm>
            <a:off x="1707572" y="3166197"/>
            <a:ext cx="7916040" cy="2299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4227321"/>
      </p:ext>
    </p:extLst>
  </p:cSld>
  <p:clrMapOvr>
    <a:masterClrMapping/>
  </p:clrMapOvr>
  <mc:AlternateContent xmlns:mc="http://schemas.openxmlformats.org/markup-compatibility/2006" xmlns:p14="http://schemas.microsoft.com/office/powerpoint/2010/main">
    <mc:Choice Requires="p14">
      <p:transition spd="slow" p14:dur="2000" advTm="87604"/>
    </mc:Choice>
    <mc:Fallback xmlns="">
      <p:transition spd="slow" advTm="87604"/>
    </mc:Fallback>
  </mc:AlternateContent>
  <p:timing>
    <p:tnLst>
      <p:par>
        <p:cTn id="1" dur="indefinite" restart="never" nodeType="tmRoot"/>
      </p:par>
    </p:tnLst>
  </p:timing>
  <p:extLst mod="1"/>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2"/>
          <p:cNvSpPr>
            <a:spLocks noGrp="1" noChangeArrowheads="1"/>
          </p:cNvSpPr>
          <p:nvPr>
            <p:ph type="title"/>
          </p:nvPr>
        </p:nvSpPr>
        <p:spPr/>
        <p:txBody>
          <a:bodyPr>
            <a:normAutofit/>
          </a:bodyPr>
          <a:lstStyle/>
          <a:p>
            <a:pPr>
              <a:defRPr/>
            </a:pPr>
            <a:r>
              <a:rPr lang="en-US" dirty="0">
                <a:ea typeface="+mj-ea"/>
              </a:rPr>
              <a:t>Many-to-One Relationships</a:t>
            </a:r>
          </a:p>
        </p:txBody>
      </p:sp>
      <p:sp>
        <p:nvSpPr>
          <p:cNvPr id="33795" name="Rectangle 3"/>
          <p:cNvSpPr>
            <a:spLocks noGrp="1" noChangeArrowheads="1"/>
          </p:cNvSpPr>
          <p:nvPr>
            <p:ph idx="1"/>
          </p:nvPr>
        </p:nvSpPr>
        <p:spPr>
          <a:noFill/>
        </p:spPr>
        <p:txBody>
          <a:bodyPr>
            <a:normAutofit/>
          </a:bodyPr>
          <a:lstStyle/>
          <a:p>
            <a:r>
              <a:rPr lang="en-US" altLang="en-US" dirty="0" smtClean="0">
                <a:ea typeface="ＭＳ Ｐゴシック" pitchFamily="34" charset="-128"/>
              </a:rPr>
              <a:t>In a many-to-one relationship between an </a:t>
            </a:r>
            <a:r>
              <a:rPr lang="en-US" altLang="en-US" i="1" dirty="0" smtClean="0">
                <a:ea typeface="ＭＳ Ｐゴシック" pitchFamily="34" charset="-128"/>
              </a:rPr>
              <a:t>instructor</a:t>
            </a:r>
            <a:r>
              <a:rPr lang="en-US" altLang="en-US" dirty="0" smtClean="0">
                <a:ea typeface="ＭＳ Ｐゴシック" pitchFamily="34" charset="-128"/>
              </a:rPr>
              <a:t> and a </a:t>
            </a:r>
            <a:r>
              <a:rPr lang="en-US" altLang="en-US" i="1" dirty="0" smtClean="0">
                <a:ea typeface="ＭＳ Ｐゴシック" pitchFamily="34" charset="-128"/>
              </a:rPr>
              <a:t>student, </a:t>
            </a:r>
          </a:p>
          <a:p>
            <a:pPr lvl="1"/>
            <a:r>
              <a:rPr lang="en-US" altLang="en-US" dirty="0" smtClean="0">
                <a:ea typeface="ＭＳ Ｐゴシック" pitchFamily="34" charset="-128"/>
              </a:rPr>
              <a:t>an instructor</a:t>
            </a:r>
            <a:r>
              <a:rPr lang="en-US" altLang="en-US" i="1" dirty="0" smtClean="0">
                <a:ea typeface="ＭＳ Ｐゴシック" pitchFamily="34" charset="-128"/>
              </a:rPr>
              <a:t> </a:t>
            </a:r>
            <a:r>
              <a:rPr lang="en-US" altLang="en-US" dirty="0" smtClean="0">
                <a:ea typeface="ＭＳ Ｐゴシック" pitchFamily="34" charset="-128"/>
              </a:rPr>
              <a:t> is associated with at most one student via </a:t>
            </a:r>
            <a:r>
              <a:rPr lang="en-US" altLang="en-US" i="1" dirty="0" smtClean="0">
                <a:ea typeface="ＭＳ Ｐゴシック" pitchFamily="34" charset="-128"/>
              </a:rPr>
              <a:t>advisor</a:t>
            </a:r>
            <a:r>
              <a:rPr lang="en-US" altLang="en-US" dirty="0" smtClean="0">
                <a:ea typeface="ＭＳ Ｐゴシック" pitchFamily="34" charset="-128"/>
              </a:rPr>
              <a:t>, </a:t>
            </a:r>
          </a:p>
          <a:p>
            <a:pPr lvl="1"/>
            <a:r>
              <a:rPr lang="en-US" altLang="en-US" dirty="0" smtClean="0">
                <a:ea typeface="ＭＳ Ｐゴシック" pitchFamily="34" charset="-128"/>
              </a:rPr>
              <a:t>and a student is associated with several (including 0) instructors via </a:t>
            </a:r>
            <a:r>
              <a:rPr lang="en-US" altLang="en-US" i="1" dirty="0" smtClean="0">
                <a:ea typeface="ＭＳ Ｐゴシック" pitchFamily="34" charset="-128"/>
              </a:rPr>
              <a:t>advisor</a:t>
            </a:r>
          </a:p>
        </p:txBody>
      </p:sp>
      <p:grpSp>
        <p:nvGrpSpPr>
          <p:cNvPr id="2" name="Group 1"/>
          <p:cNvGrpSpPr/>
          <p:nvPr/>
        </p:nvGrpSpPr>
        <p:grpSpPr>
          <a:xfrm>
            <a:off x="1575090" y="3071380"/>
            <a:ext cx="8597610" cy="2663163"/>
            <a:chOff x="1575090" y="3071380"/>
            <a:chExt cx="8597610" cy="2663163"/>
          </a:xfrm>
        </p:grpSpPr>
        <p:pic>
          <p:nvPicPr>
            <p:cNvPr id="33796" name="Picture 5"/>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t="68164" b="6378"/>
            <a:stretch>
              <a:fillRect/>
            </a:stretch>
          </p:blipFill>
          <p:spPr bwMode="auto">
            <a:xfrm>
              <a:off x="1575090" y="3071380"/>
              <a:ext cx="8597610" cy="266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7" name="Line 6"/>
            <p:cNvSpPr>
              <a:spLocks noChangeShapeType="1"/>
            </p:cNvSpPr>
            <p:nvPr/>
          </p:nvSpPr>
          <p:spPr bwMode="auto">
            <a:xfrm flipV="1">
              <a:off x="7889732" y="4436919"/>
              <a:ext cx="350260" cy="2082"/>
            </a:xfrm>
            <a:prstGeom prst="line">
              <a:avLst/>
            </a:prstGeom>
            <a:noFill/>
            <a:ln w="12700">
              <a:solidFill>
                <a:schemeClr val="tx1"/>
              </a:solidFill>
              <a:round/>
              <a:headEnd type="none" w="lg" len="lg"/>
              <a:tailEnd type="stealth" w="lg" len="lg"/>
            </a:ln>
            <a:extLst>
              <a:ext uri="{909E8E84-426E-40DD-AFC4-6F175D3DCCD1}">
                <a14:hiddenFill xmlns:a14="http://schemas.microsoft.com/office/drawing/2010/main">
                  <a:noFill/>
                </a14:hiddenFill>
              </a:ext>
            </a:extLst>
          </p:spPr>
          <p:txBody>
            <a:bodyPr wrap="none"/>
            <a:lstStyle/>
            <a:p>
              <a:endParaRPr lang="en-US"/>
            </a:p>
          </p:txBody>
        </p:sp>
      </p:grpSp>
    </p:spTree>
    <p:extLst>
      <p:ext uri="{BB962C8B-B14F-4D97-AF65-F5344CB8AC3E}">
        <p14:creationId xmlns:p14="http://schemas.microsoft.com/office/powerpoint/2010/main" val="3052551559"/>
      </p:ext>
    </p:extLst>
  </p:cSld>
  <p:clrMapOvr>
    <a:masterClrMapping/>
  </p:clrMapOvr>
  <mc:AlternateContent xmlns:mc="http://schemas.openxmlformats.org/markup-compatibility/2006" xmlns:p14="http://schemas.microsoft.com/office/powerpoint/2010/main">
    <mc:Choice Requires="p14">
      <p:transition spd="slow" p14:dur="2000" advTm="56454"/>
    </mc:Choice>
    <mc:Fallback xmlns="">
      <p:transition spd="slow" advTm="56454"/>
    </mc:Fallback>
  </mc:AlternateContent>
  <p:timing>
    <p:tnLst>
      <p:par>
        <p:cTn id="1" dur="indefinite" restart="never" nodeType="tmRoot"/>
      </p:par>
    </p:tnLst>
  </p:timing>
  <p:extLst mod="1"/>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p:cNvSpPr>
            <a:spLocks noGrp="1" noChangeArrowheads="1"/>
          </p:cNvSpPr>
          <p:nvPr>
            <p:ph type="title"/>
          </p:nvPr>
        </p:nvSpPr>
        <p:spPr/>
        <p:txBody>
          <a:bodyPr/>
          <a:lstStyle/>
          <a:p>
            <a:pPr>
              <a:defRPr/>
            </a:pPr>
            <a:r>
              <a:rPr lang="en-US" dirty="0">
                <a:ea typeface="+mj-ea"/>
              </a:rPr>
              <a:t>Many-to-Many Relationship</a:t>
            </a:r>
          </a:p>
        </p:txBody>
      </p:sp>
      <p:sp>
        <p:nvSpPr>
          <p:cNvPr id="34819" name="Rectangle 3"/>
          <p:cNvSpPr>
            <a:spLocks noGrp="1" noChangeArrowheads="1"/>
          </p:cNvSpPr>
          <p:nvPr>
            <p:ph idx="1"/>
          </p:nvPr>
        </p:nvSpPr>
        <p:spPr/>
        <p:txBody>
          <a:bodyPr/>
          <a:lstStyle/>
          <a:p>
            <a:r>
              <a:rPr lang="en-US" altLang="en-US" dirty="0" smtClean="0">
                <a:ea typeface="ＭＳ Ｐゴシック" pitchFamily="34" charset="-128"/>
              </a:rPr>
              <a:t>An instructor is associated with several (possibly 0) students via </a:t>
            </a:r>
            <a:r>
              <a:rPr lang="en-US" altLang="en-US" i="1" dirty="0" smtClean="0">
                <a:ea typeface="ＭＳ Ｐゴシック" pitchFamily="34" charset="-128"/>
              </a:rPr>
              <a:t>advisor</a:t>
            </a:r>
          </a:p>
          <a:p>
            <a:r>
              <a:rPr lang="en-US" altLang="en-US" dirty="0" smtClean="0">
                <a:ea typeface="ＭＳ Ｐゴシック" pitchFamily="34" charset="-128"/>
              </a:rPr>
              <a:t>A student is associated with several (possibly 0) instructors via </a:t>
            </a:r>
            <a:r>
              <a:rPr lang="en-US" altLang="en-US" i="1" dirty="0" smtClean="0">
                <a:ea typeface="ＭＳ Ｐゴシック" pitchFamily="34" charset="-128"/>
              </a:rPr>
              <a:t>advisor</a:t>
            </a:r>
            <a:r>
              <a:rPr lang="en-US" altLang="en-US" dirty="0" smtClean="0">
                <a:ea typeface="ＭＳ Ｐゴシック" pitchFamily="34" charset="-128"/>
              </a:rPr>
              <a:t> </a:t>
            </a:r>
          </a:p>
        </p:txBody>
      </p:sp>
      <p:pic>
        <p:nvPicPr>
          <p:cNvPr id="3482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3316" y="3844636"/>
            <a:ext cx="9292631" cy="190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93077617"/>
      </p:ext>
    </p:extLst>
  </p:cSld>
  <p:clrMapOvr>
    <a:masterClrMapping/>
  </p:clrMapOvr>
  <mc:AlternateContent xmlns:mc="http://schemas.openxmlformats.org/markup-compatibility/2006" xmlns:p14="http://schemas.microsoft.com/office/powerpoint/2010/main">
    <mc:Choice Requires="p14">
      <p:transition spd="slow" p14:dur="2000" advTm="94056"/>
    </mc:Choice>
    <mc:Fallback xmlns="">
      <p:transition spd="slow" advTm="94056"/>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p:txBody>
          <a:bodyPr>
            <a:noAutofit/>
          </a:bodyPr>
          <a:lstStyle/>
          <a:p>
            <a:pPr>
              <a:defRPr/>
            </a:pPr>
            <a:r>
              <a:rPr lang="en-US" dirty="0"/>
              <a:t>Notation for Expressing More Complex Constraints</a:t>
            </a:r>
          </a:p>
        </p:txBody>
      </p:sp>
      <p:sp>
        <p:nvSpPr>
          <p:cNvPr id="36867" name="Rectangle 3"/>
          <p:cNvSpPr>
            <a:spLocks noChangeArrowheads="1"/>
          </p:cNvSpPr>
          <p:nvPr/>
        </p:nvSpPr>
        <p:spPr bwMode="auto">
          <a:xfrm>
            <a:off x="759906" y="2001007"/>
            <a:ext cx="10567409" cy="3577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Helvetica" panose="020B0604020202020204" pitchFamily="34" charset="0"/>
                <a:ea typeface="ＭＳ Ｐゴシック" pitchFamily="34" charset="-128"/>
              </a:defRPr>
            </a:lvl1pPr>
            <a:lvl2pPr marL="800100" indent="-342900">
              <a:defRPr sz="1600">
                <a:solidFill>
                  <a:schemeClr val="tx1"/>
                </a:solidFill>
                <a:latin typeface="Helvetica" panose="020B0604020202020204" pitchFamily="34" charset="0"/>
                <a:ea typeface="ＭＳ Ｐゴシック" pitchFamily="34" charset="-128"/>
              </a:defRPr>
            </a:lvl2pPr>
            <a:lvl3pPr marL="1143000" indent="-228600">
              <a:defRPr sz="1600">
                <a:solidFill>
                  <a:schemeClr val="tx1"/>
                </a:solidFill>
                <a:latin typeface="Helvetica" panose="020B0604020202020204" pitchFamily="34" charset="0"/>
                <a:ea typeface="ＭＳ Ｐゴシック" pitchFamily="34" charset="-128"/>
              </a:defRPr>
            </a:lvl3pPr>
            <a:lvl4pPr marL="1600200" indent="-228600">
              <a:defRPr sz="1600">
                <a:solidFill>
                  <a:schemeClr val="tx1"/>
                </a:solidFill>
                <a:latin typeface="Helvetica" panose="020B0604020202020204" pitchFamily="34" charset="0"/>
                <a:ea typeface="ＭＳ Ｐゴシック" pitchFamily="34" charset="-128"/>
              </a:defRPr>
            </a:lvl4pPr>
            <a:lvl5pPr marL="2057400" indent="-228600">
              <a:defRPr sz="1600">
                <a:solidFill>
                  <a:schemeClr val="tx1"/>
                </a:solidFill>
                <a:latin typeface="Helvetica" panose="020B0604020202020204"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9pPr>
          </a:lstStyle>
          <a:p>
            <a:pPr marL="0" indent="0">
              <a:spcBef>
                <a:spcPct val="35000"/>
              </a:spcBef>
              <a:buClr>
                <a:schemeClr val="tx2"/>
              </a:buClr>
              <a:buSzPct val="90000"/>
            </a:pPr>
            <a:r>
              <a:rPr kumimoji="1" lang="en-US" altLang="en-US" sz="2400" dirty="0">
                <a:latin typeface="+mn-lt"/>
              </a:rPr>
              <a:t>A line may have an associated minimum and maximum cardinality, shown in the form </a:t>
            </a:r>
            <a:r>
              <a:rPr kumimoji="1" lang="en-US" altLang="en-US" sz="2400" i="1" dirty="0" err="1">
                <a:latin typeface="+mn-lt"/>
              </a:rPr>
              <a:t>l..h</a:t>
            </a:r>
            <a:r>
              <a:rPr kumimoji="1" lang="en-US" altLang="en-US" sz="2400" dirty="0">
                <a:latin typeface="+mn-lt"/>
              </a:rPr>
              <a:t>, where </a:t>
            </a:r>
            <a:r>
              <a:rPr kumimoji="1" lang="en-US" altLang="en-US" sz="2400" i="1" dirty="0">
                <a:latin typeface="+mn-lt"/>
              </a:rPr>
              <a:t>l</a:t>
            </a:r>
            <a:r>
              <a:rPr kumimoji="1" lang="en-US" altLang="en-US" sz="2400" dirty="0">
                <a:latin typeface="+mn-lt"/>
              </a:rPr>
              <a:t> is the minimum and </a:t>
            </a:r>
            <a:r>
              <a:rPr kumimoji="1" lang="en-US" altLang="en-US" sz="2400" i="1" dirty="0">
                <a:latin typeface="+mn-lt"/>
              </a:rPr>
              <a:t>h</a:t>
            </a:r>
            <a:r>
              <a:rPr kumimoji="1" lang="en-US" altLang="en-US" sz="2400" dirty="0">
                <a:latin typeface="+mn-lt"/>
              </a:rPr>
              <a:t> the maximum </a:t>
            </a:r>
            <a:r>
              <a:rPr kumimoji="1" lang="en-US" altLang="en-US" sz="2400" dirty="0" smtClean="0">
                <a:latin typeface="+mn-lt"/>
              </a:rPr>
              <a:t>cardinality.</a:t>
            </a:r>
            <a:endParaRPr kumimoji="1" lang="en-US" altLang="en-US" sz="2400" dirty="0">
              <a:latin typeface="+mn-lt"/>
            </a:endParaRPr>
          </a:p>
          <a:p>
            <a:pPr>
              <a:spcBef>
                <a:spcPct val="35000"/>
              </a:spcBef>
              <a:buClr>
                <a:schemeClr val="tx2"/>
              </a:buClr>
              <a:buSzPct val="90000"/>
              <a:buFont typeface="Monotype Sorts" charset="2"/>
              <a:buChar char="n"/>
            </a:pPr>
            <a:endParaRPr kumimoji="1" lang="en-US" altLang="en-US" sz="1800" dirty="0">
              <a:latin typeface="+mn-lt"/>
            </a:endParaRPr>
          </a:p>
        </p:txBody>
      </p:sp>
      <p:pic>
        <p:nvPicPr>
          <p:cNvPr id="7" name="Picture 8" descr="DS3-Figure 11-15b"/>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96833" y="2870894"/>
            <a:ext cx="7429498" cy="3675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3575197646"/>
      </p:ext>
    </p:extLst>
  </p:cSld>
  <p:clrMapOvr>
    <a:masterClrMapping/>
  </p:clrMapOvr>
  <mc:AlternateContent xmlns:mc="http://schemas.openxmlformats.org/markup-compatibility/2006" xmlns:p14="http://schemas.microsoft.com/office/powerpoint/2010/main">
    <mc:Choice Requires="p14">
      <p:transition spd="slow" p14:dur="2000" advTm="191861"/>
    </mc:Choice>
    <mc:Fallback xmlns="">
      <p:transition spd="slow" advTm="19186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5" name="Rectangle 1026"/>
          <p:cNvSpPr>
            <a:spLocks noGrp="1" noChangeArrowheads="1"/>
          </p:cNvSpPr>
          <p:nvPr>
            <p:ph type="title"/>
          </p:nvPr>
        </p:nvSpPr>
        <p:spPr/>
        <p:txBody>
          <a:bodyPr/>
          <a:lstStyle/>
          <a:p>
            <a:r>
              <a:rPr lang="en-GB" altLang="en-US" dirty="0" smtClean="0"/>
              <a:t>Structural Constraints</a:t>
            </a:r>
          </a:p>
        </p:txBody>
      </p:sp>
      <p:sp>
        <p:nvSpPr>
          <p:cNvPr id="149507" name="Rectangle 1027"/>
          <p:cNvSpPr>
            <a:spLocks noGrp="1" noChangeArrowheads="1"/>
          </p:cNvSpPr>
          <p:nvPr>
            <p:ph idx="1"/>
          </p:nvPr>
        </p:nvSpPr>
        <p:spPr/>
        <p:txBody>
          <a:bodyPr/>
          <a:lstStyle/>
          <a:p>
            <a:r>
              <a:rPr lang="en-GB" altLang="en-US" dirty="0" smtClean="0"/>
              <a:t>Multiplicity is made up of two types of restrictions on relationships: </a:t>
            </a:r>
            <a:r>
              <a:rPr lang="en-GB" altLang="en-US" i="1" dirty="0" smtClean="0"/>
              <a:t>cardinality</a:t>
            </a:r>
            <a:r>
              <a:rPr lang="en-GB" altLang="en-US" dirty="0" smtClean="0"/>
              <a:t> and </a:t>
            </a:r>
            <a:r>
              <a:rPr lang="en-GB" altLang="en-US" i="1" dirty="0" smtClean="0"/>
              <a:t>participation</a:t>
            </a:r>
            <a:r>
              <a:rPr lang="en-GB" altLang="en-US" dirty="0" smtClean="0"/>
              <a:t>.</a:t>
            </a:r>
          </a:p>
          <a:p>
            <a:pPr>
              <a:lnSpc>
                <a:spcPct val="0"/>
              </a:lnSpc>
            </a:pPr>
            <a:endParaRPr lang="en-GB" altLang="en-US" dirty="0" smtClean="0"/>
          </a:p>
          <a:p>
            <a:r>
              <a:rPr lang="en-GB" altLang="en-US" b="1" dirty="0"/>
              <a:t>Cardinality </a:t>
            </a:r>
          </a:p>
          <a:p>
            <a:pPr lvl="1"/>
            <a:r>
              <a:rPr lang="en-AU" altLang="en-US" dirty="0">
                <a:cs typeface="Times New Roman" panose="02020603050405020304" pitchFamily="18" charset="0"/>
              </a:rPr>
              <a:t>Describes maximum number of possible relationship occurrences for an entity participating in a given relationship type.</a:t>
            </a:r>
            <a:r>
              <a:rPr lang="en-GB" altLang="en-US" dirty="0">
                <a:cs typeface="Times New Roman" panose="02020603050405020304" pitchFamily="18" charset="0"/>
              </a:rPr>
              <a:t> </a:t>
            </a:r>
          </a:p>
          <a:p>
            <a:pPr lvl="1">
              <a:lnSpc>
                <a:spcPct val="10000"/>
              </a:lnSpc>
            </a:pPr>
            <a:endParaRPr lang="en-GB" altLang="en-US" dirty="0">
              <a:cs typeface="Times New Roman" panose="02020603050405020304" pitchFamily="18" charset="0"/>
            </a:endParaRPr>
          </a:p>
          <a:p>
            <a:r>
              <a:rPr lang="en-GB" altLang="en-US" b="1" dirty="0"/>
              <a:t>Participation</a:t>
            </a:r>
          </a:p>
          <a:p>
            <a:pPr lvl="1"/>
            <a:r>
              <a:rPr lang="en-AU" altLang="en-US" dirty="0">
                <a:cs typeface="Times New Roman" panose="02020603050405020304" pitchFamily="18" charset="0"/>
              </a:rPr>
              <a:t>Determines whether all or only some entity occurrences participate in a relationship.</a:t>
            </a:r>
            <a:endParaRPr lang="en-GB" altLang="en-US" dirty="0">
              <a:cs typeface="Times New Roman" panose="02020603050405020304" pitchFamily="18" charset="0"/>
            </a:endParaRPr>
          </a:p>
          <a:p>
            <a:endParaRPr lang="en-GB" altLang="en-US" sz="3000" dirty="0">
              <a:cs typeface="Times New Roman" panose="02020603050405020304" pitchFamily="18" charset="0"/>
            </a:endParaRPr>
          </a:p>
        </p:txBody>
      </p:sp>
    </p:spTree>
    <p:custDataLst>
      <p:tags r:id="rId1"/>
    </p:custDataLst>
    <p:extLst>
      <p:ext uri="{BB962C8B-B14F-4D97-AF65-F5344CB8AC3E}">
        <p14:creationId xmlns:p14="http://schemas.microsoft.com/office/powerpoint/2010/main" val="3677843016"/>
      </p:ext>
    </p:extLst>
  </p:cSld>
  <p:clrMapOvr>
    <a:masterClrMapping/>
  </p:clrMapOvr>
  <p:transition advTm="229755">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95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950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4950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4950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495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7" grpId="0" build="p" autoUpdateAnimBg="0"/>
    </p:bldLst>
  </p:timing>
  <p:extLst mod="1"/>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1026"/>
          <p:cNvSpPr>
            <a:spLocks noGrp="1" noChangeArrowheads="1"/>
          </p:cNvSpPr>
          <p:nvPr>
            <p:ph type="title"/>
          </p:nvPr>
        </p:nvSpPr>
        <p:spPr>
          <a:xfrm>
            <a:off x="657224" y="499533"/>
            <a:ext cx="11335854" cy="1658198"/>
          </a:xfrm>
        </p:spPr>
        <p:txBody>
          <a:bodyPr>
            <a:normAutofit/>
          </a:bodyPr>
          <a:lstStyle/>
          <a:p>
            <a:r>
              <a:rPr lang="en-AU" altLang="en-US" dirty="0" smtClean="0">
                <a:cs typeface="Times New Roman" panose="02020603050405020304" pitchFamily="18" charset="0"/>
              </a:rPr>
              <a:t>Multiplicity as cardinality and participation constraints</a:t>
            </a:r>
            <a:endParaRPr lang="en-GB" altLang="en-US" dirty="0" smtClean="0"/>
          </a:p>
        </p:txBody>
      </p:sp>
      <p:pic>
        <p:nvPicPr>
          <p:cNvPr id="176133" name="Picture 1029" descr="DS3-Figure 11-1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77903" y="1841635"/>
            <a:ext cx="5791200" cy="462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999744011"/>
      </p:ext>
    </p:extLst>
  </p:cSld>
  <p:clrMapOvr>
    <a:masterClrMapping/>
  </p:clrMapOvr>
  <p:transition advTm="247735">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76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ctr">
            <a:noAutofit/>
          </a:bodyPr>
          <a:lstStyle/>
          <a:p>
            <a:r>
              <a:rPr lang="en-AU" altLang="en-US" sz="4000" dirty="0" smtClean="0">
                <a:cs typeface="Times New Roman" panose="02020603050405020304" pitchFamily="18" charset="0"/>
              </a:rPr>
              <a:t>Multiplicity of </a:t>
            </a:r>
            <a:r>
              <a:rPr lang="en-AU" altLang="en-US" sz="4000" dirty="0" smtClean="0">
                <a:cs typeface="Arial" panose="020B0604020202020204" pitchFamily="34" charset="0"/>
              </a:rPr>
              <a:t>Staff </a:t>
            </a:r>
            <a:r>
              <a:rPr lang="en-AU" altLang="en-US" sz="4000" i="1" dirty="0" smtClean="0">
                <a:cs typeface="Arial" panose="020B0604020202020204" pitchFamily="34" charset="0"/>
              </a:rPr>
              <a:t>Manages</a:t>
            </a:r>
            <a:r>
              <a:rPr lang="en-AU" altLang="en-US" sz="4000" dirty="0" smtClean="0">
                <a:cs typeface="Arial" panose="020B0604020202020204" pitchFamily="34" charset="0"/>
              </a:rPr>
              <a:t> Branch</a:t>
            </a:r>
            <a:r>
              <a:rPr lang="en-AU" altLang="en-US" sz="4000" dirty="0" smtClean="0">
                <a:cs typeface="Times New Roman" panose="02020603050405020304" pitchFamily="18" charset="0"/>
              </a:rPr>
              <a:t> (1:1) relationship</a:t>
            </a:r>
            <a:r>
              <a:rPr lang="en-GB" altLang="en-US" sz="4000" dirty="0" smtClean="0"/>
              <a:t> </a:t>
            </a:r>
          </a:p>
        </p:txBody>
      </p:sp>
      <p:pic>
        <p:nvPicPr>
          <p:cNvPr id="60424" name="Picture 8" descr="DS3-Figure 11-14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3663" y="1700645"/>
            <a:ext cx="9240981" cy="4720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1900277260"/>
      </p:ext>
    </p:extLst>
  </p:cSld>
  <p:clrMapOvr>
    <a:masterClrMapping/>
  </p:clrMapOvr>
  <p:transition advTm="61786">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604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ctr">
            <a:noAutofit/>
          </a:bodyPr>
          <a:lstStyle/>
          <a:p>
            <a:r>
              <a:rPr lang="en-AU" altLang="en-US" sz="4000" dirty="0" smtClean="0">
                <a:latin typeface="+mn-lt"/>
                <a:cs typeface="Times New Roman" panose="02020603050405020304" pitchFamily="18" charset="0"/>
              </a:rPr>
              <a:t>Multiplicity of </a:t>
            </a:r>
            <a:r>
              <a:rPr lang="en-AU" altLang="en-US" sz="4000" dirty="0" smtClean="0">
                <a:latin typeface="+mn-lt"/>
                <a:cs typeface="Arial" panose="020B0604020202020204" pitchFamily="34" charset="0"/>
              </a:rPr>
              <a:t>Staff </a:t>
            </a:r>
            <a:r>
              <a:rPr lang="en-AU" altLang="en-US" sz="4000" i="1" dirty="0" smtClean="0">
                <a:latin typeface="+mn-lt"/>
                <a:cs typeface="Arial" panose="020B0604020202020204" pitchFamily="34" charset="0"/>
              </a:rPr>
              <a:t>Oversees</a:t>
            </a:r>
            <a:r>
              <a:rPr lang="en-AU" altLang="en-US" sz="4000" dirty="0" smtClean="0">
                <a:latin typeface="+mn-lt"/>
                <a:cs typeface="Arial" panose="020B0604020202020204" pitchFamily="34" charset="0"/>
              </a:rPr>
              <a:t> </a:t>
            </a:r>
            <a:r>
              <a:rPr lang="en-AU" altLang="en-US" sz="4000" dirty="0" err="1" smtClean="0">
                <a:latin typeface="+mn-lt"/>
                <a:cs typeface="Arial" panose="020B0604020202020204" pitchFamily="34" charset="0"/>
              </a:rPr>
              <a:t>PropertyForRent</a:t>
            </a:r>
            <a:r>
              <a:rPr lang="en-AU" altLang="en-US" sz="4000" dirty="0" smtClean="0">
                <a:latin typeface="+mn-lt"/>
                <a:cs typeface="Times New Roman" panose="02020603050405020304" pitchFamily="18" charset="0"/>
              </a:rPr>
              <a:t> (1:*) relationship</a:t>
            </a:r>
            <a:endParaRPr lang="en-GB" altLang="en-US" sz="4000" dirty="0" smtClean="0">
              <a:latin typeface="+mn-lt"/>
            </a:endParaRPr>
          </a:p>
        </p:txBody>
      </p:sp>
      <p:pic>
        <p:nvPicPr>
          <p:cNvPr id="64520" name="Picture 8" descr="DS3-Figure 11-15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4390" y="1672936"/>
            <a:ext cx="8991599" cy="444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1685367020"/>
      </p:ext>
    </p:extLst>
  </p:cSld>
  <p:clrMapOvr>
    <a:masterClrMapping/>
  </p:clrMapOvr>
  <p:transition advTm="78340">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645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ctr">
            <a:noAutofit/>
          </a:bodyPr>
          <a:lstStyle/>
          <a:p>
            <a:r>
              <a:rPr lang="en-AU" altLang="en-US" sz="3600" dirty="0" smtClean="0">
                <a:latin typeface="+mn-lt"/>
                <a:cs typeface="Times New Roman" panose="02020603050405020304" pitchFamily="18" charset="0"/>
              </a:rPr>
              <a:t>Multiplicity of </a:t>
            </a:r>
            <a:r>
              <a:rPr lang="en-AU" altLang="en-US" sz="3600" dirty="0" smtClean="0">
                <a:latin typeface="+mn-lt"/>
                <a:cs typeface="Arial" panose="020B0604020202020204" pitchFamily="34" charset="0"/>
              </a:rPr>
              <a:t>Newspaper </a:t>
            </a:r>
            <a:r>
              <a:rPr lang="en-AU" altLang="en-US" sz="3600" i="1" dirty="0" smtClean="0">
                <a:latin typeface="+mn-lt"/>
                <a:cs typeface="Arial" panose="020B0604020202020204" pitchFamily="34" charset="0"/>
              </a:rPr>
              <a:t>Advertises</a:t>
            </a:r>
            <a:r>
              <a:rPr lang="en-AU" altLang="en-US" sz="3600" dirty="0" smtClean="0">
                <a:latin typeface="+mn-lt"/>
                <a:cs typeface="Arial" panose="020B0604020202020204" pitchFamily="34" charset="0"/>
              </a:rPr>
              <a:t> </a:t>
            </a:r>
            <a:r>
              <a:rPr lang="en-AU" altLang="en-US" sz="3600" dirty="0" err="1" smtClean="0">
                <a:latin typeface="+mn-lt"/>
                <a:cs typeface="Arial" panose="020B0604020202020204" pitchFamily="34" charset="0"/>
              </a:rPr>
              <a:t>PropertyForRent</a:t>
            </a:r>
            <a:r>
              <a:rPr lang="en-AU" altLang="en-US" sz="3600" dirty="0" smtClean="0">
                <a:latin typeface="+mn-lt"/>
                <a:cs typeface="Times New Roman" panose="02020603050405020304" pitchFamily="18" charset="0"/>
              </a:rPr>
              <a:t> (*:*) relationship</a:t>
            </a:r>
            <a:r>
              <a:rPr lang="en-GB" altLang="en-US" sz="3600" dirty="0" smtClean="0">
                <a:latin typeface="+mn-lt"/>
              </a:rPr>
              <a:t> </a:t>
            </a:r>
          </a:p>
        </p:txBody>
      </p:sp>
      <p:pic>
        <p:nvPicPr>
          <p:cNvPr id="68616" name="Picture 8" descr="DS3-Figure 11-16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799" y="1752599"/>
            <a:ext cx="8565573" cy="415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4009784725"/>
      </p:ext>
    </p:extLst>
  </p:cSld>
  <p:clrMapOvr>
    <a:masterClrMapping/>
  </p:clrMapOvr>
  <p:transition advTm="63268">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686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effectLst/>
                <a:ea typeface="ＭＳ Ｐゴシック" pitchFamily="34" charset="-128"/>
              </a:rPr>
              <a:t>Design Phases (Cont.)</a:t>
            </a:r>
          </a:p>
        </p:txBody>
      </p:sp>
      <p:sp>
        <p:nvSpPr>
          <p:cNvPr id="7171" name="Rectangle 3"/>
          <p:cNvSpPr>
            <a:spLocks noGrp="1" noChangeArrowheads="1"/>
          </p:cNvSpPr>
          <p:nvPr>
            <p:ph idx="1"/>
          </p:nvPr>
        </p:nvSpPr>
        <p:spPr/>
        <p:txBody>
          <a:bodyPr>
            <a:normAutofit/>
          </a:bodyPr>
          <a:lstStyle/>
          <a:p>
            <a:r>
              <a:rPr lang="en-US" altLang="en-US" dirty="0" smtClean="0"/>
              <a:t>The </a:t>
            </a:r>
            <a:r>
              <a:rPr lang="en-US" altLang="en-US" dirty="0"/>
              <a:t>process of moving from an abstract data model to the implementation of the database proceeds in two final design phases.</a:t>
            </a:r>
          </a:p>
          <a:p>
            <a:r>
              <a:rPr lang="en-US" altLang="en-US" dirty="0" smtClean="0">
                <a:ea typeface="ＭＳ Ｐゴシック" pitchFamily="34" charset="-128"/>
              </a:rPr>
              <a:t>Logical Design –  Deciding on the database schema. </a:t>
            </a:r>
          </a:p>
          <a:p>
            <a:pPr lvl="1"/>
            <a:endParaRPr lang="en-US" altLang="en-US" dirty="0" smtClean="0">
              <a:ea typeface="ＭＳ Ｐゴシック" pitchFamily="34" charset="-128"/>
            </a:endParaRPr>
          </a:p>
          <a:p>
            <a:pPr lvl="1"/>
            <a:r>
              <a:rPr lang="en-US" altLang="en-US" dirty="0" smtClean="0">
                <a:ea typeface="ＭＳ Ｐゴシック" pitchFamily="34" charset="-128"/>
              </a:rPr>
              <a:t>Business decision (What) – What attributes should we record in the database?</a:t>
            </a:r>
          </a:p>
          <a:p>
            <a:pPr lvl="1"/>
            <a:r>
              <a:rPr lang="en-US" altLang="en-US" dirty="0" smtClean="0">
                <a:ea typeface="ＭＳ Ｐゴシック" pitchFamily="34" charset="-128"/>
              </a:rPr>
              <a:t>Computer Science decision (Why) –  What relation schemas should we have and how should the attributes be distributed among the various relation schemas?</a:t>
            </a:r>
          </a:p>
          <a:p>
            <a:r>
              <a:rPr lang="en-US" altLang="en-US" dirty="0" smtClean="0">
                <a:ea typeface="ＭＳ Ｐゴシック" pitchFamily="34" charset="-128"/>
              </a:rPr>
              <a:t>Physical Design – Deciding on the physical layout of the database                </a:t>
            </a:r>
          </a:p>
          <a:p>
            <a:pPr>
              <a:buFont typeface="Monotype Sorts" pitchFamily="2" charset="2"/>
              <a:buNone/>
            </a:pPr>
            <a:endParaRPr lang="en-US" altLang="en-US" dirty="0" smtClean="0">
              <a:ea typeface="ＭＳ Ｐゴシック" pitchFamily="34" charset="-128"/>
            </a:endParaRPr>
          </a:p>
          <a:p>
            <a:pPr>
              <a:buFont typeface="Monotype Sorts" pitchFamily="2" charset="2"/>
              <a:buNone/>
            </a:pPr>
            <a:endParaRPr lang="en-US" altLang="en-US" dirty="0" smtClean="0">
              <a:ea typeface="ＭＳ Ｐゴシック" pitchFamily="34" charset="-128"/>
              <a:sym typeface="Symbol" panose="05050102010706020507" pitchFamily="18" charset="2"/>
            </a:endParaRPr>
          </a:p>
        </p:txBody>
      </p:sp>
      <p:sp>
        <p:nvSpPr>
          <p:cNvPr id="7172" name="Rectangle 3"/>
          <p:cNvSpPr>
            <a:spLocks noChangeArrowheads="1"/>
          </p:cNvSpPr>
          <p:nvPr/>
        </p:nvSpPr>
        <p:spPr bwMode="auto">
          <a:xfrm>
            <a:off x="2451100" y="1074738"/>
            <a:ext cx="73279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Helvetica" panose="020B0604020202020204" pitchFamily="34" charset="0"/>
                <a:ea typeface="ＭＳ Ｐゴシック" pitchFamily="34" charset="-128"/>
              </a:defRPr>
            </a:lvl1pPr>
            <a:lvl2pPr marL="742950" indent="-285750">
              <a:defRPr sz="1600">
                <a:solidFill>
                  <a:schemeClr val="tx1"/>
                </a:solidFill>
                <a:latin typeface="Helvetica" panose="020B0604020202020204" pitchFamily="34" charset="0"/>
                <a:ea typeface="ＭＳ Ｐゴシック" pitchFamily="34" charset="-128"/>
              </a:defRPr>
            </a:lvl2pPr>
            <a:lvl3pPr marL="1143000" indent="-228600">
              <a:defRPr sz="1600">
                <a:solidFill>
                  <a:schemeClr val="tx1"/>
                </a:solidFill>
                <a:latin typeface="Helvetica" panose="020B0604020202020204" pitchFamily="34" charset="0"/>
                <a:ea typeface="ＭＳ Ｐゴシック" pitchFamily="34" charset="-128"/>
              </a:defRPr>
            </a:lvl3pPr>
            <a:lvl4pPr marL="1600200" indent="-228600">
              <a:defRPr sz="1600">
                <a:solidFill>
                  <a:schemeClr val="tx1"/>
                </a:solidFill>
                <a:latin typeface="Helvetica" panose="020B0604020202020204" pitchFamily="34" charset="0"/>
                <a:ea typeface="ＭＳ Ｐゴシック" pitchFamily="34" charset="-128"/>
              </a:defRPr>
            </a:lvl4pPr>
            <a:lvl5pPr marL="2057400" indent="-228600">
              <a:defRPr sz="1600">
                <a:solidFill>
                  <a:schemeClr val="tx1"/>
                </a:solidFill>
                <a:latin typeface="Helvetica" panose="020B0604020202020204"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9pPr>
          </a:lstStyle>
          <a:p>
            <a:pPr>
              <a:buFont typeface="Monotype Sorts" pitchFamily="2" charset="2"/>
              <a:buNone/>
            </a:pPr>
            <a:endParaRPr lang="en-US" altLang="en-US"/>
          </a:p>
          <a:p>
            <a:pPr>
              <a:buFont typeface="Monotype Sorts" pitchFamily="2" charset="2"/>
              <a:buNone/>
            </a:pPr>
            <a:r>
              <a:rPr lang="en-US" altLang="en-US">
                <a:sym typeface="Symbol" panose="05050102010706020507" pitchFamily="18" charset="2"/>
              </a:rPr>
              <a:t> </a:t>
            </a:r>
            <a:endParaRPr lang="en-US" altLang="en-US"/>
          </a:p>
        </p:txBody>
      </p:sp>
    </p:spTree>
    <p:custDataLst>
      <p:tags r:id="rId1"/>
    </p:custDataLst>
    <p:extLst>
      <p:ext uri="{BB962C8B-B14F-4D97-AF65-F5344CB8AC3E}">
        <p14:creationId xmlns:p14="http://schemas.microsoft.com/office/powerpoint/2010/main" val="3058435575"/>
      </p:ext>
    </p:extLst>
  </p:cSld>
  <p:clrMapOvr>
    <a:masterClrMapping/>
  </p:clrMapOvr>
  <mc:AlternateContent xmlns:mc="http://schemas.openxmlformats.org/markup-compatibility/2006" xmlns:p14="http://schemas.microsoft.com/office/powerpoint/2010/main">
    <mc:Choice Requires="p14">
      <p:transition spd="slow" p14:dur="2000" advTm="81256"/>
    </mc:Choice>
    <mc:Fallback xmlns="">
      <p:transition spd="slow" advTm="8125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17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cardinalities</a:t>
            </a:r>
            <a:endParaRPr lang="en-US" dirty="0"/>
          </a:p>
        </p:txBody>
      </p:sp>
      <p:pic>
        <p:nvPicPr>
          <p:cNvPr id="3" name="table"/>
          <p:cNvPicPr>
            <a:picLocks noChangeAspect="1"/>
          </p:cNvPicPr>
          <p:nvPr/>
        </p:nvPicPr>
        <p:blipFill>
          <a:blip r:embed="rId2"/>
          <a:stretch>
            <a:fillRect/>
          </a:stretch>
        </p:blipFill>
        <p:spPr>
          <a:xfrm>
            <a:off x="657224" y="2266602"/>
            <a:ext cx="10726776" cy="3666607"/>
          </a:xfrm>
          <a:prstGeom prst="rect">
            <a:avLst/>
          </a:prstGeom>
        </p:spPr>
      </p:pic>
    </p:spTree>
    <p:extLst>
      <p:ext uri="{BB962C8B-B14F-4D97-AF65-F5344CB8AC3E}">
        <p14:creationId xmlns:p14="http://schemas.microsoft.com/office/powerpoint/2010/main" val="3334669902"/>
      </p:ext>
    </p:extLst>
  </p:cSld>
  <p:clrMapOvr>
    <a:masterClrMapping/>
  </p:clrMapOvr>
  <mc:AlternateContent xmlns:mc="http://schemas.openxmlformats.org/markup-compatibility/2006" xmlns:p14="http://schemas.microsoft.com/office/powerpoint/2010/main">
    <mc:Choice Requires="p14">
      <p:transition spd="slow" p14:dur="2000" advTm="89002"/>
    </mc:Choice>
    <mc:Fallback xmlns="">
      <p:transition spd="slow" advTm="89002"/>
    </mc:Fallback>
  </mc:AlternateContent>
  <p:timing>
    <p:tnLst>
      <p:par>
        <p:cTn id="1" dur="indefinite" restart="never" nodeType="tmRoot"/>
      </p:par>
    </p:tnLst>
  </p:timing>
  <p:extLst mod="1"/>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p:cNvSpPr>
            <a:spLocks noGrp="1" noChangeArrowheads="1"/>
          </p:cNvSpPr>
          <p:nvPr>
            <p:ph type="title"/>
          </p:nvPr>
        </p:nvSpPr>
        <p:spPr/>
        <p:txBody>
          <a:bodyPr/>
          <a:lstStyle/>
          <a:p>
            <a:r>
              <a:rPr lang="en-US" dirty="0" smtClean="0"/>
              <a:t>Total </a:t>
            </a:r>
            <a:r>
              <a:rPr lang="en-US" dirty="0" smtClean="0"/>
              <a:t>and </a:t>
            </a:r>
            <a:r>
              <a:rPr lang="en-US" dirty="0" smtClean="0"/>
              <a:t>Partial Participation</a:t>
            </a:r>
            <a:endParaRPr lang="en-US" dirty="0"/>
          </a:p>
        </p:txBody>
      </p:sp>
      <p:sp>
        <p:nvSpPr>
          <p:cNvPr id="35843" name="Rectangle 3"/>
          <p:cNvSpPr>
            <a:spLocks noChangeArrowheads="1"/>
          </p:cNvSpPr>
          <p:nvPr/>
        </p:nvSpPr>
        <p:spPr bwMode="auto">
          <a:xfrm>
            <a:off x="852199" y="1936954"/>
            <a:ext cx="11118127" cy="4734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Helvetica" panose="020B0604020202020204" pitchFamily="34" charset="0"/>
                <a:ea typeface="ＭＳ Ｐゴシック" pitchFamily="34" charset="-128"/>
              </a:defRPr>
            </a:lvl1pPr>
            <a:lvl2pPr marL="742950" indent="-285750">
              <a:defRPr sz="1600">
                <a:solidFill>
                  <a:schemeClr val="tx1"/>
                </a:solidFill>
                <a:latin typeface="Helvetica" panose="020B0604020202020204" pitchFamily="34" charset="0"/>
                <a:ea typeface="ＭＳ Ｐゴシック" pitchFamily="34" charset="-128"/>
              </a:defRPr>
            </a:lvl2pPr>
            <a:lvl3pPr marL="1085850" indent="-228600">
              <a:defRPr sz="1600">
                <a:solidFill>
                  <a:schemeClr val="tx1"/>
                </a:solidFill>
                <a:latin typeface="Helvetica" panose="020B0604020202020204" pitchFamily="34" charset="0"/>
                <a:ea typeface="ＭＳ Ｐゴシック" pitchFamily="34" charset="-128"/>
              </a:defRPr>
            </a:lvl3pPr>
            <a:lvl4pPr marL="1600200" indent="-228600">
              <a:defRPr sz="1600">
                <a:solidFill>
                  <a:schemeClr val="tx1"/>
                </a:solidFill>
                <a:latin typeface="Helvetica" panose="020B0604020202020204" pitchFamily="34" charset="0"/>
                <a:ea typeface="ＭＳ Ｐゴシック" pitchFamily="34" charset="-128"/>
              </a:defRPr>
            </a:lvl4pPr>
            <a:lvl5pPr marL="2057400" indent="-228600">
              <a:defRPr sz="1600">
                <a:solidFill>
                  <a:schemeClr val="tx1"/>
                </a:solidFill>
                <a:latin typeface="Helvetica" panose="020B0604020202020204"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9pPr>
          </a:lstStyle>
          <a:p>
            <a:pPr marL="0" indent="0">
              <a:spcBef>
                <a:spcPct val="35000"/>
              </a:spcBef>
              <a:buClr>
                <a:schemeClr val="tx2"/>
              </a:buClr>
              <a:buSzPct val="90000"/>
            </a:pPr>
            <a:r>
              <a:rPr kumimoji="1" lang="en-US" altLang="en-US" sz="2000" b="1" dirty="0">
                <a:latin typeface="+mn-lt"/>
              </a:rPr>
              <a:t>Total participation </a:t>
            </a:r>
            <a:r>
              <a:rPr kumimoji="1" lang="en-US" altLang="en-US" sz="2000" dirty="0">
                <a:latin typeface="+mn-lt"/>
              </a:rPr>
              <a:t>(indicated by double line):  every entity in the entity set participates in at least one relationship in the relationship set</a:t>
            </a:r>
          </a:p>
          <a:p>
            <a:pPr>
              <a:spcBef>
                <a:spcPct val="35000"/>
              </a:spcBef>
              <a:buClr>
                <a:schemeClr val="tx2"/>
              </a:buClr>
              <a:buSzPct val="90000"/>
              <a:buFont typeface="Monotype Sorts" charset="2"/>
              <a:buChar char="n"/>
            </a:pPr>
            <a:endParaRPr kumimoji="1" lang="en-US" altLang="en-US" sz="2000" dirty="0">
              <a:latin typeface="+mn-lt"/>
            </a:endParaRPr>
          </a:p>
          <a:p>
            <a:pPr>
              <a:spcBef>
                <a:spcPct val="35000"/>
              </a:spcBef>
              <a:buClr>
                <a:schemeClr val="tx2"/>
              </a:buClr>
              <a:buSzPct val="90000"/>
              <a:buFont typeface="Monotype Sorts" charset="2"/>
              <a:buChar char="n"/>
            </a:pPr>
            <a:endParaRPr kumimoji="1" lang="en-US" altLang="en-US" sz="2000" dirty="0">
              <a:latin typeface="+mn-lt"/>
            </a:endParaRPr>
          </a:p>
          <a:p>
            <a:pPr>
              <a:spcBef>
                <a:spcPct val="35000"/>
              </a:spcBef>
              <a:buClr>
                <a:schemeClr val="tx2"/>
              </a:buClr>
              <a:buSzPct val="90000"/>
              <a:buFont typeface="Monotype Sorts" charset="2"/>
              <a:buChar char="n"/>
            </a:pPr>
            <a:endParaRPr kumimoji="1" lang="en-US" altLang="en-US" sz="2000" dirty="0">
              <a:latin typeface="+mn-lt"/>
            </a:endParaRPr>
          </a:p>
          <a:p>
            <a:pPr>
              <a:spcBef>
                <a:spcPct val="35000"/>
              </a:spcBef>
              <a:buClr>
                <a:schemeClr val="tx2"/>
              </a:buClr>
              <a:buSzPct val="90000"/>
              <a:buFont typeface="Monotype Sorts" charset="2"/>
              <a:buChar char="n"/>
            </a:pPr>
            <a:endParaRPr kumimoji="1" lang="en-US" altLang="en-US" sz="2000" dirty="0">
              <a:latin typeface="+mn-lt"/>
            </a:endParaRPr>
          </a:p>
          <a:p>
            <a:pPr lvl="1">
              <a:spcBef>
                <a:spcPct val="35000"/>
              </a:spcBef>
              <a:buClr>
                <a:schemeClr val="hlink"/>
              </a:buClr>
              <a:buSzPct val="80000"/>
            </a:pPr>
            <a:endParaRPr kumimoji="1" lang="en-US" altLang="en-US" sz="2000" dirty="0">
              <a:latin typeface="+mn-lt"/>
            </a:endParaRPr>
          </a:p>
          <a:p>
            <a:pPr lvl="1">
              <a:spcBef>
                <a:spcPct val="35000"/>
              </a:spcBef>
              <a:buClr>
                <a:schemeClr val="hlink"/>
              </a:buClr>
              <a:buSzPct val="80000"/>
            </a:pPr>
            <a:r>
              <a:rPr kumimoji="1" lang="en-US" altLang="en-US" sz="2000" dirty="0" smtClean="0">
                <a:latin typeface="+mn-lt"/>
              </a:rPr>
              <a:t>participation </a:t>
            </a:r>
            <a:r>
              <a:rPr kumimoji="1" lang="en-US" altLang="en-US" sz="2000" dirty="0">
                <a:latin typeface="+mn-lt"/>
              </a:rPr>
              <a:t>of </a:t>
            </a:r>
            <a:r>
              <a:rPr kumimoji="1" lang="en-US" altLang="en-US" sz="2000" i="1" dirty="0">
                <a:latin typeface="+mn-lt"/>
              </a:rPr>
              <a:t>student  </a:t>
            </a:r>
            <a:r>
              <a:rPr kumimoji="1" lang="en-US" altLang="en-US" sz="2000" dirty="0">
                <a:latin typeface="+mn-lt"/>
              </a:rPr>
              <a:t>in </a:t>
            </a:r>
            <a:r>
              <a:rPr kumimoji="1" lang="en-US" altLang="en-US" sz="2000" i="1" dirty="0">
                <a:latin typeface="+mn-lt"/>
              </a:rPr>
              <a:t>advisor r</a:t>
            </a:r>
            <a:r>
              <a:rPr kumimoji="1" lang="en-US" altLang="en-US" sz="2000" dirty="0">
                <a:latin typeface="+mn-lt"/>
              </a:rPr>
              <a:t>elation is </a:t>
            </a:r>
            <a:r>
              <a:rPr kumimoji="1" lang="en-US" altLang="en-US" sz="2000" dirty="0" smtClean="0">
                <a:latin typeface="+mn-lt"/>
              </a:rPr>
              <a:t>total</a:t>
            </a:r>
          </a:p>
          <a:p>
            <a:pPr lvl="1">
              <a:spcBef>
                <a:spcPct val="35000"/>
              </a:spcBef>
              <a:buClr>
                <a:schemeClr val="hlink"/>
              </a:buClr>
              <a:buSzPct val="80000"/>
            </a:pPr>
            <a:r>
              <a:rPr kumimoji="1" lang="en-US" altLang="en-US" sz="2000" dirty="0" smtClean="0">
                <a:latin typeface="+mn-lt"/>
              </a:rPr>
              <a:t>every </a:t>
            </a:r>
            <a:r>
              <a:rPr kumimoji="1" lang="en-US" altLang="en-US" sz="2000" i="1" dirty="0">
                <a:latin typeface="+mn-lt"/>
              </a:rPr>
              <a:t>student </a:t>
            </a:r>
            <a:r>
              <a:rPr kumimoji="1" lang="en-US" altLang="en-US" sz="2000" dirty="0">
                <a:latin typeface="+mn-lt"/>
              </a:rPr>
              <a:t>must have an associated instructor</a:t>
            </a:r>
          </a:p>
          <a:p>
            <a:pPr marL="0" indent="0">
              <a:spcBef>
                <a:spcPct val="35000"/>
              </a:spcBef>
              <a:buClr>
                <a:schemeClr val="tx2"/>
              </a:buClr>
              <a:buSzPct val="90000"/>
            </a:pPr>
            <a:r>
              <a:rPr kumimoji="1" lang="en-US" altLang="en-US" sz="2000" b="1" dirty="0" smtClean="0">
                <a:latin typeface="+mn-lt"/>
              </a:rPr>
              <a:t>Partial </a:t>
            </a:r>
            <a:r>
              <a:rPr kumimoji="1" lang="en-US" altLang="en-US" sz="2000" b="1" dirty="0">
                <a:latin typeface="+mn-lt"/>
              </a:rPr>
              <a:t>participation:  </a:t>
            </a:r>
            <a:r>
              <a:rPr kumimoji="1" lang="en-US" altLang="en-US" sz="2000" dirty="0">
                <a:latin typeface="+mn-lt"/>
              </a:rPr>
              <a:t>some entities may not participate in any relationship in the relationship set</a:t>
            </a:r>
          </a:p>
          <a:p>
            <a:pPr marL="457200" lvl="1" indent="0">
              <a:spcBef>
                <a:spcPct val="35000"/>
              </a:spcBef>
              <a:buClr>
                <a:schemeClr val="hlink"/>
              </a:buClr>
              <a:buSzPct val="80000"/>
            </a:pPr>
            <a:r>
              <a:rPr kumimoji="1" lang="en-US" altLang="en-US" sz="2000" dirty="0" smtClean="0">
                <a:latin typeface="+mn-lt"/>
              </a:rPr>
              <a:t>Example</a:t>
            </a:r>
            <a:r>
              <a:rPr kumimoji="1" lang="en-US" altLang="en-US" sz="2000" dirty="0">
                <a:latin typeface="+mn-lt"/>
              </a:rPr>
              <a:t>: participation of </a:t>
            </a:r>
            <a:r>
              <a:rPr kumimoji="1" lang="en-US" altLang="en-US" sz="2000" i="1" dirty="0">
                <a:latin typeface="+mn-lt"/>
              </a:rPr>
              <a:t>instructor</a:t>
            </a:r>
            <a:r>
              <a:rPr kumimoji="1" lang="en-US" altLang="en-US" sz="2000" dirty="0">
                <a:latin typeface="+mn-lt"/>
              </a:rPr>
              <a:t> in </a:t>
            </a:r>
            <a:r>
              <a:rPr kumimoji="1" lang="en-US" altLang="en-US" sz="2000" i="1" dirty="0">
                <a:latin typeface="+mn-lt"/>
              </a:rPr>
              <a:t>advisor</a:t>
            </a:r>
            <a:r>
              <a:rPr kumimoji="1" lang="en-US" altLang="en-US" sz="2000" dirty="0">
                <a:latin typeface="+mn-lt"/>
              </a:rPr>
              <a:t> is partial</a:t>
            </a:r>
          </a:p>
        </p:txBody>
      </p:sp>
      <p:pic>
        <p:nvPicPr>
          <p:cNvPr id="35844"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37288" y="2906997"/>
            <a:ext cx="7998775" cy="1576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45949063"/>
      </p:ext>
    </p:extLst>
  </p:cSld>
  <p:clrMapOvr>
    <a:masterClrMapping/>
  </p:clrMapOvr>
  <mc:AlternateContent xmlns:mc="http://schemas.openxmlformats.org/markup-compatibility/2006" xmlns:p14="http://schemas.microsoft.com/office/powerpoint/2010/main">
    <mc:Choice Requires="p14">
      <p:transition spd="slow" p14:dur="2000" advTm="96437"/>
    </mc:Choice>
    <mc:Fallback xmlns="">
      <p:transition spd="slow" advTm="96437"/>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ChangeArrowheads="1"/>
          </p:cNvSpPr>
          <p:nvPr>
            <p:ph type="title"/>
          </p:nvPr>
        </p:nvSpPr>
        <p:spPr/>
        <p:txBody>
          <a:bodyPr>
            <a:normAutofit/>
          </a:bodyPr>
          <a:lstStyle/>
          <a:p>
            <a:pPr>
              <a:defRPr/>
            </a:pPr>
            <a:r>
              <a:rPr lang="en-US" sz="4400" dirty="0"/>
              <a:t>Expressing Weak Entity Sets</a:t>
            </a:r>
          </a:p>
        </p:txBody>
      </p:sp>
      <p:sp>
        <p:nvSpPr>
          <p:cNvPr id="38915" name="Rectangle 3"/>
          <p:cNvSpPr>
            <a:spLocks noGrp="1" noChangeArrowheads="1"/>
          </p:cNvSpPr>
          <p:nvPr>
            <p:ph idx="1"/>
          </p:nvPr>
        </p:nvSpPr>
        <p:spPr/>
        <p:txBody>
          <a:bodyPr>
            <a:normAutofit/>
          </a:bodyPr>
          <a:lstStyle/>
          <a:p>
            <a:r>
              <a:rPr lang="en-US" altLang="en-US" dirty="0" smtClean="0">
                <a:ea typeface="ＭＳ Ｐゴシック" pitchFamily="34" charset="-128"/>
              </a:rPr>
              <a:t>In E-R diagrams, a weak entity set is depicted via a double rectangle.</a:t>
            </a:r>
          </a:p>
          <a:p>
            <a:r>
              <a:rPr lang="en-US" altLang="en-US" dirty="0" smtClean="0">
                <a:ea typeface="ＭＳ Ｐゴシック" pitchFamily="34" charset="-128"/>
              </a:rPr>
              <a:t>We underline the discriminator of a weak entity set  with a dashed line.</a:t>
            </a:r>
          </a:p>
          <a:p>
            <a:r>
              <a:rPr lang="en-US" altLang="en-US" dirty="0" smtClean="0">
                <a:ea typeface="ＭＳ Ｐゴシック" pitchFamily="34" charset="-128"/>
              </a:rPr>
              <a:t>The relationship set connecting the  weak entity set to the identifying strong entity set is depicted by a double diamond. </a:t>
            </a:r>
          </a:p>
          <a:p>
            <a:r>
              <a:rPr lang="en-US" altLang="en-US" dirty="0" smtClean="0">
                <a:ea typeface="ＭＳ Ｐゴシック" pitchFamily="34" charset="-128"/>
              </a:rPr>
              <a:t>Primary key for </a:t>
            </a:r>
            <a:r>
              <a:rPr lang="en-US" altLang="en-US" i="1" dirty="0" smtClean="0">
                <a:ea typeface="ＭＳ Ｐゴシック" pitchFamily="34" charset="-128"/>
              </a:rPr>
              <a:t>section </a:t>
            </a:r>
            <a:r>
              <a:rPr lang="en-US" altLang="en-US" dirty="0" smtClean="0">
                <a:ea typeface="ＭＳ Ｐゴシック" pitchFamily="34" charset="-128"/>
              </a:rPr>
              <a:t>– (</a:t>
            </a:r>
            <a:r>
              <a:rPr lang="en-US" altLang="en-US" i="1" dirty="0" err="1" smtClean="0">
                <a:ea typeface="ＭＳ Ｐゴシック" pitchFamily="34" charset="-128"/>
              </a:rPr>
              <a:t>course_id</a:t>
            </a:r>
            <a:r>
              <a:rPr lang="en-US" altLang="en-US" i="1" dirty="0" smtClean="0">
                <a:ea typeface="ＭＳ Ｐゴシック" pitchFamily="34" charset="-128"/>
              </a:rPr>
              <a:t>, </a:t>
            </a:r>
            <a:r>
              <a:rPr lang="en-US" altLang="en-US" i="1" dirty="0" err="1" smtClean="0">
                <a:ea typeface="ＭＳ Ｐゴシック" pitchFamily="34" charset="-128"/>
              </a:rPr>
              <a:t>sec_id</a:t>
            </a:r>
            <a:r>
              <a:rPr lang="en-US" altLang="en-US" i="1" dirty="0" smtClean="0">
                <a:ea typeface="ＭＳ Ｐゴシック" pitchFamily="34" charset="-128"/>
              </a:rPr>
              <a:t>, semester, year</a:t>
            </a:r>
            <a:r>
              <a:rPr lang="en-US" altLang="en-US" dirty="0" smtClean="0">
                <a:ea typeface="ＭＳ Ｐゴシック" pitchFamily="34" charset="-128"/>
              </a:rPr>
              <a:t>)</a:t>
            </a:r>
          </a:p>
        </p:txBody>
      </p:sp>
      <p:pic>
        <p:nvPicPr>
          <p:cNvPr id="38916"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25525" y="4128800"/>
            <a:ext cx="9455728" cy="2007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82329056"/>
      </p:ext>
    </p:extLst>
  </p:cSld>
  <p:clrMapOvr>
    <a:masterClrMapping/>
  </p:clrMapOvr>
  <mc:AlternateContent xmlns:mc="http://schemas.openxmlformats.org/markup-compatibility/2006" xmlns:p14="http://schemas.microsoft.com/office/powerpoint/2010/main">
    <mc:Choice Requires="p14">
      <p:transition spd="slow" p14:dur="2000" advTm="216274"/>
    </mc:Choice>
    <mc:Fallback xmlns="">
      <p:transition spd="slow" advTm="216274"/>
    </mc:Fallback>
  </mc:AlternateContent>
  <p:timing>
    <p:tnLst>
      <p:par>
        <p:cTn id="1" dur="indefinite" restart="never" nodeType="tmRoot"/>
      </p:par>
    </p:tnLst>
  </p:timing>
  <p:extLst mod="1"/>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p:txBody>
          <a:bodyPr>
            <a:normAutofit/>
          </a:bodyPr>
          <a:lstStyle/>
          <a:p>
            <a:pPr>
              <a:defRPr/>
            </a:pPr>
            <a:r>
              <a:rPr lang="en-US" dirty="0" smtClean="0"/>
              <a:t>E-R Diagram for a University Enterprise</a:t>
            </a:r>
            <a:endParaRPr lang="en-US" dirty="0">
              <a:ea typeface="+mj-ea"/>
            </a:endParaRPr>
          </a:p>
        </p:txBody>
      </p:sp>
      <p:pic>
        <p:nvPicPr>
          <p:cNvPr id="39939"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62182" y="1718476"/>
            <a:ext cx="5247753" cy="4988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34491324"/>
      </p:ext>
    </p:extLst>
  </p:cSld>
  <p:clrMapOvr>
    <a:masterClrMapping/>
  </p:clrMapOvr>
  <mc:AlternateContent xmlns:mc="http://schemas.openxmlformats.org/markup-compatibility/2006" xmlns:p14="http://schemas.microsoft.com/office/powerpoint/2010/main">
    <mc:Choice Requires="p14">
      <p:transition spd="slow" p14:dur="2000" advTm="16439"/>
    </mc:Choice>
    <mc:Fallback xmlns="">
      <p:transition spd="slow" advTm="16439"/>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ctr">
            <a:noAutofit/>
          </a:bodyPr>
          <a:lstStyle/>
          <a:p>
            <a:r>
              <a:rPr lang="en-GB" altLang="en-US" sz="4400" dirty="0" smtClean="0">
                <a:latin typeface="Times" panose="02020603050405020304" pitchFamily="18" charset="0"/>
              </a:rPr>
              <a:t>ER </a:t>
            </a:r>
            <a:r>
              <a:rPr lang="en-AU" altLang="en-US" sz="4400" dirty="0" smtClean="0">
                <a:latin typeface="Times" panose="02020603050405020304" pitchFamily="18" charset="0"/>
                <a:cs typeface="Times New Roman" panose="02020603050405020304" pitchFamily="18" charset="0"/>
              </a:rPr>
              <a:t>diagram of Branch user views of </a:t>
            </a:r>
            <a:r>
              <a:rPr lang="en-AU" altLang="en-US" sz="4400" i="1" dirty="0" err="1" smtClean="0">
                <a:latin typeface="Times" panose="02020603050405020304" pitchFamily="18" charset="0"/>
                <a:cs typeface="Times New Roman" panose="02020603050405020304" pitchFamily="18" charset="0"/>
              </a:rPr>
              <a:t>DreamHome</a:t>
            </a:r>
            <a:endParaRPr lang="en-GB" altLang="en-US" sz="4400" dirty="0" smtClean="0">
              <a:latin typeface="Times" panose="02020603050405020304" pitchFamily="18" charset="0"/>
            </a:endParaRPr>
          </a:p>
        </p:txBody>
      </p:sp>
      <p:pic>
        <p:nvPicPr>
          <p:cNvPr id="13320" name="Picture 8" descr="DS3-Figure 11-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70363" y="1823839"/>
            <a:ext cx="5975779" cy="4780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3732363073"/>
      </p:ext>
    </p:extLst>
  </p:cSld>
  <p:clrMapOvr>
    <a:masterClrMapping/>
  </p:clrMapOvr>
  <p:transition advTm="20595">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33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Question 01</a:t>
            </a:r>
            <a:endParaRPr lang="en-US" dirty="0"/>
          </a:p>
        </p:txBody>
      </p:sp>
      <p:sp>
        <p:nvSpPr>
          <p:cNvPr id="3" name="Content Placeholder 2"/>
          <p:cNvSpPr>
            <a:spLocks noGrp="1"/>
          </p:cNvSpPr>
          <p:nvPr>
            <p:ph idx="1"/>
          </p:nvPr>
        </p:nvSpPr>
        <p:spPr/>
        <p:txBody>
          <a:bodyPr>
            <a:normAutofit/>
          </a:bodyPr>
          <a:lstStyle/>
          <a:p>
            <a:r>
              <a:rPr lang="en-US" dirty="0" smtClean="0">
                <a:cs typeface="Times New Roman" panose="02020603050405020304" pitchFamily="18" charset="0"/>
              </a:rPr>
              <a:t>Draw </a:t>
            </a:r>
            <a:r>
              <a:rPr lang="en-US" dirty="0">
                <a:cs typeface="Times New Roman" panose="02020603050405020304" pitchFamily="18" charset="0"/>
              </a:rPr>
              <a:t>an ERD containing Student and Paper entity types connected by a 1-M relationship. The Student entity type should have attributes for </a:t>
            </a:r>
            <a:r>
              <a:rPr lang="en-US" dirty="0" err="1">
                <a:cs typeface="Times New Roman" panose="02020603050405020304" pitchFamily="18" charset="0"/>
              </a:rPr>
              <a:t>StdNo</a:t>
            </a:r>
            <a:r>
              <a:rPr lang="en-US" dirty="0">
                <a:cs typeface="Times New Roman" panose="02020603050405020304" pitchFamily="18" charset="0"/>
              </a:rPr>
              <a:t> (primary key), </a:t>
            </a:r>
            <a:r>
              <a:rPr lang="en-US" dirty="0" err="1">
                <a:cs typeface="Times New Roman" panose="02020603050405020304" pitchFamily="18" charset="0"/>
              </a:rPr>
              <a:t>StdFirstName</a:t>
            </a:r>
            <a:r>
              <a:rPr lang="en-US" dirty="0">
                <a:cs typeface="Times New Roman" panose="02020603050405020304" pitchFamily="18" charset="0"/>
              </a:rPr>
              <a:t>, </a:t>
            </a:r>
            <a:r>
              <a:rPr lang="en-US" dirty="0" err="1">
                <a:cs typeface="Times New Roman" panose="02020603050405020304" pitchFamily="18" charset="0"/>
              </a:rPr>
              <a:t>StdLastName</a:t>
            </a:r>
            <a:r>
              <a:rPr lang="en-US" dirty="0">
                <a:cs typeface="Times New Roman" panose="02020603050405020304" pitchFamily="18" charset="0"/>
              </a:rPr>
              <a:t>, </a:t>
            </a:r>
            <a:r>
              <a:rPr lang="en-US" dirty="0" err="1">
                <a:cs typeface="Times New Roman" panose="02020603050405020304" pitchFamily="18" charset="0"/>
              </a:rPr>
              <a:t>StdAdmitSemester</a:t>
            </a:r>
            <a:r>
              <a:rPr lang="en-US" dirty="0">
                <a:cs typeface="Times New Roman" panose="02020603050405020304" pitchFamily="18" charset="0"/>
              </a:rPr>
              <a:t>, </a:t>
            </a:r>
            <a:r>
              <a:rPr lang="en-US" dirty="0" err="1">
                <a:cs typeface="Times New Roman" panose="02020603050405020304" pitchFamily="18" charset="0"/>
              </a:rPr>
              <a:t>StdAdmitYear</a:t>
            </a:r>
            <a:r>
              <a:rPr lang="en-US" dirty="0">
                <a:cs typeface="Times New Roman" panose="02020603050405020304" pitchFamily="18" charset="0"/>
              </a:rPr>
              <a:t>, and </a:t>
            </a:r>
            <a:r>
              <a:rPr lang="en-US" dirty="0" err="1">
                <a:cs typeface="Times New Roman" panose="02020603050405020304" pitchFamily="18" charset="0"/>
              </a:rPr>
              <a:t>StdEnrollStatus</a:t>
            </a:r>
            <a:r>
              <a:rPr lang="en-US" dirty="0">
                <a:cs typeface="Times New Roman" panose="02020603050405020304" pitchFamily="18" charset="0"/>
              </a:rPr>
              <a:t> (full or part-time). The Paper entity type should have attributes for </a:t>
            </a:r>
            <a:r>
              <a:rPr lang="en-US" dirty="0" err="1">
                <a:cs typeface="Times New Roman" panose="02020603050405020304" pitchFamily="18" charset="0"/>
              </a:rPr>
              <a:t>PaperNo</a:t>
            </a:r>
            <a:r>
              <a:rPr lang="en-US" dirty="0">
                <a:cs typeface="Times New Roman" panose="02020603050405020304" pitchFamily="18" charset="0"/>
              </a:rPr>
              <a:t> (primary key), </a:t>
            </a:r>
            <a:r>
              <a:rPr lang="en-US" dirty="0" err="1">
                <a:cs typeface="Times New Roman" panose="02020603050405020304" pitchFamily="18" charset="0"/>
              </a:rPr>
              <a:t>PaperTitle</a:t>
            </a:r>
            <a:r>
              <a:rPr lang="en-US" dirty="0">
                <a:cs typeface="Times New Roman" panose="02020603050405020304" pitchFamily="18" charset="0"/>
              </a:rPr>
              <a:t>, </a:t>
            </a:r>
            <a:r>
              <a:rPr lang="en-US" dirty="0" err="1">
                <a:cs typeface="Times New Roman" panose="02020603050405020304" pitchFamily="18" charset="0"/>
              </a:rPr>
              <a:t>PaperSubmitDate</a:t>
            </a:r>
            <a:r>
              <a:rPr lang="en-US" dirty="0">
                <a:cs typeface="Times New Roman" panose="02020603050405020304" pitchFamily="18" charset="0"/>
              </a:rPr>
              <a:t>, </a:t>
            </a:r>
            <a:r>
              <a:rPr lang="en-US" dirty="0" err="1">
                <a:cs typeface="Times New Roman" panose="02020603050405020304" pitchFamily="18" charset="0"/>
              </a:rPr>
              <a:t>PaperAccepted</a:t>
            </a:r>
            <a:r>
              <a:rPr lang="en-US" dirty="0">
                <a:cs typeface="Times New Roman" panose="02020603050405020304" pitchFamily="18" charset="0"/>
              </a:rPr>
              <a:t> (yes or no), and </a:t>
            </a:r>
            <a:r>
              <a:rPr lang="en-US" dirty="0" err="1">
                <a:cs typeface="Times New Roman" panose="02020603050405020304" pitchFamily="18" charset="0"/>
              </a:rPr>
              <a:t>PaperType</a:t>
            </a:r>
            <a:r>
              <a:rPr lang="en-US" dirty="0">
                <a:cs typeface="Times New Roman" panose="02020603050405020304" pitchFamily="18" charset="0"/>
              </a:rPr>
              <a:t> (first, second</a:t>
            </a:r>
            <a:r>
              <a:rPr lang="en-US" dirty="0" smtClean="0">
                <a:cs typeface="Times New Roman" panose="02020603050405020304" pitchFamily="18" charset="0"/>
              </a:rPr>
              <a:t>, proposal</a:t>
            </a:r>
            <a:r>
              <a:rPr lang="en-US" dirty="0">
                <a:cs typeface="Times New Roman" panose="02020603050405020304" pitchFamily="18" charset="0"/>
              </a:rPr>
              <a:t>, or dissertation). Add a 1-M relationship from Student to Paper.</a:t>
            </a:r>
          </a:p>
          <a:p>
            <a:endParaRPr lang="en-US" sz="3200" dirty="0">
              <a:cs typeface="Times New Roman" panose="02020603050405020304" pitchFamily="18" charset="0"/>
            </a:endParaRPr>
          </a:p>
        </p:txBody>
      </p:sp>
    </p:spTree>
    <p:extLst>
      <p:ext uri="{BB962C8B-B14F-4D97-AF65-F5344CB8AC3E}">
        <p14:creationId xmlns:p14="http://schemas.microsoft.com/office/powerpoint/2010/main" val="2645477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Question 02</a:t>
            </a:r>
            <a:endParaRPr lang="en-US" dirty="0"/>
          </a:p>
        </p:txBody>
      </p:sp>
      <p:sp>
        <p:nvSpPr>
          <p:cNvPr id="3" name="Content Placeholder 2"/>
          <p:cNvSpPr>
            <a:spLocks noGrp="1"/>
          </p:cNvSpPr>
          <p:nvPr>
            <p:ph idx="1"/>
          </p:nvPr>
        </p:nvSpPr>
        <p:spPr/>
        <p:txBody>
          <a:bodyPr>
            <a:normAutofit fontScale="85000" lnSpcReduction="20000"/>
          </a:bodyPr>
          <a:lstStyle/>
          <a:p>
            <a:pPr marL="0" marR="0" lvl="0" indent="0">
              <a:lnSpc>
                <a:spcPct val="107000"/>
              </a:lnSpc>
              <a:spcBef>
                <a:spcPts val="0"/>
              </a:spcBef>
              <a:spcAft>
                <a:spcPts val="0"/>
              </a:spcAft>
              <a:buNone/>
            </a:pPr>
            <a:r>
              <a:rPr lang="en-US" dirty="0">
                <a:ea typeface="Times New Roman" panose="02020603050405020304" pitchFamily="18" charset="0"/>
                <a:cs typeface="Times New Roman" panose="02020603050405020304" pitchFamily="18" charset="0"/>
              </a:rPr>
              <a:t>A manufacturing company produces products. </a:t>
            </a:r>
            <a:endParaRPr lang="en-US" sz="2000" dirty="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Symbol" panose="05050102010706020507" pitchFamily="18" charset="2"/>
              <a:buChar char=""/>
            </a:pPr>
            <a:r>
              <a:rPr lang="en-US" dirty="0">
                <a:ea typeface="Times New Roman" panose="02020603050405020304" pitchFamily="18" charset="0"/>
                <a:cs typeface="Times New Roman" panose="02020603050405020304" pitchFamily="18" charset="0"/>
              </a:rPr>
              <a:t>The following product information is stored: product name, product ID and quantity on hand. </a:t>
            </a:r>
            <a:endParaRPr lang="en-US" sz="2000" dirty="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Symbol" panose="05050102010706020507" pitchFamily="18" charset="2"/>
              <a:buChar char=""/>
            </a:pPr>
            <a:r>
              <a:rPr lang="en-US" dirty="0">
                <a:ea typeface="Times New Roman" panose="02020603050405020304" pitchFamily="18" charset="0"/>
                <a:cs typeface="Times New Roman" panose="02020603050405020304" pitchFamily="18" charset="0"/>
              </a:rPr>
              <a:t>These products are made up of many components. Each component can be supplied by one or more suppliers. The following component information is kept: component ID, name, description, suppliers who supply them, and products in which they are used.</a:t>
            </a:r>
            <a:endParaRPr lang="en-US" sz="2000" dirty="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Symbol" panose="05050102010706020507" pitchFamily="18" charset="2"/>
              <a:buChar char=""/>
            </a:pPr>
            <a:r>
              <a:rPr lang="en-US" dirty="0">
                <a:ea typeface="Times New Roman" panose="02020603050405020304" pitchFamily="18" charset="0"/>
                <a:cs typeface="Times New Roman" panose="02020603050405020304" pitchFamily="18" charset="0"/>
              </a:rPr>
              <a:t>Create an ERD to show how you would track this information.</a:t>
            </a:r>
            <a:endParaRPr lang="en-US" sz="2000" dirty="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Symbol" panose="05050102010706020507" pitchFamily="18" charset="2"/>
              <a:buChar char=""/>
            </a:pPr>
            <a:r>
              <a:rPr lang="en-US" dirty="0">
                <a:ea typeface="Times New Roman" panose="02020603050405020304" pitchFamily="18" charset="0"/>
                <a:cs typeface="Times New Roman" panose="02020603050405020304" pitchFamily="18" charset="0"/>
              </a:rPr>
              <a:t>Show entity names, primary keys, attributes for each entity, relationships between the entities and cardinality.</a:t>
            </a:r>
            <a:endParaRPr lang="en-US" sz="2000" dirty="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Symbol" panose="05050102010706020507" pitchFamily="18" charset="2"/>
              <a:buChar char=""/>
            </a:pPr>
            <a:r>
              <a:rPr lang="en-US" dirty="0">
                <a:ea typeface="Times New Roman" panose="02020603050405020304" pitchFamily="18" charset="0"/>
                <a:cs typeface="Times New Roman" panose="02020603050405020304" pitchFamily="18" charset="0"/>
              </a:rPr>
              <a:t>ASSUMPTIONS</a:t>
            </a:r>
            <a:endParaRPr lang="en-US" sz="2000" dirty="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Symbol" panose="05050102010706020507" pitchFamily="18" charset="2"/>
              <a:buChar char=""/>
            </a:pPr>
            <a:r>
              <a:rPr lang="en-US" dirty="0">
                <a:ea typeface="Times New Roman" panose="02020603050405020304" pitchFamily="18" charset="0"/>
                <a:cs typeface="Times New Roman" panose="02020603050405020304" pitchFamily="18" charset="0"/>
              </a:rPr>
              <a:t>A supplier can exist without providing components.</a:t>
            </a:r>
            <a:endParaRPr lang="en-US" sz="2000" dirty="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Symbol" panose="05050102010706020507" pitchFamily="18" charset="2"/>
              <a:buChar char=""/>
            </a:pPr>
            <a:r>
              <a:rPr lang="en-US" dirty="0">
                <a:ea typeface="Times New Roman" panose="02020603050405020304" pitchFamily="18" charset="0"/>
                <a:cs typeface="Times New Roman" panose="02020603050405020304" pitchFamily="18" charset="0"/>
              </a:rPr>
              <a:t>A component does not have to be associated with a product. Not all components are used in products.</a:t>
            </a:r>
            <a:endParaRPr lang="en-US" sz="2000" dirty="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Font typeface="Symbol" panose="05050102010706020507" pitchFamily="18" charset="2"/>
              <a:buChar char=""/>
            </a:pPr>
            <a:r>
              <a:rPr lang="en-US" dirty="0">
                <a:ea typeface="Times New Roman" panose="02020603050405020304" pitchFamily="18" charset="0"/>
                <a:cs typeface="Times New Roman" panose="02020603050405020304" pitchFamily="18" charset="0"/>
              </a:rPr>
              <a:t>A product cannot exist without components.</a:t>
            </a:r>
            <a:endParaRPr lang="en-US" sz="2000" dirty="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9432756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4" name="Rectangle 2"/>
          <p:cNvSpPr>
            <a:spLocks noGrp="1" noChangeArrowheads="1"/>
          </p:cNvSpPr>
          <p:nvPr>
            <p:ph type="title"/>
          </p:nvPr>
        </p:nvSpPr>
        <p:spPr>
          <a:xfrm>
            <a:off x="676888" y="0"/>
            <a:ext cx="10772775" cy="1658198"/>
          </a:xfrm>
        </p:spPr>
        <p:txBody>
          <a:bodyPr/>
          <a:lstStyle/>
          <a:p>
            <a:pPr>
              <a:defRPr/>
            </a:pPr>
            <a:r>
              <a:rPr lang="en-US" sz="2800" dirty="0">
                <a:effectLst>
                  <a:outerShdw blurRad="38100" dist="38100" dir="2700000" algn="tl">
                    <a:srgbClr val="C0C0C0"/>
                  </a:outerShdw>
                </a:effectLst>
              </a:rPr>
              <a:t>Summary of Symbols Used in E-R Notation</a:t>
            </a:r>
          </a:p>
        </p:txBody>
      </p:sp>
      <p:pic>
        <p:nvPicPr>
          <p:cNvPr id="70659" name="Picture 5"/>
          <p:cNvPicPr>
            <a:picLocks noChangeAspect="1" noChangeArrowheads="1"/>
          </p:cNvPicPr>
          <p:nvPr/>
        </p:nvPicPr>
        <p:blipFill>
          <a:blip r:embed="rId3">
            <a:extLst>
              <a:ext uri="{28A0092B-C50C-407E-A947-70E740481C1C}">
                <a14:useLocalDpi xmlns:a14="http://schemas.microsoft.com/office/drawing/2010/main" val="0"/>
              </a:ext>
            </a:extLst>
          </a:blip>
          <a:srcRect b="53856"/>
          <a:stretch>
            <a:fillRect/>
          </a:stretch>
        </p:blipFill>
        <p:spPr bwMode="auto">
          <a:xfrm>
            <a:off x="1133764" y="1128713"/>
            <a:ext cx="9423399" cy="540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40430628"/>
      </p:ext>
    </p:extLst>
  </p:cSld>
  <p:clrMapOvr>
    <a:masterClrMapping/>
  </p:clrMapOvr>
  <mc:AlternateContent xmlns:mc="http://schemas.openxmlformats.org/markup-compatibility/2006" xmlns:p14="http://schemas.microsoft.com/office/powerpoint/2010/main">
    <mc:Choice Requires="p14">
      <p:transition spd="slow" p14:dur="2000" advTm="52590"/>
    </mc:Choice>
    <mc:Fallback xmlns="">
      <p:transition spd="slow" advTm="52590"/>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690" name="Rectangle 2"/>
          <p:cNvSpPr>
            <a:spLocks noGrp="1" noChangeArrowheads="1"/>
          </p:cNvSpPr>
          <p:nvPr>
            <p:ph type="title"/>
          </p:nvPr>
        </p:nvSpPr>
        <p:spPr>
          <a:xfrm>
            <a:off x="735881" y="0"/>
            <a:ext cx="10772775" cy="1658198"/>
          </a:xfrm>
        </p:spPr>
        <p:txBody>
          <a:bodyPr>
            <a:normAutofit/>
          </a:bodyPr>
          <a:lstStyle/>
          <a:p>
            <a:pPr>
              <a:defRPr/>
            </a:pPr>
            <a:r>
              <a:rPr lang="en-US" sz="4400" dirty="0">
                <a:ea typeface="+mj-ea"/>
              </a:rPr>
              <a:t>Symbols Used in E-R Notation (Cont.)</a:t>
            </a:r>
          </a:p>
        </p:txBody>
      </p:sp>
      <p:pic>
        <p:nvPicPr>
          <p:cNvPr id="71683" name="Picture 5"/>
          <p:cNvPicPr>
            <a:picLocks noChangeAspect="1" noChangeArrowheads="1"/>
          </p:cNvPicPr>
          <p:nvPr/>
        </p:nvPicPr>
        <p:blipFill>
          <a:blip r:embed="rId3">
            <a:extLst>
              <a:ext uri="{28A0092B-C50C-407E-A947-70E740481C1C}">
                <a14:useLocalDpi xmlns:a14="http://schemas.microsoft.com/office/drawing/2010/main" val="0"/>
              </a:ext>
            </a:extLst>
          </a:blip>
          <a:srcRect t="45372"/>
          <a:stretch>
            <a:fillRect/>
          </a:stretch>
        </p:blipFill>
        <p:spPr bwMode="auto">
          <a:xfrm>
            <a:off x="1266247" y="834015"/>
            <a:ext cx="8511597" cy="577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02261873"/>
      </p:ext>
    </p:extLst>
  </p:cSld>
  <p:clrMapOvr>
    <a:masterClrMapping/>
  </p:clrMapOvr>
  <mc:AlternateContent xmlns:mc="http://schemas.openxmlformats.org/markup-compatibility/2006" xmlns:p14="http://schemas.microsoft.com/office/powerpoint/2010/main">
    <mc:Choice Requires="p14">
      <p:transition spd="slow" p14:dur="2000" advTm="42360"/>
    </mc:Choice>
    <mc:Fallback xmlns="">
      <p:transition spd="slow" advTm="42360"/>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Suggested Reading</a:t>
            </a:r>
            <a:endParaRPr lang="en-US" dirty="0"/>
          </a:p>
        </p:txBody>
      </p:sp>
      <p:sp>
        <p:nvSpPr>
          <p:cNvPr id="3" name="Content Placeholder 2"/>
          <p:cNvSpPr>
            <a:spLocks noGrp="1"/>
          </p:cNvSpPr>
          <p:nvPr>
            <p:ph idx="1"/>
          </p:nvPr>
        </p:nvSpPr>
        <p:spPr/>
        <p:txBody>
          <a:bodyPr/>
          <a:lstStyle/>
          <a:p>
            <a:r>
              <a:rPr lang="en-US" dirty="0" smtClean="0"/>
              <a:t>Chapter 12 of Database Systems: A </a:t>
            </a:r>
            <a:r>
              <a:rPr lang="en-US" dirty="0"/>
              <a:t>Practical Approach to Design, </a:t>
            </a:r>
            <a:r>
              <a:rPr lang="en-US" dirty="0" smtClean="0"/>
              <a:t>Implementation, and Management by Thomas </a:t>
            </a:r>
            <a:r>
              <a:rPr lang="en-US" dirty="0" err="1" smtClean="0"/>
              <a:t>Conolly</a:t>
            </a:r>
            <a:r>
              <a:rPr lang="en-US" dirty="0" smtClean="0"/>
              <a:t> 6</a:t>
            </a:r>
            <a:r>
              <a:rPr lang="en-US" baseline="30000" dirty="0" smtClean="0"/>
              <a:t>th</a:t>
            </a:r>
            <a:r>
              <a:rPr lang="en-US" dirty="0" smtClean="0"/>
              <a:t> Edition</a:t>
            </a:r>
          </a:p>
          <a:p>
            <a:r>
              <a:rPr lang="en-US" dirty="0" smtClean="0"/>
              <a:t>Chapter 7 of Database System Concepts by Abraham </a:t>
            </a:r>
            <a:r>
              <a:rPr lang="en-US" dirty="0" err="1" smtClean="0"/>
              <a:t>Silberschatz</a:t>
            </a:r>
            <a:endParaRPr lang="en-US" dirty="0" smtClean="0"/>
          </a:p>
          <a:p>
            <a:endParaRPr lang="en-US" dirty="0"/>
          </a:p>
        </p:txBody>
      </p:sp>
    </p:spTree>
    <p:extLst>
      <p:ext uri="{BB962C8B-B14F-4D97-AF65-F5344CB8AC3E}">
        <p14:creationId xmlns:p14="http://schemas.microsoft.com/office/powerpoint/2010/main" val="2476449773"/>
      </p:ext>
    </p:extLst>
  </p:cSld>
  <p:clrMapOvr>
    <a:masterClrMapping/>
  </p:clrMapOvr>
  <mc:AlternateContent xmlns:mc="http://schemas.openxmlformats.org/markup-compatibility/2006" xmlns:p14="http://schemas.microsoft.com/office/powerpoint/2010/main">
    <mc:Choice Requires="p14">
      <p:transition spd="slow" p14:dur="2000" advTm="81015"/>
    </mc:Choice>
    <mc:Fallback xmlns="">
      <p:transition spd="slow" advTm="81015"/>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effectLst/>
                <a:ea typeface="ＭＳ Ｐゴシック" pitchFamily="34" charset="-128"/>
              </a:rPr>
              <a:t>Design Approaches</a:t>
            </a:r>
          </a:p>
        </p:txBody>
      </p:sp>
      <p:sp>
        <p:nvSpPr>
          <p:cNvPr id="8195" name="Rectangle 3"/>
          <p:cNvSpPr>
            <a:spLocks noGrp="1" noChangeArrowheads="1"/>
          </p:cNvSpPr>
          <p:nvPr>
            <p:ph idx="1"/>
          </p:nvPr>
        </p:nvSpPr>
        <p:spPr/>
        <p:txBody>
          <a:bodyPr/>
          <a:lstStyle/>
          <a:p>
            <a:r>
              <a:rPr lang="en-US" altLang="en-US" dirty="0" smtClean="0">
                <a:ea typeface="ＭＳ Ｐゴシック" pitchFamily="34" charset="-128"/>
              </a:rPr>
              <a:t>Entity Relationship Model (top down approach)</a:t>
            </a:r>
          </a:p>
          <a:p>
            <a:pPr lvl="1"/>
            <a:r>
              <a:rPr lang="en-US" altLang="en-US" dirty="0" smtClean="0">
                <a:ea typeface="ＭＳ Ｐゴシック" pitchFamily="34" charset="-128"/>
              </a:rPr>
              <a:t>Models an enterprise as a collection of </a:t>
            </a:r>
            <a:r>
              <a:rPr lang="en-US" altLang="en-US" i="1" dirty="0" smtClean="0">
                <a:ea typeface="ＭＳ Ｐゴシック" pitchFamily="34" charset="-128"/>
              </a:rPr>
              <a:t>entities </a:t>
            </a:r>
            <a:r>
              <a:rPr lang="en-US" altLang="en-US" dirty="0" smtClean="0">
                <a:ea typeface="ＭＳ Ｐゴシック" pitchFamily="34" charset="-128"/>
              </a:rPr>
              <a:t>and </a:t>
            </a:r>
            <a:r>
              <a:rPr lang="en-US" altLang="en-US" i="1" dirty="0" smtClean="0">
                <a:ea typeface="ＭＳ Ｐゴシック" pitchFamily="34" charset="-128"/>
              </a:rPr>
              <a:t>relationships</a:t>
            </a:r>
          </a:p>
          <a:p>
            <a:pPr lvl="1"/>
            <a:r>
              <a:rPr lang="en-US" altLang="en-US" dirty="0" smtClean="0">
                <a:ea typeface="ＭＳ Ｐゴシック" pitchFamily="34" charset="-128"/>
              </a:rPr>
              <a:t>Represented diagrammatically by an </a:t>
            </a:r>
            <a:r>
              <a:rPr lang="en-US" altLang="en-US" i="1" dirty="0" smtClean="0">
                <a:ea typeface="ＭＳ Ｐゴシック" pitchFamily="34" charset="-128"/>
              </a:rPr>
              <a:t>entity-relationship diagram:</a:t>
            </a:r>
          </a:p>
          <a:p>
            <a:endParaRPr lang="en-US" altLang="en-US" dirty="0">
              <a:ea typeface="ＭＳ Ｐゴシック" pitchFamily="34" charset="-128"/>
            </a:endParaRPr>
          </a:p>
          <a:p>
            <a:r>
              <a:rPr lang="en-US" altLang="en-US" dirty="0" smtClean="0">
                <a:ea typeface="ＭＳ Ｐゴシック" pitchFamily="34" charset="-128"/>
              </a:rPr>
              <a:t>Normalization Theory (bottom up approach)</a:t>
            </a:r>
          </a:p>
          <a:p>
            <a:pPr lvl="1"/>
            <a:r>
              <a:rPr lang="en-US" altLang="en-US" dirty="0" smtClean="0">
                <a:ea typeface="ＭＳ Ｐゴシック" pitchFamily="34" charset="-128"/>
              </a:rPr>
              <a:t>Formalize what designs are bad, and test for them</a:t>
            </a:r>
          </a:p>
        </p:txBody>
      </p:sp>
    </p:spTree>
    <p:extLst>
      <p:ext uri="{BB962C8B-B14F-4D97-AF65-F5344CB8AC3E}">
        <p14:creationId xmlns:p14="http://schemas.microsoft.com/office/powerpoint/2010/main" val="1168114788"/>
      </p:ext>
    </p:extLst>
  </p:cSld>
  <p:clrMapOvr>
    <a:masterClrMapping/>
  </p:clrMapOvr>
  <mc:AlternateContent xmlns:mc="http://schemas.openxmlformats.org/markup-compatibility/2006" xmlns:p14="http://schemas.microsoft.com/office/powerpoint/2010/main">
    <mc:Choice Requires="p14">
      <p:transition spd="slow" p14:dur="2000" advTm="49903"/>
    </mc:Choice>
    <mc:Fallback xmlns="">
      <p:transition spd="slow" advTm="49903"/>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1024064" y="304800"/>
            <a:ext cx="8444401" cy="5977128"/>
          </a:xfrm>
          <a:prstGeom prst="rect">
            <a:avLst/>
          </a:prstGeom>
        </p:spPr>
      </p:pic>
    </p:spTree>
    <p:extLst>
      <p:ext uri="{BB962C8B-B14F-4D97-AF65-F5344CB8AC3E}">
        <p14:creationId xmlns:p14="http://schemas.microsoft.com/office/powerpoint/2010/main" val="3759226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tLang="en-US" dirty="0" smtClean="0"/>
              <a:t>Popular Notations</a:t>
            </a:r>
          </a:p>
        </p:txBody>
      </p:sp>
      <p:pic>
        <p:nvPicPr>
          <p:cNvPr id="1843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2613" y="1765272"/>
            <a:ext cx="4660901" cy="4883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43611" y="1765272"/>
            <a:ext cx="4598988" cy="2381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75931505"/>
      </p:ext>
    </p:extLst>
  </p:cSld>
  <p:clrMapOvr>
    <a:masterClrMapping/>
  </p:clrMapOvr>
  <mc:AlternateContent xmlns:mc="http://schemas.openxmlformats.org/markup-compatibility/2006" xmlns:p14="http://schemas.microsoft.com/office/powerpoint/2010/main">
    <mc:Choice Requires="p14">
      <p:transition spd="slow" p14:dur="2000" advTm="31564"/>
    </mc:Choice>
    <mc:Fallback xmlns="">
      <p:transition spd="slow" advTm="31564"/>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p:cNvSpPr>
            <a:spLocks noGrp="1" noChangeArrowheads="1"/>
          </p:cNvSpPr>
          <p:nvPr>
            <p:ph type="title"/>
          </p:nvPr>
        </p:nvSpPr>
        <p:spPr/>
        <p:txBody>
          <a:bodyPr/>
          <a:lstStyle/>
          <a:p>
            <a:pPr>
              <a:defRPr/>
            </a:pPr>
            <a:r>
              <a:rPr lang="en-US" dirty="0" smtClean="0">
                <a:ea typeface="+mj-ea"/>
              </a:rPr>
              <a:t>ER model -- Database Modeling</a:t>
            </a:r>
            <a:endParaRPr lang="en-US" dirty="0">
              <a:ea typeface="+mj-ea"/>
            </a:endParaRPr>
          </a:p>
        </p:txBody>
      </p:sp>
      <p:sp>
        <p:nvSpPr>
          <p:cNvPr id="10243" name="Rectangle 3"/>
          <p:cNvSpPr>
            <a:spLocks noGrp="1" noChangeArrowheads="1"/>
          </p:cNvSpPr>
          <p:nvPr>
            <p:ph idx="1"/>
          </p:nvPr>
        </p:nvSpPr>
        <p:spPr/>
        <p:txBody>
          <a:bodyPr>
            <a:normAutofit/>
          </a:bodyPr>
          <a:lstStyle/>
          <a:p>
            <a:r>
              <a:rPr lang="en-US" altLang="en-US" dirty="0" smtClean="0">
                <a:ea typeface="ＭＳ Ｐゴシック" pitchFamily="34" charset="-128"/>
              </a:rPr>
              <a:t>The ER data model employs three basic concepts: </a:t>
            </a:r>
          </a:p>
          <a:p>
            <a:pPr lvl="1"/>
            <a:r>
              <a:rPr lang="en-US" altLang="en-US" dirty="0" smtClean="0">
                <a:ea typeface="ＭＳ Ｐゴシック" pitchFamily="34" charset="-128"/>
              </a:rPr>
              <a:t>entity sets, </a:t>
            </a:r>
          </a:p>
          <a:p>
            <a:pPr lvl="1"/>
            <a:r>
              <a:rPr lang="en-US" altLang="en-US" dirty="0" smtClean="0">
                <a:ea typeface="ＭＳ Ｐゴシック" pitchFamily="34" charset="-128"/>
              </a:rPr>
              <a:t>relationship sets, </a:t>
            </a:r>
          </a:p>
          <a:p>
            <a:pPr lvl="1"/>
            <a:r>
              <a:rPr lang="en-US" altLang="en-US" dirty="0" smtClean="0">
                <a:ea typeface="ＭＳ Ｐゴシック" pitchFamily="34" charset="-128"/>
              </a:rPr>
              <a:t>attributes.</a:t>
            </a:r>
          </a:p>
          <a:p>
            <a:r>
              <a:rPr lang="en-US" altLang="en-US" dirty="0" smtClean="0">
                <a:ea typeface="ＭＳ Ｐゴシック" pitchFamily="34" charset="-128"/>
              </a:rPr>
              <a:t>The ER model also has an associated diagrammatic representation, the ER diagram, which can express the overall logical structure of a database graphically.</a:t>
            </a:r>
          </a:p>
          <a:p>
            <a:pPr>
              <a:buFont typeface="Monotype Sorts" pitchFamily="2" charset="2"/>
              <a:buNone/>
            </a:pPr>
            <a:endParaRPr lang="en-US" altLang="en-US" dirty="0" smtClean="0">
              <a:ea typeface="ＭＳ Ｐゴシック" pitchFamily="34" charset="-128"/>
            </a:endParaRPr>
          </a:p>
          <a:p>
            <a:endParaRPr lang="en-US" altLang="en-US" dirty="0" smtClean="0">
              <a:ea typeface="ＭＳ Ｐゴシック" pitchFamily="34" charset="-128"/>
            </a:endParaRPr>
          </a:p>
        </p:txBody>
      </p:sp>
    </p:spTree>
    <p:extLst>
      <p:ext uri="{BB962C8B-B14F-4D97-AF65-F5344CB8AC3E}">
        <p14:creationId xmlns:p14="http://schemas.microsoft.com/office/powerpoint/2010/main" val="2940764211"/>
      </p:ext>
    </p:extLst>
  </p:cSld>
  <p:clrMapOvr>
    <a:masterClrMapping/>
  </p:clrMapOvr>
  <mc:AlternateContent xmlns:mc="http://schemas.openxmlformats.org/markup-compatibility/2006" xmlns:p14="http://schemas.microsoft.com/office/powerpoint/2010/main">
    <mc:Choice Requires="p14">
      <p:transition spd="slow" p14:dur="2000" advTm="33286"/>
    </mc:Choice>
    <mc:Fallback xmlns="">
      <p:transition spd="slow" advTm="33286"/>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p:cNvSpPr>
            <a:spLocks noGrp="1" noChangeArrowheads="1"/>
          </p:cNvSpPr>
          <p:nvPr>
            <p:ph type="title"/>
          </p:nvPr>
        </p:nvSpPr>
        <p:spPr/>
        <p:txBody>
          <a:bodyPr/>
          <a:lstStyle/>
          <a:p>
            <a:pPr>
              <a:defRPr/>
            </a:pPr>
            <a:r>
              <a:rPr lang="en-US" dirty="0" smtClean="0">
                <a:ea typeface="+mj-ea"/>
              </a:rPr>
              <a:t>Entity Sets</a:t>
            </a:r>
            <a:endParaRPr lang="en-US" dirty="0">
              <a:ea typeface="+mj-ea"/>
            </a:endParaRPr>
          </a:p>
        </p:txBody>
      </p:sp>
      <p:sp>
        <p:nvSpPr>
          <p:cNvPr id="11267" name="Rectangle 3"/>
          <p:cNvSpPr>
            <a:spLocks noGrp="1" noChangeArrowheads="1"/>
          </p:cNvSpPr>
          <p:nvPr>
            <p:ph idx="1"/>
          </p:nvPr>
        </p:nvSpPr>
        <p:spPr>
          <a:xfrm>
            <a:off x="676656" y="2011680"/>
            <a:ext cx="10753725" cy="4428449"/>
          </a:xfrm>
        </p:spPr>
        <p:txBody>
          <a:bodyPr>
            <a:normAutofit/>
          </a:bodyPr>
          <a:lstStyle/>
          <a:p>
            <a:r>
              <a:rPr lang="en-US" altLang="en-US" dirty="0" smtClean="0">
                <a:ea typeface="ＭＳ Ｐゴシック" pitchFamily="34" charset="-128"/>
              </a:rPr>
              <a:t>An </a:t>
            </a:r>
            <a:r>
              <a:rPr lang="en-US" altLang="en-US" b="1" dirty="0" smtClean="0">
                <a:solidFill>
                  <a:srgbClr val="000099"/>
                </a:solidFill>
                <a:ea typeface="ＭＳ Ｐゴシック" pitchFamily="34" charset="-128"/>
              </a:rPr>
              <a:t>entity</a:t>
            </a:r>
            <a:r>
              <a:rPr lang="en-US" altLang="en-US" b="1" dirty="0" smtClean="0">
                <a:ea typeface="ＭＳ Ｐゴシック" pitchFamily="34" charset="-128"/>
              </a:rPr>
              <a:t> </a:t>
            </a:r>
            <a:r>
              <a:rPr lang="en-US" altLang="en-US" dirty="0" smtClean="0">
                <a:ea typeface="ＭＳ Ｐゴシック" pitchFamily="34" charset="-128"/>
              </a:rPr>
              <a:t>is an object that exists and is distinguishable from other objects.</a:t>
            </a:r>
          </a:p>
          <a:p>
            <a:pPr lvl="1"/>
            <a:r>
              <a:rPr lang="en-US" altLang="en-US" sz="2000" b="1" dirty="0">
                <a:ea typeface="ＭＳ Ｐゴシック" pitchFamily="34" charset="-128"/>
              </a:rPr>
              <a:t>Example:</a:t>
            </a:r>
            <a:r>
              <a:rPr lang="en-US" altLang="en-US" sz="2000" dirty="0">
                <a:ea typeface="ＭＳ Ｐゴシック" pitchFamily="34" charset="-128"/>
              </a:rPr>
              <a:t>  specific person, company, event, plant</a:t>
            </a:r>
            <a:endParaRPr lang="en-US" altLang="en-US" dirty="0" smtClean="0">
              <a:ea typeface="ＭＳ Ｐゴシック" pitchFamily="34" charset="-128"/>
            </a:endParaRPr>
          </a:p>
          <a:p>
            <a:r>
              <a:rPr lang="en-US" altLang="en-US" dirty="0" smtClean="0">
                <a:ea typeface="ＭＳ Ｐゴシック" pitchFamily="34" charset="-128"/>
              </a:rPr>
              <a:t>An </a:t>
            </a:r>
            <a:r>
              <a:rPr lang="en-US" altLang="en-US" b="1" dirty="0" smtClean="0">
                <a:solidFill>
                  <a:srgbClr val="000099"/>
                </a:solidFill>
                <a:ea typeface="ＭＳ Ｐゴシック" pitchFamily="34" charset="-128"/>
              </a:rPr>
              <a:t>entity set (entity type)</a:t>
            </a:r>
            <a:r>
              <a:rPr lang="en-US" altLang="en-US" dirty="0" smtClean="0">
                <a:ea typeface="ＭＳ Ｐゴシック" pitchFamily="34" charset="-128"/>
              </a:rPr>
              <a:t> is a set of entities of the same type that share the same properties.</a:t>
            </a:r>
          </a:p>
          <a:p>
            <a:pPr lvl="1"/>
            <a:r>
              <a:rPr lang="en-US" altLang="en-US" sz="2000" b="1" dirty="0" smtClean="0">
                <a:ea typeface="ＭＳ Ｐゴシック" pitchFamily="34" charset="-128"/>
              </a:rPr>
              <a:t>Example: </a:t>
            </a:r>
            <a:r>
              <a:rPr lang="en-US" altLang="en-US" sz="2000" dirty="0" smtClean="0">
                <a:ea typeface="ＭＳ Ｐゴシック" pitchFamily="34" charset="-128"/>
              </a:rPr>
              <a:t>set of all persons, companies, trees, holidays</a:t>
            </a:r>
          </a:p>
          <a:p>
            <a:r>
              <a:rPr lang="en-US" dirty="0" smtClean="0">
                <a:ea typeface="ＭＳ Ｐゴシック" pitchFamily="34" charset="-128"/>
              </a:rPr>
              <a:t>An entity is represented by a set of </a:t>
            </a:r>
            <a:r>
              <a:rPr lang="en-US" b="1" dirty="0" smtClean="0">
                <a:solidFill>
                  <a:srgbClr val="000099"/>
                </a:solidFill>
                <a:ea typeface="ＭＳ Ｐゴシック" pitchFamily="34" charset="-128"/>
              </a:rPr>
              <a:t>attributes. </a:t>
            </a:r>
            <a:endParaRPr lang="en-US" dirty="0" smtClean="0">
              <a:ea typeface="ＭＳ Ｐゴシック" pitchFamily="34" charset="-128"/>
            </a:endParaRPr>
          </a:p>
          <a:p>
            <a:pPr lvl="1"/>
            <a:r>
              <a:rPr lang="en-US" sz="2000" dirty="0" smtClean="0">
                <a:ea typeface="ＭＳ Ｐゴシック" pitchFamily="34" charset="-128"/>
              </a:rPr>
              <a:t>Example:    </a:t>
            </a:r>
          </a:p>
          <a:p>
            <a:pPr lvl="1">
              <a:buFont typeface="Monotype Sorts" pitchFamily="2" charset="2"/>
              <a:buNone/>
            </a:pPr>
            <a:r>
              <a:rPr lang="en-US" b="1" dirty="0" smtClean="0">
                <a:ea typeface="ＭＳ Ｐゴシック" pitchFamily="34" charset="-128"/>
              </a:rPr>
              <a:t>	</a:t>
            </a:r>
            <a:r>
              <a:rPr lang="en-US" sz="2000" b="1" i="1" dirty="0" smtClean="0">
                <a:ea typeface="ＭＳ Ｐゴシック" pitchFamily="34" charset="-128"/>
              </a:rPr>
              <a:t>instructor</a:t>
            </a:r>
            <a:r>
              <a:rPr lang="en-US" sz="2000" i="1" dirty="0" smtClean="0">
                <a:ea typeface="ＭＳ Ｐゴシック" pitchFamily="34" charset="-128"/>
              </a:rPr>
              <a:t> = </a:t>
            </a:r>
            <a:r>
              <a:rPr lang="en-US" sz="2000" dirty="0" smtClean="0">
                <a:ea typeface="ＭＳ Ｐゴシック" pitchFamily="34" charset="-128"/>
              </a:rPr>
              <a:t>(</a:t>
            </a:r>
            <a:r>
              <a:rPr lang="en-US" sz="2000" i="1" dirty="0" smtClean="0">
                <a:ea typeface="ＭＳ Ｐゴシック" pitchFamily="34" charset="-128"/>
              </a:rPr>
              <a:t>ID, name, street, city, salary </a:t>
            </a:r>
            <a:r>
              <a:rPr lang="en-US" sz="2000" dirty="0" smtClean="0">
                <a:ea typeface="ＭＳ Ｐゴシック" pitchFamily="34" charset="-128"/>
              </a:rPr>
              <a:t>)</a:t>
            </a:r>
            <a:r>
              <a:rPr lang="en-US" sz="2000" i="1" dirty="0" smtClean="0">
                <a:ea typeface="ＭＳ Ｐゴシック" pitchFamily="34" charset="-128"/>
              </a:rPr>
              <a:t/>
            </a:r>
            <a:br>
              <a:rPr lang="en-US" sz="2000" i="1" dirty="0" smtClean="0">
                <a:ea typeface="ＭＳ Ｐゴシック" pitchFamily="34" charset="-128"/>
              </a:rPr>
            </a:br>
            <a:r>
              <a:rPr lang="en-US" sz="2000" b="1" i="1" dirty="0" smtClean="0">
                <a:ea typeface="ＭＳ Ｐゴシック" pitchFamily="34" charset="-128"/>
              </a:rPr>
              <a:t>course</a:t>
            </a:r>
            <a:r>
              <a:rPr lang="en-US" sz="2000" i="1" dirty="0" smtClean="0">
                <a:ea typeface="ＭＳ Ｐゴシック" pitchFamily="34" charset="-128"/>
              </a:rPr>
              <a:t>= </a:t>
            </a:r>
            <a:r>
              <a:rPr lang="en-US" sz="2000" dirty="0" smtClean="0">
                <a:ea typeface="ＭＳ Ｐゴシック" pitchFamily="34" charset="-128"/>
              </a:rPr>
              <a:t>(</a:t>
            </a:r>
            <a:r>
              <a:rPr lang="en-US" sz="2000" i="1" dirty="0" err="1" smtClean="0">
                <a:ea typeface="ＭＳ Ｐゴシック" pitchFamily="34" charset="-128"/>
              </a:rPr>
              <a:t>course_id</a:t>
            </a:r>
            <a:r>
              <a:rPr lang="en-US" sz="2000" i="1" dirty="0" smtClean="0">
                <a:ea typeface="ＭＳ Ｐゴシック" pitchFamily="34" charset="-128"/>
              </a:rPr>
              <a:t>, title, credits</a:t>
            </a:r>
            <a:r>
              <a:rPr lang="en-US" sz="2000" dirty="0" smtClean="0">
                <a:ea typeface="ＭＳ Ｐゴシック" pitchFamily="34" charset="-128"/>
              </a:rPr>
              <a:t>)</a:t>
            </a:r>
            <a:endParaRPr lang="en-US" sz="2000" i="1" dirty="0" smtClean="0">
              <a:solidFill>
                <a:schemeClr val="tx2"/>
              </a:solidFill>
              <a:ea typeface="ＭＳ Ｐゴシック" pitchFamily="34" charset="-128"/>
            </a:endParaRPr>
          </a:p>
          <a:p>
            <a:pPr>
              <a:buFont typeface="Monotype Sorts" pitchFamily="2" charset="2"/>
              <a:buNone/>
            </a:pPr>
            <a:endParaRPr lang="en-US" altLang="en-US" dirty="0" smtClean="0">
              <a:ea typeface="ＭＳ Ｐゴシック" pitchFamily="34" charset="-128"/>
            </a:endParaRPr>
          </a:p>
        </p:txBody>
      </p:sp>
    </p:spTree>
    <p:custDataLst>
      <p:tags r:id="rId1"/>
    </p:custDataLst>
    <p:extLst>
      <p:ext uri="{BB962C8B-B14F-4D97-AF65-F5344CB8AC3E}">
        <p14:creationId xmlns:p14="http://schemas.microsoft.com/office/powerpoint/2010/main" val="2649813474"/>
      </p:ext>
    </p:extLst>
  </p:cSld>
  <p:clrMapOvr>
    <a:masterClrMapping/>
  </p:clrMapOvr>
  <mc:AlternateContent xmlns:mc="http://schemas.openxmlformats.org/markup-compatibility/2006" xmlns:p14="http://schemas.microsoft.com/office/powerpoint/2010/main">
    <mc:Choice Requires="p14">
      <p:transition spd="slow" p14:dur="2000" advTm="98171"/>
    </mc:Choice>
    <mc:Fallback xmlns="">
      <p:transition spd="slow" advTm="9817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26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26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26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6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26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2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TIMING" val="|43.2|25.9|46.8|12"/>
</p:tagLst>
</file>

<file path=ppt/tags/tag10.xml><?xml version="1.0" encoding="utf-8"?>
<p:tagLst xmlns:a="http://schemas.openxmlformats.org/drawingml/2006/main" xmlns:r="http://schemas.openxmlformats.org/officeDocument/2006/relationships" xmlns:p="http://schemas.openxmlformats.org/presentationml/2006/main">
  <p:tag name="TIMING" val="|3.9"/>
</p:tagLst>
</file>

<file path=ppt/tags/tag11.xml><?xml version="1.0" encoding="utf-8"?>
<p:tagLst xmlns:a="http://schemas.openxmlformats.org/drawingml/2006/main" xmlns:r="http://schemas.openxmlformats.org/officeDocument/2006/relationships" xmlns:p="http://schemas.openxmlformats.org/presentationml/2006/main">
  <p:tag name="TIMING" val="|1.1"/>
</p:tagLst>
</file>

<file path=ppt/tags/tag2.xml><?xml version="1.0" encoding="utf-8"?>
<p:tagLst xmlns:a="http://schemas.openxmlformats.org/drawingml/2006/main" xmlns:r="http://schemas.openxmlformats.org/officeDocument/2006/relationships" xmlns:p="http://schemas.openxmlformats.org/presentationml/2006/main">
  <p:tag name="TIMING" val="|5.6|7.9|45.6"/>
</p:tagLst>
</file>

<file path=ppt/tags/tag3.xml><?xml version="1.0" encoding="utf-8"?>
<p:tagLst xmlns:a="http://schemas.openxmlformats.org/drawingml/2006/main" xmlns:r="http://schemas.openxmlformats.org/officeDocument/2006/relationships" xmlns:p="http://schemas.openxmlformats.org/presentationml/2006/main">
  <p:tag name="TIMING" val="|3|15.5|42.7"/>
</p:tagLst>
</file>

<file path=ppt/tags/tag4.xml><?xml version="1.0" encoding="utf-8"?>
<p:tagLst xmlns:a="http://schemas.openxmlformats.org/drawingml/2006/main" xmlns:r="http://schemas.openxmlformats.org/officeDocument/2006/relationships" xmlns:p="http://schemas.openxmlformats.org/presentationml/2006/main">
  <p:tag name="TIMING" val="|1.6"/>
</p:tagLst>
</file>

<file path=ppt/tags/tag5.xml><?xml version="1.0" encoding="utf-8"?>
<p:tagLst xmlns:a="http://schemas.openxmlformats.org/drawingml/2006/main" xmlns:r="http://schemas.openxmlformats.org/officeDocument/2006/relationships" xmlns:p="http://schemas.openxmlformats.org/presentationml/2006/main">
  <p:tag name="TIMING" val="|61.1"/>
</p:tagLst>
</file>

<file path=ppt/tags/tag6.xml><?xml version="1.0" encoding="utf-8"?>
<p:tagLst xmlns:a="http://schemas.openxmlformats.org/drawingml/2006/main" xmlns:r="http://schemas.openxmlformats.org/officeDocument/2006/relationships" xmlns:p="http://schemas.openxmlformats.org/presentationml/2006/main">
  <p:tag name="TIMING" val="|61.2|82.1|1.8"/>
</p:tagLst>
</file>

<file path=ppt/tags/tag7.xml><?xml version="1.0" encoding="utf-8"?>
<p:tagLst xmlns:a="http://schemas.openxmlformats.org/drawingml/2006/main" xmlns:r="http://schemas.openxmlformats.org/officeDocument/2006/relationships" xmlns:p="http://schemas.openxmlformats.org/presentationml/2006/main">
  <p:tag name="TIMING" val="|5.1"/>
</p:tagLst>
</file>

<file path=ppt/tags/tag8.xml><?xml version="1.0" encoding="utf-8"?>
<p:tagLst xmlns:a="http://schemas.openxmlformats.org/drawingml/2006/main" xmlns:r="http://schemas.openxmlformats.org/officeDocument/2006/relationships" xmlns:p="http://schemas.openxmlformats.org/presentationml/2006/main">
  <p:tag name="TIMING" val="|22.4"/>
</p:tagLst>
</file>

<file path=ppt/tags/tag9.xml><?xml version="1.0" encoding="utf-8"?>
<p:tagLst xmlns:a="http://schemas.openxmlformats.org/drawingml/2006/main" xmlns:r="http://schemas.openxmlformats.org/officeDocument/2006/relationships" xmlns:p="http://schemas.openxmlformats.org/presentationml/2006/main">
  <p:tag name="TIMING" val="|6.8"/>
</p:tagLst>
</file>

<file path=ppt/theme/theme1.xml><?xml version="1.0" encoding="utf-8"?>
<a:theme xmlns:a="http://schemas.openxmlformats.org/drawingml/2006/main" name="Theme1">
  <a:themeElements>
    <a:clrScheme name="Metropolitan">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Theme1" id="{D0E9A459-E456-48A8-881C-3844D29F486C}" vid="{2D994757-5801-47AB-817C-C67C4402F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14784</TotalTime>
  <Words>3314</Words>
  <Application>Microsoft Office PowerPoint</Application>
  <PresentationFormat>Widescreen</PresentationFormat>
  <Paragraphs>273</Paragraphs>
  <Slides>49</Slides>
  <Notes>45</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49</vt:i4>
      </vt:variant>
    </vt:vector>
  </HeadingPairs>
  <TitlesOfParts>
    <vt:vector size="62" baseType="lpstr">
      <vt:lpstr>ＭＳ Ｐゴシック</vt:lpstr>
      <vt:lpstr>Arial</vt:lpstr>
      <vt:lpstr>Calibri</vt:lpstr>
      <vt:lpstr>Calibri Light</vt:lpstr>
      <vt:lpstr>Helvetica</vt:lpstr>
      <vt:lpstr>Monotype Sorts</vt:lpstr>
      <vt:lpstr>Symbol</vt:lpstr>
      <vt:lpstr>Tahoma</vt:lpstr>
      <vt:lpstr>Times</vt:lpstr>
      <vt:lpstr>Times New Roman</vt:lpstr>
      <vt:lpstr>Webdings</vt:lpstr>
      <vt:lpstr>Wingdings</vt:lpstr>
      <vt:lpstr>Theme1</vt:lpstr>
      <vt:lpstr>Lecture 13-15 </vt:lpstr>
      <vt:lpstr>Outline</vt:lpstr>
      <vt:lpstr>Design Phases</vt:lpstr>
      <vt:lpstr>Design Phases (Cont.)</vt:lpstr>
      <vt:lpstr>Design Approaches</vt:lpstr>
      <vt:lpstr>PowerPoint Presentation</vt:lpstr>
      <vt:lpstr>Popular Notations</vt:lpstr>
      <vt:lpstr>ER model -- Database Modeling</vt:lpstr>
      <vt:lpstr>Entity Sets</vt:lpstr>
      <vt:lpstr>Entity Sets -- instructor and student</vt:lpstr>
      <vt:lpstr>Relationship Sets</vt:lpstr>
      <vt:lpstr>Relationship Set advisor</vt:lpstr>
      <vt:lpstr>Relationship Sets (Cont.)</vt:lpstr>
      <vt:lpstr>Degree of a Relationship Set</vt:lpstr>
      <vt:lpstr>Recursive Relationship</vt:lpstr>
      <vt:lpstr>Mapping Cardinality Constraints</vt:lpstr>
      <vt:lpstr>Mapping Cardinalities</vt:lpstr>
      <vt:lpstr>Mapping Cardinalities </vt:lpstr>
      <vt:lpstr>Complex Attributes</vt:lpstr>
      <vt:lpstr>Composite Attributes</vt:lpstr>
      <vt:lpstr>Redundant Attributes</vt:lpstr>
      <vt:lpstr>Weak Entity Sets</vt:lpstr>
      <vt:lpstr>PowerPoint Presentation</vt:lpstr>
      <vt:lpstr>Entity Sets</vt:lpstr>
      <vt:lpstr>Relationship  Sets </vt:lpstr>
      <vt:lpstr>Relationship Sets with Attributes</vt:lpstr>
      <vt:lpstr>Notation to Express Entity with Complex Attributes</vt:lpstr>
      <vt:lpstr>Roles</vt:lpstr>
      <vt:lpstr>Entities associated through two distinct relationships with role names</vt:lpstr>
      <vt:lpstr>Cardinality Constraints</vt:lpstr>
      <vt:lpstr>One-to-Many Relationship</vt:lpstr>
      <vt:lpstr>Many-to-One Relationships</vt:lpstr>
      <vt:lpstr>Many-to-Many Relationship</vt:lpstr>
      <vt:lpstr>Notation for Expressing More Complex Constraints</vt:lpstr>
      <vt:lpstr>Structural Constraints</vt:lpstr>
      <vt:lpstr>Multiplicity as cardinality and participation constraints</vt:lpstr>
      <vt:lpstr>Multiplicity of Staff Manages Branch (1:1) relationship </vt:lpstr>
      <vt:lpstr>Multiplicity of Staff Oversees PropertyForRent (1:*) relationship</vt:lpstr>
      <vt:lpstr>Multiplicity of Newspaper Advertises PropertyForRent (*:*) relationship </vt:lpstr>
      <vt:lpstr>Important cardinalities</vt:lpstr>
      <vt:lpstr>Total and Partial Participation</vt:lpstr>
      <vt:lpstr>Expressing Weak Entity Sets</vt:lpstr>
      <vt:lpstr>E-R Diagram for a University Enterprise</vt:lpstr>
      <vt:lpstr>ER diagram of Branch user views of DreamHome</vt:lpstr>
      <vt:lpstr>Practice Question 01</vt:lpstr>
      <vt:lpstr>Practice Question 02</vt:lpstr>
      <vt:lpstr>Summary of Symbols Used in E-R Notation</vt:lpstr>
      <vt:lpstr>Symbols Used in E-R Notation (Cont.)</vt:lpstr>
      <vt:lpstr>Suggested Reading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01</dc:title>
  <dc:creator>Marina Rajput</dc:creator>
  <cp:lastModifiedBy>Marina Rajput</cp:lastModifiedBy>
  <cp:revision>259</cp:revision>
  <dcterms:created xsi:type="dcterms:W3CDTF">2020-01-09T04:53:40Z</dcterms:created>
  <dcterms:modified xsi:type="dcterms:W3CDTF">2024-02-22T06:22:27Z</dcterms:modified>
</cp:coreProperties>
</file>