
<file path=[Content_Types].xml><?xml version="1.0" encoding="utf-8"?>
<Types xmlns="http://schemas.openxmlformats.org/package/2006/content-types">
  <Default Extension="png" ContentType="image/pn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56" r:id="rId2"/>
    <p:sldId id="259" r:id="rId3"/>
    <p:sldId id="387" r:id="rId4"/>
    <p:sldId id="386"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89" r:id="rId25"/>
    <p:sldId id="390" r:id="rId26"/>
    <p:sldId id="378" r:id="rId27"/>
    <p:sldId id="379" r:id="rId28"/>
    <p:sldId id="380" r:id="rId29"/>
    <p:sldId id="381" r:id="rId30"/>
    <p:sldId id="382" r:id="rId31"/>
    <p:sldId id="383" r:id="rId32"/>
    <p:sldId id="346" r:id="rId33"/>
    <p:sldId id="347" r:id="rId34"/>
    <p:sldId id="384" r:id="rId35"/>
    <p:sldId id="3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5394" autoAdjust="0"/>
  </p:normalViewPr>
  <p:slideViewPr>
    <p:cSldViewPr snapToGrid="0">
      <p:cViewPr varScale="1">
        <p:scale>
          <a:sx n="113" d="100"/>
          <a:sy n="113" d="100"/>
        </p:scale>
        <p:origin x="9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4C6B2-FFAB-4457-947A-AF81D89F9F30}"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42718-2306-4720-B007-F10CEC1EAC3C}" type="slidenum">
              <a:rPr lang="en-US" smtClean="0"/>
              <a:t>‹#›</a:t>
            </a:fld>
            <a:endParaRPr lang="en-US"/>
          </a:p>
        </p:txBody>
      </p:sp>
    </p:spTree>
    <p:extLst>
      <p:ext uri="{BB962C8B-B14F-4D97-AF65-F5344CB8AC3E}">
        <p14:creationId xmlns:p14="http://schemas.microsoft.com/office/powerpoint/2010/main" val="268089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1</a:t>
            </a:fld>
            <a:endParaRPr lang="en-US"/>
          </a:p>
        </p:txBody>
      </p:sp>
    </p:spTree>
    <p:extLst>
      <p:ext uri="{BB962C8B-B14F-4D97-AF65-F5344CB8AC3E}">
        <p14:creationId xmlns:p14="http://schemas.microsoft.com/office/powerpoint/2010/main" val="402057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Rot="1" noChangeAspect="1" noChangeArrowheads="1" noTextEdit="1"/>
          </p:cNvSpPr>
          <p:nvPr>
            <p:ph type="sldImg"/>
          </p:nvPr>
        </p:nvSpPr>
        <p:spPr>
          <a:ln cap="flat"/>
        </p:spPr>
      </p:sp>
      <p:sp>
        <p:nvSpPr>
          <p:cNvPr id="27651" name="Rectangle 102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0460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14</a:t>
            </a:fld>
            <a:endParaRPr lang="en-US"/>
          </a:p>
        </p:txBody>
      </p:sp>
    </p:spTree>
    <p:extLst>
      <p:ext uri="{BB962C8B-B14F-4D97-AF65-F5344CB8AC3E}">
        <p14:creationId xmlns:p14="http://schemas.microsoft.com/office/powerpoint/2010/main" val="3500683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64376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6" tIns="46579" rIns="93156" bIns="46579" anchor="b"/>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D23B62D7-7F71-482D-B0D1-5550819F53B6}" type="slidenum">
              <a:rPr lang="en-US" altLang="en-US" sz="1200"/>
              <a:pPr algn="r"/>
              <a:t>27</a:t>
            </a:fld>
            <a:endParaRPr lang="en-US" alt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57200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6" tIns="46579" rIns="93156" bIns="46579" anchor="b"/>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814C30A5-9C23-4980-9E71-F54B0B5846FF}" type="slidenum">
              <a:rPr lang="en-US" altLang="en-US" sz="1200"/>
              <a:pPr algn="r"/>
              <a:t>28</a:t>
            </a:fld>
            <a:endParaRPr lang="en-US" altLang="en-US" sz="12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84506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6" tIns="46579" rIns="93156" bIns="46579" anchor="b"/>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DAB6F90E-CA1A-4B86-973C-1FB949C57B9D}" type="slidenum">
              <a:rPr lang="en-US" altLang="en-US" sz="1200"/>
              <a:pPr algn="r"/>
              <a:t>29</a:t>
            </a:fld>
            <a:endParaRPr lang="en-US" alt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25648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6" tIns="46579" rIns="93156" bIns="46579" anchor="b"/>
          <a:lstStyle>
            <a:lvl1pPr>
              <a:defRPr sz="1600">
                <a:solidFill>
                  <a:schemeClr val="tx1"/>
                </a:solidFill>
                <a:latin typeface="Helvetica" panose="020B0604020202020204" pitchFamily="34" charset="0"/>
                <a:ea typeface="ＭＳ Ｐゴシック" pitchFamily="34" charset="-128"/>
              </a:defRPr>
            </a:lvl1pPr>
            <a:lvl2pPr marL="742950" indent="-285750">
              <a:defRPr sz="1600">
                <a:solidFill>
                  <a:schemeClr val="tx1"/>
                </a:solidFill>
                <a:latin typeface="Helvetica" panose="020B0604020202020204" pitchFamily="34" charset="0"/>
                <a:ea typeface="ＭＳ Ｐゴシック" pitchFamily="34" charset="-128"/>
              </a:defRPr>
            </a:lvl2pPr>
            <a:lvl3pPr marL="1143000" indent="-228600">
              <a:defRPr sz="1600">
                <a:solidFill>
                  <a:schemeClr val="tx1"/>
                </a:solidFill>
                <a:latin typeface="Helvetica" panose="020B0604020202020204" pitchFamily="34" charset="0"/>
                <a:ea typeface="ＭＳ Ｐゴシック" pitchFamily="34" charset="-128"/>
              </a:defRPr>
            </a:lvl3pPr>
            <a:lvl4pPr marL="1600200" indent="-228600">
              <a:defRPr sz="1600">
                <a:solidFill>
                  <a:schemeClr val="tx1"/>
                </a:solidFill>
                <a:latin typeface="Helvetica" panose="020B0604020202020204" pitchFamily="34" charset="0"/>
                <a:ea typeface="ＭＳ Ｐゴシック" pitchFamily="34" charset="-128"/>
              </a:defRPr>
            </a:lvl4pPr>
            <a:lvl5pPr marL="2057400" indent="-228600">
              <a:defRPr sz="1600">
                <a:solidFill>
                  <a:schemeClr val="tx1"/>
                </a:solidFill>
                <a:latin typeface="Helvetica" panose="020B0604020202020204"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pPr algn="r"/>
            <a:fld id="{7A71C659-AA70-461B-9AEA-2ED8E0C874BF}" type="slidenum">
              <a:rPr lang="en-US" altLang="en-US" sz="1200"/>
              <a:pPr algn="r"/>
              <a:t>30</a:t>
            </a:fld>
            <a:endParaRPr lang="en-US" altLang="en-US" sz="120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64635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7B521B6A-E6DC-403B-AED0-BE6AB7962B91}" type="slidenum">
              <a:rPr lang="en-US" altLang="en-US" sz="1200"/>
              <a:pPr/>
              <a:t>31</a:t>
            </a:fld>
            <a:endParaRPr lang="en-US" alt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42137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CF895E01-CB0A-433B-A102-2598FCEAC068}" type="slidenum">
              <a:rPr lang="en-US" altLang="en-US" sz="1200"/>
              <a:pPr/>
              <a:t>32</a:t>
            </a:fld>
            <a:endParaRPr lang="en-US" altLang="en-US"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2110482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itchFamily="34" charset="-128"/>
              </a:defRPr>
            </a:lvl1pPr>
            <a:lvl2pPr marL="742950" indent="-285750" defTabSz="928688">
              <a:defRPr sz="1600">
                <a:solidFill>
                  <a:schemeClr val="tx1"/>
                </a:solidFill>
                <a:latin typeface="Helvetica" panose="020B0604020202020204" pitchFamily="34" charset="0"/>
                <a:ea typeface="ＭＳ Ｐゴシック" pitchFamily="34" charset="-128"/>
              </a:defRPr>
            </a:lvl2pPr>
            <a:lvl3pPr marL="1143000" indent="-228600" defTabSz="928688">
              <a:defRPr sz="1600">
                <a:solidFill>
                  <a:schemeClr val="tx1"/>
                </a:solidFill>
                <a:latin typeface="Helvetica" panose="020B0604020202020204" pitchFamily="34" charset="0"/>
                <a:ea typeface="ＭＳ Ｐゴシック" pitchFamily="34" charset="-128"/>
              </a:defRPr>
            </a:lvl3pPr>
            <a:lvl4pPr marL="1600200" indent="-228600" defTabSz="928688">
              <a:defRPr sz="1600">
                <a:solidFill>
                  <a:schemeClr val="tx1"/>
                </a:solidFill>
                <a:latin typeface="Helvetica" panose="020B0604020202020204" pitchFamily="34" charset="0"/>
                <a:ea typeface="ＭＳ Ｐゴシック" pitchFamily="34" charset="-128"/>
              </a:defRPr>
            </a:lvl4pPr>
            <a:lvl5pPr marL="2057400" indent="-228600" defTabSz="928688">
              <a:defRPr sz="1600">
                <a:solidFill>
                  <a:schemeClr val="tx1"/>
                </a:solidFill>
                <a:latin typeface="Helvetica" panose="020B0604020202020204" pitchFamily="34" charset="0"/>
                <a:ea typeface="ＭＳ Ｐゴシック"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BFF6DD72-92D7-43B3-B725-71D9DAFE0BAA}" type="slidenum">
              <a:rPr lang="en-US" altLang="en-US" sz="1200"/>
              <a:pPr/>
              <a:t>33</a:t>
            </a:fld>
            <a:endParaRPr lang="en-US" alt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18927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9CCD1A5-3AD0-436B-8F85-5D2DAB0B70C3}" type="slidenum">
              <a:rPr lang="en-CA" sz="1200">
                <a:latin typeface="Tahoma" panose="020B0604030504040204" pitchFamily="34" charset="0"/>
              </a:rPr>
              <a:pPr eaLnBrk="1" hangingPunct="1"/>
              <a:t>2</a:t>
            </a:fld>
            <a:endParaRPr lang="en-CA"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6207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cap="flat"/>
        </p:spPr>
      </p:sp>
      <p:sp>
        <p:nvSpPr>
          <p:cNvPr id="102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2896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5077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noFill/>
        </p:spPr>
        <p:txBody>
          <a:bodyPr/>
          <a:lstStyle/>
          <a:p>
            <a:r>
              <a:rPr lang="en-US" sz="1200" b="0" i="0" u="none" strike="noStrike" kern="1200" baseline="0" dirty="0" smtClean="0">
                <a:solidFill>
                  <a:schemeClr val="tx1"/>
                </a:solidFill>
                <a:latin typeface="+mn-lt"/>
                <a:ea typeface="+mn-ea"/>
                <a:cs typeface="+mn-cs"/>
              </a:rPr>
              <a:t>a member of staff who is both a Manager and a member of Sales Personnel. In this example, Manager and </a:t>
            </a:r>
            <a:r>
              <a:rPr lang="en-US" sz="1200" b="0" i="0" u="none" strike="noStrike" kern="1200" baseline="0" dirty="0" err="1" smtClean="0">
                <a:solidFill>
                  <a:schemeClr val="tx1"/>
                </a:solidFill>
                <a:latin typeface="+mn-lt"/>
                <a:ea typeface="+mn-ea"/>
                <a:cs typeface="+mn-cs"/>
              </a:rPr>
              <a:t>SalesPersonnel</a:t>
            </a:r>
            <a:r>
              <a:rPr lang="en-US" sz="1200" b="0" i="0" u="none" strike="noStrike" kern="1200" baseline="0" dirty="0" smtClean="0">
                <a:solidFill>
                  <a:schemeClr val="tx1"/>
                </a:solidFill>
                <a:latin typeface="+mn-lt"/>
                <a:ea typeface="+mn-ea"/>
                <a:cs typeface="+mn-cs"/>
              </a:rPr>
              <a:t> are overlapping subclasses of the Staff</a:t>
            </a:r>
          </a:p>
          <a:p>
            <a:r>
              <a:rPr lang="en-US" sz="1200" b="0" i="0" u="none" strike="noStrike" kern="1200" baseline="0" dirty="0" smtClean="0">
                <a:solidFill>
                  <a:schemeClr val="tx1"/>
                </a:solidFill>
                <a:latin typeface="+mn-lt"/>
                <a:ea typeface="+mn-ea"/>
                <a:cs typeface="+mn-cs"/>
              </a:rPr>
              <a:t>superclass.</a:t>
            </a:r>
          </a:p>
          <a:p>
            <a:r>
              <a:rPr lang="en-US" sz="1200" b="0" i="0" u="none" strike="noStrike" kern="1200" baseline="0" dirty="0" smtClean="0">
                <a:solidFill>
                  <a:schemeClr val="tx1"/>
                </a:solidFill>
                <a:latin typeface="+mn-lt"/>
                <a:ea typeface="+mn-ea"/>
                <a:cs typeface="+mn-cs"/>
              </a:rPr>
              <a:t>On the other hand, not every member of a superclass need be a member of a subclass; for example, members of staff without a distinct job role such as a Manager or a</a:t>
            </a:r>
          </a:p>
          <a:p>
            <a:r>
              <a:rPr lang="en-US" sz="1200" b="0" i="0" u="none" strike="noStrike" kern="1200" baseline="0" dirty="0" smtClean="0">
                <a:solidFill>
                  <a:schemeClr val="tx1"/>
                </a:solidFill>
                <a:latin typeface="+mn-lt"/>
                <a:ea typeface="+mn-ea"/>
                <a:cs typeface="+mn-cs"/>
              </a:rPr>
              <a:t>member of Sales Personnel.</a:t>
            </a:r>
            <a:endParaRPr lang="en-US" altLang="en-US" dirty="0" smtClean="0"/>
          </a:p>
        </p:txBody>
      </p:sp>
    </p:spTree>
    <p:extLst>
      <p:ext uri="{BB962C8B-B14F-4D97-AF65-F5344CB8AC3E}">
        <p14:creationId xmlns:p14="http://schemas.microsoft.com/office/powerpoint/2010/main" val="277458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solidFill>
            <a:srgbClr val="FFFFFF"/>
          </a:solidFill>
          <a:ln cap="fla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smtClean="0"/>
          </a:p>
        </p:txBody>
      </p:sp>
    </p:spTree>
    <p:extLst>
      <p:ext uri="{BB962C8B-B14F-4D97-AF65-F5344CB8AC3E}">
        <p14:creationId xmlns:p14="http://schemas.microsoft.com/office/powerpoint/2010/main" val="354266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7327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5344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8076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8AD29DD-5CB9-4418-AB1C-C512CC2DFA09}" type="datetimeFigureOut">
              <a:rPr lang="en-US" smtClean="0"/>
              <a:t>2/29/2024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263049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16660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302064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AD29DD-5CB9-4418-AB1C-C512CC2DFA0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93808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D29DD-5CB9-4418-AB1C-C512CC2DFA09}"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7371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AD29DD-5CB9-4418-AB1C-C512CC2DFA09}"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1024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AD29DD-5CB9-4418-AB1C-C512CC2DFA09}"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58436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AD29DD-5CB9-4418-AB1C-C512CC2DFA09}"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27477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D29DD-5CB9-4418-AB1C-C512CC2DFA09}"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2E30-5DBB-4A5F-AABA-035890DF41EB}" type="slidenum">
              <a:rPr lang="en-US" smtClean="0"/>
              <a:t>‹#›</a:t>
            </a:fld>
            <a:endParaRPr lang="en-US"/>
          </a:p>
        </p:txBody>
      </p:sp>
    </p:spTree>
    <p:extLst>
      <p:ext uri="{BB962C8B-B14F-4D97-AF65-F5344CB8AC3E}">
        <p14:creationId xmlns:p14="http://schemas.microsoft.com/office/powerpoint/2010/main" val="144472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8AD29DD-5CB9-4418-AB1C-C512CC2DFA09}"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427901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8AD29DD-5CB9-4418-AB1C-C512CC2DFA09}" type="datetimeFigureOut">
              <a:rPr lang="en-US" smtClean="0"/>
              <a:t>2/29/2024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1859405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AD29DD-5CB9-4418-AB1C-C512CC2DFA09}" type="datetimeFigureOut">
              <a:rPr lang="en-US" smtClean="0"/>
              <a:t>2/29/2024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07A2E30-5DBB-4A5F-AABA-035890DF41EB}" type="slidenum">
              <a:rPr lang="en-US" smtClean="0"/>
              <a:t>‹#›</a:t>
            </a:fld>
            <a:endParaRPr lang="en-US"/>
          </a:p>
        </p:txBody>
      </p:sp>
    </p:spTree>
    <p:extLst>
      <p:ext uri="{BB962C8B-B14F-4D97-AF65-F5344CB8AC3E}">
        <p14:creationId xmlns:p14="http://schemas.microsoft.com/office/powerpoint/2010/main" val="10400780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wma"/><Relationship Id="rId1" Type="http://schemas.microsoft.com/office/2007/relationships/media" Target="../media/media3.wma"/><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hyperlink" Target="https://er-assistant.software.informer.com/" TargetMode="External"/><Relationship Id="rId2" Type="http://schemas.openxmlformats.org/officeDocument/2006/relationships/hyperlink" Target="https://www.visual-paradigm.com/download/community.jsp" TargetMode="External"/><Relationship Id="rId1" Type="http://schemas.openxmlformats.org/officeDocument/2006/relationships/slideLayout" Target="../slideLayouts/slideLayout2.xml"/><Relationship Id="rId4" Type="http://schemas.openxmlformats.org/officeDocument/2006/relationships/hyperlink" Target="https://www.lucidchart.com/pages/examples/er-diagram-too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pearson.com/us/higher-education/product/Connolly-Powerpoint-Slides-for-Database-Systems" TargetMode="External"/><Relationship Id="rId7" Type="http://schemas.openxmlformats.org/officeDocument/2006/relationships/hyperlink" Target="https://db-engines.com/en/ranking"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xml"/><Relationship Id="rId6" Type="http://schemas.openxmlformats.org/officeDocument/2006/relationships/hyperlink" Target="https://www.lucidchart.com/pages/examples/er-diagram-tool" TargetMode="External"/><Relationship Id="rId5" Type="http://schemas.openxmlformats.org/officeDocument/2006/relationships/hyperlink" Target="https://www.visual-paradigm.com/download/community.jsp" TargetMode="External"/><Relationship Id="rId4" Type="http://schemas.openxmlformats.org/officeDocument/2006/relationships/hyperlink" Target="https://er-assistant.software.inform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16-18 </a:t>
            </a:r>
            <a:endParaRPr lang="en-US" dirty="0"/>
          </a:p>
        </p:txBody>
      </p:sp>
      <p:sp>
        <p:nvSpPr>
          <p:cNvPr id="3" name="Subtitle 2"/>
          <p:cNvSpPr>
            <a:spLocks noGrp="1"/>
          </p:cNvSpPr>
          <p:nvPr>
            <p:ph type="subTitle" idx="1"/>
          </p:nvPr>
        </p:nvSpPr>
        <p:spPr/>
        <p:txBody>
          <a:bodyPr/>
          <a:lstStyle/>
          <a:p>
            <a:r>
              <a:rPr lang="en-US" b="1" dirty="0"/>
              <a:t>Database Design and the E-R Model</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783228058"/>
      </p:ext>
    </p:extLst>
  </p:cSld>
  <p:clrMapOvr>
    <a:masterClrMapping/>
  </p:clrMapOvr>
  <mc:AlternateContent xmlns:mc="http://schemas.openxmlformats.org/markup-compatibility/2006" xmlns:p14="http://schemas.microsoft.com/office/powerpoint/2010/main">
    <mc:Choice Requires="p14">
      <p:transition spd="slow" p14:dur="2000" advTm="29808"/>
    </mc:Choice>
    <mc:Fallback xmlns="">
      <p:transition spd="slow" advTm="298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57224" y="499533"/>
            <a:ext cx="10772775" cy="1100667"/>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sz="4800" dirty="0" smtClean="0"/>
              <a:t>Specialization / Generalization</a:t>
            </a:r>
          </a:p>
        </p:txBody>
      </p:sp>
      <p:sp>
        <p:nvSpPr>
          <p:cNvPr id="103427" name="Rectangle 3"/>
          <p:cNvSpPr>
            <a:spLocks noGrp="1" noChangeArrowheads="1"/>
          </p:cNvSpPr>
          <p:nvPr>
            <p:ph idx="1"/>
          </p:nvPr>
        </p:nvSpPr>
        <p:spPr>
          <a:xfrm>
            <a:off x="936625" y="1600200"/>
            <a:ext cx="10493374" cy="409984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pPr>
            <a:r>
              <a:rPr lang="en-AU" altLang="en-US" dirty="0" smtClean="0">
                <a:cs typeface="Times New Roman" panose="02020603050405020304" pitchFamily="18" charset="0"/>
              </a:rPr>
              <a:t>Specialization</a:t>
            </a:r>
            <a:r>
              <a:rPr lang="en-GB" altLang="en-US" dirty="0" smtClean="0"/>
              <a:t> </a:t>
            </a:r>
          </a:p>
          <a:p>
            <a:pPr lvl="1">
              <a:lnSpc>
                <a:spcPct val="90000"/>
              </a:lnSpc>
            </a:pPr>
            <a:r>
              <a:rPr lang="en-AU" altLang="en-US" dirty="0" smtClean="0">
                <a:cs typeface="Times New Roman" panose="02020603050405020304" pitchFamily="18" charset="0"/>
              </a:rPr>
              <a:t>Process of maximizing differences between members of an entity by identifying their distinguishing characteristics.</a:t>
            </a:r>
            <a:r>
              <a:rPr lang="en-GB" altLang="en-US" dirty="0" smtClean="0"/>
              <a:t> </a:t>
            </a:r>
          </a:p>
          <a:p>
            <a:pPr lvl="1">
              <a:lnSpc>
                <a:spcPct val="90000"/>
              </a:lnSpc>
            </a:pPr>
            <a:endParaRPr lang="en-GB" altLang="en-US" dirty="0" smtClean="0"/>
          </a:p>
          <a:p>
            <a:pPr>
              <a:lnSpc>
                <a:spcPct val="90000"/>
              </a:lnSpc>
            </a:pPr>
            <a:r>
              <a:rPr lang="en-GB" altLang="en-US" dirty="0" smtClean="0"/>
              <a:t>Generalization</a:t>
            </a:r>
          </a:p>
          <a:p>
            <a:pPr lvl="1">
              <a:lnSpc>
                <a:spcPct val="90000"/>
              </a:lnSpc>
            </a:pPr>
            <a:r>
              <a:rPr lang="en-AU" altLang="en-US" dirty="0" smtClean="0">
                <a:cs typeface="Times New Roman" panose="02020603050405020304" pitchFamily="18" charset="0"/>
              </a:rPr>
              <a:t>Process of minimizing differences between entities by identifying their common characteristics.</a:t>
            </a:r>
            <a:r>
              <a:rPr lang="en-GB" altLang="en-US" dirty="0" smtClean="0"/>
              <a:t> </a:t>
            </a:r>
          </a:p>
        </p:txBody>
      </p:sp>
      <p:sp>
        <p:nvSpPr>
          <p:cNvPr id="1946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311145793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34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4561" y="266700"/>
            <a:ext cx="11425727" cy="1331364"/>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AU" altLang="en-US" sz="4000" dirty="0" smtClean="0">
                <a:cs typeface="Times New Roman" panose="02020603050405020304" pitchFamily="18" charset="0"/>
              </a:rPr>
              <a:t>Specialization/generalization of </a:t>
            </a:r>
            <a:r>
              <a:rPr lang="en-AU" altLang="en-US" sz="4000" dirty="0" smtClean="0">
                <a:cs typeface="Arial" panose="020B0604020202020204" pitchFamily="34" charset="0"/>
              </a:rPr>
              <a:t>Staff</a:t>
            </a:r>
            <a:r>
              <a:rPr lang="en-AU" altLang="en-US" sz="4000" dirty="0" smtClean="0">
                <a:cs typeface="Times New Roman" panose="02020603050405020304" pitchFamily="18" charset="0"/>
              </a:rPr>
              <a:t> entity into subclasses representing job roles</a:t>
            </a:r>
            <a:endParaRPr lang="en-GB" altLang="en-US" sz="4000" dirty="0" smtClean="0"/>
          </a:p>
        </p:txBody>
      </p:sp>
      <p:pic>
        <p:nvPicPr>
          <p:cNvPr id="22532" name="Picture 9" descr="DS3-Figure 12-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447800"/>
            <a:ext cx="777240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10"/>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3463826462"/>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70019" y="266700"/>
            <a:ext cx="11323177" cy="129718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Autofit/>
          </a:bodyPr>
          <a:lstStyle/>
          <a:p>
            <a:r>
              <a:rPr lang="en-AU" altLang="en-US" sz="4000" dirty="0" smtClean="0">
                <a:cs typeface="Times New Roman" panose="02020603050405020304" pitchFamily="18" charset="0"/>
              </a:rPr>
              <a:t>Specialization/generalization of </a:t>
            </a:r>
            <a:r>
              <a:rPr lang="en-AU" altLang="en-US" sz="4000" dirty="0" smtClean="0">
                <a:cs typeface="Arial" panose="020B0604020202020204" pitchFamily="34" charset="0"/>
              </a:rPr>
              <a:t>Staff</a:t>
            </a:r>
            <a:r>
              <a:rPr lang="en-AU" altLang="en-US" sz="4000" dirty="0" smtClean="0">
                <a:cs typeface="Times New Roman" panose="02020603050405020304" pitchFamily="18" charset="0"/>
              </a:rPr>
              <a:t> entity into job roles and contracts of employment</a:t>
            </a:r>
            <a:r>
              <a:rPr lang="en-GB" altLang="en-US" sz="4000" dirty="0" smtClean="0"/>
              <a:t> </a:t>
            </a:r>
          </a:p>
        </p:txBody>
      </p:sp>
      <p:pic>
        <p:nvPicPr>
          <p:cNvPr id="24580" name="Picture 9" descr="DS3-Figure 1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82296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10"/>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2599510864"/>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308508"/>
            <a:ext cx="11269766" cy="151174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AU" altLang="en-US" sz="4000" dirty="0" smtClean="0">
                <a:cs typeface="Times New Roman" panose="02020603050405020304" pitchFamily="18" charset="0"/>
              </a:rPr>
              <a:t>EER diagram with shared subclass and subclass with its own subclass</a:t>
            </a:r>
            <a:endParaRPr lang="en-GB" altLang="en-US" sz="4000" dirty="0" smtClean="0"/>
          </a:p>
        </p:txBody>
      </p:sp>
      <p:pic>
        <p:nvPicPr>
          <p:cNvPr id="26628" name="Picture 9" descr="DS3-Figure 12-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15" y="1285429"/>
            <a:ext cx="670560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10"/>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224098479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21294" y="266699"/>
            <a:ext cx="10836068" cy="1476643"/>
          </a:xfrm>
        </p:spPr>
        <p:txBody>
          <a:bodyPr>
            <a:normAutofit fontScale="90000"/>
          </a:bodyPr>
          <a:lstStyle/>
          <a:p>
            <a:r>
              <a:rPr lang="en-AU" altLang="en-US" dirty="0" smtClean="0">
                <a:cs typeface="Times New Roman" panose="02020603050405020304" pitchFamily="18" charset="0"/>
              </a:rPr>
              <a:t>Constraints on Specialization / Generalization</a:t>
            </a:r>
            <a:r>
              <a:rPr lang="en-GB" altLang="en-US" dirty="0" smtClean="0"/>
              <a:t> </a:t>
            </a:r>
          </a:p>
        </p:txBody>
      </p:sp>
      <p:sp>
        <p:nvSpPr>
          <p:cNvPr id="162819" name="Rectangle 3"/>
          <p:cNvSpPr>
            <a:spLocks noGrp="1" noChangeArrowheads="1"/>
          </p:cNvSpPr>
          <p:nvPr>
            <p:ph idx="1"/>
          </p:nvPr>
        </p:nvSpPr>
        <p:spPr>
          <a:xfrm>
            <a:off x="685799" y="1402934"/>
            <a:ext cx="11073213" cy="4656034"/>
          </a:xfrm>
        </p:spPr>
        <p:txBody>
          <a:bodyPr/>
          <a:lstStyle/>
          <a:p>
            <a:pPr marL="0" indent="0">
              <a:lnSpc>
                <a:spcPct val="90000"/>
              </a:lnSpc>
              <a:buNone/>
            </a:pPr>
            <a:r>
              <a:rPr lang="en-AU" altLang="en-US" dirty="0">
                <a:cs typeface="Times New Roman" panose="02020603050405020304" pitchFamily="18" charset="0"/>
              </a:rPr>
              <a:t> </a:t>
            </a:r>
            <a:r>
              <a:rPr lang="en-AU" altLang="en-US" dirty="0" smtClean="0">
                <a:cs typeface="Times New Roman" panose="02020603050405020304" pitchFamily="18" charset="0"/>
              </a:rPr>
              <a:t>Two constraints that may apply to a specialization/generalization: </a:t>
            </a:r>
          </a:p>
          <a:p>
            <a:pPr>
              <a:lnSpc>
                <a:spcPct val="90000"/>
              </a:lnSpc>
            </a:pPr>
            <a:r>
              <a:rPr lang="en-AU" altLang="en-US" b="1" dirty="0" smtClean="0">
                <a:cs typeface="Times New Roman" panose="02020603050405020304" pitchFamily="18" charset="0"/>
              </a:rPr>
              <a:t>Participation</a:t>
            </a:r>
            <a:r>
              <a:rPr lang="en-GB" altLang="en-US" b="1" dirty="0" smtClean="0"/>
              <a:t> constraint</a:t>
            </a:r>
          </a:p>
          <a:p>
            <a:pPr lvl="1">
              <a:lnSpc>
                <a:spcPct val="90000"/>
              </a:lnSpc>
            </a:pPr>
            <a:r>
              <a:rPr lang="en-US" altLang="en-US" dirty="0" smtClean="0">
                <a:cs typeface="Times New Roman" panose="02020603050405020304" pitchFamily="18" charset="0"/>
              </a:rPr>
              <a:t>Determines whether every member in superclass must participate as a </a:t>
            </a:r>
            <a:r>
              <a:rPr lang="en-AU" altLang="en-US" dirty="0" smtClean="0">
                <a:cs typeface="Times New Roman" panose="02020603050405020304" pitchFamily="18" charset="0"/>
              </a:rPr>
              <a:t>member of a subclass.</a:t>
            </a:r>
            <a:r>
              <a:rPr lang="en-GB" altLang="en-US" dirty="0" smtClean="0"/>
              <a:t> </a:t>
            </a:r>
          </a:p>
          <a:p>
            <a:pPr lvl="1">
              <a:lnSpc>
                <a:spcPct val="90000"/>
              </a:lnSpc>
            </a:pPr>
            <a:r>
              <a:rPr lang="en-AU" altLang="en-US" dirty="0" smtClean="0">
                <a:cs typeface="Times New Roman" panose="02020603050405020304" pitchFamily="18" charset="0"/>
              </a:rPr>
              <a:t>May be </a:t>
            </a:r>
            <a:r>
              <a:rPr lang="en-AU" altLang="en-US" b="1" i="1" dirty="0" smtClean="0">
                <a:cs typeface="Times New Roman" panose="02020603050405020304" pitchFamily="18" charset="0"/>
              </a:rPr>
              <a:t>mandatory</a:t>
            </a:r>
            <a:r>
              <a:rPr lang="en-AU" altLang="en-US" b="1" dirty="0" smtClean="0">
                <a:cs typeface="Times New Roman" panose="02020603050405020304" pitchFamily="18" charset="0"/>
              </a:rPr>
              <a:t> or </a:t>
            </a:r>
            <a:r>
              <a:rPr lang="en-AU" altLang="en-US" b="1" i="1" dirty="0" smtClean="0">
                <a:cs typeface="Times New Roman" panose="02020603050405020304" pitchFamily="18" charset="0"/>
              </a:rPr>
              <a:t>optional</a:t>
            </a:r>
            <a:r>
              <a:rPr lang="en-AU" altLang="en-US" dirty="0" smtClean="0">
                <a:cs typeface="Times New Roman" panose="02020603050405020304" pitchFamily="18" charset="0"/>
              </a:rPr>
              <a:t>. </a:t>
            </a:r>
          </a:p>
          <a:p>
            <a:pPr lvl="1">
              <a:lnSpc>
                <a:spcPct val="90000"/>
              </a:lnSpc>
            </a:pPr>
            <a:endParaRPr lang="en-AU" altLang="en-US" dirty="0">
              <a:cs typeface="Times New Roman" panose="02020603050405020304" pitchFamily="18" charset="0"/>
            </a:endParaRPr>
          </a:p>
          <a:p>
            <a:r>
              <a:rPr lang="en-AU" altLang="en-US" b="1" dirty="0">
                <a:cs typeface="Times New Roman" panose="02020603050405020304" pitchFamily="18" charset="0"/>
              </a:rPr>
              <a:t>Disjoint constraint </a:t>
            </a:r>
          </a:p>
          <a:p>
            <a:pPr lvl="1"/>
            <a:r>
              <a:rPr lang="en-AU" altLang="en-US" dirty="0">
                <a:cs typeface="Times New Roman" panose="02020603050405020304" pitchFamily="18" charset="0"/>
              </a:rPr>
              <a:t>Describes relationship between members of the subclasses and indicates whether member of a superclass can be a member of one, or more than one, subclass.</a:t>
            </a:r>
            <a:r>
              <a:rPr lang="en-GB" altLang="en-US" dirty="0">
                <a:cs typeface="Times New Roman" panose="02020603050405020304" pitchFamily="18" charset="0"/>
              </a:rPr>
              <a:t> </a:t>
            </a:r>
          </a:p>
          <a:p>
            <a:pPr lvl="1"/>
            <a:r>
              <a:rPr lang="en-GB" altLang="en-US" dirty="0">
                <a:cs typeface="Times New Roman" panose="02020603050405020304" pitchFamily="18" charset="0"/>
              </a:rPr>
              <a:t>May be </a:t>
            </a:r>
            <a:r>
              <a:rPr lang="en-GB" altLang="en-US" b="1" i="1" dirty="0" smtClean="0">
                <a:cs typeface="Times New Roman" panose="02020603050405020304" pitchFamily="18" charset="0"/>
              </a:rPr>
              <a:t>disjoint (OR)</a:t>
            </a:r>
            <a:r>
              <a:rPr lang="en-GB" altLang="en-US" b="1" dirty="0" smtClean="0">
                <a:cs typeface="Times New Roman" panose="02020603050405020304" pitchFamily="18" charset="0"/>
              </a:rPr>
              <a:t> </a:t>
            </a:r>
            <a:r>
              <a:rPr lang="en-GB" altLang="en-US" b="1" dirty="0">
                <a:cs typeface="Times New Roman" panose="02020603050405020304" pitchFamily="18" charset="0"/>
              </a:rPr>
              <a:t>or </a:t>
            </a:r>
            <a:r>
              <a:rPr lang="en-GB" altLang="en-US" b="1" i="1" dirty="0" err="1" smtClean="0">
                <a:cs typeface="Times New Roman" panose="02020603050405020304" pitchFamily="18" charset="0"/>
              </a:rPr>
              <a:t>nondisjoint</a:t>
            </a:r>
            <a:r>
              <a:rPr lang="en-GB" altLang="en-US" b="1" i="1" dirty="0" smtClean="0">
                <a:cs typeface="Times New Roman" panose="02020603050405020304" pitchFamily="18" charset="0"/>
              </a:rPr>
              <a:t> (AND)</a:t>
            </a:r>
            <a:r>
              <a:rPr lang="en-GB" altLang="en-US" b="1" dirty="0" smtClean="0">
                <a:cs typeface="Times New Roman" panose="02020603050405020304" pitchFamily="18" charset="0"/>
              </a:rPr>
              <a:t>.</a:t>
            </a:r>
            <a:endParaRPr lang="en-GB" altLang="en-US" b="1" dirty="0"/>
          </a:p>
          <a:p>
            <a:pPr lvl="1">
              <a:lnSpc>
                <a:spcPct val="90000"/>
              </a:lnSpc>
            </a:pPr>
            <a:endParaRPr lang="en-GB" altLang="en-US" dirty="0" smtClean="0"/>
          </a:p>
        </p:txBody>
      </p:sp>
      <p:sp>
        <p:nvSpPr>
          <p:cNvPr id="28677"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27110839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2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2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2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2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09486" y="460909"/>
            <a:ext cx="10999150" cy="974784"/>
          </a:xfrm>
        </p:spPr>
        <p:txBody>
          <a:bodyPr>
            <a:normAutofit fontScale="90000"/>
          </a:bodyPr>
          <a:lstStyle/>
          <a:p>
            <a:r>
              <a:rPr lang="en-AU" altLang="en-US" dirty="0" smtClean="0">
                <a:cs typeface="Times New Roman" panose="02020603050405020304" pitchFamily="18" charset="0"/>
              </a:rPr>
              <a:t>Constraints on Specialization / Generalization</a:t>
            </a:r>
            <a:endParaRPr lang="en-GB" altLang="en-US" dirty="0" smtClean="0">
              <a:cs typeface="Times New Roman" panose="02020603050405020304" pitchFamily="18" charset="0"/>
            </a:endParaRPr>
          </a:p>
        </p:txBody>
      </p:sp>
      <p:sp>
        <p:nvSpPr>
          <p:cNvPr id="164867" name="Rectangle 3"/>
          <p:cNvSpPr>
            <a:spLocks noGrp="1" noChangeArrowheads="1"/>
          </p:cNvSpPr>
          <p:nvPr>
            <p:ph idx="1"/>
          </p:nvPr>
        </p:nvSpPr>
        <p:spPr>
          <a:xfrm>
            <a:off x="633101" y="1598063"/>
            <a:ext cx="10551920" cy="4802737"/>
          </a:xfrm>
        </p:spPr>
        <p:txBody>
          <a:bodyPr/>
          <a:lstStyle/>
          <a:p>
            <a:r>
              <a:rPr lang="en-AU" altLang="en-US" dirty="0" smtClean="0">
                <a:cs typeface="Times New Roman" panose="02020603050405020304" pitchFamily="18" charset="0"/>
              </a:rPr>
              <a:t>There are four categories of constraints of specialization and generalization:</a:t>
            </a:r>
          </a:p>
          <a:p>
            <a:pPr lvl="1"/>
            <a:endParaRPr lang="en-AU" altLang="en-US" dirty="0" smtClean="0">
              <a:cs typeface="Times New Roman" panose="02020603050405020304" pitchFamily="18" charset="0"/>
            </a:endParaRPr>
          </a:p>
          <a:p>
            <a:pPr lvl="1"/>
            <a:r>
              <a:rPr lang="en-AU" altLang="en-US" dirty="0">
                <a:cs typeface="Times New Roman" panose="02020603050405020304" pitchFamily="18" charset="0"/>
              </a:rPr>
              <a:t>optional and disjoint</a:t>
            </a:r>
          </a:p>
          <a:p>
            <a:pPr lvl="1"/>
            <a:r>
              <a:rPr lang="en-AU" altLang="en-US" dirty="0" smtClean="0">
                <a:cs typeface="Times New Roman" panose="02020603050405020304" pitchFamily="18" charset="0"/>
              </a:rPr>
              <a:t>mandatory and disjoint</a:t>
            </a:r>
          </a:p>
          <a:p>
            <a:pPr lvl="1"/>
            <a:r>
              <a:rPr lang="en-AU" altLang="en-US" dirty="0" smtClean="0">
                <a:cs typeface="Times New Roman" panose="02020603050405020304" pitchFamily="18" charset="0"/>
              </a:rPr>
              <a:t>mandatory and </a:t>
            </a:r>
            <a:r>
              <a:rPr lang="en-AU" altLang="en-US" dirty="0" err="1" smtClean="0">
                <a:cs typeface="Times New Roman" panose="02020603050405020304" pitchFamily="18" charset="0"/>
              </a:rPr>
              <a:t>nondisjoint</a:t>
            </a:r>
            <a:endParaRPr lang="en-AU" altLang="en-US" dirty="0" smtClean="0">
              <a:cs typeface="Times New Roman" panose="02020603050405020304" pitchFamily="18" charset="0"/>
            </a:endParaRPr>
          </a:p>
          <a:p>
            <a:pPr lvl="1"/>
            <a:r>
              <a:rPr lang="en-AU" altLang="en-US" dirty="0" smtClean="0">
                <a:cs typeface="Times New Roman" panose="02020603050405020304" pitchFamily="18" charset="0"/>
              </a:rPr>
              <a:t>optional and </a:t>
            </a:r>
            <a:r>
              <a:rPr lang="en-AU" altLang="en-US" dirty="0" err="1" smtClean="0">
                <a:cs typeface="Times New Roman" panose="02020603050405020304" pitchFamily="18" charset="0"/>
              </a:rPr>
              <a:t>nondisjoint</a:t>
            </a:r>
            <a:r>
              <a:rPr lang="en-GB" altLang="en-US" dirty="0" smtClean="0"/>
              <a:t>.</a:t>
            </a:r>
          </a:p>
        </p:txBody>
      </p:sp>
      <p:sp>
        <p:nvSpPr>
          <p:cNvPr id="30725"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345825905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486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486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48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32" descr="C16NT01"/>
          <p:cNvPicPr>
            <a:picLocks noChangeAspect="1" noChangeArrowheads="1"/>
          </p:cNvPicPr>
          <p:nvPr/>
        </p:nvPicPr>
        <p:blipFill>
          <a:blip r:embed="rId2">
            <a:extLst>
              <a:ext uri="{28A0092B-C50C-407E-A947-70E740481C1C}">
                <a14:useLocalDpi xmlns:a14="http://schemas.microsoft.com/office/drawing/2010/main" val="0"/>
              </a:ext>
            </a:extLst>
          </a:blip>
          <a:srcRect l="-1132" t="16533"/>
          <a:stretch>
            <a:fillRect/>
          </a:stretch>
        </p:blipFill>
        <p:spPr>
          <a:xfrm>
            <a:off x="1133912" y="1507212"/>
            <a:ext cx="9542936" cy="4131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467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AU" altLang="en-US" sz="3200" b="1" i="1" dirty="0" err="1">
                <a:cs typeface="Arial" panose="020B0604020202020204" pitchFamily="34" charset="0"/>
              </a:rPr>
              <a:t>DreamHome</a:t>
            </a:r>
            <a:r>
              <a:rPr lang="en-AU" altLang="en-US" sz="3200" b="1" i="1" dirty="0">
                <a:cs typeface="Arial" panose="020B0604020202020204" pitchFamily="34" charset="0"/>
              </a:rPr>
              <a:t> </a:t>
            </a:r>
            <a:r>
              <a:rPr lang="en-AU" altLang="en-US" sz="3200" b="1" dirty="0">
                <a:cs typeface="Arial" panose="020B0604020202020204" pitchFamily="34" charset="0"/>
              </a:rPr>
              <a:t>worked example - Staff</a:t>
            </a:r>
            <a:r>
              <a:rPr lang="en-AU" altLang="en-US" sz="3200" b="1" dirty="0">
                <a:cs typeface="Times New Roman" panose="02020603050405020304" pitchFamily="18" charset="0"/>
              </a:rPr>
              <a:t> Superclass with </a:t>
            </a:r>
            <a:r>
              <a:rPr lang="en-AU" altLang="en-US" sz="3200" b="1" dirty="0">
                <a:cs typeface="Arial" panose="020B0604020202020204" pitchFamily="34" charset="0"/>
              </a:rPr>
              <a:t>Supervisor</a:t>
            </a:r>
            <a:r>
              <a:rPr lang="en-AU" altLang="en-US" sz="3200" b="1" dirty="0">
                <a:cs typeface="Times New Roman" panose="02020603050405020304" pitchFamily="18" charset="0"/>
              </a:rPr>
              <a:t> </a:t>
            </a:r>
            <a:r>
              <a:rPr lang="en-AU" altLang="en-US" sz="3200" b="1" dirty="0" smtClean="0">
                <a:cs typeface="Times New Roman" panose="02020603050405020304" pitchFamily="18" charset="0"/>
              </a:rPr>
              <a:t>and </a:t>
            </a:r>
            <a:r>
              <a:rPr lang="en-AU" altLang="en-US" sz="3200" b="1" dirty="0" smtClean="0">
                <a:cs typeface="Arial" panose="020B0604020202020204" pitchFamily="34" charset="0"/>
              </a:rPr>
              <a:t>Manager</a:t>
            </a:r>
            <a:r>
              <a:rPr lang="en-AU" altLang="en-US" sz="3200" b="1" dirty="0" smtClean="0">
                <a:cs typeface="Times New Roman" panose="02020603050405020304" pitchFamily="18" charset="0"/>
              </a:rPr>
              <a:t> subclasses</a:t>
            </a:r>
            <a:r>
              <a:rPr lang="en-GB" altLang="en-US" sz="6000" dirty="0" smtClean="0"/>
              <a:t> </a:t>
            </a:r>
          </a:p>
        </p:txBody>
      </p:sp>
      <p:pic>
        <p:nvPicPr>
          <p:cNvPr id="31748" name="Picture 5" descr="C12NF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1799" t="-934"/>
          <a:stretch>
            <a:fillRect/>
          </a:stretch>
        </p:blipFill>
        <p:spPr>
          <a:xfrm>
            <a:off x="3744053" y="1463334"/>
            <a:ext cx="6985000" cy="4773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Text Box 7"/>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4265016851"/>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564022" y="266700"/>
            <a:ext cx="11075350" cy="1322818"/>
          </a:xfrm>
        </p:spPr>
        <p:txBody>
          <a:bodyPr/>
          <a:lstStyle/>
          <a:p>
            <a:r>
              <a:rPr lang="en-AU" altLang="en-US" sz="2800" b="1" i="1" dirty="0" err="1">
                <a:cs typeface="Arial" panose="020B0604020202020204" pitchFamily="34" charset="0"/>
              </a:rPr>
              <a:t>DreamHome</a:t>
            </a:r>
            <a:r>
              <a:rPr lang="en-AU" altLang="en-US" sz="2800" b="1" i="1" dirty="0">
                <a:cs typeface="Arial" panose="020B0604020202020204" pitchFamily="34" charset="0"/>
              </a:rPr>
              <a:t> </a:t>
            </a:r>
            <a:r>
              <a:rPr lang="en-AU" altLang="en-US" sz="2800" b="1" dirty="0">
                <a:cs typeface="Arial" panose="020B0604020202020204" pitchFamily="34" charset="0"/>
              </a:rPr>
              <a:t>worked example - Owner</a:t>
            </a:r>
            <a:r>
              <a:rPr lang="en-AU" altLang="en-US" sz="2800" b="1" dirty="0">
                <a:cs typeface="Times New Roman" panose="02020603050405020304" pitchFamily="18" charset="0"/>
              </a:rPr>
              <a:t> Superclass with </a:t>
            </a:r>
            <a:r>
              <a:rPr lang="en-AU" altLang="en-US" sz="2800" b="1" dirty="0" err="1">
                <a:cs typeface="Arial" panose="020B0604020202020204" pitchFamily="34" charset="0"/>
              </a:rPr>
              <a:t>PrivateOwner</a:t>
            </a:r>
            <a:r>
              <a:rPr lang="en-AU" altLang="en-US" sz="2800" b="1" dirty="0">
                <a:cs typeface="Times New Roman" panose="02020603050405020304" pitchFamily="18" charset="0"/>
              </a:rPr>
              <a:t> and </a:t>
            </a:r>
            <a:r>
              <a:rPr lang="en-AU" altLang="en-US" sz="2800" b="1" dirty="0" err="1" smtClean="0">
                <a:cs typeface="Arial" panose="020B0604020202020204" pitchFamily="34" charset="0"/>
              </a:rPr>
              <a:t>BusinessOwner</a:t>
            </a:r>
            <a:r>
              <a:rPr lang="en-AU" altLang="en-US" sz="2800" b="1" dirty="0" smtClean="0">
                <a:cs typeface="Times New Roman" panose="02020603050405020304" pitchFamily="18" charset="0"/>
              </a:rPr>
              <a:t> </a:t>
            </a:r>
            <a:r>
              <a:rPr lang="en-AU" altLang="en-US" sz="2800" b="1" dirty="0">
                <a:cs typeface="Times New Roman" panose="02020603050405020304" pitchFamily="18" charset="0"/>
              </a:rPr>
              <a:t>subclasses</a:t>
            </a:r>
            <a:endParaRPr lang="en-GB" altLang="en-US" sz="2800" b="1" dirty="0">
              <a:cs typeface="Times New Roman" panose="02020603050405020304" pitchFamily="18" charset="0"/>
            </a:endParaRPr>
          </a:p>
        </p:txBody>
      </p:sp>
      <p:pic>
        <p:nvPicPr>
          <p:cNvPr id="32772" name="Picture 4" descr="DS3-Figure 12-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1752601"/>
            <a:ext cx="579120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1582783523"/>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AU" altLang="en-US" sz="2800" b="1" i="1" dirty="0" err="1">
                <a:cs typeface="Arial" panose="020B0604020202020204" pitchFamily="34" charset="0"/>
              </a:rPr>
              <a:t>DreamHome</a:t>
            </a:r>
            <a:r>
              <a:rPr lang="en-AU" altLang="en-US" sz="2800" b="1" i="1" dirty="0">
                <a:cs typeface="Arial" panose="020B0604020202020204" pitchFamily="34" charset="0"/>
              </a:rPr>
              <a:t> </a:t>
            </a:r>
            <a:r>
              <a:rPr lang="en-AU" altLang="en-US" sz="2800" b="1" dirty="0">
                <a:cs typeface="Arial" panose="020B0604020202020204" pitchFamily="34" charset="0"/>
              </a:rPr>
              <a:t>worked example - Person</a:t>
            </a:r>
            <a:r>
              <a:rPr lang="en-AU" altLang="en-US" sz="2800" b="1" dirty="0">
                <a:cs typeface="Times New Roman" panose="02020603050405020304" pitchFamily="18" charset="0"/>
              </a:rPr>
              <a:t> superclass with </a:t>
            </a:r>
            <a:r>
              <a:rPr lang="en-AU" altLang="en-US" sz="2800" b="1" dirty="0">
                <a:cs typeface="Arial" panose="020B0604020202020204" pitchFamily="34" charset="0"/>
              </a:rPr>
              <a:t>Staff, </a:t>
            </a:r>
            <a:r>
              <a:rPr lang="en-AU" altLang="en-US" sz="2800" b="1" dirty="0" err="1">
                <a:cs typeface="Arial" panose="020B0604020202020204" pitchFamily="34" charset="0"/>
              </a:rPr>
              <a:t>PrivateOwner</a:t>
            </a:r>
            <a:r>
              <a:rPr lang="en-AU" altLang="en-US" sz="2800" b="1" dirty="0">
                <a:cs typeface="Times New Roman" panose="02020603050405020304" pitchFamily="18" charset="0"/>
              </a:rPr>
              <a:t>, and </a:t>
            </a:r>
            <a:r>
              <a:rPr lang="en-AU" altLang="en-US" sz="2800" b="1" dirty="0">
                <a:cs typeface="Arial" panose="020B0604020202020204" pitchFamily="34" charset="0"/>
              </a:rPr>
              <a:t>Client</a:t>
            </a:r>
            <a:r>
              <a:rPr lang="en-AU" altLang="en-US" sz="2800" b="1" dirty="0">
                <a:cs typeface="Times New Roman" panose="02020603050405020304" pitchFamily="18" charset="0"/>
              </a:rPr>
              <a:t> subclasses</a:t>
            </a:r>
            <a:r>
              <a:rPr lang="en-GB" altLang="en-US" dirty="0" smtClean="0"/>
              <a:t> </a:t>
            </a:r>
          </a:p>
        </p:txBody>
      </p:sp>
      <p:pic>
        <p:nvPicPr>
          <p:cNvPr id="33796" name="Picture 5" descr="C12NF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158" r="29570"/>
          <a:stretch>
            <a:fillRect/>
          </a:stretch>
        </p:blipFill>
        <p:spPr>
          <a:xfrm>
            <a:off x="3000375" y="1484313"/>
            <a:ext cx="5200650" cy="499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Text Box 7"/>
          <p:cNvSpPr txBox="1">
            <a:spLocks noChangeArrowheads="1"/>
          </p:cNvSpPr>
          <p:nvPr/>
        </p:nvSpPr>
        <p:spPr bwMode="auto">
          <a:xfrm>
            <a:off x="4648200" y="6583364"/>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dirty="0"/>
              <a:t>Pearson Education © 2009</a:t>
            </a:r>
          </a:p>
        </p:txBody>
      </p:sp>
    </p:spTree>
    <p:extLst>
      <p:ext uri="{BB962C8B-B14F-4D97-AF65-F5344CB8AC3E}">
        <p14:creationId xmlns:p14="http://schemas.microsoft.com/office/powerpoint/2010/main" val="1213656391"/>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Outline</a:t>
            </a:r>
          </a:p>
        </p:txBody>
      </p:sp>
      <p:sp>
        <p:nvSpPr>
          <p:cNvPr id="8195" name="Rectangle 3"/>
          <p:cNvSpPr>
            <a:spLocks noGrp="1" noChangeArrowheads="1"/>
          </p:cNvSpPr>
          <p:nvPr>
            <p:ph idx="1"/>
          </p:nvPr>
        </p:nvSpPr>
        <p:spPr/>
        <p:txBody>
          <a:bodyPr rtlCol="0">
            <a:normAutofit/>
          </a:bodyPr>
          <a:lstStyle/>
          <a:p>
            <a:pPr lvl="0"/>
            <a:r>
              <a:rPr lang="en-US" dirty="0" smtClean="0"/>
              <a:t>Extended </a:t>
            </a:r>
            <a:r>
              <a:rPr lang="en-US" dirty="0"/>
              <a:t>E-R Features</a:t>
            </a:r>
          </a:p>
          <a:p>
            <a:r>
              <a:rPr lang="en-US" dirty="0"/>
              <a:t>Entity-Relationship Design </a:t>
            </a:r>
            <a:r>
              <a:rPr lang="en-US" dirty="0" smtClean="0"/>
              <a:t>Issues</a:t>
            </a:r>
            <a:endParaRPr lang="en-US" dirty="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316441216"/>
      </p:ext>
    </p:extLst>
  </p:cSld>
  <p:clrMapOvr>
    <a:masterClrMapping/>
  </p:clrMapOvr>
  <p:transition spd="slow" advTm="2630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lstStyle/>
          <a:p>
            <a:r>
              <a:rPr lang="en-US" dirty="0" smtClean="0"/>
              <a:t>Represents </a:t>
            </a:r>
            <a:r>
              <a:rPr lang="en-US" dirty="0"/>
              <a:t>a ‘has-a’ or ‘is-part-of’ relationship between entity types,</a:t>
            </a:r>
          </a:p>
          <a:p>
            <a:r>
              <a:rPr lang="en-US" dirty="0"/>
              <a:t>where one represents the ‘whole’ and the other the ‘part’.</a:t>
            </a:r>
          </a:p>
        </p:txBody>
      </p:sp>
    </p:spTree>
    <p:extLst>
      <p:ext uri="{BB962C8B-B14F-4D97-AF65-F5344CB8AC3E}">
        <p14:creationId xmlns:p14="http://schemas.microsoft.com/office/powerpoint/2010/main" val="382025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57462" y="503237"/>
            <a:ext cx="6467475" cy="5953125"/>
          </a:xfrm>
          <a:prstGeom prst="rect">
            <a:avLst/>
          </a:prstGeom>
        </p:spPr>
      </p:pic>
    </p:spTree>
    <p:extLst>
      <p:ext uri="{BB962C8B-B14F-4D97-AF65-F5344CB8AC3E}">
        <p14:creationId xmlns:p14="http://schemas.microsoft.com/office/powerpoint/2010/main" val="2532613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dirty="0" smtClean="0"/>
              <a:t>A </a:t>
            </a:r>
            <a:r>
              <a:rPr lang="en-US" dirty="0"/>
              <a:t>specific form of aggregation that represents an </a:t>
            </a:r>
            <a:r>
              <a:rPr lang="en-US" dirty="0" smtClean="0"/>
              <a:t>association between </a:t>
            </a:r>
            <a:r>
              <a:rPr lang="en-US" dirty="0"/>
              <a:t>entities, where there is a strong ownership and </a:t>
            </a:r>
            <a:r>
              <a:rPr lang="en-US" dirty="0" smtClean="0"/>
              <a:t>coincidental lifetime </a:t>
            </a:r>
            <a:r>
              <a:rPr lang="en-US" dirty="0"/>
              <a:t>between the ‘whole’ and the </a:t>
            </a:r>
            <a:r>
              <a:rPr lang="en-US" dirty="0" smtClean="0"/>
              <a:t>part</a:t>
            </a:r>
            <a:r>
              <a:rPr lang="en-US" dirty="0"/>
              <a:t>’.</a:t>
            </a:r>
          </a:p>
        </p:txBody>
      </p:sp>
    </p:spTree>
    <p:extLst>
      <p:ext uri="{BB962C8B-B14F-4D97-AF65-F5344CB8AC3E}">
        <p14:creationId xmlns:p14="http://schemas.microsoft.com/office/powerpoint/2010/main" val="272663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9494" y="1097915"/>
            <a:ext cx="7108825" cy="4746508"/>
          </a:xfrm>
          <a:prstGeom prst="rect">
            <a:avLst/>
          </a:prstGeom>
        </p:spPr>
      </p:pic>
    </p:spTree>
    <p:extLst>
      <p:ext uri="{BB962C8B-B14F-4D97-AF65-F5344CB8AC3E}">
        <p14:creationId xmlns:p14="http://schemas.microsoft.com/office/powerpoint/2010/main" val="145107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Practice 02</a:t>
            </a:r>
            <a:endParaRPr lang="en-US"/>
          </a:p>
        </p:txBody>
      </p:sp>
      <p:sp>
        <p:nvSpPr>
          <p:cNvPr id="3" name="Content Placeholder 2"/>
          <p:cNvSpPr>
            <a:spLocks noGrp="1"/>
          </p:cNvSpPr>
          <p:nvPr>
            <p:ph idx="1"/>
          </p:nvPr>
        </p:nvSpPr>
        <p:spPr/>
        <p:txBody>
          <a:bodyPr/>
          <a:lstStyle/>
          <a:p>
            <a:r>
              <a:rPr lang="en-US"/>
              <a:t>Design a database for an airline.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p>
        </p:txBody>
      </p:sp>
    </p:spTree>
    <p:extLst>
      <p:ext uri="{BB962C8B-B14F-4D97-AF65-F5344CB8AC3E}">
        <p14:creationId xmlns:p14="http://schemas.microsoft.com/office/powerpoint/2010/main" val="176743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498660" y="2909798"/>
            <a:ext cx="6572250" cy="3143250"/>
          </a:xfrm>
          <a:prstGeom prst="rect">
            <a:avLst/>
          </a:prstGeom>
        </p:spPr>
      </p:pic>
    </p:spTree>
    <p:extLst>
      <p:ext uri="{BB962C8B-B14F-4D97-AF65-F5344CB8AC3E}">
        <p14:creationId xmlns:p14="http://schemas.microsoft.com/office/powerpoint/2010/main" val="1575647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ea typeface="ＭＳ Ｐゴシック" pitchFamily="34" charset="-128"/>
              </a:rPr>
              <a:t>Design Issues</a:t>
            </a:r>
          </a:p>
        </p:txBody>
      </p:sp>
    </p:spTree>
    <p:extLst>
      <p:ext uri="{BB962C8B-B14F-4D97-AF65-F5344CB8AC3E}">
        <p14:creationId xmlns:p14="http://schemas.microsoft.com/office/powerpoint/2010/main" val="146989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a:xfrm>
            <a:off x="0" y="400050"/>
            <a:ext cx="8077200" cy="609600"/>
          </a:xfrm>
        </p:spPr>
        <p:txBody>
          <a:bodyPr>
            <a:normAutofit fontScale="90000"/>
          </a:bodyPr>
          <a:lstStyle/>
          <a:p>
            <a:pPr>
              <a:defRPr/>
            </a:pPr>
            <a:r>
              <a:rPr lang="en-US" dirty="0" smtClean="0">
                <a:ea typeface="+mj-ea"/>
              </a:rPr>
              <a:t>Entities vs. Attributes</a:t>
            </a:r>
            <a:endParaRPr lang="en-US" dirty="0">
              <a:ea typeface="+mj-ea"/>
            </a:endParaRPr>
          </a:p>
        </p:txBody>
      </p:sp>
      <p:sp>
        <p:nvSpPr>
          <p:cNvPr id="64515" name="Rectangle 3"/>
          <p:cNvSpPr>
            <a:spLocks noGrp="1" noChangeArrowheads="1"/>
          </p:cNvSpPr>
          <p:nvPr>
            <p:ph type="body" idx="4294967295"/>
          </p:nvPr>
        </p:nvSpPr>
        <p:spPr>
          <a:xfrm>
            <a:off x="0" y="1511300"/>
            <a:ext cx="7918450" cy="3786188"/>
          </a:xfrm>
        </p:spPr>
        <p:txBody>
          <a:bodyPr/>
          <a:lstStyle/>
          <a:p>
            <a:r>
              <a:rPr lang="en-US" altLang="en-US" dirty="0" smtClean="0">
                <a:ea typeface="ＭＳ Ｐゴシック" pitchFamily="34" charset="-128"/>
              </a:rPr>
              <a:t>Use of entity sets vs. attributes</a:t>
            </a:r>
            <a:br>
              <a:rPr lang="en-US" altLang="en-US" dirty="0" smtClean="0">
                <a:ea typeface="ＭＳ Ｐゴシック" pitchFamily="34" charset="-128"/>
              </a:rPr>
            </a:br>
            <a:r>
              <a:rPr lang="en-US" altLang="en-US" sz="2000" b="1" dirty="0">
                <a:solidFill>
                  <a:schemeClr val="tx2"/>
                </a:solidFill>
                <a:ea typeface="ＭＳ Ｐゴシック" pitchFamily="34" charset="-128"/>
              </a:rPr>
              <a:t/>
            </a:r>
            <a:br>
              <a:rPr lang="en-US" altLang="en-US" sz="2000" b="1" dirty="0">
                <a:solidFill>
                  <a:schemeClr val="tx2"/>
                </a:solidFill>
                <a:ea typeface="ＭＳ Ｐゴシック" pitchFamily="34" charset="-128"/>
              </a:rPr>
            </a:br>
            <a:r>
              <a:rPr lang="en-US" altLang="en-US" sz="2000" dirty="0">
                <a:ea typeface="ＭＳ Ｐゴシック" pitchFamily="34" charset="-128"/>
              </a:rPr>
              <a:t/>
            </a:r>
            <a:br>
              <a:rPr lang="en-US" altLang="en-US" sz="2000" dirty="0">
                <a:ea typeface="ＭＳ Ｐゴシック" pitchFamily="34" charset="-128"/>
              </a:rPr>
            </a:br>
            <a:r>
              <a:rPr lang="en-US" altLang="en-US" sz="2000" dirty="0">
                <a:ea typeface="ＭＳ Ｐゴシック" pitchFamily="34" charset="-128"/>
              </a:rPr>
              <a:t/>
            </a:r>
            <a:br>
              <a:rPr lang="en-US" altLang="en-US" sz="2000" dirty="0">
                <a:ea typeface="ＭＳ Ｐゴシック" pitchFamily="34" charset="-128"/>
              </a:rPr>
            </a:br>
            <a:r>
              <a:rPr lang="en-US" altLang="en-US" sz="2000" dirty="0">
                <a:ea typeface="ＭＳ Ｐゴシック" pitchFamily="34" charset="-128"/>
              </a:rPr>
              <a:t/>
            </a:r>
            <a:br>
              <a:rPr lang="en-US" altLang="en-US" sz="2000" dirty="0">
                <a:ea typeface="ＭＳ Ｐゴシック" pitchFamily="34" charset="-128"/>
              </a:rPr>
            </a:br>
            <a:endParaRPr lang="en-US" altLang="en-US" sz="2000" dirty="0">
              <a:ea typeface="ＭＳ Ｐゴシック" pitchFamily="34" charset="-128"/>
            </a:endParaRPr>
          </a:p>
          <a:p>
            <a:endParaRPr lang="en-US" altLang="en-US" sz="2000" dirty="0">
              <a:ea typeface="ＭＳ Ｐゴシック" pitchFamily="34" charset="-128"/>
            </a:endParaRPr>
          </a:p>
          <a:p>
            <a:endParaRPr lang="en-US" altLang="en-US" sz="2000" dirty="0">
              <a:ea typeface="ＭＳ Ｐゴシック" pitchFamily="34" charset="-128"/>
            </a:endParaRPr>
          </a:p>
          <a:p>
            <a:r>
              <a:rPr lang="en-US" altLang="en-US" dirty="0" smtClean="0">
                <a:ea typeface="ＭＳ Ｐゴシック" pitchFamily="34" charset="-128"/>
              </a:rPr>
              <a:t>Use of phone as an entity allows extra information about phone numbers (plus multiple phone numbers)</a:t>
            </a:r>
          </a:p>
        </p:txBody>
      </p:sp>
      <p:pic>
        <p:nvPicPr>
          <p:cNvPr id="64516"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153342" y="2394544"/>
            <a:ext cx="60896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759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a:xfrm>
            <a:off x="0" y="252413"/>
            <a:ext cx="10772775" cy="1270000"/>
          </a:xfrm>
        </p:spPr>
        <p:txBody>
          <a:bodyPr/>
          <a:lstStyle/>
          <a:p>
            <a:pPr>
              <a:defRPr/>
            </a:pPr>
            <a:r>
              <a:rPr lang="en-US" dirty="0" smtClean="0"/>
              <a:t>Entities vs. Relationship sets</a:t>
            </a:r>
            <a:endParaRPr lang="en-US" dirty="0">
              <a:ea typeface="+mj-ea"/>
            </a:endParaRPr>
          </a:p>
        </p:txBody>
      </p:sp>
      <p:sp>
        <p:nvSpPr>
          <p:cNvPr id="65539" name="Rectangle 3"/>
          <p:cNvSpPr>
            <a:spLocks noGrp="1" noChangeArrowheads="1"/>
          </p:cNvSpPr>
          <p:nvPr>
            <p:ph type="body" idx="4294967295"/>
          </p:nvPr>
        </p:nvSpPr>
        <p:spPr>
          <a:xfrm>
            <a:off x="0" y="1571625"/>
            <a:ext cx="10656888" cy="4846638"/>
          </a:xfrm>
        </p:spPr>
        <p:txBody>
          <a:bodyPr>
            <a:normAutofit lnSpcReduction="10000"/>
          </a:bodyPr>
          <a:lstStyle/>
          <a:p>
            <a:r>
              <a:rPr lang="en-US" altLang="en-US" b="1" dirty="0" smtClean="0">
                <a:solidFill>
                  <a:srgbClr val="000099"/>
                </a:solidFill>
                <a:ea typeface="ＭＳ Ｐゴシック" pitchFamily="34" charset="-128"/>
              </a:rPr>
              <a:t>Use of entity sets vs. relationship sets</a:t>
            </a:r>
          </a:p>
          <a:p>
            <a:pPr>
              <a:buFont typeface="Monotype Sorts" pitchFamily="2" charset="2"/>
              <a:buNone/>
            </a:pPr>
            <a:r>
              <a:rPr lang="en-US" altLang="en-US" dirty="0" smtClean="0">
                <a:ea typeface="ＭＳ Ｐゴシック" pitchFamily="34" charset="-128"/>
              </a:rPr>
              <a:t> Possible guideline is to designate a relationship set to describe an action that occurs between entities</a:t>
            </a:r>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r>
              <a:rPr lang="en-US" altLang="en-US" b="1" dirty="0" smtClean="0">
                <a:solidFill>
                  <a:srgbClr val="000099"/>
                </a:solidFill>
                <a:ea typeface="ＭＳ Ｐゴシック" pitchFamily="34" charset="-128"/>
              </a:rPr>
              <a:t>Placement of relationship attributes</a:t>
            </a:r>
          </a:p>
          <a:p>
            <a:r>
              <a:rPr kumimoji="1" lang="en-US" dirty="0">
                <a:ea typeface="ＭＳ Ｐゴシック" charset="-128"/>
              </a:rPr>
              <a:t>For example, attribute date as attribute of advisor or as attribute of student</a:t>
            </a: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endParaRPr lang="en-US" altLang="en-US" b="1" dirty="0" smtClean="0">
              <a:solidFill>
                <a:srgbClr val="000099"/>
              </a:solidFill>
              <a:ea typeface="ＭＳ Ｐゴシック" pitchFamily="34" charset="-128"/>
            </a:endParaRPr>
          </a:p>
          <a:p>
            <a:pPr marL="37931725" lvl="1" indent="-37474525"/>
            <a:endParaRPr lang="en-US" altLang="en-US" dirty="0" smtClean="0">
              <a:solidFill>
                <a:srgbClr val="000099"/>
              </a:solidFill>
              <a:ea typeface="ＭＳ Ｐゴシック" pitchFamily="34" charset="-128"/>
            </a:endParaRPr>
          </a:p>
        </p:txBody>
      </p:sp>
      <p:pic>
        <p:nvPicPr>
          <p:cNvPr id="655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722" y="2740886"/>
            <a:ext cx="5694362"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461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idx="4294967295"/>
          </p:nvPr>
        </p:nvSpPr>
        <p:spPr>
          <a:xfrm>
            <a:off x="0" y="539750"/>
            <a:ext cx="10669588" cy="622300"/>
          </a:xfrm>
        </p:spPr>
        <p:txBody>
          <a:bodyPr>
            <a:normAutofit fontScale="90000"/>
          </a:bodyPr>
          <a:lstStyle/>
          <a:p>
            <a:pPr>
              <a:defRPr/>
            </a:pPr>
            <a:r>
              <a:rPr lang="en-US" dirty="0">
                <a:ea typeface="+mj-ea"/>
              </a:rPr>
              <a:t>Binary Vs. Non-Binary Relationships</a:t>
            </a:r>
          </a:p>
        </p:txBody>
      </p:sp>
      <p:sp>
        <p:nvSpPr>
          <p:cNvPr id="66563" name="Rectangle 3"/>
          <p:cNvSpPr>
            <a:spLocks noGrp="1" noChangeArrowheads="1"/>
          </p:cNvSpPr>
          <p:nvPr>
            <p:ph type="body" idx="4294967295"/>
          </p:nvPr>
        </p:nvSpPr>
        <p:spPr>
          <a:xfrm>
            <a:off x="1692275" y="1419225"/>
            <a:ext cx="10499725" cy="4725988"/>
          </a:xfrm>
        </p:spPr>
        <p:txBody>
          <a:bodyPr>
            <a:normAutofit/>
          </a:bodyPr>
          <a:lstStyle/>
          <a:p>
            <a:pPr marL="0" indent="0">
              <a:buNone/>
            </a:pPr>
            <a:r>
              <a:rPr lang="en-US" altLang="en-US" dirty="0" smtClean="0">
                <a:ea typeface="ＭＳ Ｐゴシック" pitchFamily="34" charset="-128"/>
              </a:rPr>
              <a:t>Although it is possible to replace any non-binary (</a:t>
            </a:r>
            <a:r>
              <a:rPr lang="en-US" altLang="en-US" i="1" dirty="0" smtClean="0">
                <a:ea typeface="ＭＳ Ｐゴシック" pitchFamily="34" charset="-128"/>
              </a:rPr>
              <a:t>n</a:t>
            </a:r>
            <a:r>
              <a:rPr lang="en-US" altLang="en-US" dirty="0" smtClean="0">
                <a:ea typeface="ＭＳ Ｐゴシック" pitchFamily="34" charset="-128"/>
              </a:rPr>
              <a:t>-</a:t>
            </a:r>
            <a:r>
              <a:rPr lang="en-US" altLang="en-US" dirty="0" err="1" smtClean="0">
                <a:ea typeface="ＭＳ Ｐゴシック" pitchFamily="34" charset="-128"/>
              </a:rPr>
              <a:t>ary</a:t>
            </a:r>
            <a:r>
              <a:rPr lang="en-US" altLang="en-US" dirty="0" smtClean="0">
                <a:ea typeface="ＭＳ Ｐゴシック" pitchFamily="34" charset="-128"/>
              </a:rPr>
              <a:t>, for </a:t>
            </a:r>
            <a:r>
              <a:rPr lang="en-US" altLang="en-US" i="1" dirty="0" smtClean="0">
                <a:ea typeface="ＭＳ Ｐゴシック" pitchFamily="34" charset="-128"/>
              </a:rPr>
              <a:t>n</a:t>
            </a:r>
            <a:r>
              <a:rPr lang="en-US" altLang="en-US" dirty="0" smtClean="0">
                <a:ea typeface="ＭＳ Ｐゴシック" pitchFamily="34" charset="-128"/>
              </a:rPr>
              <a:t> &gt; 2) relationship set by a number of distinct binary relationship sets, a </a:t>
            </a:r>
            <a:r>
              <a:rPr lang="en-US" altLang="en-US" i="1" dirty="0" smtClean="0">
                <a:ea typeface="ＭＳ Ｐゴシック" pitchFamily="34" charset="-128"/>
              </a:rPr>
              <a:t>n</a:t>
            </a:r>
            <a:r>
              <a:rPr lang="en-US" altLang="en-US" dirty="0" smtClean="0">
                <a:ea typeface="ＭＳ Ｐゴシック" pitchFamily="34" charset="-128"/>
              </a:rPr>
              <a:t>-</a:t>
            </a:r>
            <a:r>
              <a:rPr lang="en-US" altLang="en-US" dirty="0" err="1" smtClean="0">
                <a:ea typeface="ＭＳ Ｐゴシック" pitchFamily="34" charset="-128"/>
              </a:rPr>
              <a:t>ary</a:t>
            </a:r>
            <a:r>
              <a:rPr lang="en-US" altLang="en-US" dirty="0" smtClean="0">
                <a:ea typeface="ＭＳ Ｐゴシック" pitchFamily="34" charset="-128"/>
              </a:rPr>
              <a:t> relationship set shows more clearly that several entities participate in a single relationship.</a:t>
            </a:r>
          </a:p>
          <a:p>
            <a:pPr marL="0" indent="0">
              <a:buNone/>
            </a:pPr>
            <a:r>
              <a:rPr lang="en-US" altLang="en-US" dirty="0" smtClean="0">
                <a:ea typeface="ＭＳ Ｐゴシック" pitchFamily="34" charset="-128"/>
              </a:rPr>
              <a:t>Some relationships that appear to be non-binary may be better represented using binary relationships</a:t>
            </a:r>
          </a:p>
          <a:p>
            <a:pPr marL="4572" lvl="1" indent="0">
              <a:buNone/>
            </a:pPr>
            <a:endParaRPr lang="en-US" altLang="en-US" dirty="0" smtClean="0">
              <a:ea typeface="ＭＳ Ｐゴシック" pitchFamily="34" charset="-128"/>
            </a:endParaRPr>
          </a:p>
          <a:p>
            <a:pPr marL="4572" lvl="1" indent="0">
              <a:buNone/>
            </a:pPr>
            <a:r>
              <a:rPr lang="en-US" altLang="en-US" dirty="0" smtClean="0">
                <a:ea typeface="ＭＳ Ｐゴシック" pitchFamily="34" charset="-128"/>
              </a:rPr>
              <a:t>For example,  a ternary relationship </a:t>
            </a:r>
            <a:r>
              <a:rPr lang="en-US" altLang="en-US" i="1" dirty="0" smtClean="0">
                <a:ea typeface="ＭＳ Ｐゴシック" pitchFamily="34" charset="-128"/>
              </a:rPr>
              <a:t>parents</a:t>
            </a:r>
            <a:r>
              <a:rPr lang="en-US" altLang="en-US" dirty="0" smtClean="0">
                <a:ea typeface="ＭＳ Ｐゴシック" pitchFamily="34" charset="-128"/>
              </a:rPr>
              <a:t>, relating a child to his/her father and mother, is best replaced by two binary relationships,  </a:t>
            </a:r>
            <a:r>
              <a:rPr lang="en-US" altLang="en-US" i="1" dirty="0" smtClean="0">
                <a:ea typeface="ＭＳ Ｐゴシック" pitchFamily="34" charset="-128"/>
              </a:rPr>
              <a:t>father</a:t>
            </a:r>
            <a:r>
              <a:rPr lang="en-US" altLang="en-US" dirty="0" smtClean="0">
                <a:ea typeface="ＭＳ Ｐゴシック" pitchFamily="34" charset="-128"/>
              </a:rPr>
              <a:t> and </a:t>
            </a:r>
            <a:r>
              <a:rPr lang="en-US" altLang="en-US" i="1" dirty="0" smtClean="0">
                <a:ea typeface="ＭＳ Ｐゴシック" pitchFamily="34" charset="-128"/>
              </a:rPr>
              <a:t>mother</a:t>
            </a:r>
          </a:p>
          <a:p>
            <a:pPr lvl="2"/>
            <a:r>
              <a:rPr lang="en-US" altLang="en-US" dirty="0" smtClean="0">
                <a:ea typeface="ＭＳ Ｐゴシック" pitchFamily="34" charset="-128"/>
              </a:rPr>
              <a:t>Using two binary relationships allows partial information (e.g., only mother being known)</a:t>
            </a:r>
          </a:p>
          <a:p>
            <a:pPr marL="4572" lvl="1" indent="0">
              <a:buNone/>
            </a:pPr>
            <a:r>
              <a:rPr lang="en-US" altLang="en-US" dirty="0" smtClean="0">
                <a:ea typeface="ＭＳ Ｐゴシック" pitchFamily="34" charset="-128"/>
              </a:rPr>
              <a:t>But there are some relationships that are naturally non-binary</a:t>
            </a:r>
          </a:p>
          <a:p>
            <a:pPr lvl="2"/>
            <a:r>
              <a:rPr lang="en-US" altLang="en-US" dirty="0" smtClean="0">
                <a:ea typeface="ＭＳ Ｐゴシック" pitchFamily="34" charset="-128"/>
              </a:rPr>
              <a:t>Example: </a:t>
            </a:r>
            <a:r>
              <a:rPr lang="en-US" altLang="en-US" i="1" dirty="0" err="1" smtClean="0">
                <a:ea typeface="ＭＳ Ｐゴシック" pitchFamily="34" charset="-128"/>
              </a:rPr>
              <a:t>proj_guide</a:t>
            </a:r>
            <a:endParaRPr lang="en-US" altLang="en-US" i="1" dirty="0" smtClean="0">
              <a:ea typeface="ＭＳ Ｐゴシック" pitchFamily="34" charset="-128"/>
            </a:endParaRPr>
          </a:p>
        </p:txBody>
      </p:sp>
    </p:spTree>
    <p:extLst>
      <p:ext uri="{BB962C8B-B14F-4D97-AF65-F5344CB8AC3E}">
        <p14:creationId xmlns:p14="http://schemas.microsoft.com/office/powerpoint/2010/main" val="847429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01</a:t>
            </a:r>
            <a:endParaRPr lang="en-US" dirty="0"/>
          </a:p>
        </p:txBody>
      </p:sp>
      <p:sp>
        <p:nvSpPr>
          <p:cNvPr id="3" name="Content Placeholder 2"/>
          <p:cNvSpPr>
            <a:spLocks noGrp="1"/>
          </p:cNvSpPr>
          <p:nvPr>
            <p:ph idx="1"/>
          </p:nvPr>
        </p:nvSpPr>
        <p:spPr/>
        <p:txBody>
          <a:bodyPr/>
          <a:lstStyle/>
          <a:p>
            <a:r>
              <a:rPr lang="en-US" dirty="0"/>
              <a:t>Construct an E-R diagram for a car insurance company whose </a:t>
            </a:r>
            <a:r>
              <a:rPr lang="en-US" dirty="0" smtClean="0"/>
              <a:t>customers own </a:t>
            </a:r>
            <a:r>
              <a:rPr lang="en-US" dirty="0"/>
              <a:t>one or more cars each. Each car has associated with it zero to </a:t>
            </a:r>
            <a:r>
              <a:rPr lang="en-US" dirty="0" smtClean="0"/>
              <a:t>any number </a:t>
            </a:r>
            <a:r>
              <a:rPr lang="en-US" dirty="0"/>
              <a:t>of recorded accidents. Each insurance policy covers one or </a:t>
            </a:r>
            <a:r>
              <a:rPr lang="en-US" dirty="0" smtClean="0"/>
              <a:t>more cars</a:t>
            </a:r>
            <a:r>
              <a:rPr lang="en-US" dirty="0"/>
              <a:t>, and has one or more premium payments associated with it. </a:t>
            </a:r>
            <a:r>
              <a:rPr lang="en-US" dirty="0" smtClean="0"/>
              <a:t>Each payment </a:t>
            </a:r>
            <a:r>
              <a:rPr lang="en-US" dirty="0"/>
              <a:t>is for a particular period of time, and has an associated due date</a:t>
            </a:r>
            <a:r>
              <a:rPr lang="en-US" dirty="0" smtClean="0"/>
              <a:t>, and </a:t>
            </a:r>
            <a:r>
              <a:rPr lang="en-US" dirty="0"/>
              <a:t>the date when the payment was received.</a:t>
            </a:r>
            <a:endParaRPr lang="en-US" dirty="0"/>
          </a:p>
        </p:txBody>
      </p:sp>
    </p:spTree>
    <p:extLst>
      <p:ext uri="{BB962C8B-B14F-4D97-AF65-F5344CB8AC3E}">
        <p14:creationId xmlns:p14="http://schemas.microsoft.com/office/powerpoint/2010/main" val="2463384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idx="4294967295"/>
          </p:nvPr>
        </p:nvSpPr>
        <p:spPr>
          <a:xfrm>
            <a:off x="0" y="441325"/>
            <a:ext cx="8077200" cy="609600"/>
          </a:xfrm>
        </p:spPr>
        <p:txBody>
          <a:bodyPr/>
          <a:lstStyle/>
          <a:p>
            <a:pPr>
              <a:defRPr/>
            </a:pPr>
            <a:r>
              <a:rPr lang="en-US" sz="2400" dirty="0"/>
              <a:t>Converting Non-Binary Relationships to Binary Form</a:t>
            </a:r>
          </a:p>
        </p:txBody>
      </p:sp>
      <p:sp>
        <p:nvSpPr>
          <p:cNvPr id="67587" name="Rectangle 3"/>
          <p:cNvSpPr>
            <a:spLocks noGrp="1" noChangeArrowheads="1"/>
          </p:cNvSpPr>
          <p:nvPr>
            <p:ph type="body" idx="4294967295"/>
          </p:nvPr>
        </p:nvSpPr>
        <p:spPr>
          <a:xfrm>
            <a:off x="0" y="1255713"/>
            <a:ext cx="10660063" cy="3514725"/>
          </a:xfrm>
        </p:spPr>
        <p:txBody>
          <a:bodyPr>
            <a:normAutofit fontScale="92500" lnSpcReduction="10000"/>
          </a:bodyPr>
          <a:lstStyle/>
          <a:p>
            <a:pPr marL="0" indent="0">
              <a:lnSpc>
                <a:spcPct val="90000"/>
              </a:lnSpc>
              <a:buNone/>
            </a:pPr>
            <a:r>
              <a:rPr lang="en-US" altLang="en-US" dirty="0" smtClean="0">
                <a:ea typeface="ＭＳ Ｐゴシック" pitchFamily="34" charset="-128"/>
              </a:rPr>
              <a:t>In general, any non-binary relationship can be represented using binary relationships by creating an artificial entity set.</a:t>
            </a:r>
          </a:p>
          <a:p>
            <a:pPr marL="0" indent="0">
              <a:lnSpc>
                <a:spcPct val="90000"/>
              </a:lnSpc>
              <a:buNone/>
            </a:pPr>
            <a:r>
              <a:rPr lang="en-US" altLang="en-US" dirty="0" smtClean="0">
                <a:ea typeface="ＭＳ Ｐゴシック" pitchFamily="34" charset="-128"/>
              </a:rPr>
              <a:t>Replace </a:t>
            </a:r>
            <a:r>
              <a:rPr lang="en-US" altLang="en-US" i="1" dirty="0" smtClean="0">
                <a:ea typeface="ＭＳ Ｐゴシック" pitchFamily="34" charset="-128"/>
              </a:rPr>
              <a:t>R </a:t>
            </a:r>
            <a:r>
              <a:rPr lang="en-US" altLang="en-US" dirty="0" smtClean="0">
                <a:ea typeface="ＭＳ Ｐゴシック" pitchFamily="34" charset="-128"/>
              </a:rPr>
              <a:t>between entity sets A, B and C</a:t>
            </a:r>
            <a:r>
              <a:rPr lang="en-US" altLang="en-US" i="1" dirty="0" smtClean="0">
                <a:ea typeface="ＭＳ Ｐゴシック" pitchFamily="34" charset="-128"/>
              </a:rPr>
              <a:t> </a:t>
            </a:r>
            <a:r>
              <a:rPr lang="en-US" altLang="en-US" dirty="0" smtClean="0">
                <a:ea typeface="ＭＳ Ｐゴシック" pitchFamily="34" charset="-128"/>
              </a:rPr>
              <a:t>by an entity set </a:t>
            </a:r>
            <a:r>
              <a:rPr lang="en-US" altLang="en-US" i="1" dirty="0" smtClean="0">
                <a:ea typeface="ＭＳ Ｐゴシック" pitchFamily="34" charset="-128"/>
              </a:rPr>
              <a:t>E</a:t>
            </a:r>
            <a:r>
              <a:rPr lang="en-US" altLang="en-US" dirty="0" smtClean="0">
                <a:ea typeface="ＭＳ Ｐゴシック" pitchFamily="34" charset="-128"/>
              </a:rPr>
              <a:t>, and three relationship sets: </a:t>
            </a:r>
          </a:p>
          <a:p>
            <a:pPr>
              <a:lnSpc>
                <a:spcPct val="90000"/>
              </a:lnSpc>
              <a:buFont typeface="Monotype Sorts" pitchFamily="2" charset="2"/>
              <a:buNone/>
            </a:pPr>
            <a:r>
              <a:rPr lang="en-US" altLang="en-US" dirty="0" smtClean="0">
                <a:ea typeface="ＭＳ Ｐゴシック" pitchFamily="34" charset="-128"/>
              </a:rPr>
              <a:t>	</a:t>
            </a:r>
            <a:r>
              <a:rPr lang="en-US" altLang="en-US" b="1" dirty="0" smtClean="0">
                <a:ea typeface="ＭＳ Ｐゴシック" pitchFamily="34" charset="-128"/>
              </a:rPr>
              <a:t>1. </a:t>
            </a:r>
            <a:r>
              <a:rPr lang="en-US" altLang="en-US" b="1" i="1" dirty="0" smtClean="0">
                <a:ea typeface="ＭＳ Ｐゴシック" pitchFamily="34" charset="-128"/>
              </a:rPr>
              <a:t>R</a:t>
            </a:r>
            <a:r>
              <a:rPr lang="en-US" altLang="en-US" b="1" i="1" baseline="-25000" dirty="0" smtClean="0">
                <a:ea typeface="ＭＳ Ｐゴシック" pitchFamily="34" charset="-128"/>
              </a:rPr>
              <a:t>A</a:t>
            </a:r>
            <a:r>
              <a:rPr lang="en-US" altLang="en-US" b="1" dirty="0" smtClean="0">
                <a:ea typeface="ＭＳ Ｐゴシック" pitchFamily="34" charset="-128"/>
              </a:rPr>
              <a:t>, relating </a:t>
            </a:r>
            <a:r>
              <a:rPr lang="en-US" altLang="en-US" b="1" i="1" dirty="0" smtClean="0">
                <a:ea typeface="ＭＳ Ｐゴシック" pitchFamily="34" charset="-128"/>
              </a:rPr>
              <a:t>E </a:t>
            </a:r>
            <a:r>
              <a:rPr lang="en-US" altLang="en-US" b="1" dirty="0" smtClean="0">
                <a:ea typeface="ＭＳ Ｐゴシック" pitchFamily="34" charset="-128"/>
              </a:rPr>
              <a:t>and </a:t>
            </a:r>
            <a:r>
              <a:rPr lang="en-US" altLang="en-US" b="1" i="1" dirty="0" smtClean="0">
                <a:ea typeface="ＭＳ Ｐゴシック" pitchFamily="34" charset="-128"/>
              </a:rPr>
              <a:t>A        </a:t>
            </a:r>
            <a:r>
              <a:rPr lang="en-US" altLang="en-US" b="1" dirty="0" smtClean="0">
                <a:ea typeface="ＭＳ Ｐゴシック" pitchFamily="34" charset="-128"/>
              </a:rPr>
              <a:t>2.  </a:t>
            </a:r>
            <a:r>
              <a:rPr lang="en-US" altLang="en-US" b="1" i="1" dirty="0" smtClean="0">
                <a:ea typeface="ＭＳ Ｐゴシック" pitchFamily="34" charset="-128"/>
              </a:rPr>
              <a:t>R</a:t>
            </a:r>
            <a:r>
              <a:rPr lang="en-US" altLang="en-US" b="1" i="1" baseline="-25000" dirty="0" smtClean="0">
                <a:ea typeface="ＭＳ Ｐゴシック" pitchFamily="34" charset="-128"/>
              </a:rPr>
              <a:t>B</a:t>
            </a:r>
            <a:r>
              <a:rPr lang="en-US" altLang="en-US" b="1" dirty="0" smtClean="0">
                <a:ea typeface="ＭＳ Ｐゴシック" pitchFamily="34" charset="-128"/>
              </a:rPr>
              <a:t>, relating </a:t>
            </a:r>
            <a:r>
              <a:rPr lang="en-US" altLang="en-US" b="1" i="1" dirty="0" smtClean="0">
                <a:ea typeface="ＭＳ Ｐゴシック" pitchFamily="34" charset="-128"/>
              </a:rPr>
              <a:t>E </a:t>
            </a:r>
            <a:r>
              <a:rPr lang="en-US" altLang="en-US" b="1" dirty="0" smtClean="0">
                <a:ea typeface="ＭＳ Ｐゴシック" pitchFamily="34" charset="-128"/>
              </a:rPr>
              <a:t>and </a:t>
            </a:r>
            <a:r>
              <a:rPr lang="en-US" altLang="en-US" b="1" i="1" dirty="0" smtClean="0">
                <a:ea typeface="ＭＳ Ｐゴシック" pitchFamily="34" charset="-128"/>
              </a:rPr>
              <a:t>B      </a:t>
            </a:r>
            <a:r>
              <a:rPr lang="en-US" altLang="en-US" b="1" dirty="0" smtClean="0">
                <a:ea typeface="ＭＳ Ｐゴシック" pitchFamily="34" charset="-128"/>
              </a:rPr>
              <a:t>3. </a:t>
            </a:r>
            <a:r>
              <a:rPr lang="en-US" altLang="en-US" b="1" i="1" dirty="0" smtClean="0">
                <a:ea typeface="ＭＳ Ｐゴシック" pitchFamily="34" charset="-128"/>
              </a:rPr>
              <a:t>R</a:t>
            </a:r>
            <a:r>
              <a:rPr lang="en-US" altLang="en-US" b="1" i="1" baseline="-25000" dirty="0" smtClean="0">
                <a:ea typeface="ＭＳ Ｐゴシック" pitchFamily="34" charset="-128"/>
              </a:rPr>
              <a:t>C</a:t>
            </a:r>
            <a:r>
              <a:rPr lang="en-US" altLang="en-US" b="1" dirty="0" smtClean="0">
                <a:ea typeface="ＭＳ Ｐゴシック" pitchFamily="34" charset="-128"/>
              </a:rPr>
              <a:t>, relating </a:t>
            </a:r>
            <a:r>
              <a:rPr lang="en-US" altLang="en-US" b="1" i="1" dirty="0" smtClean="0">
                <a:ea typeface="ＭＳ Ｐゴシック" pitchFamily="34" charset="-128"/>
              </a:rPr>
              <a:t>E </a:t>
            </a:r>
            <a:r>
              <a:rPr lang="en-US" altLang="en-US" b="1" dirty="0" smtClean="0">
                <a:ea typeface="ＭＳ Ｐゴシック" pitchFamily="34" charset="-128"/>
              </a:rPr>
              <a:t>and </a:t>
            </a:r>
            <a:r>
              <a:rPr lang="en-US" altLang="en-US" b="1" i="1" dirty="0" smtClean="0">
                <a:ea typeface="ＭＳ Ｐゴシック" pitchFamily="34" charset="-128"/>
              </a:rPr>
              <a:t>C</a:t>
            </a:r>
          </a:p>
          <a:p>
            <a:pPr marL="4572" lvl="1" indent="0">
              <a:lnSpc>
                <a:spcPct val="90000"/>
              </a:lnSpc>
              <a:buNone/>
            </a:pPr>
            <a:endParaRPr lang="en-US" altLang="en-US" dirty="0" smtClean="0">
              <a:ea typeface="ＭＳ Ｐゴシック" pitchFamily="34" charset="-128"/>
            </a:endParaRPr>
          </a:p>
          <a:p>
            <a:pPr marL="4572" lvl="1" indent="0">
              <a:lnSpc>
                <a:spcPct val="90000"/>
              </a:lnSpc>
              <a:buNone/>
            </a:pPr>
            <a:r>
              <a:rPr lang="en-US" altLang="en-US" dirty="0" smtClean="0">
                <a:ea typeface="ＭＳ Ｐゴシック" pitchFamily="34" charset="-128"/>
              </a:rPr>
              <a:t>Create an identifying attribute for </a:t>
            </a:r>
            <a:r>
              <a:rPr lang="en-US" altLang="en-US" i="1" dirty="0" smtClean="0">
                <a:ea typeface="ＭＳ Ｐゴシック" pitchFamily="34" charset="-128"/>
              </a:rPr>
              <a:t>E and </a:t>
            </a:r>
            <a:r>
              <a:rPr lang="en-US" altLang="en-US" dirty="0" smtClean="0">
                <a:ea typeface="ＭＳ Ｐゴシック" pitchFamily="34" charset="-128"/>
              </a:rPr>
              <a:t>add any attributes of </a:t>
            </a:r>
            <a:r>
              <a:rPr lang="en-US" altLang="en-US" i="1" dirty="0" smtClean="0">
                <a:ea typeface="ＭＳ Ｐゴシック" pitchFamily="34" charset="-128"/>
              </a:rPr>
              <a:t>R </a:t>
            </a:r>
            <a:r>
              <a:rPr lang="en-US" altLang="en-US" dirty="0" smtClean="0">
                <a:ea typeface="ＭＳ Ｐゴシック" pitchFamily="34" charset="-128"/>
              </a:rPr>
              <a:t>to </a:t>
            </a:r>
            <a:r>
              <a:rPr lang="en-US" altLang="en-US" i="1" dirty="0" smtClean="0">
                <a:ea typeface="ＭＳ Ｐゴシック" pitchFamily="34" charset="-128"/>
              </a:rPr>
              <a:t>E. </a:t>
            </a:r>
            <a:r>
              <a:rPr lang="en-US" altLang="en-US" dirty="0" smtClean="0">
                <a:ea typeface="ＭＳ Ｐゴシック" pitchFamily="34" charset="-128"/>
              </a:rPr>
              <a:t>For each relationship (</a:t>
            </a:r>
            <a:r>
              <a:rPr lang="en-US" altLang="en-US" i="1" dirty="0" err="1" smtClean="0">
                <a:ea typeface="ＭＳ Ｐゴシック" pitchFamily="34" charset="-128"/>
              </a:rPr>
              <a:t>a</a:t>
            </a:r>
            <a:r>
              <a:rPr lang="en-US" altLang="en-US" i="1" baseline="-25000" dirty="0" err="1" smtClean="0">
                <a:ea typeface="ＭＳ Ｐゴシック" pitchFamily="34" charset="-128"/>
              </a:rPr>
              <a:t>i</a:t>
            </a:r>
            <a:r>
              <a:rPr lang="en-US" altLang="en-US" i="1" dirty="0" smtClean="0">
                <a:ea typeface="ＭＳ Ｐゴシック" pitchFamily="34" charset="-128"/>
              </a:rPr>
              <a:t> , b</a:t>
            </a:r>
            <a:r>
              <a:rPr lang="en-US" altLang="en-US" i="1" baseline="-25000" dirty="0" smtClean="0">
                <a:ea typeface="ＭＳ Ｐゴシック" pitchFamily="34" charset="-128"/>
              </a:rPr>
              <a:t>i</a:t>
            </a:r>
            <a:r>
              <a:rPr lang="en-US" altLang="en-US" i="1" dirty="0" smtClean="0">
                <a:ea typeface="ＭＳ Ｐゴシック" pitchFamily="34" charset="-128"/>
              </a:rPr>
              <a:t> , c</a:t>
            </a:r>
            <a:r>
              <a:rPr lang="en-US" altLang="en-US" i="1" baseline="-25000" dirty="0" smtClean="0">
                <a:ea typeface="ＭＳ Ｐゴシック" pitchFamily="34" charset="-128"/>
              </a:rPr>
              <a:t>i</a:t>
            </a:r>
            <a:r>
              <a:rPr lang="en-US" altLang="en-US" dirty="0" smtClean="0">
                <a:ea typeface="ＭＳ Ｐゴシック" pitchFamily="34" charset="-128"/>
              </a:rPr>
              <a:t>) in </a:t>
            </a:r>
            <a:r>
              <a:rPr lang="en-US" altLang="en-US" i="1" dirty="0" smtClean="0">
                <a:ea typeface="ＭＳ Ｐゴシック" pitchFamily="34" charset="-128"/>
              </a:rPr>
              <a:t>R,</a:t>
            </a:r>
            <a:r>
              <a:rPr lang="en-US" altLang="en-US" dirty="0" smtClean="0">
                <a:ea typeface="ＭＳ Ｐゴシック" pitchFamily="34" charset="-128"/>
              </a:rPr>
              <a:t> create: </a:t>
            </a:r>
          </a:p>
          <a:p>
            <a:pPr marL="457200" indent="-457200">
              <a:lnSpc>
                <a:spcPct val="90000"/>
              </a:lnSpc>
              <a:buFont typeface="Monotype Sorts" pitchFamily="2" charset="2"/>
              <a:buAutoNum type="arabicPeriod"/>
            </a:pPr>
            <a:r>
              <a:rPr lang="en-US" altLang="en-US" dirty="0" smtClean="0">
                <a:ea typeface="ＭＳ Ｐゴシック" pitchFamily="34" charset="-128"/>
              </a:rPr>
              <a:t>a new entity </a:t>
            </a:r>
            <a:r>
              <a:rPr lang="en-US" altLang="en-US" i="1" dirty="0" err="1" smtClean="0">
                <a:ea typeface="ＭＳ Ｐゴシック" pitchFamily="34" charset="-128"/>
              </a:rPr>
              <a:t>e</a:t>
            </a:r>
            <a:r>
              <a:rPr lang="en-US" altLang="en-US" i="1" baseline="-25000" dirty="0" err="1" smtClean="0">
                <a:ea typeface="ＭＳ Ｐゴシック" pitchFamily="34" charset="-128"/>
              </a:rPr>
              <a:t>i</a:t>
            </a:r>
            <a:r>
              <a:rPr lang="en-US" altLang="en-US" i="1" dirty="0" smtClean="0">
                <a:ea typeface="ＭＳ Ｐゴシック" pitchFamily="34" charset="-128"/>
              </a:rPr>
              <a:t> </a:t>
            </a:r>
            <a:r>
              <a:rPr lang="en-US" altLang="en-US" dirty="0" smtClean="0">
                <a:ea typeface="ＭＳ Ｐゴシック" pitchFamily="34" charset="-128"/>
              </a:rPr>
              <a:t>in the entity set </a:t>
            </a:r>
            <a:r>
              <a:rPr lang="en-US" altLang="en-US" i="1" dirty="0" smtClean="0">
                <a:ea typeface="ＭＳ Ｐゴシック" pitchFamily="34" charset="-128"/>
              </a:rPr>
              <a:t>E       		</a:t>
            </a:r>
            <a:r>
              <a:rPr lang="en-US" altLang="en-US" dirty="0" smtClean="0">
                <a:ea typeface="ＭＳ Ｐゴシック" pitchFamily="34" charset="-128"/>
              </a:rPr>
              <a:t>2. add (</a:t>
            </a:r>
            <a:r>
              <a:rPr lang="en-US" altLang="en-US" i="1" dirty="0" err="1" smtClean="0">
                <a:ea typeface="ＭＳ Ｐゴシック" pitchFamily="34" charset="-128"/>
              </a:rPr>
              <a:t>e</a:t>
            </a:r>
            <a:r>
              <a:rPr lang="en-US" altLang="en-US" i="1" baseline="-25000" dirty="0" err="1" smtClean="0">
                <a:ea typeface="ＭＳ Ｐゴシック" pitchFamily="34" charset="-128"/>
              </a:rPr>
              <a:t>i</a:t>
            </a:r>
            <a:r>
              <a:rPr lang="en-US" altLang="en-US" i="1" dirty="0" smtClean="0">
                <a:ea typeface="ＭＳ Ｐゴシック" pitchFamily="34" charset="-128"/>
              </a:rPr>
              <a:t> , </a:t>
            </a:r>
            <a:r>
              <a:rPr lang="en-US" altLang="en-US" i="1" dirty="0" err="1" smtClean="0">
                <a:ea typeface="ＭＳ Ｐゴシック" pitchFamily="34" charset="-128"/>
              </a:rPr>
              <a:t>a</a:t>
            </a:r>
            <a:r>
              <a:rPr lang="en-US" altLang="en-US" i="1" baseline="-25000" dirty="0" err="1" smtClean="0">
                <a:ea typeface="ＭＳ Ｐゴシック" pitchFamily="34" charset="-128"/>
              </a:rPr>
              <a:t>i</a:t>
            </a:r>
            <a:r>
              <a:rPr lang="en-US" altLang="en-US" i="1" baseline="-25000" dirty="0" smtClean="0">
                <a:ea typeface="ＭＳ Ｐゴシック" pitchFamily="34" charset="-128"/>
              </a:rPr>
              <a:t> </a:t>
            </a:r>
            <a:r>
              <a:rPr lang="en-US" altLang="en-US" dirty="0" smtClean="0">
                <a:ea typeface="ＭＳ Ｐゴシック" pitchFamily="34" charset="-128"/>
              </a:rPr>
              <a:t>) to </a:t>
            </a:r>
            <a:r>
              <a:rPr lang="en-US" altLang="en-US" i="1" dirty="0" smtClean="0">
                <a:ea typeface="ＭＳ Ｐゴシック" pitchFamily="34" charset="-128"/>
              </a:rPr>
              <a:t>R</a:t>
            </a:r>
            <a:r>
              <a:rPr lang="en-US" altLang="en-US" i="1" baseline="-25000" dirty="0" smtClean="0">
                <a:ea typeface="ＭＳ Ｐゴシック" pitchFamily="34" charset="-128"/>
              </a:rPr>
              <a:t>A</a:t>
            </a:r>
            <a:r>
              <a:rPr lang="en-US" altLang="en-US" i="1" dirty="0" smtClean="0">
                <a:ea typeface="ＭＳ Ｐゴシック" pitchFamily="34" charset="-128"/>
              </a:rPr>
              <a:t>        </a:t>
            </a:r>
          </a:p>
          <a:p>
            <a:pPr marL="0" indent="0">
              <a:lnSpc>
                <a:spcPct val="90000"/>
              </a:lnSpc>
              <a:buNone/>
            </a:pPr>
            <a:r>
              <a:rPr lang="en-US" altLang="en-US" dirty="0" smtClean="0">
                <a:ea typeface="ＭＳ Ｐゴシック" pitchFamily="34" charset="-128"/>
              </a:rPr>
              <a:t>3. add (</a:t>
            </a:r>
            <a:r>
              <a:rPr lang="en-US" altLang="en-US" i="1" dirty="0" err="1" smtClean="0">
                <a:ea typeface="ＭＳ Ｐゴシック" pitchFamily="34" charset="-128"/>
              </a:rPr>
              <a:t>e</a:t>
            </a:r>
            <a:r>
              <a:rPr lang="en-US" altLang="en-US" i="1" baseline="-25000" dirty="0" err="1" smtClean="0">
                <a:ea typeface="ＭＳ Ｐゴシック" pitchFamily="34" charset="-128"/>
              </a:rPr>
              <a:t>i</a:t>
            </a:r>
            <a:r>
              <a:rPr lang="en-US" altLang="en-US" i="1" dirty="0" smtClean="0">
                <a:ea typeface="ＭＳ Ｐゴシック" pitchFamily="34" charset="-128"/>
              </a:rPr>
              <a:t> , b</a:t>
            </a:r>
            <a:r>
              <a:rPr lang="en-US" altLang="en-US" i="1" baseline="-25000" dirty="0" smtClean="0">
                <a:ea typeface="ＭＳ Ｐゴシック" pitchFamily="34" charset="-128"/>
              </a:rPr>
              <a:t>i</a:t>
            </a:r>
            <a:r>
              <a:rPr lang="en-US" altLang="en-US" i="1" dirty="0" smtClean="0">
                <a:ea typeface="ＭＳ Ｐゴシック" pitchFamily="34" charset="-128"/>
              </a:rPr>
              <a:t> </a:t>
            </a:r>
            <a:r>
              <a:rPr lang="en-US" altLang="en-US" dirty="0" smtClean="0">
                <a:ea typeface="ＭＳ Ｐゴシック" pitchFamily="34" charset="-128"/>
              </a:rPr>
              <a:t>) to </a:t>
            </a:r>
            <a:r>
              <a:rPr lang="en-US" altLang="en-US" i="1" dirty="0" smtClean="0">
                <a:ea typeface="ＭＳ Ｐゴシック" pitchFamily="34" charset="-128"/>
              </a:rPr>
              <a:t>R</a:t>
            </a:r>
            <a:r>
              <a:rPr lang="en-US" altLang="en-US" i="1" baseline="-25000" dirty="0" smtClean="0">
                <a:ea typeface="ＭＳ Ｐゴシック" pitchFamily="34" charset="-128"/>
              </a:rPr>
              <a:t>B</a:t>
            </a:r>
            <a:r>
              <a:rPr lang="en-US" altLang="en-US" i="1" dirty="0" smtClean="0">
                <a:ea typeface="ＭＳ Ｐゴシック" pitchFamily="34" charset="-128"/>
              </a:rPr>
              <a:t>           			</a:t>
            </a:r>
            <a:r>
              <a:rPr lang="en-US" altLang="en-US" dirty="0" smtClean="0">
                <a:ea typeface="ＭＳ Ｐゴシック" pitchFamily="34" charset="-128"/>
              </a:rPr>
              <a:t>4. add (</a:t>
            </a:r>
            <a:r>
              <a:rPr lang="en-US" altLang="en-US" i="1" dirty="0" err="1" smtClean="0">
                <a:ea typeface="ＭＳ Ｐゴシック" pitchFamily="34" charset="-128"/>
              </a:rPr>
              <a:t>e</a:t>
            </a:r>
            <a:r>
              <a:rPr lang="en-US" altLang="en-US" i="1" baseline="-25000" dirty="0" err="1" smtClean="0">
                <a:ea typeface="ＭＳ Ｐゴシック" pitchFamily="34" charset="-128"/>
              </a:rPr>
              <a:t>i</a:t>
            </a:r>
            <a:r>
              <a:rPr lang="en-US" altLang="en-US" i="1" dirty="0" smtClean="0">
                <a:ea typeface="ＭＳ Ｐゴシック" pitchFamily="34" charset="-128"/>
              </a:rPr>
              <a:t> , c</a:t>
            </a:r>
            <a:r>
              <a:rPr lang="en-US" altLang="en-US" i="1" baseline="-25000" dirty="0" smtClean="0">
                <a:ea typeface="ＭＳ Ｐゴシック" pitchFamily="34" charset="-128"/>
              </a:rPr>
              <a:t>i </a:t>
            </a:r>
            <a:r>
              <a:rPr lang="en-US" altLang="en-US" dirty="0" smtClean="0">
                <a:ea typeface="ＭＳ Ｐゴシック" pitchFamily="34" charset="-128"/>
              </a:rPr>
              <a:t>) to </a:t>
            </a:r>
            <a:r>
              <a:rPr lang="en-US" altLang="en-US" i="1" dirty="0" smtClean="0">
                <a:ea typeface="ＭＳ Ｐゴシック" pitchFamily="34" charset="-128"/>
              </a:rPr>
              <a:t>R</a:t>
            </a:r>
            <a:r>
              <a:rPr lang="en-US" altLang="en-US" i="1" baseline="-25000" dirty="0" smtClean="0">
                <a:ea typeface="ＭＳ Ｐゴシック" pitchFamily="34" charset="-128"/>
              </a:rPr>
              <a:t>C</a:t>
            </a:r>
          </a:p>
        </p:txBody>
      </p:sp>
      <p:pic>
        <p:nvPicPr>
          <p:cNvPr id="675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501" y="4369200"/>
            <a:ext cx="5608638"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6888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20491" y="234614"/>
            <a:ext cx="10772775" cy="1658198"/>
          </a:xfrm>
        </p:spPr>
        <p:txBody>
          <a:bodyPr/>
          <a:lstStyle/>
          <a:p>
            <a:pPr>
              <a:defRPr/>
            </a:pPr>
            <a:r>
              <a:rPr lang="en-US" dirty="0">
                <a:ea typeface="+mj-ea"/>
              </a:rPr>
              <a:t>E-R Design Decisions</a:t>
            </a:r>
          </a:p>
        </p:txBody>
      </p:sp>
      <p:sp>
        <p:nvSpPr>
          <p:cNvPr id="69635" name="Rectangle 3"/>
          <p:cNvSpPr>
            <a:spLocks noGrp="1" noChangeArrowheads="1"/>
          </p:cNvSpPr>
          <p:nvPr>
            <p:ph idx="1"/>
          </p:nvPr>
        </p:nvSpPr>
        <p:spPr>
          <a:xfrm>
            <a:off x="612137" y="1820181"/>
            <a:ext cx="11061417" cy="4255879"/>
          </a:xfrm>
        </p:spPr>
        <p:txBody>
          <a:bodyPr/>
          <a:lstStyle/>
          <a:p>
            <a:r>
              <a:rPr lang="en-US" altLang="en-US" dirty="0" smtClean="0">
                <a:ea typeface="ＭＳ Ｐゴシック" pitchFamily="34" charset="-128"/>
              </a:rPr>
              <a:t>The use of an attribute or entity set to represent an object.</a:t>
            </a:r>
          </a:p>
          <a:p>
            <a:r>
              <a:rPr lang="en-US" altLang="en-US" dirty="0" smtClean="0">
                <a:ea typeface="ＭＳ Ｐゴシック" pitchFamily="34" charset="-128"/>
              </a:rPr>
              <a:t>Whether a real-world concept is best expressed by an entity set or a relationship set.</a:t>
            </a:r>
          </a:p>
          <a:p>
            <a:r>
              <a:rPr lang="en-US" altLang="en-US" dirty="0" smtClean="0">
                <a:ea typeface="ＭＳ Ｐゴシック" pitchFamily="34" charset="-128"/>
              </a:rPr>
              <a:t>The use of a ternary relationship versus a pair of binary relationships.</a:t>
            </a:r>
          </a:p>
          <a:p>
            <a:r>
              <a:rPr lang="en-US" altLang="en-US" dirty="0" smtClean="0">
                <a:ea typeface="ＭＳ Ｐゴシック" pitchFamily="34" charset="-128"/>
              </a:rPr>
              <a:t>The use of a strong or weak entity set.</a:t>
            </a:r>
          </a:p>
          <a:p>
            <a:r>
              <a:rPr lang="en-US" altLang="en-US" dirty="0" smtClean="0">
                <a:ea typeface="ＭＳ Ｐゴシック" pitchFamily="34" charset="-128"/>
              </a:rPr>
              <a:t>The use of specialization/generalization – contributes to modularity in the design.</a:t>
            </a:r>
          </a:p>
          <a:p>
            <a:r>
              <a:rPr lang="en-US" altLang="en-US" dirty="0" smtClean="0">
                <a:ea typeface="ＭＳ Ｐゴシック" pitchFamily="34" charset="-128"/>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3106257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383311" y="311439"/>
            <a:ext cx="11327244" cy="817274"/>
          </a:xfrm>
        </p:spPr>
        <p:txBody>
          <a:bodyPr/>
          <a:lstStyle/>
          <a:p>
            <a:pPr>
              <a:defRPr/>
            </a:pPr>
            <a:r>
              <a:rPr lang="en-US" sz="2800" dirty="0">
                <a:effectLst>
                  <a:outerShdw blurRad="38100" dist="38100" dir="2700000" algn="tl">
                    <a:srgbClr val="C0C0C0"/>
                  </a:outerShdw>
                </a:effectLst>
              </a:rPr>
              <a:t>Summary of Symbols Used in E-R Notation</a:t>
            </a:r>
          </a:p>
        </p:txBody>
      </p:sp>
      <p:pic>
        <p:nvPicPr>
          <p:cNvPr id="70659" name="Picture 5"/>
          <p:cNvPicPr>
            <a:picLocks noChangeAspect="1" noChangeArrowheads="1"/>
          </p:cNvPicPr>
          <p:nvPr/>
        </p:nvPicPr>
        <p:blipFill>
          <a:blip r:embed="rId5">
            <a:extLst>
              <a:ext uri="{28A0092B-C50C-407E-A947-70E740481C1C}">
                <a14:useLocalDpi xmlns:a14="http://schemas.microsoft.com/office/drawing/2010/main" val="0"/>
              </a:ext>
            </a:extLst>
          </a:blip>
          <a:srcRect b="53856"/>
          <a:stretch>
            <a:fillRect/>
          </a:stretch>
        </p:blipFill>
        <p:spPr bwMode="auto">
          <a:xfrm>
            <a:off x="1133764" y="1128713"/>
            <a:ext cx="9423399" cy="54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240430628"/>
      </p:ext>
    </p:extLst>
  </p:cSld>
  <p:clrMapOvr>
    <a:masterClrMapping/>
  </p:clrMapOvr>
  <mc:AlternateContent xmlns:mc="http://schemas.openxmlformats.org/markup-compatibility/2006" xmlns:p14="http://schemas.microsoft.com/office/powerpoint/2010/main">
    <mc:Choice Requires="p14">
      <p:transition spd="slow" p14:dur="2000" advTm="52590"/>
    </mc:Choice>
    <mc:Fallback xmlns="">
      <p:transition spd="slow" advTm="525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335105" y="354060"/>
            <a:ext cx="10772775" cy="479955"/>
          </a:xfrm>
        </p:spPr>
        <p:txBody>
          <a:bodyPr>
            <a:normAutofit fontScale="90000"/>
          </a:bodyPr>
          <a:lstStyle/>
          <a:p>
            <a:pPr>
              <a:defRPr/>
            </a:pPr>
            <a:r>
              <a:rPr lang="en-US" dirty="0">
                <a:ea typeface="+mj-ea"/>
              </a:rPr>
              <a:t>Symbols Used in E-R Notation (Cont.)</a:t>
            </a:r>
          </a:p>
        </p:txBody>
      </p:sp>
      <p:pic>
        <p:nvPicPr>
          <p:cNvPr id="71683" name="Picture 5"/>
          <p:cNvPicPr>
            <a:picLocks noChangeAspect="1" noChangeArrowheads="1"/>
          </p:cNvPicPr>
          <p:nvPr/>
        </p:nvPicPr>
        <p:blipFill>
          <a:blip r:embed="rId5">
            <a:extLst>
              <a:ext uri="{28A0092B-C50C-407E-A947-70E740481C1C}">
                <a14:useLocalDpi xmlns:a14="http://schemas.microsoft.com/office/drawing/2010/main" val="0"/>
              </a:ext>
            </a:extLst>
          </a:blip>
          <a:srcRect t="45372"/>
          <a:stretch>
            <a:fillRect/>
          </a:stretch>
        </p:blipFill>
        <p:spPr bwMode="auto">
          <a:xfrm>
            <a:off x="1266247" y="834015"/>
            <a:ext cx="8511597" cy="577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28629"/>
            <a:ext cx="487362" cy="487362"/>
          </a:xfrm>
          <a:prstGeom prst="rect">
            <a:avLst/>
          </a:prstGeom>
        </p:spPr>
      </p:pic>
    </p:spTree>
    <p:extLst>
      <p:ext uri="{BB962C8B-B14F-4D97-AF65-F5344CB8AC3E}">
        <p14:creationId xmlns:p14="http://schemas.microsoft.com/office/powerpoint/2010/main" val="2402261873"/>
      </p:ext>
    </p:extLst>
  </p:cSld>
  <p:clrMapOvr>
    <a:masterClrMapping/>
  </p:clrMapOvr>
  <mc:AlternateContent xmlns:mc="http://schemas.openxmlformats.org/markup-compatibility/2006" xmlns:p14="http://schemas.microsoft.com/office/powerpoint/2010/main">
    <mc:Choice Requires="p14">
      <p:transition spd="slow" p14:dur="2000" advTm="42360"/>
    </mc:Choice>
    <mc:Fallback xmlns="">
      <p:transition spd="slow" advTm="423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smtClean="0"/>
              <a:t>Chapter 12 of Database Systems: A </a:t>
            </a:r>
            <a:r>
              <a:rPr lang="en-US" dirty="0"/>
              <a:t>Practical Approach to Design, </a:t>
            </a:r>
            <a:r>
              <a:rPr lang="en-US" dirty="0" smtClean="0"/>
              <a:t>Implementation, and Management by Thomas </a:t>
            </a:r>
            <a:r>
              <a:rPr lang="en-US" dirty="0" err="1" smtClean="0"/>
              <a:t>Conolly</a:t>
            </a:r>
            <a:r>
              <a:rPr lang="en-US" dirty="0" smtClean="0"/>
              <a:t> 6</a:t>
            </a:r>
            <a:r>
              <a:rPr lang="en-US" baseline="30000" dirty="0" smtClean="0"/>
              <a:t>th</a:t>
            </a:r>
            <a:r>
              <a:rPr lang="en-US" dirty="0" smtClean="0"/>
              <a:t> Edition</a:t>
            </a:r>
          </a:p>
          <a:p>
            <a:r>
              <a:rPr lang="en-US" dirty="0" smtClean="0"/>
              <a:t>Chapter 7 of Database System Concepts by Abraham </a:t>
            </a:r>
            <a:r>
              <a:rPr lang="en-US" dirty="0" err="1" smtClean="0"/>
              <a:t>Silberschatz</a:t>
            </a:r>
            <a:endParaRPr lang="en-US" dirty="0" smtClean="0"/>
          </a:p>
          <a:p>
            <a:r>
              <a:rPr lang="en-US" dirty="0" smtClean="0"/>
              <a:t>Download </a:t>
            </a:r>
            <a:r>
              <a:rPr lang="en-US" dirty="0">
                <a:hlinkClick r:id="rId2"/>
              </a:rPr>
              <a:t>Visual </a:t>
            </a:r>
            <a:r>
              <a:rPr lang="en-US" dirty="0" smtClean="0">
                <a:hlinkClick r:id="rId2"/>
              </a:rPr>
              <a:t>Paradigm</a:t>
            </a:r>
            <a:r>
              <a:rPr lang="en-US" dirty="0" smtClean="0"/>
              <a:t>, </a:t>
            </a:r>
            <a:r>
              <a:rPr lang="en-US" dirty="0" smtClean="0">
                <a:hlinkClick r:id="rId3"/>
              </a:rPr>
              <a:t>ER Assistant</a:t>
            </a:r>
            <a:r>
              <a:rPr lang="en-US" dirty="0" smtClean="0"/>
              <a:t> based on Crows notation or any other </a:t>
            </a:r>
            <a:r>
              <a:rPr lang="en-US" dirty="0"/>
              <a:t>drawing tool to complete the exercise </a:t>
            </a:r>
            <a:r>
              <a:rPr lang="en-US" dirty="0" smtClean="0"/>
              <a:t>problems. Or you can use </a:t>
            </a:r>
            <a:r>
              <a:rPr lang="en-US" dirty="0" err="1" smtClean="0">
                <a:hlinkClick r:id="rId4"/>
              </a:rPr>
              <a:t>LucidChart</a:t>
            </a:r>
            <a:r>
              <a:rPr lang="en-US" dirty="0" smtClean="0"/>
              <a:t> for online diagram Modeling. </a:t>
            </a:r>
          </a:p>
        </p:txBody>
      </p:sp>
    </p:spTree>
    <p:extLst>
      <p:ext uri="{BB962C8B-B14F-4D97-AF65-F5344CB8AC3E}">
        <p14:creationId xmlns:p14="http://schemas.microsoft.com/office/powerpoint/2010/main" val="888380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https://www.db-book.com/db6/slide-dir/index.html</a:t>
            </a:r>
            <a:endParaRPr lang="en-US" dirty="0" smtClean="0"/>
          </a:p>
          <a:p>
            <a:r>
              <a:rPr lang="en-US" dirty="0" smtClean="0">
                <a:hlinkClick r:id="rId3"/>
              </a:rPr>
              <a:t>https://www.pearson.com/us/higher-education/product/Connolly-Powerpoint-Slides-for-Database-Systems</a:t>
            </a:r>
            <a:endParaRPr lang="en-US" dirty="0" smtClean="0"/>
          </a:p>
          <a:p>
            <a:r>
              <a:rPr lang="en-US" dirty="0" smtClean="0">
                <a:hlinkClick r:id="rId4"/>
              </a:rPr>
              <a:t>https://er-assistant.software.informer.com/</a:t>
            </a:r>
            <a:endParaRPr lang="en-US" dirty="0" smtClean="0"/>
          </a:p>
          <a:p>
            <a:r>
              <a:rPr lang="en-US" u="sng" dirty="0" smtClean="0">
                <a:hlinkClick r:id="rId5"/>
              </a:rPr>
              <a:t>https://www.visual-paradigm.com/download/community.jsp</a:t>
            </a:r>
            <a:endParaRPr lang="en-US" u="sng" dirty="0" smtClean="0"/>
          </a:p>
          <a:p>
            <a:r>
              <a:rPr lang="en-US" dirty="0" smtClean="0">
                <a:hlinkClick r:id="rId6"/>
              </a:rPr>
              <a:t>https://www.lucidchart.com/pages/examples/er-diagram-tool</a:t>
            </a:r>
            <a:endParaRPr lang="en-US" dirty="0" smtClean="0"/>
          </a:p>
          <a:p>
            <a:r>
              <a:rPr lang="en-US" dirty="0">
                <a:hlinkClick r:id="rId7"/>
              </a:rPr>
              <a:t>https://db-engines.com/en/ranking</a:t>
            </a:r>
            <a:endParaRPr lang="en-US" dirty="0" smtClean="0"/>
          </a:p>
          <a:p>
            <a:endParaRPr lang="en-US" dirty="0" smtClean="0"/>
          </a:p>
          <a:p>
            <a:endParaRPr lang="en-US" dirty="0"/>
          </a:p>
        </p:txBody>
      </p:sp>
    </p:spTree>
    <p:extLst>
      <p:ext uri="{BB962C8B-B14F-4D97-AF65-F5344CB8AC3E}">
        <p14:creationId xmlns:p14="http://schemas.microsoft.com/office/powerpoint/2010/main" val="337188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Extended ER Features</a:t>
            </a:r>
            <a:endParaRPr lang="en-US"/>
          </a:p>
        </p:txBody>
      </p:sp>
    </p:spTree>
    <p:extLst>
      <p:ext uri="{BB962C8B-B14F-4D97-AF65-F5344CB8AC3E}">
        <p14:creationId xmlns:p14="http://schemas.microsoft.com/office/powerpoint/2010/main" val="352215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dirty="0"/>
              <a:t>Enhanced</a:t>
            </a:r>
            <a:r>
              <a:rPr lang="en-GB" altLang="en-US" dirty="0" smtClean="0"/>
              <a:t> Entity-Relationship Model</a:t>
            </a:r>
          </a:p>
        </p:txBody>
      </p:sp>
      <p:sp>
        <p:nvSpPr>
          <p:cNvPr id="95235" name="Rectangle 3"/>
          <p:cNvSpPr>
            <a:spLocks noGrp="1" noChangeArrowheads="1"/>
          </p:cNvSpPr>
          <p:nvPr>
            <p:ph idx="1"/>
          </p:nvPr>
        </p:nvSpPr>
        <p:spPr>
          <a:xfrm>
            <a:off x="720724" y="1843328"/>
            <a:ext cx="10645774" cy="3702339"/>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nSpc>
                <a:spcPct val="90000"/>
              </a:lnSpc>
            </a:pPr>
            <a:r>
              <a:rPr lang="en-GB" altLang="en-US" dirty="0" smtClean="0"/>
              <a:t>Since 1980s there has been an increase in emergence of new database applications with more demanding requirements.</a:t>
            </a:r>
          </a:p>
          <a:p>
            <a:pPr>
              <a:lnSpc>
                <a:spcPct val="90000"/>
              </a:lnSpc>
            </a:pPr>
            <a:r>
              <a:rPr lang="en-GB" altLang="en-US" dirty="0" smtClean="0"/>
              <a:t>Basic </a:t>
            </a:r>
            <a:r>
              <a:rPr lang="en-GB" altLang="en-US" dirty="0" smtClean="0"/>
              <a:t>concepts of ER </a:t>
            </a:r>
            <a:r>
              <a:rPr lang="en-GB" altLang="en-US" dirty="0" err="1" smtClean="0"/>
              <a:t>modeling</a:t>
            </a:r>
            <a:r>
              <a:rPr lang="en-GB" altLang="en-US" dirty="0" smtClean="0"/>
              <a:t> are not sufficient to represent requirements of newer, more complex applications.</a:t>
            </a:r>
          </a:p>
          <a:p>
            <a:pPr>
              <a:lnSpc>
                <a:spcPct val="90000"/>
              </a:lnSpc>
            </a:pPr>
            <a:r>
              <a:rPr lang="en-GB" altLang="en-US" dirty="0" smtClean="0"/>
              <a:t>Semantic </a:t>
            </a:r>
            <a:r>
              <a:rPr lang="en-GB" altLang="en-US" dirty="0"/>
              <a:t>concepts are incorporated into the original ER model and called the Enhanced Entity-Relationship (EER) model.</a:t>
            </a:r>
          </a:p>
          <a:p>
            <a:pPr>
              <a:lnSpc>
                <a:spcPct val="90000"/>
              </a:lnSpc>
            </a:pPr>
            <a:r>
              <a:rPr lang="en-GB" altLang="en-US" dirty="0" smtClean="0"/>
              <a:t>Examples </a:t>
            </a:r>
            <a:r>
              <a:rPr lang="en-GB" altLang="en-US" dirty="0"/>
              <a:t>of additional concept of EER model </a:t>
            </a:r>
            <a:r>
              <a:rPr lang="en-GB" altLang="en-US" dirty="0" smtClean="0"/>
              <a:t>is </a:t>
            </a:r>
            <a:r>
              <a:rPr lang="en-GB" altLang="en-US" dirty="0"/>
              <a:t>called specialization / generalization</a:t>
            </a:r>
            <a:r>
              <a:rPr lang="en-GB" altLang="en-US" dirty="0" smtClean="0"/>
              <a:t>.</a:t>
            </a:r>
            <a:endParaRPr lang="en-GB" altLang="en-US" dirty="0"/>
          </a:p>
        </p:txBody>
      </p:sp>
      <p:sp>
        <p:nvSpPr>
          <p:cNvPr id="9221"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340127231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dirty="0" smtClean="0"/>
              <a:t>Specialization / Generalization</a:t>
            </a:r>
          </a:p>
        </p:txBody>
      </p:sp>
      <p:sp>
        <p:nvSpPr>
          <p:cNvPr id="99331" name="Rectangle 3"/>
          <p:cNvSpPr>
            <a:spLocks noGrp="1" noChangeArrowheads="1"/>
          </p:cNvSpPr>
          <p:nvPr>
            <p:ph idx="1"/>
          </p:nvPr>
        </p:nvSpPr>
        <p:spPr>
          <a:xfrm>
            <a:off x="784224" y="1830935"/>
            <a:ext cx="10778236" cy="393747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GB" altLang="en-US" dirty="0"/>
              <a:t>Superclass</a:t>
            </a:r>
          </a:p>
          <a:p>
            <a:pPr lvl="1"/>
            <a:r>
              <a:rPr lang="en-AU" altLang="en-US" dirty="0"/>
              <a:t>An entity type that includes one or more distinct subgroupings of its occurrences.</a:t>
            </a:r>
            <a:r>
              <a:rPr lang="en-GB" altLang="en-US" dirty="0"/>
              <a:t> </a:t>
            </a:r>
          </a:p>
          <a:p>
            <a:pPr>
              <a:lnSpc>
                <a:spcPct val="50000"/>
              </a:lnSpc>
            </a:pPr>
            <a:endParaRPr lang="en-GB" altLang="en-US" dirty="0"/>
          </a:p>
          <a:p>
            <a:r>
              <a:rPr lang="en-GB" altLang="en-US" dirty="0"/>
              <a:t>Subclass</a:t>
            </a:r>
          </a:p>
          <a:p>
            <a:pPr lvl="1"/>
            <a:r>
              <a:rPr lang="en-AU" altLang="en-US" dirty="0"/>
              <a:t>A distinct subgrouping of occurrences of an entity type.</a:t>
            </a:r>
            <a:r>
              <a:rPr lang="en-GB" altLang="en-US" dirty="0"/>
              <a:t> </a:t>
            </a:r>
          </a:p>
        </p:txBody>
      </p:sp>
      <p:sp>
        <p:nvSpPr>
          <p:cNvPr id="13317"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dirty="0"/>
              <a:t>Pearson Education © 2009</a:t>
            </a:r>
          </a:p>
        </p:txBody>
      </p:sp>
    </p:spTree>
    <p:extLst>
      <p:ext uri="{BB962C8B-B14F-4D97-AF65-F5344CB8AC3E}">
        <p14:creationId xmlns:p14="http://schemas.microsoft.com/office/powerpoint/2010/main" val="324255072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9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dirty="0" smtClean="0"/>
              <a:t>Specialization / Generalization</a:t>
            </a:r>
          </a:p>
        </p:txBody>
      </p:sp>
      <p:sp>
        <p:nvSpPr>
          <p:cNvPr id="101379" name="Rectangle 3"/>
          <p:cNvSpPr>
            <a:spLocks noGrp="1" noChangeArrowheads="1"/>
          </p:cNvSpPr>
          <p:nvPr>
            <p:ph idx="1"/>
          </p:nvPr>
        </p:nvSpPr>
        <p:spPr>
          <a:xfrm>
            <a:off x="940065" y="2069459"/>
            <a:ext cx="10207092" cy="4005842"/>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AU" altLang="en-US" dirty="0">
                <a:cs typeface="Times New Roman" panose="02020603050405020304" pitchFamily="18" charset="0"/>
              </a:rPr>
              <a:t>Superclass/subclass relationship is one-to-one (1:1). </a:t>
            </a:r>
          </a:p>
          <a:p>
            <a:pPr>
              <a:lnSpc>
                <a:spcPct val="10000"/>
              </a:lnSpc>
            </a:pPr>
            <a:endParaRPr lang="en-AU" altLang="en-US" dirty="0">
              <a:cs typeface="Times New Roman" panose="02020603050405020304" pitchFamily="18" charset="0"/>
            </a:endParaRPr>
          </a:p>
          <a:p>
            <a:r>
              <a:rPr lang="en-GB" altLang="en-US" dirty="0"/>
              <a:t>Superclass may contain overlapping or distinct subclasses. </a:t>
            </a:r>
          </a:p>
          <a:p>
            <a:pPr>
              <a:lnSpc>
                <a:spcPct val="10000"/>
              </a:lnSpc>
            </a:pPr>
            <a:endParaRPr lang="en-GB" altLang="en-US" dirty="0"/>
          </a:p>
          <a:p>
            <a:r>
              <a:rPr lang="en-GB" altLang="en-US" dirty="0"/>
              <a:t>Not all members of a superclass need be a member of a subclass.</a:t>
            </a:r>
          </a:p>
        </p:txBody>
      </p:sp>
      <p:sp>
        <p:nvSpPr>
          <p:cNvPr id="15365"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144152221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GB" altLang="en-US" dirty="0" smtClean="0"/>
              <a:t>Specialization / Generalization</a:t>
            </a:r>
          </a:p>
        </p:txBody>
      </p:sp>
      <p:sp>
        <p:nvSpPr>
          <p:cNvPr id="159747" name="Rectangle 3"/>
          <p:cNvSpPr>
            <a:spLocks noGrp="1" noChangeArrowheads="1"/>
          </p:cNvSpPr>
          <p:nvPr>
            <p:ph idx="1"/>
          </p:nvPr>
        </p:nvSpPr>
        <p:spPr>
          <a:xfrm>
            <a:off x="860987" y="1754023"/>
            <a:ext cx="10727109" cy="4339127"/>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endParaRPr lang="en-GB" altLang="en-US" dirty="0" smtClean="0"/>
          </a:p>
          <a:p>
            <a:r>
              <a:rPr lang="en-GB" altLang="en-US" dirty="0" smtClean="0"/>
              <a:t>Attribute Inheritance</a:t>
            </a:r>
          </a:p>
          <a:p>
            <a:pPr lvl="1"/>
            <a:r>
              <a:rPr lang="en-AU" altLang="en-US" dirty="0" smtClean="0">
                <a:cs typeface="Times New Roman" panose="02020603050405020304" pitchFamily="18" charset="0"/>
              </a:rPr>
              <a:t>An entity in a subclass represents same ‘real world’ object as in superclass, and may possess subclass-specific attributes, as well as those associated with the superclass. </a:t>
            </a:r>
            <a:endParaRPr lang="en-GB" altLang="en-US" dirty="0" smtClean="0">
              <a:cs typeface="Times New Roman" panose="02020603050405020304" pitchFamily="18" charset="0"/>
            </a:endParaRPr>
          </a:p>
        </p:txBody>
      </p:sp>
      <p:sp>
        <p:nvSpPr>
          <p:cNvPr id="17413"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40894999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29037" y="439712"/>
            <a:ext cx="10772775" cy="948268"/>
          </a:xfrm>
        </p:spPr>
        <p:txBody>
          <a:bodyPr>
            <a:normAutofit/>
          </a:bodyPr>
          <a:lstStyle/>
          <a:p>
            <a:r>
              <a:rPr lang="en-AU" altLang="en-US" sz="4400" dirty="0" smtClean="0">
                <a:cs typeface="Arial" panose="020B0604020202020204" pitchFamily="34" charset="0"/>
              </a:rPr>
              <a:t>All Staff</a:t>
            </a:r>
            <a:r>
              <a:rPr lang="en-AU" altLang="en-US" sz="4400" dirty="0" smtClean="0">
                <a:cs typeface="Times New Roman" panose="02020603050405020304" pitchFamily="18" charset="0"/>
              </a:rPr>
              <a:t> relation holding details of all staff</a:t>
            </a:r>
            <a:r>
              <a:rPr lang="en-GB" altLang="en-US" sz="4400" dirty="0" smtClean="0"/>
              <a:t> </a:t>
            </a:r>
          </a:p>
        </p:txBody>
      </p:sp>
      <p:pic>
        <p:nvPicPr>
          <p:cNvPr id="174083" name="Picture 3" descr="DS3-Figure 1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447801"/>
            <a:ext cx="81534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4648200" y="6400800"/>
            <a:ext cx="320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r>
              <a:rPr lang="en-GB" altLang="en-US" sz="1200"/>
              <a:t>Pearson Education © 2009</a:t>
            </a:r>
          </a:p>
        </p:txBody>
      </p:sp>
    </p:spTree>
    <p:extLst>
      <p:ext uri="{BB962C8B-B14F-4D97-AF65-F5344CB8AC3E}">
        <p14:creationId xmlns:p14="http://schemas.microsoft.com/office/powerpoint/2010/main" val="50320057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14865</TotalTime>
  <Words>1159</Words>
  <Application>Microsoft Office PowerPoint</Application>
  <PresentationFormat>Widescreen</PresentationFormat>
  <Paragraphs>148</Paragraphs>
  <Slides>35</Slides>
  <Notes>19</Notes>
  <HiddenSlides>0</HiddenSlides>
  <MMClips>4</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ＭＳ Ｐゴシック</vt:lpstr>
      <vt:lpstr>Arial</vt:lpstr>
      <vt:lpstr>Calibri</vt:lpstr>
      <vt:lpstr>Calibri Light</vt:lpstr>
      <vt:lpstr>Helvetica</vt:lpstr>
      <vt:lpstr>Monotype Sorts</vt:lpstr>
      <vt:lpstr>Tahoma</vt:lpstr>
      <vt:lpstr>Times New Roman</vt:lpstr>
      <vt:lpstr>Metropolitan</vt:lpstr>
      <vt:lpstr>Lecture 16-18 </vt:lpstr>
      <vt:lpstr>Outline</vt:lpstr>
      <vt:lpstr>Practice 01</vt:lpstr>
      <vt:lpstr>Extended ER Features</vt:lpstr>
      <vt:lpstr>Enhanced Entity-Relationship Model</vt:lpstr>
      <vt:lpstr>Specialization / Generalization</vt:lpstr>
      <vt:lpstr>Specialization / Generalization</vt:lpstr>
      <vt:lpstr>Specialization / Generalization</vt:lpstr>
      <vt:lpstr>All Staff relation holding details of all staff </vt:lpstr>
      <vt:lpstr>Specialization / Generalization</vt:lpstr>
      <vt:lpstr>Specialization/generalization of Staff entity into subclasses representing job roles</vt:lpstr>
      <vt:lpstr>Specialization/generalization of Staff entity into job roles and contracts of employment </vt:lpstr>
      <vt:lpstr>EER diagram with shared subclass and subclass with its own subclass</vt:lpstr>
      <vt:lpstr>Constraints on Specialization / Generalization </vt:lpstr>
      <vt:lpstr>Constraints on Specialization / Generalization</vt:lpstr>
      <vt:lpstr>PowerPoint Presentation</vt:lpstr>
      <vt:lpstr>DreamHome worked example - Staff Superclass with Supervisor and Manager subclasses </vt:lpstr>
      <vt:lpstr>DreamHome worked example - Owner Superclass with PrivateOwner and BusinessOwner subclasses</vt:lpstr>
      <vt:lpstr>DreamHome worked example - Person superclass with Staff, PrivateOwner, and Client subclasses </vt:lpstr>
      <vt:lpstr>Aggregation</vt:lpstr>
      <vt:lpstr>PowerPoint Presentation</vt:lpstr>
      <vt:lpstr>Composition</vt:lpstr>
      <vt:lpstr>PowerPoint Presentation</vt:lpstr>
      <vt:lpstr>Practice 02</vt:lpstr>
      <vt:lpstr>PowerPoint Presentation</vt:lpstr>
      <vt:lpstr>Design Issues</vt:lpstr>
      <vt:lpstr>Entities vs. Attributes</vt:lpstr>
      <vt:lpstr>Entities vs. Relationship sets</vt:lpstr>
      <vt:lpstr>Binary Vs. Non-Binary Relationships</vt:lpstr>
      <vt:lpstr>Converting Non-Binary Relationships to Binary Form</vt:lpstr>
      <vt:lpstr>E-R Design Decisions</vt:lpstr>
      <vt:lpstr>Summary of Symbols Used in E-R Notation</vt:lpstr>
      <vt:lpstr>Symbols Used in E-R Notation (Cont.)</vt:lpstr>
      <vt:lpstr>Suggested Reading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dc:title>
  <dc:creator>Marina Rajput</dc:creator>
  <cp:lastModifiedBy>Marina Rajput</cp:lastModifiedBy>
  <cp:revision>267</cp:revision>
  <dcterms:created xsi:type="dcterms:W3CDTF">2020-01-09T04:53:40Z</dcterms:created>
  <dcterms:modified xsi:type="dcterms:W3CDTF">2024-02-29T06:49:55Z</dcterms:modified>
</cp:coreProperties>
</file>