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59" r:id="rId3"/>
    <p:sldId id="321" r:id="rId4"/>
    <p:sldId id="292" r:id="rId5"/>
    <p:sldId id="294" r:id="rId6"/>
    <p:sldId id="322" r:id="rId7"/>
    <p:sldId id="323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24" r:id="rId27"/>
    <p:sldId id="315" r:id="rId28"/>
    <p:sldId id="318" r:id="rId29"/>
    <p:sldId id="272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67" autoAdjust="0"/>
  </p:normalViewPr>
  <p:slideViewPr>
    <p:cSldViewPr snapToGrid="0">
      <p:cViewPr varScale="1">
        <p:scale>
          <a:sx n="98" d="100"/>
          <a:sy n="98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97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primary key of a weak entity is partially or fully derived from each owner entity and so the identification of the primary key of a weak entity cannot be made until after all the relationships with the owner entities have been mapped.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2718-2306-4720-B007-F10CEC1E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869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33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44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66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C07AE-C5A1-4851-9280-AEBC0C3EA9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81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us/higher-education/product/Connolly-Powerpoint-Slides-for-Database-Systems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19-21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ERD to Relational Designs (translation) </a:t>
            </a:r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cs typeface="Times New Roman" panose="02020603050405020304" pitchFamily="18" charset="0"/>
              </a:rPr>
              <a:t>4) One-to-one </a:t>
            </a:r>
            <a:r>
              <a:rPr lang="en-US" altLang="en-US" b="1" dirty="0">
                <a:cs typeface="Times New Roman" panose="02020603050405020304" pitchFamily="18" charset="0"/>
              </a:rPr>
              <a:t>(1:1) binary relationship types</a:t>
            </a:r>
          </a:p>
          <a:p>
            <a:pPr marL="658368" indent="-4572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Cardinality cannot be used to identify parent and child entities</a:t>
            </a:r>
          </a:p>
          <a:p>
            <a:pPr marL="658368" indent="-4572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Participation constraints used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Options: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cs typeface="Times New Roman" panose="02020603050405020304" pitchFamily="18" charset="0"/>
              </a:rPr>
              <a:t>a) mandatory participation on both sides of 1:1 relationship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(b) mandatory participation on one side of 1:1 relationship</a:t>
            </a:r>
          </a:p>
          <a:p>
            <a:pPr marL="1257300" lvl="2" indent="-342900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(c) optional participation on both sides of 1:1 relationship</a:t>
            </a:r>
          </a:p>
          <a:p>
            <a:pPr marL="914400" lvl="1" indent="-457200">
              <a:lnSpc>
                <a:spcPct val="90000"/>
              </a:lnSpc>
            </a:pPr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FA2529-8663-4C59-A7BF-41399F23767A}" type="slidenum">
              <a:rPr lang="en-GB" altLang="en-US" sz="1400"/>
              <a:pPr/>
              <a:t>10</a:t>
            </a:fld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5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DA8467-ABBD-4C80-9951-4FDF49C46FFA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541" y="1328632"/>
            <a:ext cx="10389727" cy="5200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>
                <a:cs typeface="Times New Roman" panose="02020603050405020304" pitchFamily="18" charset="0"/>
              </a:rPr>
              <a:t>(a)	</a:t>
            </a:r>
            <a:r>
              <a:rPr lang="en-US" altLang="en-US" sz="2000" b="1" i="1" dirty="0">
                <a:cs typeface="Times New Roman" panose="02020603050405020304" pitchFamily="18" charset="0"/>
              </a:rPr>
              <a:t>Mandatory </a:t>
            </a:r>
            <a:r>
              <a:rPr lang="en-US" altLang="en-US" sz="2000" b="1" dirty="0">
                <a:cs typeface="Times New Roman" panose="02020603050405020304" pitchFamily="18" charset="0"/>
              </a:rPr>
              <a:t>participation on </a:t>
            </a:r>
            <a:r>
              <a:rPr lang="en-US" altLang="en-US" sz="2000" b="1" i="1" dirty="0">
                <a:cs typeface="Times New Roman" panose="02020603050405020304" pitchFamily="18" charset="0"/>
              </a:rPr>
              <a:t>both</a:t>
            </a:r>
            <a:r>
              <a:rPr lang="en-US" altLang="en-US" sz="2000" b="1" dirty="0">
                <a:cs typeface="Times New Roman" panose="02020603050405020304" pitchFamily="18" charset="0"/>
              </a:rPr>
              <a:t> sides of 1:1 relationship</a:t>
            </a:r>
            <a:r>
              <a:rPr lang="en-GB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Combine entities involved into 1 relation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Choose one primary key of original entities to be primary key of new relation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Other primary key (if one exists) used as alternate key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If relationship has attributes → include in merged relation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000" b="1" dirty="0">
                <a:cs typeface="Times New Roman" panose="02020603050405020304" pitchFamily="18" charset="0"/>
              </a:rPr>
              <a:t>(b)	</a:t>
            </a:r>
            <a:r>
              <a:rPr lang="en-US" altLang="en-US" sz="2000" b="1" i="1" dirty="0">
                <a:cs typeface="Times New Roman" panose="02020603050405020304" pitchFamily="18" charset="0"/>
              </a:rPr>
              <a:t>Mandatory</a:t>
            </a:r>
            <a:r>
              <a:rPr lang="en-US" altLang="en-US" sz="2000" b="1" dirty="0">
                <a:cs typeface="Times New Roman" panose="02020603050405020304" pitchFamily="18" charset="0"/>
              </a:rPr>
              <a:t> participation on </a:t>
            </a:r>
            <a:r>
              <a:rPr lang="en-US" altLang="en-US" sz="2000" b="1" i="1" dirty="0">
                <a:cs typeface="Times New Roman" panose="02020603050405020304" pitchFamily="18" charset="0"/>
              </a:rPr>
              <a:t>one</a:t>
            </a:r>
            <a:r>
              <a:rPr lang="en-US" altLang="en-US" sz="2000" b="1" dirty="0">
                <a:cs typeface="Times New Roman" panose="02020603050405020304" pitchFamily="18" charset="0"/>
              </a:rPr>
              <a:t> side of a 1:1 relationship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Identify parent and child entities using participation constraints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Entity with </a:t>
            </a:r>
            <a:r>
              <a:rPr lang="en-US" altLang="en-US" sz="2000" b="1" dirty="0">
                <a:cs typeface="Times New Roman" panose="02020603050405020304" pitchFamily="18" charset="0"/>
              </a:rPr>
              <a:t>optional participation</a:t>
            </a:r>
            <a:r>
              <a:rPr lang="en-US" altLang="en-US" sz="2000" dirty="0">
                <a:cs typeface="Times New Roman" panose="02020603050405020304" pitchFamily="18" charset="0"/>
              </a:rPr>
              <a:t> in relationship designated as </a:t>
            </a:r>
            <a:r>
              <a:rPr lang="en-US" altLang="en-US" sz="2000" b="1" dirty="0">
                <a:cs typeface="Times New Roman" panose="02020603050405020304" pitchFamily="18" charset="0"/>
              </a:rPr>
              <a:t>parent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Entity with mandatory participation designated as child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Place copy of primary key of parent in relation representing child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If relationship has one or more attributes → post to child relation following primary key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Preference example</a:t>
            </a:r>
          </a:p>
          <a:p>
            <a:pPr lvl="1" algn="just"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3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cs typeface="Times New Roman" panose="02020603050405020304" pitchFamily="18" charset="0"/>
              </a:rPr>
              <a:t>(c)	</a:t>
            </a:r>
            <a:r>
              <a:rPr lang="en-US" altLang="en-US" sz="2000" b="1" i="1" dirty="0">
                <a:cs typeface="Times New Roman" panose="02020603050405020304" pitchFamily="18" charset="0"/>
              </a:rPr>
              <a:t>Optional</a:t>
            </a:r>
            <a:r>
              <a:rPr lang="en-US" altLang="en-US" sz="2000" b="1" dirty="0">
                <a:cs typeface="Times New Roman" panose="02020603050405020304" pitchFamily="18" charset="0"/>
              </a:rPr>
              <a:t> participation on </a:t>
            </a:r>
            <a:r>
              <a:rPr lang="en-US" altLang="en-US" sz="2000" b="1" i="1" dirty="0">
                <a:cs typeface="Times New Roman" panose="02020603050405020304" pitchFamily="18" charset="0"/>
              </a:rPr>
              <a:t>both</a:t>
            </a:r>
            <a:r>
              <a:rPr lang="en-US" altLang="en-US" sz="2000" b="1" dirty="0">
                <a:cs typeface="Times New Roman" panose="02020603050405020304" pitchFamily="18" charset="0"/>
              </a:rPr>
              <a:t> sides of a 1:1 relationship</a:t>
            </a:r>
            <a:endParaRPr lang="en-GB" altLang="en-US" sz="2000" dirty="0"/>
          </a:p>
          <a:p>
            <a:pPr lvl="2"/>
            <a:r>
              <a:rPr lang="en-US" altLang="en-US" dirty="0" smtClean="0">
                <a:cs typeface="Times New Roman" panose="02020603050405020304" pitchFamily="18" charset="0"/>
              </a:rPr>
              <a:t>Designation of parent and child entities arbitrary unless more about relationship known</a:t>
            </a:r>
          </a:p>
          <a:p>
            <a:pPr lvl="2"/>
            <a:r>
              <a:rPr lang="en-US" altLang="en-US" dirty="0" smtClean="0">
                <a:cs typeface="Times New Roman" panose="02020603050405020304" pitchFamily="18" charset="0"/>
              </a:rPr>
              <a:t>If one entity closer to being mandatory → choose as child</a:t>
            </a:r>
          </a:p>
          <a:p>
            <a:pPr lvl="2"/>
            <a:r>
              <a:rPr lang="en-US" altLang="en-US" dirty="0" smtClean="0">
                <a:cs typeface="Times New Roman" panose="02020603050405020304" pitchFamily="18" charset="0"/>
              </a:rPr>
              <a:t>‘Staff Uses Car’ Example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5BEAD-5A74-4054-9142-54AD7A8FF49E}" type="slidenum">
              <a:rPr lang="en-GB" altLang="en-US" sz="1400"/>
              <a:pPr/>
              <a:t>12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1416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42810" y="2066608"/>
            <a:ext cx="10753725" cy="46614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1800" b="1" dirty="0" smtClean="0">
                <a:cs typeface="Times New Roman" panose="02020603050405020304" pitchFamily="18" charset="0"/>
              </a:rPr>
              <a:t>(5)	One-to-one (1:1) recursive relationships</a:t>
            </a:r>
            <a:r>
              <a:rPr lang="en-GB" altLang="en-US" sz="1800" dirty="0" smtClean="0"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Follow rules for participation for 1:1 relationship</a:t>
            </a:r>
          </a:p>
          <a:p>
            <a:pPr marL="1257300" lvl="2" indent="-342900" algn="just">
              <a:lnSpc>
                <a:spcPct val="9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Mandatory participation on both sides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Represent recursive relationship as single relation with two copies of primary key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One copy =&gt; primary key; other copy =&gt; foreign key, should be renamed</a:t>
            </a:r>
          </a:p>
          <a:p>
            <a:pPr marL="1257300" lvl="2" indent="-342900" algn="just">
              <a:lnSpc>
                <a:spcPct val="9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Mandatory participation on only one side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Options:</a:t>
            </a:r>
          </a:p>
          <a:p>
            <a:pPr marL="2171700" lvl="4" indent="-342900" algn="just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Create single relation with two copies of primary key</a:t>
            </a:r>
          </a:p>
          <a:p>
            <a:pPr marL="2171700" lvl="4" indent="-342900" algn="just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Create new relation to represent relationship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New relation would only have two attributes =&gt; both copies of  primary key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Copy of primary keys act as foreign keys, should be renamed to indicate purpose </a:t>
            </a:r>
          </a:p>
          <a:p>
            <a:pPr marL="1257300" lvl="2" indent="-342900" algn="just">
              <a:lnSpc>
                <a:spcPct val="9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Optional participation on both sides</a:t>
            </a:r>
          </a:p>
          <a:p>
            <a:pPr marL="1714500" lvl="3" indent="-342900"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Create new relation as described above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</a:t>
            </a:r>
            <a:endParaRPr lang="en-US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88E7EB-3E25-4953-A18A-254A267DA729}" type="slidenum">
              <a:rPr lang="en-GB" altLang="en-US" sz="1400"/>
              <a:pPr/>
              <a:t>13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998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endParaRPr lang="en-US" altLang="en-US" sz="20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/>
            <a:r>
              <a:rPr lang="en-US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6) Superclass/subclass 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relationship types</a:t>
            </a:r>
          </a:p>
          <a:p>
            <a:pPr marL="990600" lvl="1" indent="-533400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Identify superclass entity as parent entity and subclass entity as child entity</a:t>
            </a:r>
          </a:p>
          <a:p>
            <a:pPr marL="990600" lvl="1" indent="-533400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Options on representation of relationship</a:t>
            </a:r>
          </a:p>
          <a:p>
            <a:pPr marL="990600" lvl="1" indent="-533400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Selection of most appropriate option dependent on factors: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Disjointness</a:t>
            </a:r>
            <a:r>
              <a:rPr lang="en-US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and participation constraints on superclass/subclass relationship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Whether subclasses involved in distinct relationships</a:t>
            </a:r>
          </a:p>
          <a:p>
            <a:pPr marL="1295400" lvl="2" indent="-381000"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Number of participants in superclass/subclass relationship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89C980-3148-4F6C-9684-CF9183BE21D6}" type="slidenum">
              <a:rPr lang="en-GB" altLang="en-US" sz="1400"/>
              <a:pPr/>
              <a:t>14</a:t>
            </a:fld>
            <a:endParaRPr lang="en-GB" altLang="en-US" sz="1400" dirty="0"/>
          </a:p>
        </p:txBody>
      </p:sp>
      <p:pic>
        <p:nvPicPr>
          <p:cNvPr id="8" name="Picture 8" descr="C16NF0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69" r="58334" b="3743"/>
          <a:stretch/>
        </p:blipFill>
        <p:spPr>
          <a:xfrm>
            <a:off x="8763926" y="322192"/>
            <a:ext cx="3057727" cy="227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4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2B82-0041-4AE8-BB0D-5CACB49703B7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266699"/>
            <a:ext cx="11182006" cy="1254451"/>
          </a:xfrm>
        </p:spPr>
        <p:txBody>
          <a:bodyPr>
            <a:noAutofit/>
          </a:bodyPr>
          <a:lstStyle/>
          <a:p>
            <a:r>
              <a:rPr lang="en-US" altLang="en-US" sz="4400" dirty="0" smtClean="0">
                <a:cs typeface="Times New Roman" panose="02020603050405020304" pitchFamily="18" charset="0"/>
              </a:rPr>
              <a:t>Guidelines for representation of  superclass / subclass relationship</a:t>
            </a:r>
            <a:endParaRPr lang="en-GB" altLang="en-US" sz="4400" dirty="0" smtClean="0"/>
          </a:p>
        </p:txBody>
      </p:sp>
      <p:pic>
        <p:nvPicPr>
          <p:cNvPr id="21508" name="Picture 1032" descr="C16NT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533"/>
          <a:stretch>
            <a:fillRect/>
          </a:stretch>
        </p:blipFill>
        <p:spPr>
          <a:xfrm>
            <a:off x="1174171" y="1978336"/>
            <a:ext cx="9227141" cy="39951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1A2829-0795-445A-982A-1DDEE171B076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80402" y="307976"/>
            <a:ext cx="11460622" cy="1170446"/>
          </a:xfrm>
        </p:spPr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Representation of  superclass / subclass relationship based on participation and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disjointness</a:t>
            </a:r>
            <a:endParaRPr lang="en-GB" altLang="en-US" sz="2800" b="1" dirty="0"/>
          </a:p>
        </p:txBody>
      </p:sp>
      <p:pic>
        <p:nvPicPr>
          <p:cNvPr id="22532" name="Picture 5" descr="C16NF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" r="17477"/>
          <a:stretch>
            <a:fillRect/>
          </a:stretch>
        </p:blipFill>
        <p:spPr>
          <a:xfrm>
            <a:off x="2751924" y="1071044"/>
            <a:ext cx="6229706" cy="5754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6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54E13C-FC20-4BC9-A575-8AB8EE316E71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7327"/>
            <a:ext cx="10440279" cy="4848225"/>
          </a:xfrm>
        </p:spPr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cs typeface="Times New Roman" panose="02020603050405020304" pitchFamily="18" charset="0"/>
              </a:rPr>
              <a:t>7) Many-to-many </a:t>
            </a:r>
            <a:r>
              <a:rPr lang="en-US" altLang="en-US" b="1" dirty="0">
                <a:cs typeface="Times New Roman" panose="02020603050405020304" pitchFamily="18" charset="0"/>
              </a:rPr>
              <a:t>(*:*) binary relationship types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Create relation to represent relationship and include any attributes that are part of relationship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Post copy of primary key attribute(s) of entities that participate in relationship into new relation - act as foreign keys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Foreign keys also form primary key of new relation</a:t>
            </a:r>
          </a:p>
          <a:p>
            <a:pPr lvl="2"/>
            <a:r>
              <a:rPr lang="en-US" altLang="en-US" sz="1800" dirty="0">
                <a:cs typeface="Times New Roman" panose="02020603050405020304" pitchFamily="18" charset="0"/>
              </a:rPr>
              <a:t>Possibly in combination with other attributes of relationship</a:t>
            </a:r>
          </a:p>
          <a:p>
            <a:pPr lvl="1"/>
            <a:r>
              <a:rPr lang="en-US" altLang="en-US" b="1" dirty="0">
                <a:cs typeface="Times New Roman" panose="02020603050405020304" pitchFamily="18" charset="0"/>
              </a:rPr>
              <a:t>See ‘Client Views </a:t>
            </a:r>
            <a:r>
              <a:rPr lang="en-US" altLang="en-US" b="1" dirty="0" err="1">
                <a:cs typeface="Times New Roman" panose="02020603050405020304" pitchFamily="18" charset="0"/>
              </a:rPr>
              <a:t>PropertyForRent</a:t>
            </a:r>
            <a:r>
              <a:rPr lang="en-US" altLang="en-US" b="1" dirty="0">
                <a:cs typeface="Times New Roman" panose="02020603050405020304" pitchFamily="18" charset="0"/>
              </a:rPr>
              <a:t>’ relationship</a:t>
            </a:r>
          </a:p>
          <a:p>
            <a:endParaRPr lang="en-GB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3609229"/>
            <a:ext cx="11261035" cy="30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FDEFF5-EB90-48CB-AD51-58B4832F1901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250" y="1317477"/>
            <a:ext cx="10554898" cy="4938044"/>
          </a:xfrm>
        </p:spPr>
        <p:txBody>
          <a:bodyPr>
            <a:norm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cs typeface="Times New Roman" panose="02020603050405020304" pitchFamily="18" charset="0"/>
              </a:rPr>
              <a:t>8) Complex </a:t>
            </a:r>
            <a:r>
              <a:rPr lang="en-US" altLang="en-US" b="1" dirty="0">
                <a:cs typeface="Times New Roman" panose="02020603050405020304" pitchFamily="18" charset="0"/>
              </a:rPr>
              <a:t>relationship types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Create relation to represent relationship and include any attributes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Post copy of primary key attribute(s) of entities that participate in complex relationship into new relation - act as foreign keys</a:t>
            </a:r>
          </a:p>
          <a:p>
            <a:pPr>
              <a:buFont typeface="Monotype Sorts" pitchFamily="2" charset="2"/>
              <a:buNone/>
            </a:pPr>
            <a:endParaRPr lang="en-GB" alt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" y="2993320"/>
            <a:ext cx="8239540" cy="36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81BCA-05B4-4760-B61E-44B57B69EA9C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254" y="1326022"/>
            <a:ext cx="10395202" cy="4903862"/>
          </a:xfrm>
        </p:spPr>
        <p:txBody>
          <a:bodyPr>
            <a:norm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cs typeface="Times New Roman" panose="02020603050405020304" pitchFamily="18" charset="0"/>
              </a:rPr>
              <a:t>9) Multi-valued </a:t>
            </a:r>
            <a:r>
              <a:rPr lang="en-US" altLang="en-US" b="1" dirty="0"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Create new relation to represent multi-valued attribute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Include primary key of entity in new relation - acts as foreign key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If multi-valued attribute itself not an alternate key of entity</a:t>
            </a:r>
          </a:p>
          <a:p>
            <a:pPr lvl="2"/>
            <a:r>
              <a:rPr lang="en-US" altLang="en-US" sz="1800" dirty="0">
                <a:cs typeface="Times New Roman" panose="02020603050405020304" pitchFamily="18" charset="0"/>
              </a:rPr>
              <a:t>Primary key of relation is combination of multi-valued attribute and primary key of entity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Branch &amp; Tel. No Example</a:t>
            </a: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endParaRPr lang="en-GB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35" y="3908977"/>
            <a:ext cx="9572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n-GB" altLang="en-US" dirty="0" smtClean="0"/>
              <a:t>Build </a:t>
            </a:r>
            <a:r>
              <a:rPr lang="en-GB" altLang="en-US" dirty="0"/>
              <a:t>and Validate Logical Data Model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Derive </a:t>
            </a:r>
            <a:r>
              <a:rPr lang="en-US" altLang="en-US" dirty="0"/>
              <a:t>relations for logical data </a:t>
            </a:r>
            <a:r>
              <a:rPr lang="en-US" altLang="en-US" dirty="0" smtClean="0"/>
              <a:t>model(</a:t>
            </a:r>
            <a:r>
              <a:rPr lang="en-US" dirty="0" smtClean="0"/>
              <a:t>From </a:t>
            </a:r>
            <a:r>
              <a:rPr lang="en-US" dirty="0"/>
              <a:t>Entity sets to </a:t>
            </a:r>
            <a:r>
              <a:rPr lang="en-US" dirty="0" smtClean="0"/>
              <a:t>relations, From </a:t>
            </a:r>
            <a:r>
              <a:rPr lang="en-US" dirty="0"/>
              <a:t>ER Relationships to </a:t>
            </a:r>
            <a:r>
              <a:rPr lang="en-US" dirty="0" smtClean="0"/>
              <a:t>Relations)</a:t>
            </a:r>
          </a:p>
          <a:p>
            <a:pPr marL="0" indent="0">
              <a:buNone/>
            </a:pPr>
            <a:r>
              <a:rPr lang="en-US" dirty="0"/>
              <a:t>Check integrity constraints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46311A-649A-4D68-B403-AE3F3E4C57AE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7224" y="499533"/>
            <a:ext cx="10772775" cy="71397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cs typeface="Times New Roman" panose="02020603050405020304" pitchFamily="18" charset="0"/>
              </a:rPr>
              <a:t>Summary of how to map entities and relationships to relations</a:t>
            </a:r>
            <a:endParaRPr lang="en-GB" altLang="en-US" sz="3600" dirty="0" smtClean="0"/>
          </a:p>
        </p:txBody>
      </p:sp>
      <p:pic>
        <p:nvPicPr>
          <p:cNvPr id="26628" name="Picture 1032" descr="C16NT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" t="5826"/>
          <a:stretch>
            <a:fillRect/>
          </a:stretch>
        </p:blipFill>
        <p:spPr>
          <a:xfrm>
            <a:off x="2467029" y="1125725"/>
            <a:ext cx="6448371" cy="5732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5638B3-1F7A-493F-812D-44C2BBD9FDCA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7224" y="499533"/>
            <a:ext cx="10772775" cy="637058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Relations for the Staff user views of </a:t>
            </a:r>
            <a:r>
              <a:rPr lang="en-US" altLang="en-US" sz="4000" i="1" dirty="0" err="1" smtClean="0">
                <a:cs typeface="Times New Roman" panose="02020603050405020304" pitchFamily="18" charset="0"/>
              </a:rPr>
              <a:t>DreamHome</a:t>
            </a:r>
            <a:r>
              <a:rPr lang="en-GB" altLang="en-US" sz="4000" dirty="0" smtClean="0"/>
              <a:t> </a:t>
            </a:r>
          </a:p>
        </p:txBody>
      </p:sp>
      <p:pic>
        <p:nvPicPr>
          <p:cNvPr id="27652" name="Picture 1035" descr="C16NF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b="4900"/>
          <a:stretch>
            <a:fillRect/>
          </a:stretch>
        </p:blipFill>
        <p:spPr>
          <a:xfrm>
            <a:off x="1439091" y="1121040"/>
            <a:ext cx="8662037" cy="5291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7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C0820D-613C-4CF0-85C7-326EEEB45529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80312" y="251705"/>
            <a:ext cx="10772775" cy="16581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Check integrity constraints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251" y="1710584"/>
            <a:ext cx="10485748" cy="476712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Integrity constraints are the constraints that we wish to impose in order to protect </a:t>
            </a:r>
            <a:r>
              <a:rPr lang="en-US" dirty="0" smtClean="0"/>
              <a:t>the database </a:t>
            </a:r>
            <a:r>
              <a:rPr lang="en-US" dirty="0"/>
              <a:t>from becoming incomplete, inaccurate, or inconsistent</a:t>
            </a:r>
            <a:r>
              <a:rPr lang="en-US" dirty="0" smtClean="0"/>
              <a:t>.</a:t>
            </a:r>
          </a:p>
          <a:p>
            <a:r>
              <a:rPr lang="en-GB" altLang="en-US" dirty="0" smtClean="0"/>
              <a:t>Identify:</a:t>
            </a:r>
          </a:p>
          <a:p>
            <a:pPr lvl="2"/>
            <a:r>
              <a:rPr lang="en-GB" altLang="en-US" sz="2800" dirty="0"/>
              <a:t>Required data </a:t>
            </a:r>
          </a:p>
          <a:p>
            <a:pPr lvl="2"/>
            <a:r>
              <a:rPr lang="en-GB" altLang="en-US" sz="2800" dirty="0"/>
              <a:t>Attribute domain constraints</a:t>
            </a:r>
          </a:p>
          <a:p>
            <a:pPr lvl="2"/>
            <a:r>
              <a:rPr lang="en-GB" altLang="en-US" sz="2800" dirty="0"/>
              <a:t>Multiplicity</a:t>
            </a:r>
          </a:p>
          <a:p>
            <a:pPr lvl="2"/>
            <a:r>
              <a:rPr lang="en-GB" altLang="en-US" sz="2800" dirty="0"/>
              <a:t>Entity integrity</a:t>
            </a:r>
          </a:p>
          <a:p>
            <a:pPr lvl="2"/>
            <a:r>
              <a:rPr lang="en-GB" altLang="en-US" sz="2800" dirty="0"/>
              <a:t>Referential integrity</a:t>
            </a:r>
          </a:p>
          <a:p>
            <a:pPr lvl="2"/>
            <a:r>
              <a:rPr lang="en-GB" altLang="en-US" sz="2800" dirty="0"/>
              <a:t>General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694036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251379-DD1D-4A43-B95F-9CDA317E62B7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20" y="226068"/>
            <a:ext cx="10772775" cy="16581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 smtClean="0"/>
              <a:t>Check integrity constraints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883" y="1719129"/>
            <a:ext cx="10293469" cy="469331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2800" b="1" dirty="0"/>
              <a:t>Required data </a:t>
            </a:r>
          </a:p>
          <a:p>
            <a:pPr lvl="1"/>
            <a:r>
              <a:rPr lang="en-GB" altLang="en-US" sz="2800" dirty="0" smtClean="0"/>
              <a:t>Not null </a:t>
            </a:r>
            <a:r>
              <a:rPr lang="en-GB" altLang="en-US" sz="2800" dirty="0"/>
              <a:t>attributes contain valid </a:t>
            </a:r>
            <a:r>
              <a:rPr lang="en-GB" altLang="en-US" sz="2800" dirty="0" smtClean="0"/>
              <a:t>value</a:t>
            </a:r>
          </a:p>
          <a:p>
            <a:pPr lvl="1"/>
            <a:r>
              <a:rPr lang="en-US" dirty="0"/>
              <a:t>For example, every member of staff must have an associated job </a:t>
            </a:r>
            <a:r>
              <a:rPr lang="en-US" dirty="0" smtClean="0"/>
              <a:t>position (</a:t>
            </a:r>
            <a:r>
              <a:rPr lang="en-US" dirty="0"/>
              <a:t>such as Supervisor or Assistant).</a:t>
            </a:r>
            <a:endParaRPr lang="en-GB" altLang="en-US" sz="6600" dirty="0"/>
          </a:p>
          <a:p>
            <a:r>
              <a:rPr lang="en-GB" altLang="en-US" sz="2800" b="1" dirty="0" smtClean="0"/>
              <a:t>Attribute </a:t>
            </a:r>
            <a:r>
              <a:rPr lang="en-GB" altLang="en-US" sz="2800" b="1" dirty="0"/>
              <a:t>domain constraints</a:t>
            </a:r>
          </a:p>
          <a:p>
            <a:pPr lvl="1"/>
            <a:r>
              <a:rPr lang="en-GB" altLang="en-US" sz="2800" dirty="0"/>
              <a:t>Every attribute has domain</a:t>
            </a:r>
          </a:p>
          <a:p>
            <a:r>
              <a:rPr lang="en-GB" altLang="en-US" sz="2800" b="1" dirty="0" smtClean="0"/>
              <a:t>Multiplicity</a:t>
            </a:r>
            <a:endParaRPr lang="en-GB" altLang="en-US" sz="2800" b="1" dirty="0"/>
          </a:p>
          <a:p>
            <a:pPr lvl="1"/>
            <a:r>
              <a:rPr lang="en-GB" altLang="en-US" sz="2800" dirty="0" smtClean="0"/>
              <a:t>Constraints </a:t>
            </a:r>
            <a:r>
              <a:rPr lang="en-GB" altLang="en-US" sz="2800" dirty="0"/>
              <a:t>on relationships </a:t>
            </a:r>
            <a:r>
              <a:rPr lang="en-GB" altLang="en-US" sz="2800" dirty="0" smtClean="0"/>
              <a:t>valid</a:t>
            </a:r>
          </a:p>
          <a:p>
            <a:pPr lvl="1"/>
            <a:r>
              <a:rPr lang="en-US" dirty="0"/>
              <a:t>Examples of such constraints include the requirements that a branch </a:t>
            </a:r>
            <a:r>
              <a:rPr lang="en-US" dirty="0" smtClean="0"/>
              <a:t>has many </a:t>
            </a:r>
            <a:r>
              <a:rPr lang="en-US" dirty="0"/>
              <a:t>staff and a member of staff works at a single branch</a:t>
            </a:r>
            <a:endParaRPr lang="en-GB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56577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0615D6-A51D-4E8E-8D17-71C31894A75A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216" y="226054"/>
            <a:ext cx="10772775" cy="16581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4800" dirty="0" smtClean="0"/>
              <a:t>Check integrity constraints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700" y="1565304"/>
            <a:ext cx="10233649" cy="468167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2800" b="1" dirty="0"/>
              <a:t>Entity integrity</a:t>
            </a:r>
          </a:p>
          <a:p>
            <a:pPr lvl="1"/>
            <a:r>
              <a:rPr lang="en-GB" altLang="en-US" sz="2800" dirty="0"/>
              <a:t>Primary key not null</a:t>
            </a:r>
          </a:p>
          <a:p>
            <a:r>
              <a:rPr lang="en-GB" altLang="en-US" sz="2800" b="1" dirty="0"/>
              <a:t>Referential integrity</a:t>
            </a:r>
          </a:p>
          <a:p>
            <a:pPr lvl="1"/>
            <a:r>
              <a:rPr lang="en-GB" altLang="en-US" sz="2800" dirty="0"/>
              <a:t>Foreign key must reference existing value in parent relation</a:t>
            </a:r>
          </a:p>
          <a:p>
            <a:pPr lvl="1"/>
            <a:r>
              <a:rPr lang="en-GB" altLang="en-US" sz="2800" dirty="0"/>
              <a:t>Foreign key null if participation optional</a:t>
            </a:r>
          </a:p>
          <a:p>
            <a:pPr lvl="1"/>
            <a:r>
              <a:rPr lang="en-GB" altLang="en-US" sz="2800" dirty="0"/>
              <a:t>Existence constraints</a:t>
            </a:r>
          </a:p>
          <a:p>
            <a:r>
              <a:rPr lang="en-GB" altLang="en-US" sz="2800" b="1" dirty="0"/>
              <a:t>General </a:t>
            </a:r>
            <a:r>
              <a:rPr lang="en-GB" altLang="en-US" sz="2800" b="1" dirty="0" smtClean="0"/>
              <a:t>constraints</a:t>
            </a:r>
          </a:p>
          <a:p>
            <a:pPr lvl="1"/>
            <a:r>
              <a:rPr lang="en-US" sz="2800" dirty="0"/>
              <a:t>For example, </a:t>
            </a:r>
            <a:r>
              <a:rPr lang="en-US" sz="2800" i="1" dirty="0" err="1"/>
              <a:t>DreamHome</a:t>
            </a:r>
            <a:r>
              <a:rPr lang="en-US" sz="2800" i="1" dirty="0"/>
              <a:t> </a:t>
            </a:r>
            <a:r>
              <a:rPr lang="en-US" sz="2800" dirty="0"/>
              <a:t>has a rule that prevents a member of staff </a:t>
            </a:r>
            <a:r>
              <a:rPr lang="en-US" sz="2800" dirty="0" smtClean="0"/>
              <a:t>from managing </a:t>
            </a:r>
            <a:r>
              <a:rPr lang="en-US" sz="2800" dirty="0"/>
              <a:t>more than 100 properties at the same time.</a:t>
            </a:r>
            <a:endParaRPr lang="en-GB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8902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7BD041-F64C-43F0-8033-7A50A994DA85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4800" dirty="0"/>
              <a:t>Existence</a:t>
            </a:r>
            <a:r>
              <a:rPr lang="en-GB" altLang="en-US" dirty="0"/>
              <a:t> constraints </a:t>
            </a:r>
            <a:r>
              <a:rPr lang="en-GB" altLang="en-US" dirty="0" smtClean="0"/>
              <a:t>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7972"/>
            <a:ext cx="10425928" cy="4634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lvl="1"/>
            <a:r>
              <a:rPr lang="en-GB" altLang="en-US" dirty="0" smtClean="0"/>
              <a:t>Insert tuple into child relation (</a:t>
            </a:r>
            <a:r>
              <a:rPr lang="en-GB" altLang="en-US" dirty="0" err="1" smtClean="0"/>
              <a:t>PropertyForRent</a:t>
            </a:r>
            <a:r>
              <a:rPr lang="en-GB" altLang="en-US" dirty="0" smtClean="0"/>
              <a:t>)</a:t>
            </a:r>
          </a:p>
          <a:p>
            <a:pPr lvl="2"/>
            <a:r>
              <a:rPr lang="en-US" dirty="0"/>
              <a:t>tuple is set to null or to a value of an existing Staff tuple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Delete tuple from child relation (</a:t>
            </a:r>
            <a:r>
              <a:rPr lang="en-GB" altLang="en-US" dirty="0" err="1" smtClean="0"/>
              <a:t>PropertyForRent</a:t>
            </a:r>
            <a:r>
              <a:rPr lang="en-GB" altLang="en-US" dirty="0" smtClean="0"/>
              <a:t>)</a:t>
            </a:r>
          </a:p>
          <a:p>
            <a:pPr lvl="2"/>
            <a:r>
              <a:rPr lang="en-US" dirty="0"/>
              <a:t>referential integrity is unaffected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Update foreign key of child tuple (</a:t>
            </a:r>
            <a:r>
              <a:rPr lang="en-GB" altLang="en-US" dirty="0" err="1" smtClean="0"/>
              <a:t>PropertyForRent</a:t>
            </a:r>
            <a:r>
              <a:rPr lang="en-GB" altLang="en-US" dirty="0" smtClean="0"/>
              <a:t>)</a:t>
            </a:r>
          </a:p>
          <a:p>
            <a:pPr lvl="2"/>
            <a:r>
              <a:rPr lang="en-US" dirty="0"/>
              <a:t>tuple is set to null or to a value of an existing Staff tuple.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Insert tuple into parent relation (Staff)</a:t>
            </a:r>
          </a:p>
          <a:p>
            <a:pPr lvl="2"/>
            <a:r>
              <a:rPr lang="en-US" dirty="0"/>
              <a:t>does not affect referential integrity</a:t>
            </a:r>
            <a:endParaRPr lang="en-GB" altLang="en-US" dirty="0" smtClean="0"/>
          </a:p>
          <a:p>
            <a:pPr lvl="1"/>
            <a:r>
              <a:rPr lang="en-GB" altLang="en-US" dirty="0"/>
              <a:t>Update primary key of parent tuple (Staff)</a:t>
            </a:r>
          </a:p>
          <a:p>
            <a:pPr lvl="2"/>
            <a:r>
              <a:rPr lang="en-US" altLang="en-US" dirty="0"/>
              <a:t>If the primary key value of a parent relation tuple is updated, referential integrity is lost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Delete tuple from parent relation (Staff)</a:t>
            </a:r>
          </a:p>
          <a:p>
            <a:pPr lvl="2"/>
            <a:r>
              <a:rPr lang="en-US" dirty="0"/>
              <a:t>referential integrity is lost if there exists a </a:t>
            </a:r>
            <a:r>
              <a:rPr lang="en-US" dirty="0" smtClean="0"/>
              <a:t>child tuple </a:t>
            </a:r>
            <a:r>
              <a:rPr lang="en-US" dirty="0"/>
              <a:t>referencing the deleted parent </a:t>
            </a:r>
            <a:r>
              <a:rPr lang="en-US" dirty="0" smtClean="0"/>
              <a:t>tuple</a:t>
            </a:r>
          </a:p>
          <a:p>
            <a:pPr lvl="1"/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5634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altLang="en-US" dirty="0" smtClean="0"/>
          </a:p>
          <a:p>
            <a:pPr lvl="1"/>
            <a:r>
              <a:rPr lang="en-US" i="0" dirty="0"/>
              <a:t>There are several strategies we can consider:</a:t>
            </a:r>
            <a:endParaRPr lang="en-GB" altLang="en-US" dirty="0"/>
          </a:p>
          <a:p>
            <a:pPr lvl="2"/>
            <a:endParaRPr lang="en-US" b="1" dirty="0" smtClean="0"/>
          </a:p>
          <a:p>
            <a:pPr lvl="2"/>
            <a:r>
              <a:rPr lang="en-US" b="1" dirty="0" smtClean="0"/>
              <a:t>NO </a:t>
            </a:r>
            <a:r>
              <a:rPr lang="en-US" b="1" dirty="0"/>
              <a:t>ACTION </a:t>
            </a:r>
            <a:r>
              <a:rPr lang="en-US" dirty="0"/>
              <a:t>Prevent a deletion from the parent relation if there are any </a:t>
            </a:r>
            <a:r>
              <a:rPr lang="en-US" dirty="0" smtClean="0"/>
              <a:t>referenced child </a:t>
            </a:r>
            <a:r>
              <a:rPr lang="en-US" dirty="0"/>
              <a:t>tuples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b="1" dirty="0"/>
              <a:t>CASCADE</a:t>
            </a:r>
            <a:r>
              <a:rPr lang="en-US" altLang="en-US" dirty="0"/>
              <a:t> When the parent tuple is deleted automatically delete any referenced child</a:t>
            </a:r>
          </a:p>
          <a:p>
            <a:pPr lvl="2"/>
            <a:r>
              <a:rPr lang="en-US" altLang="en-US" dirty="0"/>
              <a:t>tuples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b="1" dirty="0" smtClean="0"/>
              <a:t>SET NULL </a:t>
            </a:r>
            <a:r>
              <a:rPr lang="en-US" altLang="en-US" dirty="0" smtClean="0"/>
              <a:t>When a parent tuple is deleted, the foreign key values in all corresponding</a:t>
            </a:r>
          </a:p>
          <a:p>
            <a:pPr lvl="2"/>
            <a:r>
              <a:rPr lang="en-US" altLang="en-US" dirty="0" smtClean="0"/>
              <a:t>child </a:t>
            </a:r>
            <a:r>
              <a:rPr lang="en-US" altLang="en-US" dirty="0"/>
              <a:t>tuples are automatically set to null</a:t>
            </a:r>
            <a:endParaRPr lang="en-GB" altLang="en-US" dirty="0" smtClean="0"/>
          </a:p>
          <a:p>
            <a:pPr lvl="2"/>
            <a:r>
              <a:rPr lang="en-US" altLang="en-US" b="1" dirty="0"/>
              <a:t>SET DEFAULT </a:t>
            </a:r>
            <a:r>
              <a:rPr lang="en-US" altLang="en-US" dirty="0"/>
              <a:t>When a parent tuple is deleted, the foreign key values in all </a:t>
            </a:r>
            <a:r>
              <a:rPr lang="en-US" altLang="en-US" dirty="0" smtClean="0"/>
              <a:t>corresponding child </a:t>
            </a:r>
            <a:r>
              <a:rPr lang="en-US" altLang="en-US" dirty="0"/>
              <a:t>tuples should automatically be set to their default </a:t>
            </a:r>
            <a:r>
              <a:rPr lang="en-US" altLang="en-US" dirty="0" smtClean="0"/>
              <a:t>values</a:t>
            </a:r>
          </a:p>
          <a:p>
            <a:pPr lvl="2"/>
            <a:r>
              <a:rPr lang="en-US" altLang="en-US" b="1" dirty="0"/>
              <a:t>NO CHECK </a:t>
            </a:r>
            <a:r>
              <a:rPr lang="en-US" altLang="en-US" dirty="0"/>
              <a:t>When a parent tuple is deleted, do nothing to ensure that referential</a:t>
            </a:r>
          </a:p>
          <a:p>
            <a:pPr lvl="2"/>
            <a:r>
              <a:rPr lang="en-US" altLang="en-US" dirty="0"/>
              <a:t>integrity is maintained</a:t>
            </a:r>
            <a:endParaRPr lang="en-GB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2E7874-BD0D-4E7C-8D91-45A3DC9B82C9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1029" y="260250"/>
            <a:ext cx="11477805" cy="1671099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Referential integrity constraints for relations in Staff user views of </a:t>
            </a:r>
            <a:r>
              <a:rPr lang="en-US" altLang="en-US" sz="4000" i="1" dirty="0" err="1" smtClean="0">
                <a:cs typeface="Times New Roman" panose="02020603050405020304" pitchFamily="18" charset="0"/>
              </a:rPr>
              <a:t>DreamHome</a:t>
            </a:r>
            <a:endParaRPr lang="en-GB" altLang="en-US" sz="4000" dirty="0" smtClean="0">
              <a:cs typeface="Times New Roman" panose="02020603050405020304" pitchFamily="18" charset="0"/>
            </a:endParaRPr>
          </a:p>
        </p:txBody>
      </p:sp>
      <p:pic>
        <p:nvPicPr>
          <p:cNvPr id="37892" name="Picture 1032" descr="C16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" r="17448"/>
          <a:stretch>
            <a:fillRect/>
          </a:stretch>
        </p:blipFill>
        <p:spPr>
          <a:xfrm>
            <a:off x="2646304" y="1710272"/>
            <a:ext cx="6412238" cy="50472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ED47A-C564-4BD8-8DDB-B9542BEF764D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846" y="362800"/>
            <a:ext cx="10772775" cy="728139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Relations for the Branch user views of </a:t>
            </a:r>
            <a:r>
              <a:rPr lang="en-US" altLang="en-US" sz="4000" i="1" dirty="0" err="1" smtClean="0">
                <a:cs typeface="Times New Roman" panose="02020603050405020304" pitchFamily="18" charset="0"/>
              </a:rPr>
              <a:t>DreamHome</a:t>
            </a:r>
            <a:r>
              <a:rPr lang="en-GB" altLang="en-US" sz="4000" dirty="0" smtClean="0"/>
              <a:t> </a:t>
            </a:r>
          </a:p>
        </p:txBody>
      </p:sp>
      <p:pic>
        <p:nvPicPr>
          <p:cNvPr id="43012" name="Picture 8" descr="C16NF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0" b="3163"/>
          <a:stretch>
            <a:fillRect/>
          </a:stretch>
        </p:blipFill>
        <p:spPr>
          <a:xfrm>
            <a:off x="1821422" y="1090940"/>
            <a:ext cx="6722503" cy="57438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17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7.6 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chapter </a:t>
            </a:r>
            <a:r>
              <a:rPr lang="en-US" dirty="0" smtClean="0"/>
              <a:t>we introduced </a:t>
            </a:r>
            <a:r>
              <a:rPr lang="en-US" dirty="0"/>
              <a:t>a methodology that describes the steps that make up the three </a:t>
            </a:r>
            <a:r>
              <a:rPr lang="en-US" dirty="0" smtClean="0"/>
              <a:t>phases of </a:t>
            </a:r>
            <a:r>
              <a:rPr lang="en-US" dirty="0"/>
              <a:t>database design and then presented </a:t>
            </a:r>
            <a:r>
              <a:rPr lang="en-US" dirty="0" smtClean="0"/>
              <a:t>the first step i.e. </a:t>
            </a:r>
            <a:r>
              <a:rPr lang="en-US" dirty="0"/>
              <a:t>methodology for </a:t>
            </a:r>
            <a:r>
              <a:rPr lang="en-US" dirty="0" smtClean="0"/>
              <a:t>conceptual database </a:t>
            </a:r>
            <a:r>
              <a:rPr lang="en-US" dirty="0"/>
              <a:t>design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the second step is to translates the conceptual model </a:t>
            </a:r>
            <a:r>
              <a:rPr lang="en-US" dirty="0"/>
              <a:t>produced in Step 1 into a logical data model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www.db-book.com/db6/slide-dir/index.html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www.pearson.com/us/higher-education/product/Connolly-Powerpoint-Slides-for-Database-Systems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147A9F-18D9-46CE-846A-436E185F5EF9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6743" y="502703"/>
            <a:ext cx="10996992" cy="112954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dirty="0" smtClean="0"/>
              <a:t>Step 2: Build and Validate Logical Data Model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6039"/>
            <a:ext cx="10428568" cy="472440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dirty="0" smtClean="0"/>
              <a:t>To </a:t>
            </a:r>
            <a:r>
              <a:rPr lang="en-US" altLang="en-US" dirty="0"/>
              <a:t>translate the conceptual data model into a logical data </a:t>
            </a:r>
            <a:r>
              <a:rPr lang="en-US" altLang="en-US" dirty="0" smtClean="0"/>
              <a:t>model and </a:t>
            </a:r>
            <a:r>
              <a:rPr lang="en-US" altLang="en-US" dirty="0"/>
              <a:t>then to validate this model to check that it is structurally </a:t>
            </a:r>
            <a:r>
              <a:rPr lang="en-US" altLang="en-US" dirty="0" smtClean="0"/>
              <a:t>correct and </a:t>
            </a:r>
            <a:r>
              <a:rPr lang="en-US" altLang="en-US" dirty="0"/>
              <a:t>able to support the required transactions</a:t>
            </a:r>
            <a:r>
              <a:rPr lang="en-US" altLang="en-US" dirty="0" smtClean="0"/>
              <a:t>. </a:t>
            </a:r>
            <a:r>
              <a:rPr lang="en-US" dirty="0" smtClean="0"/>
              <a:t>This objective </a:t>
            </a:r>
            <a:r>
              <a:rPr lang="en-US" dirty="0"/>
              <a:t>is achieved by following these activities:</a:t>
            </a:r>
            <a:endParaRPr lang="en-US" altLang="en-US" dirty="0" smtClean="0"/>
          </a:p>
          <a:p>
            <a:r>
              <a:rPr lang="en-US" altLang="en-US" b="1" dirty="0" smtClean="0"/>
              <a:t>Step 2.1 Derive </a:t>
            </a:r>
            <a:r>
              <a:rPr lang="en-US" altLang="en-US" b="1" dirty="0"/>
              <a:t>relations for logical data </a:t>
            </a:r>
            <a:r>
              <a:rPr lang="en-US" altLang="en-US" b="1" dirty="0" smtClean="0"/>
              <a:t>model</a:t>
            </a:r>
          </a:p>
          <a:p>
            <a:r>
              <a:rPr lang="en-US" dirty="0" smtClean="0"/>
              <a:t>Step </a:t>
            </a:r>
            <a:r>
              <a:rPr lang="en-US" dirty="0"/>
              <a:t>2.2 Validate relations using normalization</a:t>
            </a:r>
          </a:p>
          <a:p>
            <a:r>
              <a:rPr lang="en-US" dirty="0"/>
              <a:t>Step 2.3 Validate relations against user transactions</a:t>
            </a:r>
          </a:p>
          <a:p>
            <a:r>
              <a:rPr lang="en-US" b="1" dirty="0"/>
              <a:t>Step 2.4 Check integrity constraints</a:t>
            </a:r>
          </a:p>
          <a:p>
            <a:r>
              <a:rPr lang="en-US" dirty="0"/>
              <a:t>Step 2.5 Review logical data model with user</a:t>
            </a:r>
          </a:p>
          <a:p>
            <a:r>
              <a:rPr lang="en-US" dirty="0"/>
              <a:t>Step 2.6 Merge logical data models into global data model (optional step)</a:t>
            </a:r>
          </a:p>
          <a:p>
            <a:r>
              <a:rPr lang="en-US" dirty="0"/>
              <a:t>Step 2.7 Check for future growth</a:t>
            </a:r>
            <a:endParaRPr lang="en-US" altLang="en-US" dirty="0" smtClean="0"/>
          </a:p>
          <a:p>
            <a:endParaRPr lang="en-US" altLang="en-US" dirty="0"/>
          </a:p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533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468AE-8D6B-42CE-A79B-C9A6A1533029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851" y="311525"/>
            <a:ext cx="11511987" cy="33795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cs typeface="Times New Roman" panose="02020603050405020304" pitchFamily="18" charset="0"/>
              </a:rPr>
              <a:t>Conceptual data model for Staff view showing all attributes</a:t>
            </a:r>
            <a:endParaRPr lang="en-GB" altLang="en-US" sz="3600" dirty="0" smtClean="0"/>
          </a:p>
        </p:txBody>
      </p:sp>
      <p:pic>
        <p:nvPicPr>
          <p:cNvPr id="12292" name="Picture 8" descr="C16NF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" b="3743"/>
          <a:stretch>
            <a:fillRect/>
          </a:stretch>
        </p:blipFill>
        <p:spPr>
          <a:xfrm>
            <a:off x="1994171" y="649480"/>
            <a:ext cx="7055826" cy="60714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Derive relations for logical data model</a:t>
            </a:r>
            <a:r>
              <a:rPr lang="en-GB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714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To create relations for logical data model to represent entities, relationships, and attributes that have been identified</a:t>
            </a:r>
            <a:endParaRPr lang="en-GB" altLang="en-US" sz="2000" dirty="0"/>
          </a:p>
          <a:p>
            <a:r>
              <a:rPr lang="en-US" dirty="0" smtClean="0"/>
              <a:t>First specify the </a:t>
            </a:r>
            <a:r>
              <a:rPr lang="en-US" dirty="0"/>
              <a:t>name of the relation followed by a list of the relation’s simple attributes enclosed </a:t>
            </a:r>
            <a:r>
              <a:rPr lang="en-US" dirty="0" smtClean="0"/>
              <a:t>in brackets</a:t>
            </a:r>
            <a:r>
              <a:rPr lang="en-US" dirty="0"/>
              <a:t>. We then identify the primary key and any alternate and/or foreign key(s) of </a:t>
            </a:r>
            <a:r>
              <a:rPr lang="en-US" dirty="0" smtClean="0"/>
              <a:t>the relation.</a:t>
            </a:r>
          </a:p>
          <a:p>
            <a:r>
              <a:rPr lang="en-US" dirty="0"/>
              <a:t>The relationship that an entity has with another entity is represented by the primary key</a:t>
            </a:r>
            <a:r>
              <a:rPr lang="en-US" dirty="0" smtClean="0"/>
              <a:t>/ foreign </a:t>
            </a:r>
            <a:r>
              <a:rPr lang="en-US" dirty="0"/>
              <a:t>key </a:t>
            </a:r>
            <a:r>
              <a:rPr lang="en-US" dirty="0" smtClean="0"/>
              <a:t>mechanism.</a:t>
            </a:r>
          </a:p>
          <a:p>
            <a:r>
              <a:rPr lang="en-US" dirty="0"/>
              <a:t>In deciding where to post (or place) the foreign key attribute(s</a:t>
            </a:r>
            <a:r>
              <a:rPr lang="en-US" dirty="0" smtClean="0"/>
              <a:t>),we </a:t>
            </a:r>
            <a:r>
              <a:rPr lang="en-US" dirty="0"/>
              <a:t>must first identify the ‘parent’ and ‘child’ entities involved in the relationship. </a:t>
            </a:r>
            <a:r>
              <a:rPr lang="en-US" dirty="0" smtClean="0"/>
              <a:t>The parent </a:t>
            </a:r>
            <a:r>
              <a:rPr lang="en-US" dirty="0"/>
              <a:t>entity refers to the entity that posts a copy of its primary key into the relation </a:t>
            </a:r>
            <a:r>
              <a:rPr lang="en-US" dirty="0" smtClean="0"/>
              <a:t>that represents </a:t>
            </a:r>
            <a:r>
              <a:rPr lang="en-US" dirty="0"/>
              <a:t>the child entity, to act as the foreign key.</a:t>
            </a:r>
          </a:p>
        </p:txBody>
      </p:sp>
    </p:spTree>
    <p:extLst>
      <p:ext uri="{BB962C8B-B14F-4D97-AF65-F5344CB8AC3E}">
        <p14:creationId xmlns:p14="http://schemas.microsoft.com/office/powerpoint/2010/main" val="11648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72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describe how relations are derived for the following structures that may occur in </a:t>
            </a:r>
            <a:r>
              <a:rPr lang="en-US" dirty="0" smtClean="0"/>
              <a:t>a conceptual </a:t>
            </a:r>
            <a:r>
              <a:rPr lang="en-US" dirty="0"/>
              <a:t>data model:</a:t>
            </a:r>
          </a:p>
          <a:p>
            <a:r>
              <a:rPr lang="en-US" dirty="0"/>
              <a:t>(1) strong entity types;</a:t>
            </a:r>
          </a:p>
          <a:p>
            <a:r>
              <a:rPr lang="en-US" dirty="0"/>
              <a:t>(2) weak entity types;</a:t>
            </a:r>
          </a:p>
          <a:p>
            <a:r>
              <a:rPr lang="en-US" dirty="0"/>
              <a:t>(3) one-to-many (1:*) binary relationship types;</a:t>
            </a:r>
          </a:p>
          <a:p>
            <a:r>
              <a:rPr lang="en-US" dirty="0"/>
              <a:t>(4) one-to-one (1:1) binary relationship types;</a:t>
            </a:r>
          </a:p>
          <a:p>
            <a:r>
              <a:rPr lang="en-US" dirty="0"/>
              <a:t>(5) one-to-one (1:1) recursive relationship types;</a:t>
            </a:r>
          </a:p>
          <a:p>
            <a:r>
              <a:rPr lang="en-US" dirty="0"/>
              <a:t>(6) superclass/subclass relationship types;</a:t>
            </a:r>
          </a:p>
          <a:p>
            <a:r>
              <a:rPr lang="en-US" dirty="0"/>
              <a:t>(7) many-to-many (*:*) binary relationship types;</a:t>
            </a:r>
          </a:p>
          <a:p>
            <a:r>
              <a:rPr lang="en-US" dirty="0"/>
              <a:t>(8) complex relationship types;</a:t>
            </a:r>
          </a:p>
          <a:p>
            <a:r>
              <a:rPr lang="en-US" dirty="0"/>
              <a:t>(9) multi-valued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0759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3CEDBE-5050-47F6-9512-61DC89D82527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83" y="584992"/>
            <a:ext cx="10896690" cy="474688"/>
          </a:xfrm>
        </p:spPr>
        <p:txBody>
          <a:bodyPr>
            <a:noAutofit/>
          </a:bodyPr>
          <a:lstStyle/>
          <a:p>
            <a:r>
              <a:rPr lang="en-US" altLang="en-US" sz="4800" dirty="0" smtClean="0">
                <a:cs typeface="Times New Roman" panose="02020603050405020304" pitchFamily="18" charset="0"/>
              </a:rPr>
              <a:t>Derive relations for logical data model</a:t>
            </a:r>
            <a:endParaRPr lang="en-GB" altLang="en-US" sz="4800" dirty="0" smtClean="0">
              <a:cs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083" y="1582397"/>
            <a:ext cx="10440186" cy="4987368"/>
          </a:xfrm>
        </p:spPr>
        <p:txBody>
          <a:bodyPr>
            <a:normAutofit lnSpcReduction="10000"/>
          </a:bodyPr>
          <a:lstStyle/>
          <a:p>
            <a:pPr marL="256032" lvl="1" indent="0">
              <a:buNone/>
            </a:pPr>
            <a:r>
              <a:rPr lang="en-US" altLang="en-US" b="1" dirty="0" smtClean="0">
                <a:cs typeface="Times New Roman" panose="02020603050405020304" pitchFamily="18" charset="0"/>
              </a:rPr>
              <a:t>(1) Strong entity types</a:t>
            </a:r>
          </a:p>
          <a:p>
            <a:pPr marL="914400" lvl="1" indent="-457200"/>
            <a:r>
              <a:rPr lang="en-US" altLang="en-US" dirty="0" smtClean="0">
                <a:cs typeface="Times New Roman" panose="02020603050405020304" pitchFamily="18" charset="0"/>
              </a:rPr>
              <a:t>For each strong entity in data model,</a:t>
            </a:r>
          </a:p>
          <a:p>
            <a:pPr marL="1257300" lvl="2" indent="-342900"/>
            <a:r>
              <a:rPr lang="en-US" altLang="en-US" dirty="0" smtClean="0">
                <a:cs typeface="Times New Roman" panose="02020603050405020304" pitchFamily="18" charset="0"/>
              </a:rPr>
              <a:t>Create relation that includes all simple attributes of entity</a:t>
            </a:r>
          </a:p>
          <a:p>
            <a:pPr marL="1257300" lvl="2" indent="-342900"/>
            <a:r>
              <a:rPr lang="en-US" altLang="en-US" dirty="0" smtClean="0">
                <a:cs typeface="Times New Roman" panose="02020603050405020304" pitchFamily="18" charset="0"/>
              </a:rPr>
              <a:t>For composite attributes, include only constituent simple attributes</a:t>
            </a:r>
          </a:p>
          <a:p>
            <a:pPr marL="971400" lvl="5" indent="0">
              <a:buNone/>
            </a:pPr>
            <a:r>
              <a:rPr lang="en-US" b="1" i="1" dirty="0" smtClean="0"/>
              <a:t>Example:</a:t>
            </a:r>
          </a:p>
          <a:p>
            <a:pPr lvl="5"/>
            <a:r>
              <a:rPr lang="en-US" b="1" dirty="0" smtClean="0"/>
              <a:t>Staff </a:t>
            </a:r>
            <a:r>
              <a:rPr lang="en-US" sz="2600" dirty="0"/>
              <a:t>(</a:t>
            </a:r>
            <a:r>
              <a:rPr lang="en-US" dirty="0" err="1"/>
              <a:t>staffNo</a:t>
            </a:r>
            <a:r>
              <a:rPr lang="en-US" sz="2600" dirty="0"/>
              <a:t>, </a:t>
            </a:r>
            <a:r>
              <a:rPr lang="en-US" dirty="0" err="1"/>
              <a:t>fName</a:t>
            </a:r>
            <a:r>
              <a:rPr lang="en-US" sz="2600" dirty="0"/>
              <a:t>, </a:t>
            </a:r>
            <a:r>
              <a:rPr lang="en-US" dirty="0" err="1"/>
              <a:t>lName</a:t>
            </a:r>
            <a:r>
              <a:rPr lang="en-US" sz="2600" dirty="0"/>
              <a:t>, </a:t>
            </a:r>
            <a:r>
              <a:rPr lang="en-US" dirty="0"/>
              <a:t>position</a:t>
            </a:r>
            <a:r>
              <a:rPr lang="en-US" sz="2600" dirty="0"/>
              <a:t>, </a:t>
            </a:r>
            <a:r>
              <a:rPr lang="en-US" dirty="0"/>
              <a:t>sex</a:t>
            </a:r>
            <a:r>
              <a:rPr lang="en-US" sz="2600" dirty="0"/>
              <a:t>, </a:t>
            </a:r>
            <a:r>
              <a:rPr lang="en-US" dirty="0"/>
              <a:t>DOB</a:t>
            </a:r>
            <a:r>
              <a:rPr lang="en-US" sz="2600" dirty="0"/>
              <a:t>)</a:t>
            </a:r>
          </a:p>
          <a:p>
            <a:pPr lvl="5"/>
            <a:r>
              <a:rPr lang="en-US" b="1" dirty="0"/>
              <a:t>Primary Key </a:t>
            </a:r>
            <a:r>
              <a:rPr lang="en-US" dirty="0" err="1"/>
              <a:t>staffNo</a:t>
            </a:r>
            <a:endParaRPr lang="en-GB" altLang="en-US" dirty="0" smtClean="0"/>
          </a:p>
          <a:p>
            <a:pPr marL="658368" indent="-457200">
              <a:buFontTx/>
              <a:buAutoNum type="arabicParenBoth" startAt="2"/>
            </a:pPr>
            <a:r>
              <a:rPr lang="en-US" altLang="en-US" b="1" dirty="0" smtClean="0">
                <a:cs typeface="Times New Roman" panose="02020603050405020304" pitchFamily="18" charset="0"/>
              </a:rPr>
              <a:t>Weak entity types</a:t>
            </a:r>
          </a:p>
          <a:p>
            <a:pPr marL="914400" lvl="1" indent="-457200"/>
            <a:r>
              <a:rPr lang="en-US" altLang="en-US" dirty="0" smtClean="0">
                <a:cs typeface="Times New Roman" panose="02020603050405020304" pitchFamily="18" charset="0"/>
              </a:rPr>
              <a:t>For each weak entity in data model, </a:t>
            </a:r>
          </a:p>
          <a:p>
            <a:pPr marL="1257300" lvl="2" indent="-342900"/>
            <a:r>
              <a:rPr lang="en-US" altLang="en-US" dirty="0" smtClean="0">
                <a:cs typeface="Times New Roman" panose="02020603050405020304" pitchFamily="18" charset="0"/>
              </a:rPr>
              <a:t>Create relation that includes all simple attributes of entity</a:t>
            </a:r>
          </a:p>
          <a:p>
            <a:pPr marL="1257300" lvl="2" indent="-342900"/>
            <a:r>
              <a:rPr lang="en-US" altLang="en-US" dirty="0" smtClean="0">
                <a:cs typeface="Times New Roman" panose="02020603050405020304" pitchFamily="18" charset="0"/>
              </a:rPr>
              <a:t>Primary key of weak entity is partially or fully derived from each owner entity</a:t>
            </a:r>
          </a:p>
          <a:p>
            <a:pPr marL="914400" lvl="2" indent="0">
              <a:buNone/>
            </a:pPr>
            <a:r>
              <a:rPr lang="en-US" altLang="en-US" sz="1800" b="1" dirty="0" smtClean="0">
                <a:cs typeface="Times New Roman" panose="02020603050405020304" pitchFamily="18" charset="0"/>
              </a:rPr>
              <a:t>Example:</a:t>
            </a:r>
            <a:endParaRPr lang="en-US" altLang="en-US" sz="1800" b="1" dirty="0">
              <a:cs typeface="Times New Roman" panose="02020603050405020304" pitchFamily="18" charset="0"/>
            </a:endParaRPr>
          </a:p>
          <a:p>
            <a:pPr lvl="5"/>
            <a:r>
              <a:rPr lang="en-US" b="1" dirty="0"/>
              <a:t>Preference </a:t>
            </a:r>
            <a:r>
              <a:rPr lang="en-US" sz="2600" dirty="0"/>
              <a:t>(</a:t>
            </a:r>
            <a:r>
              <a:rPr lang="en-US" dirty="0" err="1"/>
              <a:t>prefType</a:t>
            </a:r>
            <a:r>
              <a:rPr lang="en-US" sz="2600" dirty="0"/>
              <a:t>, </a:t>
            </a:r>
            <a:r>
              <a:rPr lang="en-US" dirty="0" err="1"/>
              <a:t>maxRent</a:t>
            </a:r>
            <a:r>
              <a:rPr lang="en-US" sz="2600" dirty="0"/>
              <a:t>)</a:t>
            </a:r>
          </a:p>
          <a:p>
            <a:pPr lvl="5"/>
            <a:r>
              <a:rPr lang="en-US" b="1" dirty="0"/>
              <a:t>Primary Key </a:t>
            </a:r>
            <a:r>
              <a:rPr lang="en-US" dirty="0"/>
              <a:t>None (at present)</a:t>
            </a:r>
            <a:endParaRPr lang="en-GB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08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16NF0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r="15934" b="37812"/>
          <a:stretch/>
        </p:blipFill>
        <p:spPr>
          <a:xfrm>
            <a:off x="7795098" y="2604227"/>
            <a:ext cx="4396902" cy="3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B70448-3AF1-4CAA-A41B-8247A669AAD1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517" y="1531121"/>
            <a:ext cx="7011615" cy="4681672"/>
          </a:xfrm>
        </p:spPr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smtClean="0">
                <a:cs typeface="Times New Roman" panose="02020603050405020304" pitchFamily="18" charset="0"/>
              </a:rPr>
              <a:t>3) One-to-many </a:t>
            </a:r>
            <a:r>
              <a:rPr lang="en-US" altLang="en-US" b="1" dirty="0">
                <a:cs typeface="Times New Roman" panose="02020603050405020304" pitchFamily="18" charset="0"/>
              </a:rPr>
              <a:t>(1:*) binary relationship types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For each 1:* binary relationship, </a:t>
            </a:r>
          </a:p>
          <a:p>
            <a:pPr lvl="2"/>
            <a:r>
              <a:rPr lang="en-US" altLang="en-US" sz="1800" dirty="0">
                <a:cs typeface="Times New Roman" panose="02020603050405020304" pitchFamily="18" charset="0"/>
              </a:rPr>
              <a:t>Entity on ‘one side’ of relationship designated as parent entity </a:t>
            </a:r>
          </a:p>
          <a:p>
            <a:pPr lvl="2"/>
            <a:r>
              <a:rPr lang="en-US" altLang="en-US" sz="1800" dirty="0">
                <a:cs typeface="Times New Roman" panose="02020603050405020304" pitchFamily="18" charset="0"/>
              </a:rPr>
              <a:t>Entity on ‘many side’ designated as child entity</a:t>
            </a:r>
          </a:p>
          <a:p>
            <a:pPr lvl="1"/>
            <a:endParaRPr lang="en-US" alt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Represent </a:t>
            </a:r>
            <a:r>
              <a:rPr lang="en-US" altLang="en-US" dirty="0">
                <a:cs typeface="Times New Roman" panose="02020603050405020304" pitchFamily="18" charset="0"/>
              </a:rPr>
              <a:t>relationship by posting copy of primary key attribute(s) of parent entity into relation representing child entity </a:t>
            </a:r>
            <a:r>
              <a:rPr lang="en-US" altLang="en-US" dirty="0" smtClean="0"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cs typeface="Times New Roman" panose="02020603050405020304" pitchFamily="18" charset="0"/>
              </a:rPr>
              <a:t>Acts </a:t>
            </a:r>
            <a:r>
              <a:rPr lang="en-US" altLang="en-US" i="1" dirty="0">
                <a:cs typeface="Times New Roman" panose="02020603050405020304" pitchFamily="18" charset="0"/>
              </a:rPr>
              <a:t>as foreign </a:t>
            </a:r>
            <a:r>
              <a:rPr lang="en-US" altLang="en-US" i="1" dirty="0" smtClean="0">
                <a:cs typeface="Times New Roman" panose="02020603050405020304" pitchFamily="18" charset="0"/>
              </a:rPr>
              <a:t>key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GB" altLang="en-US" dirty="0">
                <a:cs typeface="Times New Roman" panose="02020603050405020304" pitchFamily="18" charset="0"/>
              </a:rPr>
              <a:t>If relationship has attributes</a:t>
            </a:r>
          </a:p>
          <a:p>
            <a:pPr lvl="2"/>
            <a:r>
              <a:rPr lang="en-GB" altLang="en-US" sz="1800" dirty="0">
                <a:cs typeface="Times New Roman" panose="02020603050405020304" pitchFamily="18" charset="0"/>
              </a:rPr>
              <a:t>Post attributes to child entity along with copy of parent entity primary </a:t>
            </a:r>
            <a:r>
              <a:rPr lang="en-GB" altLang="en-US" sz="1800" dirty="0" smtClean="0">
                <a:cs typeface="Times New Roman" panose="02020603050405020304" pitchFamily="18" charset="0"/>
              </a:rPr>
              <a:t>key</a:t>
            </a:r>
          </a:p>
          <a:p>
            <a:pPr lvl="2"/>
            <a:endParaRPr lang="en-GB" altLang="en-US" sz="1800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800" b="1" i="0" dirty="0"/>
              <a:t> </a:t>
            </a:r>
            <a:r>
              <a:rPr lang="en-US" sz="1800" b="1" i="0" dirty="0" smtClean="0"/>
              <a:t>Example:</a:t>
            </a:r>
            <a:r>
              <a:rPr lang="en-US" sz="1800" i="0" dirty="0" smtClean="0"/>
              <a:t> The </a:t>
            </a:r>
            <a:r>
              <a:rPr lang="en-US" sz="1800" i="0" dirty="0"/>
              <a:t>Staff </a:t>
            </a:r>
            <a:r>
              <a:rPr lang="en-US" sz="1800" dirty="0"/>
              <a:t>Registers </a:t>
            </a:r>
            <a:r>
              <a:rPr lang="en-US" sz="1800" i="0" dirty="0"/>
              <a:t>Client relationship</a:t>
            </a:r>
            <a:endParaRPr lang="en-GB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7583" y="584992"/>
            <a:ext cx="10896690" cy="474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mtClean="0">
                <a:cs typeface="Times New Roman" panose="02020603050405020304" pitchFamily="18" charset="0"/>
              </a:rPr>
              <a:t>Derive relations for logical data model</a:t>
            </a:r>
            <a:endParaRPr lang="en-GB" altLang="en-US" sz="4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5697</TotalTime>
  <Words>1478</Words>
  <Application>Microsoft Office PowerPoint</Application>
  <PresentationFormat>Widescreen</PresentationFormat>
  <Paragraphs>209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Monotype Sorts</vt:lpstr>
      <vt:lpstr>Tahoma</vt:lpstr>
      <vt:lpstr>Times New Roman</vt:lpstr>
      <vt:lpstr>Metropolitan</vt:lpstr>
      <vt:lpstr>Lecture 19-21</vt:lpstr>
      <vt:lpstr>Outline</vt:lpstr>
      <vt:lpstr>Introduction</vt:lpstr>
      <vt:lpstr>Step 2: Build and Validate Logical Data Model</vt:lpstr>
      <vt:lpstr>Conceptual data model for Staff view showing all attributes</vt:lpstr>
      <vt:lpstr>Derive relations for logical data model </vt:lpstr>
      <vt:lpstr>PowerPoint Presentation</vt:lpstr>
      <vt:lpstr>Derive relations for logical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Guidelines for representation of  superclass / subclass relationship</vt:lpstr>
      <vt:lpstr>Representation of  superclass / subclass relationship based on participation and disjointness</vt:lpstr>
      <vt:lpstr>PowerPoint Presentation</vt:lpstr>
      <vt:lpstr>PowerPoint Presentation</vt:lpstr>
      <vt:lpstr>PowerPoint Presentation</vt:lpstr>
      <vt:lpstr>Summary of how to map entities and relationships to relations</vt:lpstr>
      <vt:lpstr>Relations for the Staff user views of DreamHome </vt:lpstr>
      <vt:lpstr>Check integrity constraints</vt:lpstr>
      <vt:lpstr>Check integrity constraints</vt:lpstr>
      <vt:lpstr>Check integrity constraints</vt:lpstr>
      <vt:lpstr>Existence constraints example</vt:lpstr>
      <vt:lpstr>PowerPoint Presentation</vt:lpstr>
      <vt:lpstr>Referential integrity constraints for relations in Staff user views of DreamHome</vt:lpstr>
      <vt:lpstr>Relations for the Branch user views of DreamHome </vt:lpstr>
      <vt:lpstr>Suggested Reading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247</cp:revision>
  <dcterms:created xsi:type="dcterms:W3CDTF">2020-01-09T04:53:40Z</dcterms:created>
  <dcterms:modified xsi:type="dcterms:W3CDTF">2024-03-07T06:56:16Z</dcterms:modified>
</cp:coreProperties>
</file>