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56" r:id="rId2"/>
    <p:sldId id="259" r:id="rId3"/>
    <p:sldId id="358" r:id="rId4"/>
    <p:sldId id="403" r:id="rId5"/>
    <p:sldId id="402" r:id="rId6"/>
    <p:sldId id="397" r:id="rId7"/>
    <p:sldId id="396" r:id="rId8"/>
    <p:sldId id="404" r:id="rId9"/>
    <p:sldId id="391" r:id="rId10"/>
    <p:sldId id="392" r:id="rId11"/>
    <p:sldId id="393" r:id="rId12"/>
    <p:sldId id="394" r:id="rId13"/>
    <p:sldId id="399" r:id="rId14"/>
    <p:sldId id="360" r:id="rId15"/>
    <p:sldId id="272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0" autoAdjust="0"/>
  </p:normalViewPr>
  <p:slideViewPr>
    <p:cSldViewPr snapToGrid="0">
      <p:cViewPr varScale="1">
        <p:scale>
          <a:sx n="107" d="100"/>
          <a:sy n="107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C6B2-FFAB-4457-947A-AF81D89F9F3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2718-2306-4720-B007-F10CEC1E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CCD1A5-3AD0-436B-8F85-5D2DAB0B70C3}" type="slidenum">
              <a:rPr lang="en-CA" sz="1200">
                <a:latin typeface="Tahoma" panose="020B0604030504040204" pitchFamily="34" charset="0"/>
              </a:rPr>
              <a:pPr eaLnBrk="1" hangingPunct="1"/>
              <a:t>2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7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199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9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3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7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3738"/>
            <a:ext cx="6189663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7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94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279844-192B-45D4-8167-FE1CBAFBDBA2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E83-E80F-4B8B-8DB9-20C6BE1A5281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CE4-FCCC-4B7C-BB21-0B0683251905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E47-A201-4385-8744-37161CB59CF4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7220-6EB9-495A-9881-20C01CCFBDF2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AB41-DCED-434C-AEC9-8A0FF2FB0D0A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679C-7076-4CBA-AAAE-D2E9B09CC29E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F771-FAD4-412E-8E95-B8D694681865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2E0-D59E-4674-84DB-4225ECA354F9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477-66D5-451B-99DF-068662BC2E06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3E82B34-5EB9-4299-8D7C-5814734EB94A}" type="datetime1">
              <a:rPr lang="en-US" smtClean="0"/>
              <a:t>3/27/2024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8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C717AA7-207A-4C5B-A6F4-3DE8D7F93CD3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1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rson.com/us/higher-education/product/Connolly-Powerpoint-Slides-for-Database-Systems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22-23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Relational 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19" y="296562"/>
            <a:ext cx="10772775" cy="8073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87" y="1167614"/>
            <a:ext cx="6064759" cy="555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95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400" dirty="0"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107" y="1851670"/>
            <a:ext cx="10295065" cy="4160964"/>
          </a:xfrm>
        </p:spPr>
        <p:txBody>
          <a:bodyPr>
            <a:normAutofit/>
          </a:bodyPr>
          <a:lstStyle/>
          <a:p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 </a:t>
            </a:r>
            <a:r>
              <a:rPr lang="en-US" altLang="en-US" dirty="0"/>
              <a:t>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 </a:t>
            </a:r>
            <a:r>
              <a:rPr lang="en-US" altLang="en-US" dirty="0"/>
              <a:t>form a decomposition of R . That is R =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 </a:t>
            </a:r>
            <a:r>
              <a:rPr lang="en-US" altLang="en-US" dirty="0"/>
              <a:t> U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endParaRPr lang="en-US" altLang="en-US" dirty="0"/>
          </a:p>
          <a:p>
            <a:r>
              <a:rPr lang="en-US" altLang="en-US" dirty="0"/>
              <a:t>We say that the decomposition is a </a:t>
            </a:r>
            <a:r>
              <a:rPr lang="en-US" altLang="en-US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dirty="0"/>
              <a:t>if there is no loss of information by replacing  R with the two relation schemas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1 </a:t>
            </a:r>
            <a:r>
              <a:rPr lang="en-US" altLang="en-US" dirty="0"/>
              <a:t> U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3096895" y="403452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3101897" y="4952139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0190" y="730207"/>
            <a:ext cx="8534400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3600" dirty="0"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829" y="1495428"/>
            <a:ext cx="7541522" cy="830961"/>
          </a:xfrm>
        </p:spPr>
        <p:txBody>
          <a:bodyPr>
            <a:normAutofit/>
          </a:bodyPr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dirty="0"/>
              <a:t>Decomposition of </a:t>
            </a:r>
            <a:r>
              <a:rPr lang="en-US" altLang="en-US" i="1" dirty="0"/>
              <a:t>R = (A, B, C)</a:t>
            </a:r>
            <a:br>
              <a:rPr lang="en-US" altLang="en-US" i="1" dirty="0"/>
            </a:br>
            <a:r>
              <a:rPr lang="en-US" altLang="en-US" i="1" dirty="0"/>
              <a:t>	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= (A, B)	R</a:t>
            </a:r>
            <a:r>
              <a:rPr lang="en-US" altLang="en-US" baseline="-25000" dirty="0"/>
              <a:t>2</a:t>
            </a:r>
            <a:r>
              <a:rPr lang="en-US" altLang="en-US" i="1" dirty="0"/>
              <a:t> = (B, C)</a:t>
            </a:r>
            <a:endParaRPr lang="en-US" altLang="en-US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22" y="2634410"/>
            <a:ext cx="6017101" cy="39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03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723" y="806879"/>
            <a:ext cx="80772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766" y="1674835"/>
            <a:ext cx="10097358" cy="44705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380741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3" y="0"/>
            <a:ext cx="10772775" cy="165819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sz="4400" dirty="0" smtClean="0"/>
              <a:t>Characteristics of Functional Dependencies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01121" y="1473286"/>
            <a:ext cx="10484977" cy="46556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GB" altLang="en-US" dirty="0"/>
              <a:t>Functional dependency describes relationship between attributes.</a:t>
            </a:r>
          </a:p>
          <a:p>
            <a:r>
              <a:rPr lang="en-GB" altLang="en-US" dirty="0" smtClean="0"/>
              <a:t>For </a:t>
            </a:r>
            <a:r>
              <a:rPr lang="en-GB" altLang="en-US" dirty="0"/>
              <a:t>example, if A and B are attributes of relation R, B is functionally dependent on A (denoted A </a:t>
            </a:r>
            <a:r>
              <a:rPr lang="en-GB" altLang="en-US" dirty="0">
                <a:sym typeface="Symbol" panose="05050102010706020507" pitchFamily="18" charset="2"/>
              </a:rPr>
              <a:t></a:t>
            </a:r>
            <a:r>
              <a:rPr lang="en-GB" altLang="en-US" dirty="0"/>
              <a:t> B), if each value of A in R is associated with exactly one value of B in R.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Diagrammatic representation.</a:t>
            </a:r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The </a:t>
            </a:r>
            <a:r>
              <a:rPr lang="en-GB" altLang="en-US" i="1" dirty="0" smtClean="0"/>
              <a:t>determinant</a:t>
            </a:r>
            <a:r>
              <a:rPr lang="en-GB" altLang="en-US" dirty="0" smtClean="0"/>
              <a:t> of a functional dependency refers to the attribute or group of attributes on the left-hand side of the arrow.</a:t>
            </a:r>
          </a:p>
          <a:p>
            <a:endParaRPr lang="en-GB" altLang="en-US" dirty="0" smtClean="0"/>
          </a:p>
        </p:txBody>
      </p:sp>
      <p:pic>
        <p:nvPicPr>
          <p:cNvPr id="50181" name="Picture 6" descr="DS3-Figure 1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43" y="3802172"/>
            <a:ext cx="6407114" cy="109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© Pearson Education Limited 1995, 2005</a:t>
            </a:r>
          </a:p>
        </p:txBody>
      </p:sp>
    </p:spTree>
    <p:extLst>
      <p:ext uri="{BB962C8B-B14F-4D97-AF65-F5344CB8AC3E}">
        <p14:creationId xmlns:p14="http://schemas.microsoft.com/office/powerpoint/2010/main" val="156746108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14 of Database Systems: A </a:t>
            </a:r>
            <a:r>
              <a:rPr lang="en-US" dirty="0"/>
              <a:t>Practical Approach to Design, </a:t>
            </a:r>
            <a:r>
              <a:rPr lang="en-US" dirty="0" smtClean="0"/>
              <a:t>Implementation, and Management by Thomas </a:t>
            </a:r>
            <a:r>
              <a:rPr lang="en-US" dirty="0" err="1" smtClean="0"/>
              <a:t>Conolly</a:t>
            </a:r>
            <a:r>
              <a:rPr lang="en-US" dirty="0" smtClean="0"/>
              <a:t>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smtClean="0"/>
              <a:t>Chapter 8 </a:t>
            </a:r>
            <a:r>
              <a:rPr lang="en-US" dirty="0" smtClean="0"/>
              <a:t>of Database System Concepts by Abraham </a:t>
            </a:r>
            <a:r>
              <a:rPr lang="en-US" dirty="0" err="1" smtClean="0"/>
              <a:t>Silberschatz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www.db-book.com/db6/slide-dir/index.html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www.pearson.com/us/higher-education/product/Connolly-Powerpoint-Slides-for-Database-Systems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7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7792" y="302980"/>
            <a:ext cx="10772775" cy="1658198"/>
          </a:xfrm>
        </p:spPr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695485"/>
            <a:ext cx="10722301" cy="4936051"/>
          </a:xfrm>
        </p:spPr>
        <p:txBody>
          <a:bodyPr rtlCol="0">
            <a:normAutofit/>
          </a:bodyPr>
          <a:lstStyle/>
          <a:p>
            <a:pPr lvl="0"/>
            <a:r>
              <a:rPr lang="en-US" dirty="0" smtClean="0"/>
              <a:t>Data </a:t>
            </a:r>
            <a:r>
              <a:rPr lang="en-US" dirty="0"/>
              <a:t>Redundancy and Update Anomalies</a:t>
            </a:r>
            <a:endParaRPr lang="en-US" sz="1800" dirty="0"/>
          </a:p>
          <a:p>
            <a:pPr lvl="1"/>
            <a:r>
              <a:rPr lang="en-US" dirty="0"/>
              <a:t>Insertion Anomalies</a:t>
            </a:r>
            <a:endParaRPr lang="en-US" sz="1800" dirty="0"/>
          </a:p>
          <a:p>
            <a:pPr lvl="1"/>
            <a:r>
              <a:rPr lang="en-US" dirty="0"/>
              <a:t>Deletion Anomalies</a:t>
            </a:r>
            <a:endParaRPr lang="en-US" sz="1800" dirty="0"/>
          </a:p>
          <a:p>
            <a:pPr lvl="1"/>
            <a:r>
              <a:rPr lang="en-US" dirty="0"/>
              <a:t>Modification Anomalies</a:t>
            </a:r>
            <a:endParaRPr lang="en-US" sz="1800" dirty="0"/>
          </a:p>
          <a:p>
            <a:pPr lvl="0"/>
            <a:r>
              <a:rPr lang="en-US" dirty="0"/>
              <a:t>Functional Dependencies</a:t>
            </a:r>
            <a:endParaRPr lang="en-US" sz="1800" dirty="0"/>
          </a:p>
          <a:p>
            <a:pPr lvl="1"/>
            <a:r>
              <a:rPr lang="en-US" dirty="0"/>
              <a:t>Characteristics of Functional Dependencies </a:t>
            </a:r>
          </a:p>
          <a:p>
            <a:pPr lvl="1"/>
            <a:r>
              <a:rPr lang="en-US" dirty="0" smtClean="0"/>
              <a:t>Identifying </a:t>
            </a:r>
            <a:r>
              <a:rPr lang="en-US" dirty="0"/>
              <a:t>Functional </a:t>
            </a:r>
            <a:r>
              <a:rPr lang="en-US" dirty="0" smtClean="0"/>
              <a:t>Dependencies</a:t>
            </a:r>
            <a:endParaRPr lang="en-US" sz="1800" dirty="0"/>
          </a:p>
          <a:p>
            <a:pPr lvl="1"/>
            <a:r>
              <a:rPr lang="en-US" dirty="0"/>
              <a:t>Identifying the Primary Key for a Relation</a:t>
            </a:r>
            <a:endParaRPr lang="en-US" sz="1800" dirty="0"/>
          </a:p>
          <a:p>
            <a:pPr lvl="0"/>
            <a:r>
              <a:rPr lang="en-US" dirty="0"/>
              <a:t>Using Functional </a:t>
            </a:r>
            <a:r>
              <a:rPr lang="en-US" dirty="0" smtClean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3316441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 smtClean="0"/>
              <a:t>Combined Schema </a:t>
            </a:r>
            <a:r>
              <a:rPr lang="en-US" altLang="en-US" sz="2800" dirty="0" smtClean="0">
                <a:sym typeface="Wingdings" panose="05000000000000000000" pitchFamily="2" charset="2"/>
              </a:rPr>
              <a:t> redundant data</a:t>
            </a:r>
          </a:p>
          <a:p>
            <a:pPr lvl="1"/>
            <a:r>
              <a:rPr lang="en-US" altLang="en-US" sz="2800" dirty="0" smtClean="0">
                <a:sym typeface="Wingdings" panose="05000000000000000000" pitchFamily="2" charset="2"/>
              </a:rPr>
              <a:t>Problems -Data Anomalies</a:t>
            </a:r>
          </a:p>
          <a:p>
            <a:pPr lvl="2"/>
            <a:r>
              <a:rPr lang="en-US" altLang="en-US" sz="2400" dirty="0" smtClean="0">
                <a:sym typeface="Wingdings" panose="05000000000000000000" pitchFamily="2" charset="2"/>
              </a:rPr>
              <a:t>Insertion</a:t>
            </a:r>
          </a:p>
          <a:p>
            <a:pPr lvl="2"/>
            <a:r>
              <a:rPr lang="en-US" altLang="en-US" sz="2400" dirty="0" smtClean="0">
                <a:sym typeface="Wingdings" panose="05000000000000000000" pitchFamily="2" charset="2"/>
              </a:rPr>
              <a:t>Deletion</a:t>
            </a:r>
          </a:p>
          <a:p>
            <a:pPr lvl="2"/>
            <a:r>
              <a:rPr lang="en-US" altLang="en-US" sz="2400" dirty="0" err="1" smtClean="0">
                <a:sym typeface="Wingdings" panose="05000000000000000000" pitchFamily="2" charset="2"/>
              </a:rPr>
              <a:t>Updation</a:t>
            </a:r>
            <a:r>
              <a:rPr lang="en-US" altLang="en-US" sz="2400" dirty="0" smtClean="0">
                <a:sym typeface="Wingdings" panose="05000000000000000000" pitchFamily="2" charset="2"/>
              </a:rPr>
              <a:t> (modification)</a:t>
            </a:r>
          </a:p>
          <a:p>
            <a:pPr lvl="1"/>
            <a:r>
              <a:rPr lang="en-US" altLang="en-US" sz="2800" dirty="0" smtClean="0"/>
              <a:t>Solution: Decomposition</a:t>
            </a:r>
          </a:p>
          <a:p>
            <a:pPr lvl="2"/>
            <a:r>
              <a:rPr lang="en-US" altLang="en-US" sz="2400" dirty="0" smtClean="0"/>
              <a:t>Should be lossless and dependency preservation</a:t>
            </a:r>
          </a:p>
          <a:p>
            <a:pPr lvl="2"/>
            <a:r>
              <a:rPr lang="en-US" altLang="en-US" sz="2400" dirty="0" smtClean="0"/>
              <a:t>Using Functional Dependencies</a:t>
            </a:r>
          </a:p>
          <a:p>
            <a:pPr lvl="3"/>
            <a:r>
              <a:rPr lang="en-US" altLang="en-US" sz="2000" dirty="0" smtClean="0"/>
              <a:t>Partial</a:t>
            </a:r>
          </a:p>
          <a:p>
            <a:pPr lvl="3"/>
            <a:r>
              <a:rPr lang="en-US" altLang="en-US" sz="2000" dirty="0" smtClean="0"/>
              <a:t>Full</a:t>
            </a:r>
          </a:p>
          <a:p>
            <a:pPr lvl="3"/>
            <a:r>
              <a:rPr lang="en-US" altLang="en-US" sz="2000" dirty="0" smtClean="0"/>
              <a:t>Transitive</a:t>
            </a:r>
          </a:p>
          <a:p>
            <a:pPr lvl="2"/>
            <a:r>
              <a:rPr lang="en-US" altLang="en-US" sz="2400" dirty="0" smtClean="0"/>
              <a:t>Using FD Closure</a:t>
            </a:r>
          </a:p>
          <a:p>
            <a:pPr lvl="1"/>
            <a:r>
              <a:rPr lang="en-US" altLang="en-US" sz="2800" dirty="0" smtClean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975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31" y="1822649"/>
            <a:ext cx="9424552" cy="487999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University Schema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81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Alternative: Larger Schemas</a:t>
            </a:r>
          </a:p>
        </p:txBody>
      </p:sp>
      <p:pic>
        <p:nvPicPr>
          <p:cNvPr id="4" name="Picture 5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78" y="1843004"/>
            <a:ext cx="7524269" cy="451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81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sz="4000" dirty="0" smtClean="0"/>
              <a:t>Data Redundancy and Update Anomalies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dirty="0" smtClean="0"/>
              <a:t>Relations that contain redundant information may potentially suffer from update anomalies.  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Types of update anomalies include:</a:t>
            </a:r>
          </a:p>
          <a:p>
            <a:pPr lvl="1"/>
            <a:r>
              <a:rPr lang="en-GB" altLang="en-US" dirty="0" smtClean="0"/>
              <a:t>Insertion</a:t>
            </a:r>
          </a:p>
          <a:p>
            <a:pPr lvl="1"/>
            <a:r>
              <a:rPr lang="en-GB" altLang="en-US" dirty="0" smtClean="0"/>
              <a:t>Deletion</a:t>
            </a:r>
          </a:p>
          <a:p>
            <a:pPr lvl="1"/>
            <a:r>
              <a:rPr lang="en-GB" altLang="en-US" dirty="0" smtClean="0"/>
              <a:t>Modification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 dirty="0"/>
              <a:t>© Pearson Education Limited 1995, 2005</a:t>
            </a:r>
          </a:p>
        </p:txBody>
      </p:sp>
    </p:spTree>
    <p:extLst>
      <p:ext uri="{BB962C8B-B14F-4D97-AF65-F5344CB8AC3E}">
        <p14:creationId xmlns:p14="http://schemas.microsoft.com/office/powerpoint/2010/main" val="1983511219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884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Redundancy Misconception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Repeating a value is not redundant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5485" y="2436191"/>
            <a:ext cx="6870765" cy="4220842"/>
            <a:chOff x="0" y="0"/>
            <a:chExt cx="6871345" cy="4220954"/>
          </a:xfrm>
        </p:grpSpPr>
        <p:sp>
          <p:nvSpPr>
            <p:cNvPr id="5" name="Shape 77608"/>
            <p:cNvSpPr/>
            <p:nvPr/>
          </p:nvSpPr>
          <p:spPr>
            <a:xfrm>
              <a:off x="792920" y="6345"/>
              <a:ext cx="1448118" cy="370840"/>
            </a:xfrm>
            <a:custGeom>
              <a:avLst/>
              <a:gdLst/>
              <a:ahLst/>
              <a:cxnLst/>
              <a:rect l="0" t="0" r="0" b="0"/>
              <a:pathLst>
                <a:path w="1448118" h="370840">
                  <a:moveTo>
                    <a:pt x="0" y="0"/>
                  </a:moveTo>
                  <a:lnTo>
                    <a:pt x="1448118" y="0"/>
                  </a:lnTo>
                  <a:lnTo>
                    <a:pt x="1448118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F81B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77609"/>
            <p:cNvSpPr/>
            <p:nvPr/>
          </p:nvSpPr>
          <p:spPr>
            <a:xfrm>
              <a:off x="2241038" y="6345"/>
              <a:ext cx="1171892" cy="370840"/>
            </a:xfrm>
            <a:custGeom>
              <a:avLst/>
              <a:gdLst/>
              <a:ahLst/>
              <a:cxnLst/>
              <a:rect l="0" t="0" r="0" b="0"/>
              <a:pathLst>
                <a:path w="1171892" h="370840">
                  <a:moveTo>
                    <a:pt x="0" y="0"/>
                  </a:moveTo>
                  <a:lnTo>
                    <a:pt x="1171892" y="0"/>
                  </a:lnTo>
                  <a:lnTo>
                    <a:pt x="11718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F81B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77610"/>
            <p:cNvSpPr/>
            <p:nvPr/>
          </p:nvSpPr>
          <p:spPr>
            <a:xfrm>
              <a:off x="792920" y="377185"/>
              <a:ext cx="1448118" cy="370840"/>
            </a:xfrm>
            <a:custGeom>
              <a:avLst/>
              <a:gdLst/>
              <a:ahLst/>
              <a:cxnLst/>
              <a:rect l="0" t="0" r="0" b="0"/>
              <a:pathLst>
                <a:path w="1448118" h="370840">
                  <a:moveTo>
                    <a:pt x="0" y="0"/>
                  </a:moveTo>
                  <a:lnTo>
                    <a:pt x="1448118" y="0"/>
                  </a:lnTo>
                  <a:lnTo>
                    <a:pt x="1448118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77611"/>
            <p:cNvSpPr/>
            <p:nvPr/>
          </p:nvSpPr>
          <p:spPr>
            <a:xfrm>
              <a:off x="2241038" y="377185"/>
              <a:ext cx="1171892" cy="370840"/>
            </a:xfrm>
            <a:custGeom>
              <a:avLst/>
              <a:gdLst/>
              <a:ahLst/>
              <a:cxnLst/>
              <a:rect l="0" t="0" r="0" b="0"/>
              <a:pathLst>
                <a:path w="1171892" h="370840">
                  <a:moveTo>
                    <a:pt x="0" y="0"/>
                  </a:moveTo>
                  <a:lnTo>
                    <a:pt x="1171892" y="0"/>
                  </a:lnTo>
                  <a:lnTo>
                    <a:pt x="11718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77612"/>
            <p:cNvSpPr/>
            <p:nvPr/>
          </p:nvSpPr>
          <p:spPr>
            <a:xfrm>
              <a:off x="792920" y="748025"/>
              <a:ext cx="1448118" cy="370840"/>
            </a:xfrm>
            <a:custGeom>
              <a:avLst/>
              <a:gdLst/>
              <a:ahLst/>
              <a:cxnLst/>
              <a:rect l="0" t="0" r="0" b="0"/>
              <a:pathLst>
                <a:path w="1448118" h="370840">
                  <a:moveTo>
                    <a:pt x="0" y="0"/>
                  </a:moveTo>
                  <a:lnTo>
                    <a:pt x="1448118" y="0"/>
                  </a:lnTo>
                  <a:lnTo>
                    <a:pt x="1448118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C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77613"/>
            <p:cNvSpPr/>
            <p:nvPr/>
          </p:nvSpPr>
          <p:spPr>
            <a:xfrm>
              <a:off x="2241038" y="748025"/>
              <a:ext cx="1171892" cy="370840"/>
            </a:xfrm>
            <a:custGeom>
              <a:avLst/>
              <a:gdLst/>
              <a:ahLst/>
              <a:cxnLst/>
              <a:rect l="0" t="0" r="0" b="0"/>
              <a:pathLst>
                <a:path w="1171892" h="370840">
                  <a:moveTo>
                    <a:pt x="0" y="0"/>
                  </a:moveTo>
                  <a:lnTo>
                    <a:pt x="1171892" y="0"/>
                  </a:lnTo>
                  <a:lnTo>
                    <a:pt x="11718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C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63"/>
            <p:cNvSpPr/>
            <p:nvPr/>
          </p:nvSpPr>
          <p:spPr>
            <a:xfrm>
              <a:off x="2241034" y="0"/>
              <a:ext cx="0" cy="1125220"/>
            </a:xfrm>
            <a:custGeom>
              <a:avLst/>
              <a:gdLst/>
              <a:ahLst/>
              <a:cxnLst/>
              <a:rect l="0" t="0" r="0" b="0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64"/>
            <p:cNvSpPr/>
            <p:nvPr/>
          </p:nvSpPr>
          <p:spPr>
            <a:xfrm>
              <a:off x="786567" y="377190"/>
              <a:ext cx="2632710" cy="0"/>
            </a:xfrm>
            <a:custGeom>
              <a:avLst/>
              <a:gdLst/>
              <a:ahLst/>
              <a:cxnLst/>
              <a:rect l="0" t="0" r="0" b="0"/>
              <a:pathLst>
                <a:path w="2632710">
                  <a:moveTo>
                    <a:pt x="0" y="0"/>
                  </a:moveTo>
                  <a:lnTo>
                    <a:pt x="2632710" y="0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65"/>
            <p:cNvSpPr/>
            <p:nvPr/>
          </p:nvSpPr>
          <p:spPr>
            <a:xfrm>
              <a:off x="786567" y="748030"/>
              <a:ext cx="2632710" cy="0"/>
            </a:xfrm>
            <a:custGeom>
              <a:avLst/>
              <a:gdLst/>
              <a:ahLst/>
              <a:cxnLst/>
              <a:rect l="0" t="0" r="0" b="0"/>
              <a:pathLst>
                <a:path w="2632710">
                  <a:moveTo>
                    <a:pt x="0" y="0"/>
                  </a:moveTo>
                  <a:lnTo>
                    <a:pt x="2632710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67"/>
            <p:cNvSpPr/>
            <p:nvPr/>
          </p:nvSpPr>
          <p:spPr>
            <a:xfrm>
              <a:off x="3412928" y="0"/>
              <a:ext cx="0" cy="1125220"/>
            </a:xfrm>
            <a:custGeom>
              <a:avLst/>
              <a:gdLst/>
              <a:ahLst/>
              <a:cxnLst/>
              <a:rect l="0" t="0" r="0" b="0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68"/>
            <p:cNvSpPr/>
            <p:nvPr/>
          </p:nvSpPr>
          <p:spPr>
            <a:xfrm>
              <a:off x="786567" y="6350"/>
              <a:ext cx="2632710" cy="0"/>
            </a:xfrm>
            <a:custGeom>
              <a:avLst/>
              <a:gdLst/>
              <a:ahLst/>
              <a:cxnLst/>
              <a:rect l="0" t="0" r="0" b="0"/>
              <a:pathLst>
                <a:path w="2632710">
                  <a:moveTo>
                    <a:pt x="0" y="0"/>
                  </a:moveTo>
                  <a:lnTo>
                    <a:pt x="2632710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4357" y="47803"/>
              <a:ext cx="1617878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FFFFFF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FriendName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32538" y="47803"/>
              <a:ext cx="1253640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FFFFFF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HairColor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4357" y="418592"/>
              <a:ext cx="56429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Jack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32538" y="418592"/>
              <a:ext cx="504916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Red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357" y="789381"/>
              <a:ext cx="604640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Jane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32538" y="789381"/>
              <a:ext cx="504916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Red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77614"/>
            <p:cNvSpPr/>
            <p:nvPr/>
          </p:nvSpPr>
          <p:spPr>
            <a:xfrm>
              <a:off x="792920" y="1426700"/>
              <a:ext cx="1448118" cy="370840"/>
            </a:xfrm>
            <a:custGeom>
              <a:avLst/>
              <a:gdLst/>
              <a:ahLst/>
              <a:cxnLst/>
              <a:rect l="0" t="0" r="0" b="0"/>
              <a:pathLst>
                <a:path w="1448118" h="370840">
                  <a:moveTo>
                    <a:pt x="0" y="0"/>
                  </a:moveTo>
                  <a:lnTo>
                    <a:pt x="1448118" y="0"/>
                  </a:lnTo>
                  <a:lnTo>
                    <a:pt x="1448118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F81B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77615"/>
            <p:cNvSpPr/>
            <p:nvPr/>
          </p:nvSpPr>
          <p:spPr>
            <a:xfrm>
              <a:off x="2241038" y="1426700"/>
              <a:ext cx="1387792" cy="370840"/>
            </a:xfrm>
            <a:custGeom>
              <a:avLst/>
              <a:gdLst/>
              <a:ahLst/>
              <a:cxnLst/>
              <a:rect l="0" t="0" r="0" b="0"/>
              <a:pathLst>
                <a:path w="1387792" h="370840">
                  <a:moveTo>
                    <a:pt x="0" y="0"/>
                  </a:moveTo>
                  <a:lnTo>
                    <a:pt x="1387792" y="0"/>
                  </a:lnTo>
                  <a:lnTo>
                    <a:pt x="13877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F81B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77616"/>
            <p:cNvSpPr/>
            <p:nvPr/>
          </p:nvSpPr>
          <p:spPr>
            <a:xfrm>
              <a:off x="792920" y="1797540"/>
              <a:ext cx="1448118" cy="370840"/>
            </a:xfrm>
            <a:custGeom>
              <a:avLst/>
              <a:gdLst/>
              <a:ahLst/>
              <a:cxnLst/>
              <a:rect l="0" t="0" r="0" b="0"/>
              <a:pathLst>
                <a:path w="1448118" h="370840">
                  <a:moveTo>
                    <a:pt x="0" y="0"/>
                  </a:moveTo>
                  <a:lnTo>
                    <a:pt x="1448118" y="0"/>
                  </a:lnTo>
                  <a:lnTo>
                    <a:pt x="1448118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77617"/>
            <p:cNvSpPr/>
            <p:nvPr/>
          </p:nvSpPr>
          <p:spPr>
            <a:xfrm>
              <a:off x="2241038" y="1797540"/>
              <a:ext cx="1387792" cy="370840"/>
            </a:xfrm>
            <a:custGeom>
              <a:avLst/>
              <a:gdLst/>
              <a:ahLst/>
              <a:cxnLst/>
              <a:rect l="0" t="0" r="0" b="0"/>
              <a:pathLst>
                <a:path w="1387792" h="370840">
                  <a:moveTo>
                    <a:pt x="0" y="0"/>
                  </a:moveTo>
                  <a:lnTo>
                    <a:pt x="1387792" y="0"/>
                  </a:lnTo>
                  <a:lnTo>
                    <a:pt x="13877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77618"/>
            <p:cNvSpPr/>
            <p:nvPr/>
          </p:nvSpPr>
          <p:spPr>
            <a:xfrm>
              <a:off x="792920" y="2168380"/>
              <a:ext cx="1448118" cy="370840"/>
            </a:xfrm>
            <a:custGeom>
              <a:avLst/>
              <a:gdLst/>
              <a:ahLst/>
              <a:cxnLst/>
              <a:rect l="0" t="0" r="0" b="0"/>
              <a:pathLst>
                <a:path w="1448118" h="370840">
                  <a:moveTo>
                    <a:pt x="0" y="0"/>
                  </a:moveTo>
                  <a:lnTo>
                    <a:pt x="1448118" y="0"/>
                  </a:lnTo>
                  <a:lnTo>
                    <a:pt x="1448118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C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77619"/>
            <p:cNvSpPr/>
            <p:nvPr/>
          </p:nvSpPr>
          <p:spPr>
            <a:xfrm>
              <a:off x="2241038" y="2168380"/>
              <a:ext cx="1387792" cy="370840"/>
            </a:xfrm>
            <a:custGeom>
              <a:avLst/>
              <a:gdLst/>
              <a:ahLst/>
              <a:cxnLst/>
              <a:rect l="0" t="0" r="0" b="0"/>
              <a:pathLst>
                <a:path w="1387792" h="370840">
                  <a:moveTo>
                    <a:pt x="0" y="0"/>
                  </a:moveTo>
                  <a:lnTo>
                    <a:pt x="1387792" y="0"/>
                  </a:lnTo>
                  <a:lnTo>
                    <a:pt x="13877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C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82"/>
            <p:cNvSpPr/>
            <p:nvPr/>
          </p:nvSpPr>
          <p:spPr>
            <a:xfrm>
              <a:off x="2241034" y="1420356"/>
              <a:ext cx="0" cy="1125220"/>
            </a:xfrm>
            <a:custGeom>
              <a:avLst/>
              <a:gdLst/>
              <a:ahLst/>
              <a:cxnLst/>
              <a:rect l="0" t="0" r="0" b="0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83"/>
            <p:cNvSpPr/>
            <p:nvPr/>
          </p:nvSpPr>
          <p:spPr>
            <a:xfrm>
              <a:off x="786567" y="1797547"/>
              <a:ext cx="2848610" cy="0"/>
            </a:xfrm>
            <a:custGeom>
              <a:avLst/>
              <a:gdLst/>
              <a:ahLst/>
              <a:cxnLst/>
              <a:rect l="0" t="0" r="0" b="0"/>
              <a:pathLst>
                <a:path w="2848610">
                  <a:moveTo>
                    <a:pt x="0" y="0"/>
                  </a:moveTo>
                  <a:lnTo>
                    <a:pt x="2848610" y="0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84"/>
            <p:cNvSpPr/>
            <p:nvPr/>
          </p:nvSpPr>
          <p:spPr>
            <a:xfrm>
              <a:off x="786567" y="2168386"/>
              <a:ext cx="2848610" cy="0"/>
            </a:xfrm>
            <a:custGeom>
              <a:avLst/>
              <a:gdLst/>
              <a:ahLst/>
              <a:cxnLst/>
              <a:rect l="0" t="0" r="0" b="0"/>
              <a:pathLst>
                <a:path w="2848610">
                  <a:moveTo>
                    <a:pt x="0" y="0"/>
                  </a:moveTo>
                  <a:lnTo>
                    <a:pt x="2848610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86"/>
            <p:cNvSpPr/>
            <p:nvPr/>
          </p:nvSpPr>
          <p:spPr>
            <a:xfrm>
              <a:off x="3628828" y="1420356"/>
              <a:ext cx="0" cy="1125220"/>
            </a:xfrm>
            <a:custGeom>
              <a:avLst/>
              <a:gdLst/>
              <a:ahLst/>
              <a:cxnLst/>
              <a:rect l="0" t="0" r="0" b="0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87"/>
            <p:cNvSpPr/>
            <p:nvPr/>
          </p:nvSpPr>
          <p:spPr>
            <a:xfrm>
              <a:off x="786567" y="1426706"/>
              <a:ext cx="2848610" cy="0"/>
            </a:xfrm>
            <a:custGeom>
              <a:avLst/>
              <a:gdLst/>
              <a:ahLst/>
              <a:cxnLst/>
              <a:rect l="0" t="0" r="0" b="0"/>
              <a:pathLst>
                <a:path w="2848610">
                  <a:moveTo>
                    <a:pt x="0" y="0"/>
                  </a:moveTo>
                  <a:lnTo>
                    <a:pt x="2848610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84357" y="1468159"/>
              <a:ext cx="1617878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FFFFFF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FriendName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32538" y="1468159"/>
              <a:ext cx="154165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FFFFFF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HairColorID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4357" y="1838948"/>
              <a:ext cx="56429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Jack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32538" y="1838948"/>
              <a:ext cx="162964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84357" y="2209738"/>
              <a:ext cx="604640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Jane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32538" y="2209738"/>
              <a:ext cx="162964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Shape 77620"/>
            <p:cNvSpPr/>
            <p:nvPr/>
          </p:nvSpPr>
          <p:spPr>
            <a:xfrm>
              <a:off x="4537338" y="1426700"/>
              <a:ext cx="1387792" cy="365760"/>
            </a:xfrm>
            <a:custGeom>
              <a:avLst/>
              <a:gdLst/>
              <a:ahLst/>
              <a:cxnLst/>
              <a:rect l="0" t="0" r="0" b="0"/>
              <a:pathLst>
                <a:path w="1387792" h="365760">
                  <a:moveTo>
                    <a:pt x="0" y="0"/>
                  </a:moveTo>
                  <a:lnTo>
                    <a:pt x="1387792" y="0"/>
                  </a:lnTo>
                  <a:lnTo>
                    <a:pt x="1387792" y="365760"/>
                  </a:lnTo>
                  <a:lnTo>
                    <a:pt x="0" y="36576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F81B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77621"/>
            <p:cNvSpPr/>
            <p:nvPr/>
          </p:nvSpPr>
          <p:spPr>
            <a:xfrm>
              <a:off x="5925130" y="1426700"/>
              <a:ext cx="878205" cy="365760"/>
            </a:xfrm>
            <a:custGeom>
              <a:avLst/>
              <a:gdLst/>
              <a:ahLst/>
              <a:cxnLst/>
              <a:rect l="0" t="0" r="0" b="0"/>
              <a:pathLst>
                <a:path w="878205" h="365760">
                  <a:moveTo>
                    <a:pt x="0" y="0"/>
                  </a:moveTo>
                  <a:lnTo>
                    <a:pt x="878205" y="0"/>
                  </a:lnTo>
                  <a:lnTo>
                    <a:pt x="878205" y="365760"/>
                  </a:lnTo>
                  <a:lnTo>
                    <a:pt x="0" y="36576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F81B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77622"/>
            <p:cNvSpPr/>
            <p:nvPr/>
          </p:nvSpPr>
          <p:spPr>
            <a:xfrm>
              <a:off x="4537338" y="1792460"/>
              <a:ext cx="1387792" cy="370840"/>
            </a:xfrm>
            <a:custGeom>
              <a:avLst/>
              <a:gdLst/>
              <a:ahLst/>
              <a:cxnLst/>
              <a:rect l="0" t="0" r="0" b="0"/>
              <a:pathLst>
                <a:path w="1387792" h="370840">
                  <a:moveTo>
                    <a:pt x="0" y="0"/>
                  </a:moveTo>
                  <a:lnTo>
                    <a:pt x="1387792" y="0"/>
                  </a:lnTo>
                  <a:lnTo>
                    <a:pt x="13877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77623"/>
            <p:cNvSpPr/>
            <p:nvPr/>
          </p:nvSpPr>
          <p:spPr>
            <a:xfrm>
              <a:off x="5925130" y="1792460"/>
              <a:ext cx="878205" cy="370840"/>
            </a:xfrm>
            <a:custGeom>
              <a:avLst/>
              <a:gdLst/>
              <a:ahLst/>
              <a:cxnLst/>
              <a:rect l="0" t="0" r="0" b="0"/>
              <a:pathLst>
                <a:path w="878205" h="370840">
                  <a:moveTo>
                    <a:pt x="0" y="0"/>
                  </a:moveTo>
                  <a:lnTo>
                    <a:pt x="878205" y="0"/>
                  </a:lnTo>
                  <a:lnTo>
                    <a:pt x="878205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77624"/>
            <p:cNvSpPr/>
            <p:nvPr/>
          </p:nvSpPr>
          <p:spPr>
            <a:xfrm>
              <a:off x="4537338" y="2163300"/>
              <a:ext cx="1387792" cy="640080"/>
            </a:xfrm>
            <a:custGeom>
              <a:avLst/>
              <a:gdLst/>
              <a:ahLst/>
              <a:cxnLst/>
              <a:rect l="0" t="0" r="0" b="0"/>
              <a:pathLst>
                <a:path w="1387792" h="640080">
                  <a:moveTo>
                    <a:pt x="0" y="0"/>
                  </a:moveTo>
                  <a:lnTo>
                    <a:pt x="1387792" y="0"/>
                  </a:lnTo>
                  <a:lnTo>
                    <a:pt x="1387792" y="640080"/>
                  </a:lnTo>
                  <a:lnTo>
                    <a:pt x="0" y="64008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C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77625"/>
            <p:cNvSpPr/>
            <p:nvPr/>
          </p:nvSpPr>
          <p:spPr>
            <a:xfrm>
              <a:off x="5925130" y="2163300"/>
              <a:ext cx="878205" cy="640080"/>
            </a:xfrm>
            <a:custGeom>
              <a:avLst/>
              <a:gdLst/>
              <a:ahLst/>
              <a:cxnLst/>
              <a:rect l="0" t="0" r="0" b="0"/>
              <a:pathLst>
                <a:path w="878205" h="640080">
                  <a:moveTo>
                    <a:pt x="0" y="0"/>
                  </a:moveTo>
                  <a:lnTo>
                    <a:pt x="878205" y="0"/>
                  </a:lnTo>
                  <a:lnTo>
                    <a:pt x="878205" y="640080"/>
                  </a:lnTo>
                  <a:lnTo>
                    <a:pt x="0" y="64008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C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77626"/>
            <p:cNvSpPr/>
            <p:nvPr/>
          </p:nvSpPr>
          <p:spPr>
            <a:xfrm>
              <a:off x="4537338" y="2803380"/>
              <a:ext cx="1387792" cy="370840"/>
            </a:xfrm>
            <a:custGeom>
              <a:avLst/>
              <a:gdLst/>
              <a:ahLst/>
              <a:cxnLst/>
              <a:rect l="0" t="0" r="0" b="0"/>
              <a:pathLst>
                <a:path w="1387792" h="370840">
                  <a:moveTo>
                    <a:pt x="0" y="0"/>
                  </a:moveTo>
                  <a:lnTo>
                    <a:pt x="1387792" y="0"/>
                  </a:lnTo>
                  <a:lnTo>
                    <a:pt x="13877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77627"/>
            <p:cNvSpPr/>
            <p:nvPr/>
          </p:nvSpPr>
          <p:spPr>
            <a:xfrm>
              <a:off x="5925130" y="2803380"/>
              <a:ext cx="878205" cy="370840"/>
            </a:xfrm>
            <a:custGeom>
              <a:avLst/>
              <a:gdLst/>
              <a:ahLst/>
              <a:cxnLst/>
              <a:rect l="0" t="0" r="0" b="0"/>
              <a:pathLst>
                <a:path w="878205" h="370840">
                  <a:moveTo>
                    <a:pt x="0" y="0"/>
                  </a:moveTo>
                  <a:lnTo>
                    <a:pt x="878205" y="0"/>
                  </a:lnTo>
                  <a:lnTo>
                    <a:pt x="878205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77628"/>
            <p:cNvSpPr/>
            <p:nvPr/>
          </p:nvSpPr>
          <p:spPr>
            <a:xfrm>
              <a:off x="4537338" y="3174220"/>
              <a:ext cx="1387792" cy="370840"/>
            </a:xfrm>
            <a:custGeom>
              <a:avLst/>
              <a:gdLst/>
              <a:ahLst/>
              <a:cxnLst/>
              <a:rect l="0" t="0" r="0" b="0"/>
              <a:pathLst>
                <a:path w="1387792" h="370840">
                  <a:moveTo>
                    <a:pt x="0" y="0"/>
                  </a:moveTo>
                  <a:lnTo>
                    <a:pt x="1387792" y="0"/>
                  </a:lnTo>
                  <a:lnTo>
                    <a:pt x="1387792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C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77629"/>
            <p:cNvSpPr/>
            <p:nvPr/>
          </p:nvSpPr>
          <p:spPr>
            <a:xfrm>
              <a:off x="5925130" y="3174220"/>
              <a:ext cx="878205" cy="370840"/>
            </a:xfrm>
            <a:custGeom>
              <a:avLst/>
              <a:gdLst/>
              <a:ahLst/>
              <a:cxnLst/>
              <a:rect l="0" t="0" r="0" b="0"/>
              <a:pathLst>
                <a:path w="878205" h="370840">
                  <a:moveTo>
                    <a:pt x="0" y="0"/>
                  </a:moveTo>
                  <a:lnTo>
                    <a:pt x="878205" y="0"/>
                  </a:lnTo>
                  <a:lnTo>
                    <a:pt x="878205" y="370840"/>
                  </a:lnTo>
                  <a:lnTo>
                    <a:pt x="0" y="3708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CF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105"/>
            <p:cNvSpPr/>
            <p:nvPr/>
          </p:nvSpPr>
          <p:spPr>
            <a:xfrm>
              <a:off x="5925125" y="1420356"/>
              <a:ext cx="0" cy="2131060"/>
            </a:xfrm>
            <a:custGeom>
              <a:avLst/>
              <a:gdLst/>
              <a:ahLst/>
              <a:cxnLst/>
              <a:rect l="0" t="0" r="0" b="0"/>
              <a:pathLst>
                <a:path h="2131060">
                  <a:moveTo>
                    <a:pt x="0" y="0"/>
                  </a:moveTo>
                  <a:lnTo>
                    <a:pt x="0" y="213106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106"/>
            <p:cNvSpPr/>
            <p:nvPr/>
          </p:nvSpPr>
          <p:spPr>
            <a:xfrm>
              <a:off x="4530983" y="1792467"/>
              <a:ext cx="2278697" cy="0"/>
            </a:xfrm>
            <a:custGeom>
              <a:avLst/>
              <a:gdLst/>
              <a:ahLst/>
              <a:cxnLst/>
              <a:rect l="0" t="0" r="0" b="0"/>
              <a:pathLst>
                <a:path w="2278697">
                  <a:moveTo>
                    <a:pt x="0" y="0"/>
                  </a:moveTo>
                  <a:lnTo>
                    <a:pt x="2278697" y="0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107"/>
            <p:cNvSpPr/>
            <p:nvPr/>
          </p:nvSpPr>
          <p:spPr>
            <a:xfrm>
              <a:off x="4530983" y="2163307"/>
              <a:ext cx="2278697" cy="0"/>
            </a:xfrm>
            <a:custGeom>
              <a:avLst/>
              <a:gdLst/>
              <a:ahLst/>
              <a:cxnLst/>
              <a:rect l="0" t="0" r="0" b="0"/>
              <a:pathLst>
                <a:path w="2278697">
                  <a:moveTo>
                    <a:pt x="0" y="0"/>
                  </a:moveTo>
                  <a:lnTo>
                    <a:pt x="2278697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Shape 108"/>
            <p:cNvSpPr/>
            <p:nvPr/>
          </p:nvSpPr>
          <p:spPr>
            <a:xfrm>
              <a:off x="4530983" y="2803386"/>
              <a:ext cx="2278697" cy="0"/>
            </a:xfrm>
            <a:custGeom>
              <a:avLst/>
              <a:gdLst/>
              <a:ahLst/>
              <a:cxnLst/>
              <a:rect l="0" t="0" r="0" b="0"/>
              <a:pathLst>
                <a:path w="2278697">
                  <a:moveTo>
                    <a:pt x="0" y="0"/>
                  </a:moveTo>
                  <a:lnTo>
                    <a:pt x="2278697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109"/>
            <p:cNvSpPr/>
            <p:nvPr/>
          </p:nvSpPr>
          <p:spPr>
            <a:xfrm>
              <a:off x="4530983" y="3174227"/>
              <a:ext cx="2278697" cy="0"/>
            </a:xfrm>
            <a:custGeom>
              <a:avLst/>
              <a:gdLst/>
              <a:ahLst/>
              <a:cxnLst/>
              <a:rect l="0" t="0" r="0" b="0"/>
              <a:pathLst>
                <a:path w="2278697">
                  <a:moveTo>
                    <a:pt x="0" y="0"/>
                  </a:moveTo>
                  <a:lnTo>
                    <a:pt x="2278697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111"/>
            <p:cNvSpPr/>
            <p:nvPr/>
          </p:nvSpPr>
          <p:spPr>
            <a:xfrm>
              <a:off x="6803331" y="1420356"/>
              <a:ext cx="0" cy="2131060"/>
            </a:xfrm>
            <a:custGeom>
              <a:avLst/>
              <a:gdLst/>
              <a:ahLst/>
              <a:cxnLst/>
              <a:rect l="0" t="0" r="0" b="0"/>
              <a:pathLst>
                <a:path h="2131060">
                  <a:moveTo>
                    <a:pt x="0" y="0"/>
                  </a:moveTo>
                  <a:lnTo>
                    <a:pt x="0" y="213106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Shape 112"/>
            <p:cNvSpPr/>
            <p:nvPr/>
          </p:nvSpPr>
          <p:spPr>
            <a:xfrm>
              <a:off x="4530983" y="1426706"/>
              <a:ext cx="2278697" cy="0"/>
            </a:xfrm>
            <a:custGeom>
              <a:avLst/>
              <a:gdLst/>
              <a:ahLst/>
              <a:cxnLst/>
              <a:rect l="0" t="0" r="0" b="0"/>
              <a:pathLst>
                <a:path w="2278697">
                  <a:moveTo>
                    <a:pt x="0" y="0"/>
                  </a:moveTo>
                  <a:lnTo>
                    <a:pt x="2278697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28773" y="1468159"/>
              <a:ext cx="154165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FFFFFF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HairColorID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16603" y="1468159"/>
              <a:ext cx="710446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FFFFFF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Color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28772" y="1833919"/>
              <a:ext cx="16296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16603" y="1833919"/>
              <a:ext cx="697889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Black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28772" y="2204709"/>
              <a:ext cx="16296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16603" y="2204709"/>
              <a:ext cx="77669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Blond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16603" y="2479029"/>
              <a:ext cx="156884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28772" y="2844788"/>
              <a:ext cx="16296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016603" y="2844788"/>
              <a:ext cx="504916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Red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28772" y="3215578"/>
              <a:ext cx="162965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16603" y="3215578"/>
              <a:ext cx="854742" cy="3715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Myriad Pro" panose="020B0503030403020204" pitchFamily="34" charset="0"/>
                  <a:ea typeface="Myriad Pro" panose="020B0503030403020204" pitchFamily="34" charset="0"/>
                  <a:cs typeface="Myriad Pro" panose="020B0503030403020204" pitchFamily="34" charset="0"/>
                </a:rPr>
                <a:t>Brown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67" name="Picture 6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29037" y="334749"/>
              <a:ext cx="847344" cy="845820"/>
            </a:xfrm>
            <a:prstGeom prst="rect">
              <a:avLst/>
            </a:prstGeom>
          </p:spPr>
        </p:pic>
        <p:sp>
          <p:nvSpPr>
            <p:cNvPr id="68" name="Shape 126"/>
            <p:cNvSpPr/>
            <p:nvPr/>
          </p:nvSpPr>
          <p:spPr>
            <a:xfrm>
              <a:off x="2161803" y="367520"/>
              <a:ext cx="720852" cy="719328"/>
            </a:xfrm>
            <a:custGeom>
              <a:avLst/>
              <a:gdLst/>
              <a:ahLst/>
              <a:cxnLst/>
              <a:rect l="0" t="0" r="0" b="0"/>
              <a:pathLst>
                <a:path w="720852" h="719328">
                  <a:moveTo>
                    <a:pt x="0" y="359664"/>
                  </a:moveTo>
                  <a:cubicBezTo>
                    <a:pt x="0" y="161023"/>
                    <a:pt x="161366" y="0"/>
                    <a:pt x="360426" y="0"/>
                  </a:cubicBezTo>
                  <a:cubicBezTo>
                    <a:pt x="559486" y="0"/>
                    <a:pt x="720852" y="161023"/>
                    <a:pt x="720852" y="359664"/>
                  </a:cubicBezTo>
                  <a:cubicBezTo>
                    <a:pt x="720852" y="558305"/>
                    <a:pt x="559486" y="719328"/>
                    <a:pt x="360426" y="719328"/>
                  </a:cubicBezTo>
                  <a:cubicBezTo>
                    <a:pt x="161366" y="719328"/>
                    <a:pt x="0" y="558305"/>
                    <a:pt x="0" y="359664"/>
                  </a:cubicBezTo>
                  <a:close/>
                </a:path>
              </a:pathLst>
            </a:custGeom>
            <a:ln w="19812" cap="flat">
              <a:miter lim="1016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69" name="Picture 6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29028" y="1755116"/>
              <a:ext cx="559308" cy="845820"/>
            </a:xfrm>
            <a:prstGeom prst="rect">
              <a:avLst/>
            </a:prstGeom>
          </p:spPr>
        </p:pic>
        <p:sp>
          <p:nvSpPr>
            <p:cNvPr id="70" name="Shape 128"/>
            <p:cNvSpPr/>
            <p:nvPr/>
          </p:nvSpPr>
          <p:spPr>
            <a:xfrm>
              <a:off x="2161803" y="1787888"/>
              <a:ext cx="432816" cy="719328"/>
            </a:xfrm>
            <a:custGeom>
              <a:avLst/>
              <a:gdLst/>
              <a:ahLst/>
              <a:cxnLst/>
              <a:rect l="0" t="0" r="0" b="0"/>
              <a:pathLst>
                <a:path w="432816" h="719328">
                  <a:moveTo>
                    <a:pt x="0" y="359664"/>
                  </a:moveTo>
                  <a:cubicBezTo>
                    <a:pt x="0" y="161024"/>
                    <a:pt x="96888" y="0"/>
                    <a:pt x="216408" y="0"/>
                  </a:cubicBezTo>
                  <a:cubicBezTo>
                    <a:pt x="335928" y="0"/>
                    <a:pt x="432816" y="161024"/>
                    <a:pt x="432816" y="359664"/>
                  </a:cubicBezTo>
                  <a:cubicBezTo>
                    <a:pt x="432816" y="558305"/>
                    <a:pt x="335928" y="719328"/>
                    <a:pt x="216408" y="719328"/>
                  </a:cubicBezTo>
                  <a:cubicBezTo>
                    <a:pt x="96888" y="719328"/>
                    <a:pt x="0" y="558305"/>
                    <a:pt x="0" y="359664"/>
                  </a:cubicBezTo>
                  <a:close/>
                </a:path>
              </a:pathLst>
            </a:custGeom>
            <a:ln w="19812" cap="flat">
              <a:miter lim="1016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71" name="Picture 7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94794" y="1969991"/>
              <a:ext cx="2296668" cy="934212"/>
            </a:xfrm>
            <a:prstGeom prst="rect">
              <a:avLst/>
            </a:prstGeom>
          </p:spPr>
        </p:pic>
        <p:sp>
          <p:nvSpPr>
            <p:cNvPr id="72" name="Shape 130"/>
            <p:cNvSpPr/>
            <p:nvPr/>
          </p:nvSpPr>
          <p:spPr>
            <a:xfrm>
              <a:off x="2521467" y="2002772"/>
              <a:ext cx="2069694" cy="713689"/>
            </a:xfrm>
            <a:custGeom>
              <a:avLst/>
              <a:gdLst/>
              <a:ahLst/>
              <a:cxnLst/>
              <a:rect l="0" t="0" r="0" b="0"/>
              <a:pathLst>
                <a:path w="2069694" h="713689">
                  <a:moveTo>
                    <a:pt x="0" y="0"/>
                  </a:moveTo>
                  <a:lnTo>
                    <a:pt x="2069694" y="713689"/>
                  </a:lnTo>
                </a:path>
              </a:pathLst>
            </a:custGeom>
            <a:ln w="19812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hape 131"/>
            <p:cNvSpPr/>
            <p:nvPr/>
          </p:nvSpPr>
          <p:spPr>
            <a:xfrm>
              <a:off x="4504631" y="2649592"/>
              <a:ext cx="86525" cy="84049"/>
            </a:xfrm>
            <a:custGeom>
              <a:avLst/>
              <a:gdLst/>
              <a:ahLst/>
              <a:cxnLst/>
              <a:rect l="0" t="0" r="0" b="0"/>
              <a:pathLst>
                <a:path w="86525" h="84049">
                  <a:moveTo>
                    <a:pt x="28982" y="0"/>
                  </a:moveTo>
                  <a:lnTo>
                    <a:pt x="86525" y="66866"/>
                  </a:lnTo>
                  <a:lnTo>
                    <a:pt x="0" y="84049"/>
                  </a:lnTo>
                </a:path>
              </a:pathLst>
            </a:custGeom>
            <a:ln w="19812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74" name="Picture 7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496316" y="2317462"/>
              <a:ext cx="2295144" cy="588264"/>
            </a:xfrm>
            <a:prstGeom prst="rect">
              <a:avLst/>
            </a:prstGeom>
          </p:spPr>
        </p:pic>
        <p:sp>
          <p:nvSpPr>
            <p:cNvPr id="75" name="Shape 134"/>
            <p:cNvSpPr/>
            <p:nvPr/>
          </p:nvSpPr>
          <p:spPr>
            <a:xfrm>
              <a:off x="2521467" y="2350244"/>
              <a:ext cx="2068919" cy="370357"/>
            </a:xfrm>
            <a:custGeom>
              <a:avLst/>
              <a:gdLst/>
              <a:ahLst/>
              <a:cxnLst/>
              <a:rect l="0" t="0" r="0" b="0"/>
              <a:pathLst>
                <a:path w="2068919" h="370357">
                  <a:moveTo>
                    <a:pt x="0" y="0"/>
                  </a:moveTo>
                  <a:lnTo>
                    <a:pt x="2068919" y="370357"/>
                  </a:lnTo>
                </a:path>
              </a:pathLst>
            </a:custGeom>
            <a:ln w="19812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135"/>
            <p:cNvSpPr/>
            <p:nvPr/>
          </p:nvSpPr>
          <p:spPr>
            <a:xfrm>
              <a:off x="4507548" y="2663412"/>
              <a:ext cx="82842" cy="87503"/>
            </a:xfrm>
            <a:custGeom>
              <a:avLst/>
              <a:gdLst/>
              <a:ahLst/>
              <a:cxnLst/>
              <a:rect l="0" t="0" r="0" b="0"/>
              <a:pathLst>
                <a:path w="82842" h="87503">
                  <a:moveTo>
                    <a:pt x="15672" y="0"/>
                  </a:moveTo>
                  <a:lnTo>
                    <a:pt x="82842" y="57188"/>
                  </a:lnTo>
                  <a:lnTo>
                    <a:pt x="0" y="87503"/>
                  </a:lnTo>
                </a:path>
              </a:pathLst>
            </a:custGeom>
            <a:ln w="19812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29091" y="3486211"/>
              <a:ext cx="2119936" cy="368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1F5F"/>
                  </a:solidFill>
                  <a:effectLst/>
                  <a:latin typeface="Tekton Pro" panose="020F0603020208020904" pitchFamily="34" charset="0"/>
                  <a:ea typeface="Tekton Pro" panose="020F0603020208020904" pitchFamily="34" charset="0"/>
                  <a:cs typeface="Tekton Pro" panose="020F0603020208020904" pitchFamily="34" charset="0"/>
                </a:rPr>
                <a:t>Jack has red hair.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29091" y="3760531"/>
              <a:ext cx="2130151" cy="368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1F5F"/>
                  </a:solidFill>
                  <a:effectLst/>
                  <a:latin typeface="Tekton Pro" panose="020F0603020208020904" pitchFamily="34" charset="0"/>
                  <a:ea typeface="Tekton Pro" panose="020F0603020208020904" pitchFamily="34" charset="0"/>
                  <a:cs typeface="Tekton Pro" panose="020F0603020208020904" pitchFamily="34" charset="0"/>
                </a:rPr>
                <a:t>Jane has red hair.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340770" y="585048"/>
              <a:ext cx="1472487" cy="368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1F5F"/>
                  </a:solidFill>
                  <a:effectLst/>
                  <a:latin typeface="Tekton Pro" panose="020F0603020208020904" pitchFamily="34" charset="0"/>
                  <a:ea typeface="Tekton Pro" panose="020F0603020208020904" pitchFamily="34" charset="0"/>
                  <a:cs typeface="Tekton Pro" panose="020F0603020208020904" pitchFamily="34" charset="0"/>
                </a:rPr>
                <a:t>Duplicates?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0" name="Picture 7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761497" y="605996"/>
              <a:ext cx="1572768" cy="301752"/>
            </a:xfrm>
            <a:prstGeom prst="rect">
              <a:avLst/>
            </a:prstGeom>
          </p:spPr>
        </p:pic>
        <p:sp>
          <p:nvSpPr>
            <p:cNvPr id="81" name="Shape 140"/>
            <p:cNvSpPr/>
            <p:nvPr/>
          </p:nvSpPr>
          <p:spPr>
            <a:xfrm>
              <a:off x="2902270" y="727184"/>
              <a:ext cx="1348537" cy="0"/>
            </a:xfrm>
            <a:custGeom>
              <a:avLst/>
              <a:gdLst/>
              <a:ahLst/>
              <a:cxnLst/>
              <a:rect l="0" t="0" r="0" b="0"/>
              <a:pathLst>
                <a:path w="1348537">
                  <a:moveTo>
                    <a:pt x="1348537" y="0"/>
                  </a:moveTo>
                  <a:lnTo>
                    <a:pt x="0" y="0"/>
                  </a:lnTo>
                </a:path>
              </a:pathLst>
            </a:custGeom>
            <a:ln w="19812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Shape 141"/>
            <p:cNvSpPr/>
            <p:nvPr/>
          </p:nvSpPr>
          <p:spPr>
            <a:xfrm>
              <a:off x="2902266" y="682730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9812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3" name="Picture 8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409447" y="695942"/>
              <a:ext cx="1929384" cy="1377696"/>
            </a:xfrm>
            <a:prstGeom prst="rect">
              <a:avLst/>
            </a:prstGeom>
          </p:spPr>
        </p:pic>
        <p:sp>
          <p:nvSpPr>
            <p:cNvPr id="84" name="Shape 143"/>
            <p:cNvSpPr/>
            <p:nvPr/>
          </p:nvSpPr>
          <p:spPr>
            <a:xfrm>
              <a:off x="2546844" y="727184"/>
              <a:ext cx="1703222" cy="1154760"/>
            </a:xfrm>
            <a:custGeom>
              <a:avLst/>
              <a:gdLst/>
              <a:ahLst/>
              <a:cxnLst/>
              <a:rect l="0" t="0" r="0" b="0"/>
              <a:pathLst>
                <a:path w="1703222" h="1154760">
                  <a:moveTo>
                    <a:pt x="1703222" y="0"/>
                  </a:moveTo>
                  <a:lnTo>
                    <a:pt x="0" y="1154760"/>
                  </a:lnTo>
                </a:path>
              </a:pathLst>
            </a:custGeom>
            <a:ln w="19812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Shape 144"/>
            <p:cNvSpPr/>
            <p:nvPr/>
          </p:nvSpPr>
          <p:spPr>
            <a:xfrm>
              <a:off x="2546841" y="1802392"/>
              <a:ext cx="88011" cy="79553"/>
            </a:xfrm>
            <a:custGeom>
              <a:avLst/>
              <a:gdLst/>
              <a:ahLst/>
              <a:cxnLst/>
              <a:rect l="0" t="0" r="0" b="0"/>
              <a:pathLst>
                <a:path w="88011" h="79553">
                  <a:moveTo>
                    <a:pt x="38125" y="0"/>
                  </a:moveTo>
                  <a:lnTo>
                    <a:pt x="0" y="79553"/>
                  </a:lnTo>
                  <a:lnTo>
                    <a:pt x="88011" y="73584"/>
                  </a:lnTo>
                </a:path>
              </a:pathLst>
            </a:custGeom>
            <a:ln w="19812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86" name="Picture 8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193298" y="3373610"/>
              <a:ext cx="2071116" cy="847344"/>
            </a:xfrm>
            <a:prstGeom prst="rect">
              <a:avLst/>
            </a:prstGeom>
          </p:spPr>
        </p:pic>
        <p:sp>
          <p:nvSpPr>
            <p:cNvPr id="87" name="Shape 146"/>
            <p:cNvSpPr/>
            <p:nvPr/>
          </p:nvSpPr>
          <p:spPr>
            <a:xfrm>
              <a:off x="1226067" y="3406376"/>
              <a:ext cx="1944624" cy="720852"/>
            </a:xfrm>
            <a:custGeom>
              <a:avLst/>
              <a:gdLst/>
              <a:ahLst/>
              <a:cxnLst/>
              <a:rect l="0" t="0" r="0" b="0"/>
              <a:pathLst>
                <a:path w="1944624" h="720852">
                  <a:moveTo>
                    <a:pt x="0" y="360426"/>
                  </a:moveTo>
                  <a:cubicBezTo>
                    <a:pt x="0" y="161366"/>
                    <a:pt x="435318" y="0"/>
                    <a:pt x="972312" y="0"/>
                  </a:cubicBezTo>
                  <a:cubicBezTo>
                    <a:pt x="1509306" y="0"/>
                    <a:pt x="1944624" y="161366"/>
                    <a:pt x="1944624" y="360426"/>
                  </a:cubicBezTo>
                  <a:cubicBezTo>
                    <a:pt x="1944624" y="559486"/>
                    <a:pt x="1509306" y="720852"/>
                    <a:pt x="972312" y="720852"/>
                  </a:cubicBezTo>
                  <a:cubicBezTo>
                    <a:pt x="435318" y="720852"/>
                    <a:pt x="0" y="559486"/>
                    <a:pt x="0" y="360426"/>
                  </a:cubicBezTo>
                  <a:close/>
                </a:path>
              </a:pathLst>
            </a:custGeom>
            <a:ln w="19812" cap="flat">
              <a:miter lim="1016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00781" y="3624711"/>
              <a:ext cx="1765124" cy="368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1F5F"/>
                  </a:solidFill>
                  <a:effectLst/>
                  <a:latin typeface="Tekton Pro" panose="020F0603020208020904" pitchFamily="34" charset="0"/>
                  <a:ea typeface="Tekton Pro" panose="020F0603020208020904" pitchFamily="34" charset="0"/>
                  <a:cs typeface="Tekton Pro" panose="020F0603020208020904" pitchFamily="34" charset="0"/>
                </a:rPr>
                <a:t>No duplicates!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9" name="Picture 88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049530" y="3646375"/>
              <a:ext cx="1644396" cy="301752"/>
            </a:xfrm>
            <a:prstGeom prst="rect">
              <a:avLst/>
            </a:prstGeom>
          </p:spPr>
        </p:pic>
        <p:sp>
          <p:nvSpPr>
            <p:cNvPr id="90" name="Shape 149"/>
            <p:cNvSpPr/>
            <p:nvPr/>
          </p:nvSpPr>
          <p:spPr>
            <a:xfrm>
              <a:off x="3190306" y="3767564"/>
              <a:ext cx="1420546" cy="0"/>
            </a:xfrm>
            <a:custGeom>
              <a:avLst/>
              <a:gdLst/>
              <a:ahLst/>
              <a:cxnLst/>
              <a:rect l="0" t="0" r="0" b="0"/>
              <a:pathLst>
                <a:path w="1420546">
                  <a:moveTo>
                    <a:pt x="1420546" y="0"/>
                  </a:moveTo>
                  <a:lnTo>
                    <a:pt x="0" y="0"/>
                  </a:lnTo>
                </a:path>
              </a:pathLst>
            </a:custGeom>
            <a:ln w="19812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Shape 150"/>
            <p:cNvSpPr/>
            <p:nvPr/>
          </p:nvSpPr>
          <p:spPr>
            <a:xfrm>
              <a:off x="3190302" y="3723110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9812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2" name="Picture 91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0" y="543542"/>
              <a:ext cx="1623060" cy="3279648"/>
            </a:xfrm>
            <a:prstGeom prst="rect">
              <a:avLst/>
            </a:prstGeom>
          </p:spPr>
        </p:pic>
        <p:sp>
          <p:nvSpPr>
            <p:cNvPr id="93" name="Shape 153"/>
            <p:cNvSpPr/>
            <p:nvPr/>
          </p:nvSpPr>
          <p:spPr>
            <a:xfrm>
              <a:off x="33498" y="576308"/>
              <a:ext cx="1387958" cy="3066161"/>
            </a:xfrm>
            <a:custGeom>
              <a:avLst/>
              <a:gdLst/>
              <a:ahLst/>
              <a:cxnLst/>
              <a:rect l="0" t="0" r="0" b="0"/>
              <a:pathLst>
                <a:path w="1387958" h="3066161">
                  <a:moveTo>
                    <a:pt x="852716" y="0"/>
                  </a:moveTo>
                  <a:lnTo>
                    <a:pt x="0" y="0"/>
                  </a:lnTo>
                  <a:lnTo>
                    <a:pt x="0" y="3066161"/>
                  </a:lnTo>
                  <a:lnTo>
                    <a:pt x="1387958" y="3066161"/>
                  </a:lnTo>
                </a:path>
              </a:pathLst>
            </a:custGeom>
            <a:ln w="19812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Shape 154"/>
            <p:cNvSpPr/>
            <p:nvPr/>
          </p:nvSpPr>
          <p:spPr>
            <a:xfrm>
              <a:off x="1345257" y="3598020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9812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5" name="Picture 94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91677" y="916919"/>
              <a:ext cx="1231392" cy="3166872"/>
            </a:xfrm>
            <a:prstGeom prst="rect">
              <a:avLst/>
            </a:prstGeom>
          </p:spPr>
        </p:pic>
        <p:sp>
          <p:nvSpPr>
            <p:cNvPr id="96" name="Shape 157"/>
            <p:cNvSpPr/>
            <p:nvPr/>
          </p:nvSpPr>
          <p:spPr>
            <a:xfrm>
              <a:off x="425382" y="949688"/>
              <a:ext cx="996074" cy="2952331"/>
            </a:xfrm>
            <a:custGeom>
              <a:avLst/>
              <a:gdLst/>
              <a:ahLst/>
              <a:cxnLst/>
              <a:rect l="0" t="0" r="0" b="0"/>
              <a:pathLst>
                <a:path w="996074" h="2952331">
                  <a:moveTo>
                    <a:pt x="460832" y="0"/>
                  </a:moveTo>
                  <a:lnTo>
                    <a:pt x="0" y="0"/>
                  </a:lnTo>
                  <a:lnTo>
                    <a:pt x="0" y="2952331"/>
                  </a:lnTo>
                  <a:lnTo>
                    <a:pt x="996074" y="2952331"/>
                  </a:lnTo>
                </a:path>
              </a:pathLst>
            </a:custGeom>
            <a:ln w="19812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Shape 158"/>
            <p:cNvSpPr/>
            <p:nvPr/>
          </p:nvSpPr>
          <p:spPr>
            <a:xfrm>
              <a:off x="1345257" y="3857562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9812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98" name="Picture 97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6102" y="1959332"/>
              <a:ext cx="1595628" cy="1844040"/>
            </a:xfrm>
            <a:prstGeom prst="rect">
              <a:avLst/>
            </a:prstGeom>
          </p:spPr>
        </p:pic>
        <p:sp>
          <p:nvSpPr>
            <p:cNvPr id="99" name="Shape 161"/>
            <p:cNvSpPr/>
            <p:nvPr/>
          </p:nvSpPr>
          <p:spPr>
            <a:xfrm>
              <a:off x="35124" y="1988294"/>
              <a:ext cx="1392606" cy="1652791"/>
            </a:xfrm>
            <a:custGeom>
              <a:avLst/>
              <a:gdLst/>
              <a:ahLst/>
              <a:cxnLst/>
              <a:rect l="0" t="0" r="0" b="0"/>
              <a:pathLst>
                <a:path w="1392606" h="1652791">
                  <a:moveTo>
                    <a:pt x="850329" y="0"/>
                  </a:moveTo>
                  <a:lnTo>
                    <a:pt x="0" y="0"/>
                  </a:lnTo>
                  <a:lnTo>
                    <a:pt x="0" y="1652791"/>
                  </a:lnTo>
                  <a:lnTo>
                    <a:pt x="1392606" y="1652791"/>
                  </a:lnTo>
                </a:path>
              </a:pathLst>
            </a:custGeom>
            <a:ln w="12700" cap="flat">
              <a:custDash>
                <a:ds d="300000" sp="100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162"/>
            <p:cNvSpPr/>
            <p:nvPr/>
          </p:nvSpPr>
          <p:spPr>
            <a:xfrm>
              <a:off x="1351536" y="3596627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01" name="Picture 10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94725" y="2334239"/>
              <a:ext cx="1207008" cy="1729740"/>
            </a:xfrm>
            <a:prstGeom prst="rect">
              <a:avLst/>
            </a:prstGeom>
          </p:spPr>
        </p:pic>
        <p:sp>
          <p:nvSpPr>
            <p:cNvPr id="102" name="Shape 165"/>
            <p:cNvSpPr/>
            <p:nvPr/>
          </p:nvSpPr>
          <p:spPr>
            <a:xfrm>
              <a:off x="424277" y="2363199"/>
              <a:ext cx="1003453" cy="1538948"/>
            </a:xfrm>
            <a:custGeom>
              <a:avLst/>
              <a:gdLst/>
              <a:ahLst/>
              <a:cxnLst/>
              <a:rect l="0" t="0" r="0" b="0"/>
              <a:pathLst>
                <a:path w="1003453" h="1538948">
                  <a:moveTo>
                    <a:pt x="461175" y="0"/>
                  </a:moveTo>
                  <a:lnTo>
                    <a:pt x="0" y="0"/>
                  </a:lnTo>
                  <a:lnTo>
                    <a:pt x="0" y="1538948"/>
                  </a:lnTo>
                  <a:lnTo>
                    <a:pt x="1003453" y="1538948"/>
                  </a:lnTo>
                </a:path>
              </a:pathLst>
            </a:custGeom>
            <a:ln w="12700" cap="flat">
              <a:custDash>
                <a:ds d="300000" sp="100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Shape 166"/>
            <p:cNvSpPr/>
            <p:nvPr/>
          </p:nvSpPr>
          <p:spPr>
            <a:xfrm>
              <a:off x="1351536" y="3857693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 cap="rnd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68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Alternative: Smaller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again that, somehow, we had started out with the schema </a:t>
            </a:r>
            <a:r>
              <a:rPr lang="en-US" dirty="0" err="1" smtClean="0"/>
              <a:t>inst_dept</a:t>
            </a:r>
            <a:r>
              <a:rPr lang="en-US" dirty="0"/>
              <a:t>. </a:t>
            </a:r>
            <a:r>
              <a:rPr lang="en-US" dirty="0" smtClean="0"/>
              <a:t>How would </a:t>
            </a:r>
            <a:r>
              <a:rPr lang="en-US" dirty="0"/>
              <a:t>we recognize that it requires repetition of information and should be </a:t>
            </a:r>
            <a:r>
              <a:rPr lang="en-US" dirty="0" smtClean="0"/>
              <a:t>split (decompose) into </a:t>
            </a:r>
            <a:r>
              <a:rPr lang="en-US" dirty="0"/>
              <a:t>the two schemas instructor and department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Write </a:t>
            </a:r>
            <a:r>
              <a:rPr lang="en-US" dirty="0"/>
              <a:t>a rule “if there were a schema (</a:t>
            </a:r>
            <a:r>
              <a:rPr lang="en-US" dirty="0" err="1"/>
              <a:t>dept_name</a:t>
            </a:r>
            <a:r>
              <a:rPr lang="en-US" dirty="0"/>
              <a:t>, building, budget), then </a:t>
            </a:r>
            <a:r>
              <a:rPr lang="en-US" dirty="0" err="1"/>
              <a:t>dept_name</a:t>
            </a:r>
            <a:r>
              <a:rPr lang="en-US" dirty="0"/>
              <a:t> would be a candidate key”</a:t>
            </a:r>
          </a:p>
          <a:p>
            <a:r>
              <a:rPr lang="en-US" dirty="0"/>
              <a:t>Denote as a functional dependency: </a:t>
            </a:r>
          </a:p>
          <a:p>
            <a:r>
              <a:rPr lang="en-US" dirty="0"/>
              <a:t>		</a:t>
            </a:r>
            <a:r>
              <a:rPr lang="en-US" dirty="0" err="1"/>
              <a:t>dept_name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building</a:t>
            </a:r>
            <a:r>
              <a:rPr lang="en-US" dirty="0"/>
              <a:t>, budget</a:t>
            </a:r>
          </a:p>
          <a:p>
            <a:r>
              <a:rPr lang="en-US" dirty="0"/>
              <a:t>In </a:t>
            </a:r>
            <a:r>
              <a:rPr lang="en-US" dirty="0" err="1"/>
              <a:t>inst_dept</a:t>
            </a:r>
            <a:r>
              <a:rPr lang="en-US" dirty="0"/>
              <a:t>, because </a:t>
            </a:r>
            <a:r>
              <a:rPr lang="en-US" dirty="0" err="1"/>
              <a:t>dept_name</a:t>
            </a:r>
            <a:r>
              <a:rPr lang="en-US" dirty="0"/>
              <a:t> is not a candidate key, the building and budget of a department may have to be repeated. 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This indicates the need to decompose </a:t>
            </a:r>
            <a:r>
              <a:rPr lang="en-US" dirty="0" err="1"/>
              <a:t>inst_dept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7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200" y="194733"/>
            <a:ext cx="10772775" cy="16581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400" dirty="0"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0200" y="1505681"/>
            <a:ext cx="10056168" cy="481274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The only way to avoid the repetition-of-information problem in the </a:t>
            </a:r>
            <a:r>
              <a:rPr lang="en-US" altLang="en-US" sz="2000" dirty="0" err="1"/>
              <a:t>i</a:t>
            </a:r>
            <a:r>
              <a:rPr lang="en-US" altLang="en-US" sz="2000" i="1" dirty="0" err="1"/>
              <a:t>n_dep</a:t>
            </a:r>
            <a:r>
              <a:rPr lang="en-US" altLang="en-US" sz="2000" dirty="0"/>
              <a:t> schema is to decompose it into two schemas – instructor and </a:t>
            </a:r>
            <a:r>
              <a:rPr lang="en-US" altLang="en-US" sz="2000" i="1" dirty="0"/>
              <a:t>department </a:t>
            </a:r>
            <a:r>
              <a:rPr lang="en-US" altLang="en-US" sz="2000" dirty="0"/>
              <a:t>schemas.</a:t>
            </a:r>
          </a:p>
          <a:p>
            <a:r>
              <a:rPr lang="en-US" altLang="en-US" sz="20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       </a:t>
            </a:r>
            <a:r>
              <a:rPr lang="en-US" altLang="en-US" sz="2000" i="1" dirty="0"/>
              <a:t>employee(ID, name, street, city, salary)</a:t>
            </a:r>
            <a:r>
              <a:rPr lang="en-US" altLang="en-US" sz="20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	       </a:t>
            </a:r>
            <a:r>
              <a:rPr lang="en-US" altLang="en-US" sz="2000" i="1" dirty="0"/>
              <a:t>employee1</a:t>
            </a:r>
            <a:r>
              <a:rPr lang="en-US" altLang="en-US" sz="2000" dirty="0"/>
              <a:t> 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	       </a:t>
            </a:r>
            <a:r>
              <a:rPr lang="en-US" altLang="en-US" sz="2000" i="1" dirty="0"/>
              <a:t>employee2</a:t>
            </a:r>
            <a:r>
              <a:rPr lang="en-US" altLang="en-US" sz="2000" dirty="0"/>
              <a:t> (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street, city, salary</a:t>
            </a:r>
            <a:r>
              <a:rPr lang="en-US" altLang="en-US" sz="20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The </a:t>
            </a:r>
            <a:r>
              <a:rPr lang="en-US" altLang="en-US" sz="2000" dirty="0"/>
              <a:t>problem arises when we have two employees with the same name</a:t>
            </a:r>
          </a:p>
          <a:p>
            <a:r>
              <a:rPr lang="en-US" altLang="en-US" sz="2000" dirty="0"/>
              <a:t>The next slide shows how we lose information -- we cannot reconstruct the original </a:t>
            </a:r>
            <a:r>
              <a:rPr lang="en-US" altLang="en-US" sz="2000" i="1" dirty="0"/>
              <a:t>employee</a:t>
            </a:r>
            <a:r>
              <a:rPr lang="en-US" altLang="en-US" sz="2000" dirty="0"/>
              <a:t> relation -- and so, this is a </a:t>
            </a:r>
            <a:r>
              <a:rPr lang="en-US" altLang="en-US" sz="20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20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800" i="1" dirty="0"/>
          </a:p>
          <a:p>
            <a:pPr lvl="1">
              <a:buFont typeface="Monotype Sorts" pitchFamily="-84" charset="2"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02569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0E9A459-E456-48A8-881C-3844D29F486C}" vid="{2D994757-5801-47AB-817C-C67C4402F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5544</TotalTime>
  <Words>594</Words>
  <Application>Microsoft Office PowerPoint</Application>
  <PresentationFormat>Widescreen</PresentationFormat>
  <Paragraphs>121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Calibri Light</vt:lpstr>
      <vt:lpstr>Helvetica</vt:lpstr>
      <vt:lpstr>Monotype Sorts</vt:lpstr>
      <vt:lpstr>Myriad Pro</vt:lpstr>
      <vt:lpstr>Symbol</vt:lpstr>
      <vt:lpstr>Tahoma</vt:lpstr>
      <vt:lpstr>Tekton Pro</vt:lpstr>
      <vt:lpstr>Times New Roman</vt:lpstr>
      <vt:lpstr>Wingdings</vt:lpstr>
      <vt:lpstr>Theme1</vt:lpstr>
      <vt:lpstr>Lecture 22-23</vt:lpstr>
      <vt:lpstr>Outline</vt:lpstr>
      <vt:lpstr>Overview</vt:lpstr>
      <vt:lpstr>University Schema</vt:lpstr>
      <vt:lpstr>Design Alternative: Larger Schemas</vt:lpstr>
      <vt:lpstr>Data Redundancy and Update Anomalies</vt:lpstr>
      <vt:lpstr>Redundancy Misconception</vt:lpstr>
      <vt:lpstr>Design Alternative: Smaller Schemas</vt:lpstr>
      <vt:lpstr>Decomposition</vt:lpstr>
      <vt:lpstr>A Lossy Decomposition</vt:lpstr>
      <vt:lpstr>Lossless Decomposition</vt:lpstr>
      <vt:lpstr>Example of Lossless Decomposition </vt:lpstr>
      <vt:lpstr>Functional Dependencies</vt:lpstr>
      <vt:lpstr>Characteristics of Functional Dependencies</vt:lpstr>
      <vt:lpstr>Suggested Reading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Marina Rajput</dc:creator>
  <cp:lastModifiedBy>Marina Rajput</cp:lastModifiedBy>
  <cp:revision>290</cp:revision>
  <dcterms:created xsi:type="dcterms:W3CDTF">2020-01-09T04:53:40Z</dcterms:created>
  <dcterms:modified xsi:type="dcterms:W3CDTF">2024-03-27T09:16:28Z</dcterms:modified>
</cp:coreProperties>
</file>