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56" r:id="rId2"/>
    <p:sldId id="259" r:id="rId3"/>
    <p:sldId id="360" r:id="rId4"/>
    <p:sldId id="361" r:id="rId5"/>
    <p:sldId id="362" r:id="rId6"/>
    <p:sldId id="363" r:id="rId7"/>
    <p:sldId id="364" r:id="rId8"/>
    <p:sldId id="365" r:id="rId9"/>
    <p:sldId id="366" r:id="rId10"/>
    <p:sldId id="368" r:id="rId11"/>
    <p:sldId id="369" r:id="rId12"/>
    <p:sldId id="401" r:id="rId13"/>
    <p:sldId id="386" r:id="rId14"/>
    <p:sldId id="383" r:id="rId15"/>
    <p:sldId id="384" r:id="rId16"/>
    <p:sldId id="385" r:id="rId17"/>
    <p:sldId id="402" r:id="rId18"/>
    <p:sldId id="404" r:id="rId19"/>
    <p:sldId id="372" r:id="rId20"/>
    <p:sldId id="376" r:id="rId21"/>
    <p:sldId id="377" r:id="rId22"/>
    <p:sldId id="387" r:id="rId23"/>
    <p:sldId id="378" r:id="rId24"/>
    <p:sldId id="379" r:id="rId25"/>
    <p:sldId id="382" r:id="rId26"/>
    <p:sldId id="272"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0" autoAdjust="0"/>
  </p:normalViewPr>
  <p:slideViewPr>
    <p:cSldViewPr snapToGrid="0">
      <p:cViewPr varScale="1">
        <p:scale>
          <a:sx n="107" d="100"/>
          <a:sy n="107"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4C6B2-FFAB-4457-947A-AF81D89F9F30}"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42718-2306-4720-B007-F10CEC1EAC3C}" type="slidenum">
              <a:rPr lang="en-US" smtClean="0"/>
              <a:t>‹#›</a:t>
            </a:fld>
            <a:endParaRPr lang="en-US"/>
          </a:p>
        </p:txBody>
      </p:sp>
    </p:spTree>
    <p:extLst>
      <p:ext uri="{BB962C8B-B14F-4D97-AF65-F5344CB8AC3E}">
        <p14:creationId xmlns:p14="http://schemas.microsoft.com/office/powerpoint/2010/main" val="268089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9CCD1A5-3AD0-436B-8F85-5D2DAB0B70C3}" type="slidenum">
              <a:rPr lang="en-CA" sz="1200">
                <a:latin typeface="Tahoma" panose="020B0604030504040204" pitchFamily="34" charset="0"/>
              </a:rPr>
              <a:pPr eaLnBrk="1" hangingPunct="1"/>
              <a:t>2</a:t>
            </a:fld>
            <a:endParaRPr lang="en-CA"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66207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cap="flat"/>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4945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4560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5</a:t>
            </a:fld>
            <a:endParaRPr lang="en-US"/>
          </a:p>
        </p:txBody>
      </p:sp>
    </p:spTree>
    <p:extLst>
      <p:ext uri="{BB962C8B-B14F-4D97-AF65-F5344CB8AC3E}">
        <p14:creationId xmlns:p14="http://schemas.microsoft.com/office/powerpoint/2010/main" val="10101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9</a:t>
            </a:fld>
            <a:endParaRPr lang="en-US"/>
          </a:p>
        </p:txBody>
      </p:sp>
    </p:spTree>
    <p:extLst>
      <p:ext uri="{BB962C8B-B14F-4D97-AF65-F5344CB8AC3E}">
        <p14:creationId xmlns:p14="http://schemas.microsoft.com/office/powerpoint/2010/main" val="336580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29A1359-409B-4E46-8397-75A693BE748B}" type="slidenum">
              <a:rPr lang="en-US" altLang="en-US" sz="1200" smtClean="0"/>
              <a:pPr/>
              <a:t>13</a:t>
            </a:fld>
            <a:endParaRPr lang="en-US" altLang="en-US" sz="1200" smtClean="0"/>
          </a:p>
        </p:txBody>
      </p:sp>
      <p:sp>
        <p:nvSpPr>
          <p:cNvPr id="91139" name="Rectangle 2"/>
          <p:cNvSpPr>
            <a:spLocks noGrp="1" noRot="1" noChangeAspect="1" noChangeArrowheads="1" noTextEdit="1"/>
          </p:cNvSpPr>
          <p:nvPr>
            <p:ph type="sldImg"/>
          </p:nvPr>
        </p:nvSpPr>
        <p:spPr>
          <a:xfrm>
            <a:off x="404813" y="695325"/>
            <a:ext cx="6188075" cy="3481388"/>
          </a:xfrm>
          <a:ln/>
        </p:spPr>
      </p:sp>
      <p:sp>
        <p:nvSpPr>
          <p:cNvPr id="91140" name="Rectangle 3"/>
          <p:cNvSpPr>
            <a:spLocks noGrp="1" noChangeArrowheads="1"/>
          </p:cNvSpPr>
          <p:nvPr>
            <p:ph type="body" idx="1"/>
          </p:nvPr>
        </p:nvSpPr>
        <p:spPr>
          <a:xfrm>
            <a:off x="931863" y="4410075"/>
            <a:ext cx="5133975" cy="4178300"/>
          </a:xfrm>
          <a:noFill/>
        </p:spPr>
        <p:txBody>
          <a:bodyPr/>
          <a:lstStyle/>
          <a:p>
            <a:endParaRPr lang="en-US" altLang="en-US" smtClean="0"/>
          </a:p>
        </p:txBody>
      </p:sp>
    </p:spTree>
    <p:extLst>
      <p:ext uri="{BB962C8B-B14F-4D97-AF65-F5344CB8AC3E}">
        <p14:creationId xmlns:p14="http://schemas.microsoft.com/office/powerpoint/2010/main" val="355292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xmlns="" id="{CD6CC1D6-F93B-4243-B79E-F9A42E56A7A3}"/>
              </a:ext>
            </a:extLst>
          </p:cNvPr>
          <p:cNvSpPr>
            <a:spLocks noGrp="1" noChangeArrowheads="1"/>
          </p:cNvSpPr>
          <p:nvPr>
            <p:ph type="sldNum" sz="quarter" idx="5"/>
          </p:nvPr>
        </p:nvSpPr>
        <p:spPr>
          <a:noFill/>
        </p:spPr>
        <p:txBody>
          <a:bodyPr/>
          <a:lstStyle>
            <a:lvl1pPr defTabSz="930275">
              <a:defRPr sz="1600">
                <a:solidFill>
                  <a:schemeClr val="tx1"/>
                </a:solidFill>
                <a:latin typeface="Helvetica" pitchFamily="2" charset="0"/>
              </a:defRPr>
            </a:lvl1pPr>
            <a:lvl2pPr marL="742950" indent="-285750" defTabSz="930275">
              <a:defRPr sz="1600">
                <a:solidFill>
                  <a:schemeClr val="tx1"/>
                </a:solidFill>
                <a:latin typeface="Helvetica" pitchFamily="2" charset="0"/>
              </a:defRPr>
            </a:lvl2pPr>
            <a:lvl3pPr marL="1143000" indent="-228600" defTabSz="930275">
              <a:defRPr sz="1600">
                <a:solidFill>
                  <a:schemeClr val="tx1"/>
                </a:solidFill>
                <a:latin typeface="Helvetica" pitchFamily="2" charset="0"/>
              </a:defRPr>
            </a:lvl3pPr>
            <a:lvl4pPr marL="1600200" indent="-228600" defTabSz="930275">
              <a:defRPr sz="1600">
                <a:solidFill>
                  <a:schemeClr val="tx1"/>
                </a:solidFill>
                <a:latin typeface="Helvetica" pitchFamily="2" charset="0"/>
              </a:defRPr>
            </a:lvl4pPr>
            <a:lvl5pPr marL="2057400" indent="-228600" defTabSz="930275">
              <a:defRPr sz="1600">
                <a:solidFill>
                  <a:schemeClr val="tx1"/>
                </a:solidFill>
                <a:latin typeface="Helvetica" pitchFamily="2" charset="0"/>
              </a:defRPr>
            </a:lvl5pPr>
            <a:lvl6pPr marL="2514600" indent="-228600" defTabSz="930275" eaLnBrk="0" fontAlgn="base" hangingPunct="0">
              <a:spcBef>
                <a:spcPct val="0"/>
              </a:spcBef>
              <a:spcAft>
                <a:spcPct val="0"/>
              </a:spcAft>
              <a:defRPr sz="1600">
                <a:solidFill>
                  <a:schemeClr val="tx1"/>
                </a:solidFill>
                <a:latin typeface="Helvetica" pitchFamily="2" charset="0"/>
              </a:defRPr>
            </a:lvl6pPr>
            <a:lvl7pPr marL="2971800" indent="-228600" defTabSz="930275" eaLnBrk="0" fontAlgn="base" hangingPunct="0">
              <a:spcBef>
                <a:spcPct val="0"/>
              </a:spcBef>
              <a:spcAft>
                <a:spcPct val="0"/>
              </a:spcAft>
              <a:defRPr sz="1600">
                <a:solidFill>
                  <a:schemeClr val="tx1"/>
                </a:solidFill>
                <a:latin typeface="Helvetica" pitchFamily="2" charset="0"/>
              </a:defRPr>
            </a:lvl7pPr>
            <a:lvl8pPr marL="3429000" indent="-228600" defTabSz="930275" eaLnBrk="0" fontAlgn="base" hangingPunct="0">
              <a:spcBef>
                <a:spcPct val="0"/>
              </a:spcBef>
              <a:spcAft>
                <a:spcPct val="0"/>
              </a:spcAft>
              <a:defRPr sz="1600">
                <a:solidFill>
                  <a:schemeClr val="tx1"/>
                </a:solidFill>
                <a:latin typeface="Helvetica" pitchFamily="2" charset="0"/>
              </a:defRPr>
            </a:lvl8pPr>
            <a:lvl9pPr marL="3886200" indent="-228600" defTabSz="930275" eaLnBrk="0" fontAlgn="base" hangingPunct="0">
              <a:spcBef>
                <a:spcPct val="0"/>
              </a:spcBef>
              <a:spcAft>
                <a:spcPct val="0"/>
              </a:spcAft>
              <a:defRPr sz="1600">
                <a:solidFill>
                  <a:schemeClr val="tx1"/>
                </a:solidFill>
                <a:latin typeface="Helvetica" pitchFamily="2" charset="0"/>
              </a:defRPr>
            </a:lvl9pPr>
          </a:lstStyle>
          <a:p>
            <a:fld id="{0262C873-1664-7A4C-8662-01DACEF569E1}" type="slidenum">
              <a:rPr lang="en-US" altLang="en-US" sz="1200"/>
              <a:pPr/>
              <a:t>17</a:t>
            </a:fld>
            <a:endParaRPr lang="en-US" altLang="en-US" sz="1200"/>
          </a:p>
        </p:txBody>
      </p:sp>
      <p:sp>
        <p:nvSpPr>
          <p:cNvPr id="137219" name="Rectangle 2">
            <a:extLst>
              <a:ext uri="{FF2B5EF4-FFF2-40B4-BE49-F238E27FC236}">
                <a16:creationId xmlns:a16="http://schemas.microsoft.com/office/drawing/2014/main" xmlns="" id="{BA848FDE-591A-F641-ABDD-862FF69F8898}"/>
              </a:ext>
            </a:extLst>
          </p:cNvPr>
          <p:cNvSpPr>
            <a:spLocks noGrp="1" noRot="1" noChangeAspect="1" noChangeArrowheads="1" noTextEdit="1"/>
          </p:cNvSpPr>
          <p:nvPr>
            <p:ph type="sldImg"/>
          </p:nvPr>
        </p:nvSpPr>
        <p:spPr>
          <a:xfrm>
            <a:off x="404813" y="695325"/>
            <a:ext cx="6188075" cy="3481388"/>
          </a:xfrm>
          <a:ln/>
        </p:spPr>
      </p:sp>
      <p:sp>
        <p:nvSpPr>
          <p:cNvPr id="137220" name="Rectangle 3">
            <a:extLst>
              <a:ext uri="{FF2B5EF4-FFF2-40B4-BE49-F238E27FC236}">
                <a16:creationId xmlns:a16="http://schemas.microsoft.com/office/drawing/2014/main" xmlns="" id="{93AC960A-B635-A64D-AC59-FECBCD08773B}"/>
              </a:ext>
            </a:extLst>
          </p:cNvPr>
          <p:cNvSpPr>
            <a:spLocks noGrp="1" noChangeArrowheads="1"/>
          </p:cNvSpPr>
          <p:nvPr>
            <p:ph type="body" idx="1"/>
          </p:nvPr>
        </p:nvSpPr>
        <p:spPr>
          <a:xfrm>
            <a:off x="931863" y="4410075"/>
            <a:ext cx="5133975" cy="4178300"/>
          </a:xfrm>
          <a:noFill/>
        </p:spPr>
        <p:txBody>
          <a:bodyPr/>
          <a:lstStyle/>
          <a:p>
            <a:endParaRPr lang="en-US" altLang="en-US"/>
          </a:p>
        </p:txBody>
      </p:sp>
    </p:spTree>
    <p:extLst>
      <p:ext uri="{BB962C8B-B14F-4D97-AF65-F5344CB8AC3E}">
        <p14:creationId xmlns:p14="http://schemas.microsoft.com/office/powerpoint/2010/main" val="2604387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xmlns="" id="{C3D5AD2E-479B-1C43-8B23-BB8E48105D97}"/>
              </a:ext>
            </a:extLst>
          </p:cNvPr>
          <p:cNvSpPr>
            <a:spLocks noGrp="1" noChangeArrowheads="1"/>
          </p:cNvSpPr>
          <p:nvPr>
            <p:ph type="sldNum" sz="quarter" idx="5"/>
          </p:nvPr>
        </p:nvSpPr>
        <p:spPr>
          <a:noFill/>
        </p:spPr>
        <p:txBody>
          <a:bodyPr/>
          <a:lstStyle>
            <a:lvl1pPr defTabSz="930275">
              <a:defRPr sz="1600">
                <a:solidFill>
                  <a:schemeClr val="tx1"/>
                </a:solidFill>
                <a:latin typeface="Helvetica" pitchFamily="2" charset="0"/>
              </a:defRPr>
            </a:lvl1pPr>
            <a:lvl2pPr marL="742950" indent="-285750" defTabSz="930275">
              <a:defRPr sz="1600">
                <a:solidFill>
                  <a:schemeClr val="tx1"/>
                </a:solidFill>
                <a:latin typeface="Helvetica" pitchFamily="2" charset="0"/>
              </a:defRPr>
            </a:lvl2pPr>
            <a:lvl3pPr marL="1143000" indent="-228600" defTabSz="930275">
              <a:defRPr sz="1600">
                <a:solidFill>
                  <a:schemeClr val="tx1"/>
                </a:solidFill>
                <a:latin typeface="Helvetica" pitchFamily="2" charset="0"/>
              </a:defRPr>
            </a:lvl3pPr>
            <a:lvl4pPr marL="1600200" indent="-228600" defTabSz="930275">
              <a:defRPr sz="1600">
                <a:solidFill>
                  <a:schemeClr val="tx1"/>
                </a:solidFill>
                <a:latin typeface="Helvetica" pitchFamily="2" charset="0"/>
              </a:defRPr>
            </a:lvl4pPr>
            <a:lvl5pPr marL="2057400" indent="-228600" defTabSz="930275">
              <a:defRPr sz="1600">
                <a:solidFill>
                  <a:schemeClr val="tx1"/>
                </a:solidFill>
                <a:latin typeface="Helvetica" pitchFamily="2" charset="0"/>
              </a:defRPr>
            </a:lvl5pPr>
            <a:lvl6pPr marL="2514600" indent="-228600" defTabSz="930275" eaLnBrk="0" fontAlgn="base" hangingPunct="0">
              <a:spcBef>
                <a:spcPct val="0"/>
              </a:spcBef>
              <a:spcAft>
                <a:spcPct val="0"/>
              </a:spcAft>
              <a:defRPr sz="1600">
                <a:solidFill>
                  <a:schemeClr val="tx1"/>
                </a:solidFill>
                <a:latin typeface="Helvetica" pitchFamily="2" charset="0"/>
              </a:defRPr>
            </a:lvl6pPr>
            <a:lvl7pPr marL="2971800" indent="-228600" defTabSz="930275" eaLnBrk="0" fontAlgn="base" hangingPunct="0">
              <a:spcBef>
                <a:spcPct val="0"/>
              </a:spcBef>
              <a:spcAft>
                <a:spcPct val="0"/>
              </a:spcAft>
              <a:defRPr sz="1600">
                <a:solidFill>
                  <a:schemeClr val="tx1"/>
                </a:solidFill>
                <a:latin typeface="Helvetica" pitchFamily="2" charset="0"/>
              </a:defRPr>
            </a:lvl7pPr>
            <a:lvl8pPr marL="3429000" indent="-228600" defTabSz="930275" eaLnBrk="0" fontAlgn="base" hangingPunct="0">
              <a:spcBef>
                <a:spcPct val="0"/>
              </a:spcBef>
              <a:spcAft>
                <a:spcPct val="0"/>
              </a:spcAft>
              <a:defRPr sz="1600">
                <a:solidFill>
                  <a:schemeClr val="tx1"/>
                </a:solidFill>
                <a:latin typeface="Helvetica" pitchFamily="2" charset="0"/>
              </a:defRPr>
            </a:lvl8pPr>
            <a:lvl9pPr marL="3886200" indent="-228600" defTabSz="930275" eaLnBrk="0" fontAlgn="base" hangingPunct="0">
              <a:spcBef>
                <a:spcPct val="0"/>
              </a:spcBef>
              <a:spcAft>
                <a:spcPct val="0"/>
              </a:spcAft>
              <a:defRPr sz="1600">
                <a:solidFill>
                  <a:schemeClr val="tx1"/>
                </a:solidFill>
                <a:latin typeface="Helvetica" pitchFamily="2" charset="0"/>
              </a:defRPr>
            </a:lvl9pPr>
          </a:lstStyle>
          <a:p>
            <a:fld id="{3BE3B294-E9BC-AF44-82E8-48F4B19061D2}" type="slidenum">
              <a:rPr lang="en-US" altLang="en-US" sz="1200"/>
              <a:pPr/>
              <a:t>18</a:t>
            </a:fld>
            <a:endParaRPr lang="en-US" altLang="en-US" sz="1200"/>
          </a:p>
        </p:txBody>
      </p:sp>
      <p:sp>
        <p:nvSpPr>
          <p:cNvPr id="139267" name="Rectangle 2">
            <a:extLst>
              <a:ext uri="{FF2B5EF4-FFF2-40B4-BE49-F238E27FC236}">
                <a16:creationId xmlns:a16="http://schemas.microsoft.com/office/drawing/2014/main" xmlns="" id="{78F2FD2B-9144-E445-BC0A-9D3192C999EB}"/>
              </a:ext>
            </a:extLst>
          </p:cNvPr>
          <p:cNvSpPr>
            <a:spLocks noGrp="1" noRot="1" noChangeAspect="1" noChangeArrowheads="1" noTextEdit="1"/>
          </p:cNvSpPr>
          <p:nvPr>
            <p:ph type="sldImg"/>
          </p:nvPr>
        </p:nvSpPr>
        <p:spPr>
          <a:xfrm>
            <a:off x="404813" y="695325"/>
            <a:ext cx="6188075" cy="3481388"/>
          </a:xfrm>
          <a:ln/>
        </p:spPr>
      </p:sp>
      <p:sp>
        <p:nvSpPr>
          <p:cNvPr id="139268" name="Rectangle 3">
            <a:extLst>
              <a:ext uri="{FF2B5EF4-FFF2-40B4-BE49-F238E27FC236}">
                <a16:creationId xmlns:a16="http://schemas.microsoft.com/office/drawing/2014/main" xmlns="" id="{B56710F6-8CA1-0548-A3BC-38F433DEC3DC}"/>
              </a:ext>
            </a:extLst>
          </p:cNvPr>
          <p:cNvSpPr>
            <a:spLocks noGrp="1" noChangeArrowheads="1"/>
          </p:cNvSpPr>
          <p:nvPr>
            <p:ph type="body" idx="1"/>
          </p:nvPr>
        </p:nvSpPr>
        <p:spPr>
          <a:xfrm>
            <a:off x="931863" y="4410075"/>
            <a:ext cx="5133975" cy="4178300"/>
          </a:xfrm>
          <a:noFill/>
        </p:spPr>
        <p:txBody>
          <a:bodyPr/>
          <a:lstStyle/>
          <a:p>
            <a:endParaRPr lang="en-US" altLang="en-US"/>
          </a:p>
        </p:txBody>
      </p:sp>
    </p:spTree>
    <p:extLst>
      <p:ext uri="{BB962C8B-B14F-4D97-AF65-F5344CB8AC3E}">
        <p14:creationId xmlns:p14="http://schemas.microsoft.com/office/powerpoint/2010/main" val="251972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4279844-192B-45D4-8167-FE1CBAFBDBA2}" type="datetime1">
              <a:rPr lang="en-US" smtClean="0"/>
              <a:t>4/15/2024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343260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AACE83-E80F-4B8B-8DB9-20C6BE1A5281}"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5969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E3CE4-FCCC-4B7C-BB21-0B0683251905}"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27320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F2E47-A201-4385-8744-37161CB59CF4}"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48364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07220-6EB9-495A-9881-20C01CCFBDF2}"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90644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6AB41-DCED-434C-AEC9-8A0FF2FB0D0A}" type="datetime1">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12028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0C679C-7076-4CBA-AAAE-D2E9B09CC29E}" type="datetime1">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182463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A7F771-FAD4-412E-8E95-B8D694681865}" type="datetime1">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7071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7C2E0-D59E-4674-84DB-4225ECA354F9}" type="datetime1">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199879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E43E6477-66D5-451B-99DF-068662BC2E06}" type="datetime1">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416984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3E82B34-5EB9-4299-8D7C-5814734EB94A}" type="datetime1">
              <a:rPr lang="en-US" smtClean="0"/>
              <a:t>4/15/2024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10140689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C717AA7-207A-4C5B-A6F4-3DE8D7F93CD3}" type="datetime1">
              <a:rPr lang="en-US" smtClean="0"/>
              <a:t>4/15/2024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35473123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earson.com/us/higher-education/product/Connolly-Powerpoint-Slides-for-Database-Systems"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23-24</a:t>
            </a:r>
            <a:endParaRPr lang="en-US" dirty="0"/>
          </a:p>
        </p:txBody>
      </p:sp>
      <p:sp>
        <p:nvSpPr>
          <p:cNvPr id="3" name="Subtitle 2"/>
          <p:cNvSpPr>
            <a:spLocks noGrp="1"/>
          </p:cNvSpPr>
          <p:nvPr>
            <p:ph type="subTitle" idx="1"/>
          </p:nvPr>
        </p:nvSpPr>
        <p:spPr/>
        <p:txBody>
          <a:bodyPr/>
          <a:lstStyle/>
          <a:p>
            <a:r>
              <a:rPr lang="en-US" altLang="en-US" dirty="0"/>
              <a:t>Relational Database Design</a:t>
            </a:r>
            <a:endParaRPr lang="en-US" dirty="0"/>
          </a:p>
        </p:txBody>
      </p:sp>
    </p:spTree>
    <p:extLst>
      <p:ext uri="{BB962C8B-B14F-4D97-AF65-F5344CB8AC3E}">
        <p14:creationId xmlns:p14="http://schemas.microsoft.com/office/powerpoint/2010/main" val="378322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ltLang="en-US" dirty="0" smtClean="0"/>
              <a:t>Transitive Dependencies</a:t>
            </a:r>
          </a:p>
        </p:txBody>
      </p:sp>
      <p:sp>
        <p:nvSpPr>
          <p:cNvPr id="6041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smtClean="0"/>
              <a:t>Important to recognize a transitive dependency because its existence in a relation can potentially cause update anomalies.</a:t>
            </a:r>
          </a:p>
          <a:p>
            <a:r>
              <a:rPr lang="en-US" altLang="en-US" dirty="0" smtClean="0"/>
              <a:t>Transitive dependency describes a condition where A, B, and C are attributes of a relation such that if A </a:t>
            </a:r>
            <a:r>
              <a:rPr lang="en-US" altLang="en-US" dirty="0" smtClean="0">
                <a:cs typeface="Times New Roman" panose="02020603050405020304" pitchFamily="18" charset="0"/>
              </a:rPr>
              <a:t>→</a:t>
            </a:r>
            <a:r>
              <a:rPr lang="en-US" altLang="en-US" dirty="0" smtClean="0"/>
              <a:t> B and B </a:t>
            </a:r>
            <a:r>
              <a:rPr lang="en-US" altLang="en-US" dirty="0" smtClean="0">
                <a:cs typeface="Times New Roman" panose="02020603050405020304" pitchFamily="18" charset="0"/>
              </a:rPr>
              <a:t>→</a:t>
            </a:r>
            <a:r>
              <a:rPr lang="en-US" altLang="en-US" dirty="0" smtClean="0"/>
              <a:t> C, then C is transitively dependent on A via B (provided that A is not functionally dependent on B or C). </a:t>
            </a:r>
          </a:p>
          <a:p>
            <a:r>
              <a:rPr lang="en-US" dirty="0" smtClean="0"/>
              <a:t>OR</a:t>
            </a:r>
          </a:p>
          <a:p>
            <a:r>
              <a:rPr lang="en-US" dirty="0" smtClean="0"/>
              <a:t>A </a:t>
            </a:r>
            <a:r>
              <a:rPr lang="en-US" dirty="0"/>
              <a:t>transitive dependency </a:t>
            </a:r>
            <a:r>
              <a:rPr lang="en-US" b="1" dirty="0"/>
              <a:t>occurs when one non-prime attribute is dependent on another non-prime attribute</a:t>
            </a:r>
            <a:r>
              <a:rPr lang="en-US" dirty="0"/>
              <a:t>.</a:t>
            </a:r>
            <a:endParaRPr lang="en-US" altLang="en-US" dirty="0"/>
          </a:p>
          <a:p>
            <a:endParaRPr lang="en-US" altLang="en-US" dirty="0" smtClean="0"/>
          </a:p>
          <a:p>
            <a:pPr>
              <a:buFont typeface="Monotype Sorts" pitchFamily="2" charset="2"/>
              <a:buNone/>
            </a:pPr>
            <a:endParaRPr lang="en-US" altLang="en-US" dirty="0" smtClean="0"/>
          </a:p>
        </p:txBody>
      </p:sp>
      <p:sp>
        <p:nvSpPr>
          <p:cNvPr id="6042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4048444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ltLang="en-US" dirty="0" smtClean="0"/>
              <a:t>Example Transitive Dependency</a:t>
            </a:r>
          </a:p>
        </p:txBody>
      </p:sp>
      <p:sp>
        <p:nvSpPr>
          <p:cNvPr id="6144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smtClean="0"/>
              <a:t>Consider functional dependencies in the </a:t>
            </a:r>
            <a:r>
              <a:rPr lang="en-US" altLang="en-US" dirty="0" err="1" smtClean="0"/>
              <a:t>StaffBranch</a:t>
            </a:r>
            <a:r>
              <a:rPr lang="en-US" altLang="en-US" dirty="0" smtClean="0"/>
              <a:t> relation</a:t>
            </a:r>
          </a:p>
          <a:p>
            <a:endParaRPr lang="en-US" altLang="en-US" dirty="0" smtClean="0"/>
          </a:p>
          <a:p>
            <a:pPr>
              <a:buFont typeface="Monotype Sorts" pitchFamily="2" charset="2"/>
              <a:buNone/>
            </a:pPr>
            <a:r>
              <a:rPr lang="en-US" altLang="en-US" dirty="0" smtClean="0"/>
              <a:t>	 </a:t>
            </a:r>
            <a:r>
              <a:rPr lang="en-US" altLang="en-US" dirty="0" err="1" smtClean="0"/>
              <a:t>staffNo</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sName</a:t>
            </a:r>
            <a:r>
              <a:rPr lang="en-US" altLang="en-US" dirty="0" smtClean="0"/>
              <a:t>, position, salary, </a:t>
            </a:r>
            <a:r>
              <a:rPr lang="en-US" altLang="en-US" dirty="0" err="1" smtClean="0"/>
              <a:t>branchNo</a:t>
            </a:r>
            <a:endParaRPr lang="en-US" altLang="en-US" dirty="0" smtClean="0"/>
          </a:p>
          <a:p>
            <a:pPr>
              <a:buFont typeface="Monotype Sorts" pitchFamily="2" charset="2"/>
              <a:buNone/>
            </a:pPr>
            <a:r>
              <a:rPr lang="en-US" altLang="en-US" dirty="0" smtClean="0"/>
              <a:t>	 </a:t>
            </a:r>
            <a:r>
              <a:rPr lang="en-US" altLang="en-US" dirty="0" err="1" smtClean="0"/>
              <a:t>branchNo</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bAddress</a:t>
            </a:r>
            <a:endParaRPr lang="en-US" altLang="en-US" dirty="0" smtClean="0"/>
          </a:p>
          <a:p>
            <a:pPr>
              <a:buFont typeface="Monotype Sorts" pitchFamily="2" charset="2"/>
              <a:buNone/>
            </a:pPr>
            <a:endParaRPr lang="en-US" altLang="en-US" dirty="0" smtClean="0"/>
          </a:p>
          <a:p>
            <a:r>
              <a:rPr lang="en-US" altLang="en-US" dirty="0" smtClean="0"/>
              <a:t>Transitive dependency, </a:t>
            </a:r>
            <a:r>
              <a:rPr lang="en-US" altLang="en-US" dirty="0" err="1" smtClean="0"/>
              <a:t>staffNo</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bAddress</a:t>
            </a:r>
            <a:r>
              <a:rPr lang="en-US" altLang="en-US" dirty="0" smtClean="0"/>
              <a:t> exists via </a:t>
            </a:r>
            <a:r>
              <a:rPr lang="en-US" altLang="en-US" dirty="0" err="1" smtClean="0"/>
              <a:t>branchNo</a:t>
            </a:r>
            <a:r>
              <a:rPr lang="en-US" altLang="en-US" dirty="0" smtClean="0"/>
              <a:t>. </a:t>
            </a:r>
          </a:p>
          <a:p>
            <a:endParaRPr lang="en-US" altLang="en-US" dirty="0" smtClean="0"/>
          </a:p>
        </p:txBody>
      </p:sp>
      <p:sp>
        <p:nvSpPr>
          <p:cNvPr id="61445"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313011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Functional Dependencies (Cont.)</a:t>
            </a:r>
            <a:endParaRPr lang="en-US" dirty="0"/>
          </a:p>
        </p:txBody>
      </p:sp>
      <p:sp>
        <p:nvSpPr>
          <p:cNvPr id="3" name="Content Placeholder 2"/>
          <p:cNvSpPr>
            <a:spLocks noGrp="1"/>
          </p:cNvSpPr>
          <p:nvPr>
            <p:ph idx="1"/>
          </p:nvPr>
        </p:nvSpPr>
        <p:spPr/>
        <p:txBody>
          <a:bodyPr/>
          <a:lstStyle/>
          <a:p>
            <a:r>
              <a:rPr lang="en-US" b="1" dirty="0"/>
              <a:t>Trivial</a:t>
            </a:r>
            <a:r>
              <a:rPr lang="en-US" dirty="0"/>
              <a:t> − If a functional dependency (FD) X → Y holds, where Y is a subset of X, then it is called a trivial FD. Trivial FDs always hold.</a:t>
            </a:r>
          </a:p>
          <a:p>
            <a:endParaRPr lang="en-US" dirty="0"/>
          </a:p>
          <a:p>
            <a:r>
              <a:rPr lang="en-US" b="1" dirty="0"/>
              <a:t>Non-trivial </a:t>
            </a:r>
            <a:r>
              <a:rPr lang="en-US" dirty="0"/>
              <a:t>− If </a:t>
            </a:r>
            <a:r>
              <a:rPr lang="en-US" dirty="0" smtClean="0"/>
              <a:t>a </a:t>
            </a:r>
            <a:r>
              <a:rPr lang="en-US" dirty="0"/>
              <a:t>FD X → Y holds, where Y is not a subset of X, then it is called a non-trivial FD.</a:t>
            </a:r>
          </a:p>
          <a:p>
            <a:endParaRPr lang="en-US" dirty="0"/>
          </a:p>
          <a:p>
            <a:r>
              <a:rPr lang="en-US" b="1" dirty="0"/>
              <a:t>Completely non-trivial</a:t>
            </a:r>
            <a:r>
              <a:rPr lang="en-US" dirty="0"/>
              <a:t> − If an FD X → Y holds, where x intersect Y = Φ, it is said to be a completely non-trivial FD.</a:t>
            </a:r>
          </a:p>
          <a:p>
            <a:endParaRPr lang="en-US" dirty="0"/>
          </a:p>
        </p:txBody>
      </p:sp>
    </p:spTree>
    <p:extLst>
      <p:ext uri="{BB962C8B-B14F-4D97-AF65-F5344CB8AC3E}">
        <p14:creationId xmlns:p14="http://schemas.microsoft.com/office/powerpoint/2010/main" val="3826406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616300" y="730704"/>
            <a:ext cx="10808676" cy="635872"/>
          </a:xfrm>
        </p:spPr>
        <p:txBody>
          <a:bodyPr>
            <a:normAutofit fontScale="90000"/>
          </a:bodyPr>
          <a:lstStyle/>
          <a:p>
            <a:pPr>
              <a:defRPr/>
            </a:pPr>
            <a:r>
              <a:rPr lang="en-US" altLang="en-US" dirty="0" smtClean="0"/>
              <a:t>Closure of a Set of Functional Dependencies</a:t>
            </a:r>
          </a:p>
        </p:txBody>
      </p:sp>
      <p:sp>
        <p:nvSpPr>
          <p:cNvPr id="90115" name="Rectangle 3"/>
          <p:cNvSpPr>
            <a:spLocks noGrp="1" noChangeArrowheads="1"/>
          </p:cNvSpPr>
          <p:nvPr>
            <p:ph idx="1"/>
          </p:nvPr>
        </p:nvSpPr>
        <p:spPr>
          <a:xfrm>
            <a:off x="833317" y="1548824"/>
            <a:ext cx="10591659" cy="4651009"/>
          </a:xfrm>
        </p:spPr>
        <p:txBody>
          <a:bodyPr/>
          <a:lstStyle/>
          <a:p>
            <a:r>
              <a:rPr lang="en-US" altLang="en-US" dirty="0" smtClean="0"/>
              <a:t>Given a set </a:t>
            </a:r>
            <a:r>
              <a:rPr lang="en-US" altLang="en-US" i="1" dirty="0" smtClean="0"/>
              <a:t>F</a:t>
            </a:r>
            <a:r>
              <a:rPr lang="en-US" altLang="en-US" dirty="0" smtClean="0"/>
              <a:t>  of functional dependencies, there are certain other functional dependencies that are logically implied by </a:t>
            </a:r>
            <a:r>
              <a:rPr lang="en-US" altLang="en-US" i="1" dirty="0" smtClean="0"/>
              <a:t>F</a:t>
            </a:r>
            <a:r>
              <a:rPr lang="en-US" altLang="en-US" dirty="0" smtClean="0"/>
              <a:t>.</a:t>
            </a:r>
          </a:p>
          <a:p>
            <a:pPr lvl="1"/>
            <a:endParaRPr lang="en-US" altLang="en-US" dirty="0" smtClean="0"/>
          </a:p>
          <a:p>
            <a:pPr lvl="1"/>
            <a:r>
              <a:rPr lang="en-US" altLang="en-US" dirty="0" smtClean="0"/>
              <a:t>For example:  If  </a:t>
            </a:r>
            <a:r>
              <a:rPr lang="en-US" altLang="en-US" i="1" dirty="0" smtClean="0"/>
              <a:t>A</a:t>
            </a:r>
            <a:r>
              <a:rPr lang="en-US" altLang="en-US" dirty="0" smtClean="0"/>
              <a:t> </a:t>
            </a:r>
            <a:r>
              <a:rPr lang="en-US" altLang="en-US" dirty="0" smtClean="0">
                <a:sym typeface="Symbol" panose="05050102010706020507" pitchFamily="18" charset="2"/>
              </a:rPr>
              <a:t></a:t>
            </a:r>
            <a:r>
              <a:rPr lang="en-US" altLang="en-US" dirty="0" smtClean="0">
                <a:sym typeface="Monotype Sorts" pitchFamily="2" charset="2"/>
              </a:rPr>
              <a:t> </a:t>
            </a:r>
            <a:r>
              <a:rPr lang="en-US" altLang="en-US" i="1" dirty="0" smtClean="0">
                <a:sym typeface="Monotype Sorts" pitchFamily="2" charset="2"/>
              </a:rPr>
              <a:t>B</a:t>
            </a:r>
            <a:r>
              <a:rPr lang="en-US" altLang="en-US" dirty="0" smtClean="0">
                <a:sym typeface="Monotype Sorts" pitchFamily="2" charset="2"/>
              </a:rPr>
              <a:t> and  </a:t>
            </a:r>
            <a:r>
              <a:rPr lang="en-US" altLang="en-US" i="1" dirty="0" smtClean="0">
                <a:sym typeface="Monotype Sorts" pitchFamily="2" charset="2"/>
              </a:rPr>
              <a:t>B</a:t>
            </a:r>
            <a:r>
              <a:rPr lang="en-US" altLang="en-US" dirty="0" smtClean="0">
                <a:sym typeface="Monotype Sorts" pitchFamily="2" charset="2"/>
              </a:rPr>
              <a:t> </a:t>
            </a:r>
            <a:r>
              <a:rPr lang="en-US" altLang="en-US" dirty="0" smtClean="0">
                <a:sym typeface="Symbol" panose="05050102010706020507" pitchFamily="18" charset="2"/>
              </a:rPr>
              <a:t></a:t>
            </a:r>
            <a:r>
              <a:rPr lang="en-US" altLang="en-US" dirty="0" smtClean="0">
                <a:sym typeface="Monotype Sorts" pitchFamily="2" charset="2"/>
              </a:rPr>
              <a:t> </a:t>
            </a:r>
            <a:r>
              <a:rPr lang="en-US" altLang="en-US" i="1" dirty="0" smtClean="0">
                <a:sym typeface="Monotype Sorts" pitchFamily="2" charset="2"/>
              </a:rPr>
              <a:t>C</a:t>
            </a:r>
            <a:r>
              <a:rPr lang="en-US" altLang="en-US" dirty="0" smtClean="0">
                <a:sym typeface="Monotype Sorts" pitchFamily="2" charset="2"/>
              </a:rPr>
              <a:t>,  then we can infer that </a:t>
            </a:r>
            <a:r>
              <a:rPr lang="en-US" altLang="en-US" i="1" dirty="0" smtClean="0">
                <a:sym typeface="Monotype Sorts" pitchFamily="2" charset="2"/>
              </a:rPr>
              <a:t>A</a:t>
            </a:r>
            <a:r>
              <a:rPr lang="en-US" altLang="en-US" dirty="0" smtClean="0">
                <a:sym typeface="Monotype Sorts" pitchFamily="2" charset="2"/>
              </a:rPr>
              <a:t> </a:t>
            </a:r>
            <a:r>
              <a:rPr lang="en-US" altLang="en-US" dirty="0" smtClean="0">
                <a:sym typeface="Symbol" panose="05050102010706020507" pitchFamily="18" charset="2"/>
              </a:rPr>
              <a:t></a:t>
            </a:r>
            <a:r>
              <a:rPr lang="en-US" altLang="en-US" dirty="0" smtClean="0">
                <a:sym typeface="Monotype Sorts" pitchFamily="2" charset="2"/>
              </a:rPr>
              <a:t> </a:t>
            </a:r>
            <a:r>
              <a:rPr lang="en-US" altLang="en-US" i="1" dirty="0" smtClean="0">
                <a:sym typeface="Monotype Sorts" pitchFamily="2" charset="2"/>
              </a:rPr>
              <a:t>C</a:t>
            </a:r>
            <a:endParaRPr lang="en-US" altLang="en-US" dirty="0" smtClean="0"/>
          </a:p>
          <a:p>
            <a:endParaRPr lang="en-US" altLang="en-US" dirty="0" smtClean="0"/>
          </a:p>
          <a:p>
            <a:r>
              <a:rPr lang="en-US" altLang="en-US" dirty="0" smtClean="0"/>
              <a:t>The set of </a:t>
            </a:r>
            <a:r>
              <a:rPr lang="en-US" altLang="en-US" b="1" dirty="0" smtClean="0">
                <a:solidFill>
                  <a:srgbClr val="000099"/>
                </a:solidFill>
              </a:rPr>
              <a:t>all</a:t>
            </a:r>
            <a:r>
              <a:rPr lang="en-US" altLang="en-US" dirty="0" smtClean="0"/>
              <a:t> functional dependencies logically implied by </a:t>
            </a:r>
            <a:r>
              <a:rPr lang="en-US" altLang="en-US" i="1" dirty="0" smtClean="0"/>
              <a:t>F</a:t>
            </a:r>
            <a:r>
              <a:rPr lang="en-US" altLang="en-US" dirty="0" smtClean="0"/>
              <a:t> is the </a:t>
            </a:r>
            <a:r>
              <a:rPr lang="en-US" altLang="en-US" b="1" dirty="0" smtClean="0">
                <a:solidFill>
                  <a:srgbClr val="000099"/>
                </a:solidFill>
              </a:rPr>
              <a:t>closure</a:t>
            </a:r>
            <a:r>
              <a:rPr lang="en-US" altLang="en-US" dirty="0" smtClean="0"/>
              <a:t> of </a:t>
            </a:r>
            <a:r>
              <a:rPr lang="en-US" altLang="en-US" i="1" dirty="0" smtClean="0"/>
              <a:t>F</a:t>
            </a:r>
            <a:r>
              <a:rPr lang="en-US" altLang="en-US" dirty="0" smtClean="0"/>
              <a:t>.</a:t>
            </a:r>
          </a:p>
          <a:p>
            <a:endParaRPr lang="en-US" altLang="en-US" dirty="0" smtClean="0"/>
          </a:p>
          <a:p>
            <a:r>
              <a:rPr lang="en-US" altLang="en-US" dirty="0" smtClean="0"/>
              <a:t>We denote the </a:t>
            </a:r>
            <a:r>
              <a:rPr lang="en-US" altLang="en-US" i="1" dirty="0" smtClean="0"/>
              <a:t>closure </a:t>
            </a:r>
            <a:r>
              <a:rPr lang="en-US" altLang="en-US" dirty="0" smtClean="0"/>
              <a:t>of </a:t>
            </a:r>
            <a:r>
              <a:rPr lang="en-US" altLang="en-US" i="1" dirty="0" smtClean="0"/>
              <a:t>F</a:t>
            </a:r>
            <a:r>
              <a:rPr lang="en-US" altLang="en-US" dirty="0" smtClean="0"/>
              <a:t> by </a:t>
            </a:r>
            <a:r>
              <a:rPr lang="en-US" altLang="en-US" b="1" dirty="0" smtClean="0">
                <a:solidFill>
                  <a:srgbClr val="000099"/>
                </a:solidFill>
              </a:rPr>
              <a:t>F</a:t>
            </a:r>
            <a:r>
              <a:rPr lang="en-US" altLang="en-US" b="1" i="1" baseline="30000" dirty="0" smtClean="0">
                <a:solidFill>
                  <a:srgbClr val="000099"/>
                </a:solidFill>
              </a:rPr>
              <a:t>+</a:t>
            </a:r>
            <a:r>
              <a:rPr lang="en-US" altLang="en-US" i="1" dirty="0" smtClean="0"/>
              <a:t>.</a:t>
            </a:r>
          </a:p>
          <a:p>
            <a:endParaRPr lang="en-US" altLang="en-US" dirty="0" smtClean="0"/>
          </a:p>
          <a:p>
            <a:r>
              <a:rPr lang="en-US" altLang="en-US" dirty="0" smtClean="0"/>
              <a:t>F</a:t>
            </a:r>
            <a:r>
              <a:rPr lang="en-US" altLang="en-US" baseline="30000" dirty="0" smtClean="0"/>
              <a:t>+</a:t>
            </a:r>
            <a:r>
              <a:rPr lang="en-US" altLang="en-US" dirty="0" smtClean="0"/>
              <a:t> is a superset of </a:t>
            </a:r>
            <a:r>
              <a:rPr lang="en-US" altLang="en-US" i="1" dirty="0" smtClean="0"/>
              <a:t>F</a:t>
            </a:r>
            <a:r>
              <a:rPr lang="en-US" altLang="en-US" dirty="0" smtClean="0"/>
              <a:t>.</a:t>
            </a:r>
            <a:endParaRPr lang="en-US" altLang="en-US" dirty="0" smtClean="0">
              <a:sym typeface="Greek Symbols" pitchFamily="18" charset="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5276" y="5248921"/>
            <a:ext cx="3949700" cy="950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62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Inference </a:t>
            </a:r>
            <a:r>
              <a:rPr lang="en-US" dirty="0" smtClean="0"/>
              <a:t>Rules</a:t>
            </a:r>
            <a:endParaRPr lang="en-US" dirty="0"/>
          </a:p>
        </p:txBody>
      </p:sp>
      <p:sp>
        <p:nvSpPr>
          <p:cNvPr id="3" name="Content Placeholder 2"/>
          <p:cNvSpPr>
            <a:spLocks noGrp="1"/>
          </p:cNvSpPr>
          <p:nvPr>
            <p:ph idx="1"/>
          </p:nvPr>
        </p:nvSpPr>
        <p:spPr/>
        <p:txBody>
          <a:bodyPr/>
          <a:lstStyle/>
          <a:p>
            <a:r>
              <a:rPr lang="en-US" dirty="0"/>
              <a:t>Armstrong’s axioms are a set of inference rules used to infer all </a:t>
            </a:r>
            <a:r>
              <a:rPr lang="en-US" dirty="0" smtClean="0"/>
              <a:t>the  other </a:t>
            </a:r>
            <a:r>
              <a:rPr lang="en-US" dirty="0"/>
              <a:t>functional dependencies on a relational database. They were developed by William W. Armstrong.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121" y="3212995"/>
            <a:ext cx="3633787"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4061" y="3221109"/>
            <a:ext cx="2321168" cy="334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27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t>Axiom of </a:t>
            </a:r>
            <a:r>
              <a:rPr lang="en-US" b="1" dirty="0" smtClean="0"/>
              <a:t>reflexivity: </a:t>
            </a:r>
            <a:r>
              <a:rPr lang="en-US" dirty="0" smtClean="0"/>
              <a:t>This </a:t>
            </a:r>
            <a:r>
              <a:rPr lang="en-US" dirty="0"/>
              <a:t>axiom says, if Y is a subset of X, then X determines </a:t>
            </a:r>
            <a:r>
              <a:rPr lang="en-US" dirty="0" smtClean="0"/>
              <a:t>Y</a:t>
            </a:r>
            <a:endParaRPr lang="en-US" dirty="0"/>
          </a:p>
          <a:p>
            <a:r>
              <a:rPr lang="en-US" dirty="0"/>
              <a:t/>
            </a:r>
            <a:br>
              <a:rPr lang="en-US" dirty="0"/>
            </a:br>
            <a:endParaRPr lang="en-US" dirty="0"/>
          </a:p>
          <a:p>
            <a:r>
              <a:rPr lang="en-US" b="1" dirty="0"/>
              <a:t>Axiom of </a:t>
            </a:r>
            <a:r>
              <a:rPr lang="en-US" b="1" dirty="0" smtClean="0"/>
              <a:t>augmentation: </a:t>
            </a:r>
            <a:r>
              <a:rPr lang="en-US" dirty="0" smtClean="0"/>
              <a:t>The </a:t>
            </a:r>
            <a:r>
              <a:rPr lang="en-US" dirty="0"/>
              <a:t>axiom of augmentation, also known as a partial dependency, says if X determines Y, then XZ determines YZ for any </a:t>
            </a:r>
            <a:r>
              <a:rPr lang="en-US" dirty="0" smtClean="0"/>
              <a:t>Z</a:t>
            </a:r>
          </a:p>
          <a:p>
            <a:r>
              <a:rPr lang="en-US" dirty="0"/>
              <a:t/>
            </a:r>
            <a:br>
              <a:rPr lang="en-US" dirty="0"/>
            </a:br>
            <a:endParaRPr lang="en-US" dirty="0" smtClean="0"/>
          </a:p>
          <a:p>
            <a:r>
              <a:rPr lang="en-US" b="1" dirty="0"/>
              <a:t>Axiom of </a:t>
            </a:r>
            <a:r>
              <a:rPr lang="en-US" b="1" dirty="0" smtClean="0"/>
              <a:t>transitivity: </a:t>
            </a:r>
            <a:r>
              <a:rPr lang="en-US" dirty="0" smtClean="0"/>
              <a:t>The </a:t>
            </a:r>
            <a:r>
              <a:rPr lang="en-US" dirty="0"/>
              <a:t>axiom of transitivity says if X determines Y, and Y determines Z, then X must also determine Z</a:t>
            </a:r>
          </a:p>
        </p:txBody>
      </p:sp>
      <p:pic>
        <p:nvPicPr>
          <p:cNvPr id="1026" name="Picture 2" descr="Ch-11-Axion-Reflex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532" y="2426258"/>
            <a:ext cx="27527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11-Axiom-of-Augmentation-300x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32" y="4059199"/>
            <a:ext cx="3892774" cy="441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11-Axiom-of-transitivity-300x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532" y="5634990"/>
            <a:ext cx="4114020" cy="41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2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55" y="1860954"/>
            <a:ext cx="10753725" cy="4529797"/>
          </a:xfrm>
        </p:spPr>
        <p:txBody>
          <a:bodyPr>
            <a:noAutofit/>
          </a:bodyPr>
          <a:lstStyle/>
          <a:p>
            <a:pPr>
              <a:lnSpc>
                <a:spcPct val="120000"/>
              </a:lnSpc>
            </a:pPr>
            <a:r>
              <a:rPr lang="en-US" b="1" dirty="0"/>
              <a:t>Union: </a:t>
            </a:r>
            <a:r>
              <a:rPr lang="en-US" dirty="0"/>
              <a:t>Union rule says, if X determines Y and X determines Z, then X must also determine Y and Z.</a:t>
            </a:r>
          </a:p>
          <a:p>
            <a:pPr algn="ctr"/>
            <a:r>
              <a:rPr lang="en-US" dirty="0"/>
              <a:t>If X    →  Y and X   →  Z then X  →    YZ </a:t>
            </a:r>
          </a:p>
          <a:p>
            <a:pPr>
              <a:lnSpc>
                <a:spcPct val="110000"/>
              </a:lnSpc>
            </a:pPr>
            <a:r>
              <a:rPr lang="en-US" b="1" dirty="0"/>
              <a:t>Decomposition Rule: </a:t>
            </a:r>
            <a:r>
              <a:rPr lang="en-US" dirty="0"/>
              <a:t>This Rule says, if X determines Y and Z, then X determines Y and </a:t>
            </a:r>
            <a:r>
              <a:rPr lang="en-US" dirty="0" smtClean="0"/>
              <a:t>X determines </a:t>
            </a:r>
            <a:r>
              <a:rPr lang="en-US" dirty="0"/>
              <a:t>Z separately</a:t>
            </a:r>
            <a:r>
              <a:rPr lang="en-US" dirty="0" smtClean="0"/>
              <a:t>.</a:t>
            </a:r>
          </a:p>
          <a:p>
            <a:pPr algn="ctr">
              <a:lnSpc>
                <a:spcPct val="110000"/>
              </a:lnSpc>
            </a:pPr>
            <a:r>
              <a:rPr lang="en-US" dirty="0" smtClean="0"/>
              <a:t>If</a:t>
            </a:r>
            <a:r>
              <a:rPr lang="en-US" dirty="0"/>
              <a:t> X   →   YZ then X   →   Y and X  →    Z   </a:t>
            </a:r>
          </a:p>
          <a:p>
            <a:pPr>
              <a:lnSpc>
                <a:spcPct val="110000"/>
              </a:lnSpc>
            </a:pPr>
            <a:r>
              <a:rPr lang="pt-BR" b="1" dirty="0" smtClean="0"/>
              <a:t>Pseudo </a:t>
            </a:r>
            <a:r>
              <a:rPr lang="pt-BR" b="1" dirty="0"/>
              <a:t>transitive Rule: </a:t>
            </a:r>
            <a:r>
              <a:rPr lang="en-US" dirty="0"/>
              <a:t>In Pseudo transitive Rule, if X determines Y and YZ determines W, then XZ determines W.</a:t>
            </a:r>
          </a:p>
          <a:p>
            <a:pPr algn="ctr"/>
            <a:r>
              <a:rPr lang="en-US" dirty="0" smtClean="0"/>
              <a:t>If</a:t>
            </a:r>
            <a:r>
              <a:rPr lang="en-US" dirty="0"/>
              <a:t> X   →   Y and YZ   →   W then XZ   →   W   </a:t>
            </a:r>
            <a:br>
              <a:rPr lang="en-US" dirty="0"/>
            </a:br>
            <a:endParaRPr lang="en-US" dirty="0"/>
          </a:p>
        </p:txBody>
      </p:sp>
    </p:spTree>
    <p:extLst>
      <p:ext uri="{BB962C8B-B14F-4D97-AF65-F5344CB8AC3E}">
        <p14:creationId xmlns:p14="http://schemas.microsoft.com/office/powerpoint/2010/main" val="346028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xmlns="" id="{2937155B-9D34-8B40-932A-09D6A4840AFB}"/>
              </a:ext>
            </a:extLst>
          </p:cNvPr>
          <p:cNvSpPr>
            <a:spLocks noGrp="1" noChangeArrowheads="1"/>
          </p:cNvSpPr>
          <p:nvPr>
            <p:ph type="title"/>
          </p:nvPr>
        </p:nvSpPr>
        <p:spPr/>
        <p:txBody>
          <a:bodyPr/>
          <a:lstStyle/>
          <a:p>
            <a:pPr>
              <a:defRPr/>
            </a:pPr>
            <a:r>
              <a:rPr lang="en-US" altLang="en-US"/>
              <a:t>Closure of Attribute Sets</a:t>
            </a:r>
          </a:p>
        </p:txBody>
      </p:sp>
      <p:sp>
        <p:nvSpPr>
          <p:cNvPr id="707587" name="Rectangle 3">
            <a:extLst>
              <a:ext uri="{FF2B5EF4-FFF2-40B4-BE49-F238E27FC236}">
                <a16:creationId xmlns:a16="http://schemas.microsoft.com/office/drawing/2014/main" xmlns="" id="{BB7F9AD4-003A-124C-ABBE-A1A7BB50EACD}"/>
              </a:ext>
            </a:extLst>
          </p:cNvPr>
          <p:cNvSpPr>
            <a:spLocks noGrp="1" noChangeArrowheads="1"/>
          </p:cNvSpPr>
          <p:nvPr>
            <p:ph type="body" idx="1"/>
          </p:nvPr>
        </p:nvSpPr>
        <p:spPr/>
        <p:txBody>
          <a:bodyPr>
            <a:normAutofit lnSpcReduction="10000"/>
          </a:bodyPr>
          <a:lstStyle/>
          <a:p>
            <a:pPr>
              <a:tabLst>
                <a:tab pos="1027113" algn="l"/>
                <a:tab pos="1547813" algn="l"/>
                <a:tab pos="1771650" algn="l"/>
                <a:tab pos="2054225" algn="l"/>
                <a:tab pos="3140075" algn="ctr"/>
              </a:tabLst>
            </a:pPr>
            <a:r>
              <a:rPr lang="en-US" altLang="en-US"/>
              <a:t>Given a set of attributes </a:t>
            </a:r>
            <a:r>
              <a:rPr lang="en-US" altLang="en-US">
                <a:latin typeface="Symbol" pitchFamily="2" charset="2"/>
                <a:sym typeface="Greek Symbols" pitchFamily="18" charset="2"/>
              </a:rPr>
              <a:t>a,</a:t>
            </a:r>
            <a:r>
              <a:rPr lang="en-US" altLang="en-US"/>
              <a:t> define the </a:t>
            </a:r>
            <a:r>
              <a:rPr lang="en-US" altLang="en-US" b="1" i="1">
                <a:solidFill>
                  <a:srgbClr val="000099"/>
                </a:solidFill>
              </a:rPr>
              <a:t>closure</a:t>
            </a:r>
            <a:r>
              <a:rPr lang="en-US" altLang="en-US" i="1"/>
              <a:t> </a:t>
            </a:r>
            <a:r>
              <a:rPr lang="en-US" altLang="en-US"/>
              <a:t>of </a:t>
            </a:r>
            <a:r>
              <a:rPr lang="en-US" altLang="en-US">
                <a:latin typeface="Symbol" pitchFamily="2" charset="2"/>
                <a:sym typeface="Greek Symbols" pitchFamily="18" charset="2"/>
              </a:rPr>
              <a:t>a</a:t>
            </a:r>
            <a:r>
              <a:rPr lang="en-US" altLang="en-US">
                <a:sym typeface="Greek Symbols" pitchFamily="18" charset="2"/>
              </a:rPr>
              <a:t> </a:t>
            </a:r>
            <a:r>
              <a:rPr lang="en-US" altLang="en-US" b="1">
                <a:solidFill>
                  <a:srgbClr val="000099"/>
                </a:solidFill>
                <a:sym typeface="Greek Symbols" pitchFamily="18" charset="2"/>
              </a:rPr>
              <a:t>under</a:t>
            </a:r>
            <a:r>
              <a:rPr lang="en-US" altLang="en-US">
                <a:sym typeface="Greek Symbols" pitchFamily="18" charset="2"/>
              </a:rPr>
              <a:t> </a:t>
            </a:r>
            <a:r>
              <a:rPr lang="en-US" altLang="en-US" i="1">
                <a:sym typeface="Greek Symbols" pitchFamily="18" charset="2"/>
              </a:rPr>
              <a:t>F</a:t>
            </a:r>
            <a:r>
              <a:rPr lang="en-US" altLang="en-US">
                <a:sym typeface="Greek Symbols" pitchFamily="18" charset="2"/>
              </a:rPr>
              <a:t> (denoted by </a:t>
            </a:r>
            <a:r>
              <a:rPr lang="en-US" altLang="en-US">
                <a:latin typeface="Symbol" pitchFamily="2" charset="2"/>
                <a:sym typeface="Greek Symbols" pitchFamily="18" charset="2"/>
              </a:rPr>
              <a:t>a</a:t>
            </a:r>
            <a:r>
              <a:rPr lang="en-US" altLang="en-US" baseline="30000">
                <a:sym typeface="Greek Symbols" pitchFamily="18" charset="2"/>
              </a:rPr>
              <a:t>+</a:t>
            </a:r>
            <a:r>
              <a:rPr lang="en-US" altLang="en-US">
                <a:sym typeface="Greek Symbols" pitchFamily="18" charset="2"/>
              </a:rPr>
              <a:t>) as the set of attributes that are functionally determined by </a:t>
            </a:r>
            <a:r>
              <a:rPr lang="en-US" altLang="en-US">
                <a:latin typeface="Symbol" pitchFamily="2" charset="2"/>
                <a:sym typeface="Greek Symbols" pitchFamily="18" charset="2"/>
              </a:rPr>
              <a:t>a</a:t>
            </a:r>
            <a:r>
              <a:rPr lang="en-US" altLang="en-US">
                <a:sym typeface="Greek Symbols" pitchFamily="18" charset="2"/>
              </a:rPr>
              <a:t> under </a:t>
            </a:r>
            <a:r>
              <a:rPr lang="en-US" altLang="en-US" i="1">
                <a:sym typeface="Greek Symbols" pitchFamily="18" charset="2"/>
              </a:rPr>
              <a:t>F</a:t>
            </a:r>
          </a:p>
          <a:p>
            <a:pPr>
              <a:tabLst>
                <a:tab pos="1027113" algn="l"/>
                <a:tab pos="1547813" algn="l"/>
                <a:tab pos="1771650" algn="l"/>
                <a:tab pos="2054225" algn="l"/>
                <a:tab pos="3140075" algn="ctr"/>
              </a:tabLst>
            </a:pPr>
            <a:endParaRPr lang="en-US" altLang="en-US" i="1">
              <a:sym typeface="Greek Symbols" pitchFamily="18" charset="2"/>
            </a:endParaRPr>
          </a:p>
          <a:p>
            <a:pPr>
              <a:tabLst>
                <a:tab pos="1027113" algn="l"/>
                <a:tab pos="1547813" algn="l"/>
                <a:tab pos="1771650" algn="l"/>
                <a:tab pos="2054225" algn="l"/>
                <a:tab pos="3140075" algn="ctr"/>
              </a:tabLst>
            </a:pPr>
            <a:r>
              <a:rPr lang="en-US" altLang="en-US">
                <a:sym typeface="Greek Symbols" pitchFamily="18" charset="2"/>
              </a:rPr>
              <a:t> Algorithm to compute </a:t>
            </a:r>
            <a:r>
              <a:rPr lang="en-US" altLang="en-US">
                <a:latin typeface="Symbol" pitchFamily="2" charset="2"/>
                <a:sym typeface="Greek Symbols" pitchFamily="18" charset="2"/>
              </a:rPr>
              <a:t>a</a:t>
            </a:r>
            <a:r>
              <a:rPr lang="en-US" altLang="en-US" baseline="30000">
                <a:sym typeface="Greek Symbols" pitchFamily="18" charset="2"/>
              </a:rPr>
              <a:t>+</a:t>
            </a:r>
            <a:r>
              <a:rPr lang="en-US" altLang="en-US">
                <a:sym typeface="Greek Symbols" pitchFamily="18" charset="2"/>
              </a:rPr>
              <a:t>, the closure of </a:t>
            </a:r>
            <a:r>
              <a:rPr lang="en-US" altLang="en-US">
                <a:latin typeface="Symbol" pitchFamily="2" charset="2"/>
                <a:sym typeface="Greek Symbols" pitchFamily="18" charset="2"/>
              </a:rPr>
              <a:t>a</a:t>
            </a:r>
            <a:r>
              <a:rPr lang="en-US" altLang="en-US">
                <a:sym typeface="Greek Symbols" pitchFamily="18" charset="2"/>
              </a:rPr>
              <a:t> under </a:t>
            </a:r>
            <a:r>
              <a:rPr lang="en-US" altLang="en-US" i="1">
                <a:sym typeface="Greek Symbols" pitchFamily="18" charset="2"/>
              </a:rPr>
              <a:t>F</a:t>
            </a:r>
            <a:br>
              <a:rPr lang="en-US" altLang="en-US" i="1">
                <a:sym typeface="Greek Symbols" pitchFamily="18" charset="2"/>
              </a:rPr>
            </a:br>
            <a:endParaRPr lang="en-US" altLang="en-US" i="1">
              <a:sym typeface="Greek Symbols" pitchFamily="18" charset="2"/>
            </a:endParaRPr>
          </a:p>
          <a:p>
            <a:pPr>
              <a:buNone/>
              <a:tabLst>
                <a:tab pos="1027113" algn="l"/>
                <a:tab pos="1547813" algn="l"/>
                <a:tab pos="1771650" algn="l"/>
                <a:tab pos="2054225" algn="l"/>
                <a:tab pos="3140075" algn="ctr"/>
              </a:tabLst>
            </a:pPr>
            <a:r>
              <a:rPr lang="en-US" altLang="en-US" i="1">
                <a:sym typeface="Greek Symbols" pitchFamily="18" charset="2"/>
              </a:rPr>
              <a:t>      	result </a:t>
            </a:r>
            <a:r>
              <a:rPr lang="en-US" altLang="en-US">
                <a:sym typeface="Greek Symbols" pitchFamily="18" charset="2"/>
              </a:rPr>
              <a:t>:= </a:t>
            </a:r>
            <a:r>
              <a:rPr lang="en-US" altLang="en-US">
                <a:latin typeface="Symbol" pitchFamily="2" charset="2"/>
                <a:sym typeface="Greek Symbols" pitchFamily="18" charset="2"/>
              </a:rPr>
              <a:t>a</a:t>
            </a:r>
            <a:r>
              <a:rPr lang="en-US" altLang="en-US">
                <a:sym typeface="Greek Symbols" pitchFamily="18" charset="2"/>
              </a:rPr>
              <a:t>;</a:t>
            </a:r>
            <a:br>
              <a:rPr lang="en-US" altLang="en-US">
                <a:sym typeface="Greek Symbols" pitchFamily="18" charset="2"/>
              </a:rPr>
            </a:br>
            <a:r>
              <a:rPr lang="en-US" altLang="en-US">
                <a:sym typeface="Greek Symbols" pitchFamily="18" charset="2"/>
              </a:rPr>
              <a:t>	</a:t>
            </a:r>
            <a:r>
              <a:rPr lang="en-US" altLang="en-US" b="1">
                <a:sym typeface="Greek Symbols" pitchFamily="18" charset="2"/>
              </a:rPr>
              <a:t>while</a:t>
            </a:r>
            <a:r>
              <a:rPr lang="en-US" altLang="en-US">
                <a:sym typeface="Greek Symbols" pitchFamily="18" charset="2"/>
              </a:rPr>
              <a:t> (changes to </a:t>
            </a:r>
            <a:r>
              <a:rPr lang="en-US" altLang="en-US" i="1">
                <a:sym typeface="Greek Symbols" pitchFamily="18" charset="2"/>
              </a:rPr>
              <a:t>result</a:t>
            </a:r>
            <a:r>
              <a:rPr lang="en-US" altLang="en-US">
                <a:sym typeface="Greek Symbols" pitchFamily="18" charset="2"/>
              </a:rPr>
              <a:t>) </a:t>
            </a:r>
            <a:r>
              <a:rPr lang="en-US" altLang="en-US" b="1">
                <a:sym typeface="Greek Symbols" pitchFamily="18" charset="2"/>
              </a:rPr>
              <a:t>do</a:t>
            </a:r>
            <a:br>
              <a:rPr lang="en-US" altLang="en-US" b="1">
                <a:sym typeface="Greek Symbols" pitchFamily="18" charset="2"/>
              </a:rPr>
            </a:br>
            <a:r>
              <a:rPr lang="en-US" altLang="en-US" b="1">
                <a:sym typeface="Greek Symbols" pitchFamily="18" charset="2"/>
              </a:rPr>
              <a:t>		for each </a:t>
            </a:r>
            <a:r>
              <a:rPr lang="en-US" altLang="en-US">
                <a:sym typeface="Symbol" pitchFamily="2" charset="2"/>
              </a:rPr>
              <a:t></a:t>
            </a:r>
            <a:r>
              <a:rPr lang="en-US" altLang="en-US" i="1">
                <a:sym typeface="Greek Symbols" pitchFamily="18" charset="2"/>
              </a:rPr>
              <a:t> </a:t>
            </a:r>
            <a:r>
              <a:rPr lang="en-US" altLang="en-US">
                <a:sym typeface="Symbol" pitchFamily="2" charset="2"/>
              </a:rPr>
              <a:t></a:t>
            </a:r>
            <a:r>
              <a:rPr lang="en-US" altLang="en-US">
                <a:sym typeface="Monotype Sorts" pitchFamily="2" charset="2"/>
              </a:rPr>
              <a:t> </a:t>
            </a:r>
            <a:r>
              <a:rPr lang="en-US" altLang="en-US">
                <a:sym typeface="Symbol" pitchFamily="2" charset="2"/>
              </a:rPr>
              <a:t></a:t>
            </a:r>
            <a:r>
              <a:rPr lang="en-US" altLang="en-US">
                <a:sym typeface="Greek Symbols" pitchFamily="18" charset="2"/>
              </a:rPr>
              <a:t> </a:t>
            </a:r>
            <a:r>
              <a:rPr lang="en-US" altLang="en-US" b="1">
                <a:sym typeface="Greek Symbols" pitchFamily="18" charset="2"/>
              </a:rPr>
              <a:t>in</a:t>
            </a:r>
            <a:r>
              <a:rPr lang="en-US" altLang="en-US" i="1">
                <a:sym typeface="Greek Symbols" pitchFamily="18" charset="2"/>
              </a:rPr>
              <a:t> F</a:t>
            </a:r>
            <a:r>
              <a:rPr lang="en-US" altLang="en-US" b="1">
                <a:sym typeface="Greek Symbols" pitchFamily="18" charset="2"/>
              </a:rPr>
              <a:t> do</a:t>
            </a:r>
            <a:br>
              <a:rPr lang="en-US" altLang="en-US" b="1">
                <a:sym typeface="Greek Symbols" pitchFamily="18" charset="2"/>
              </a:rPr>
            </a:br>
            <a:r>
              <a:rPr lang="en-US" altLang="en-US" b="1">
                <a:sym typeface="Greek Symbols" pitchFamily="18" charset="2"/>
              </a:rPr>
              <a:t>			begin</a:t>
            </a:r>
            <a:br>
              <a:rPr lang="en-US" altLang="en-US" b="1">
                <a:sym typeface="Greek Symbols" pitchFamily="18" charset="2"/>
              </a:rPr>
            </a:br>
            <a:r>
              <a:rPr lang="en-US" altLang="en-US" b="1">
                <a:sym typeface="Greek Symbols" pitchFamily="18" charset="2"/>
              </a:rPr>
              <a:t>				if </a:t>
            </a:r>
            <a:r>
              <a:rPr lang="en-US" altLang="en-US">
                <a:sym typeface="Symbol" pitchFamily="2" charset="2"/>
              </a:rPr>
              <a:t></a:t>
            </a:r>
            <a:r>
              <a:rPr lang="en-US" altLang="en-US" i="1">
                <a:sym typeface="Greek Symbols" pitchFamily="18" charset="2"/>
              </a:rPr>
              <a:t> </a:t>
            </a:r>
            <a:r>
              <a:rPr lang="en-US" altLang="en-US">
                <a:sym typeface="Symbol" pitchFamily="2" charset="2"/>
              </a:rPr>
              <a:t> </a:t>
            </a:r>
            <a:r>
              <a:rPr lang="en-US" altLang="en-US" i="1">
                <a:sym typeface="Symbol" pitchFamily="2" charset="2"/>
              </a:rPr>
              <a:t>result</a:t>
            </a:r>
            <a:r>
              <a:rPr lang="en-US" altLang="en-US" b="1">
                <a:sym typeface="Symbol" pitchFamily="2" charset="2"/>
              </a:rPr>
              <a:t> then </a:t>
            </a:r>
            <a:r>
              <a:rPr lang="en-US" altLang="en-US" i="1">
                <a:sym typeface="Symbol" pitchFamily="2" charset="2"/>
              </a:rPr>
              <a:t> result </a:t>
            </a:r>
            <a:r>
              <a:rPr lang="en-US" altLang="en-US">
                <a:sym typeface="Symbol" pitchFamily="2" charset="2"/>
              </a:rPr>
              <a:t>:= </a:t>
            </a:r>
            <a:r>
              <a:rPr lang="en-US" altLang="en-US" i="1">
                <a:sym typeface="Symbol" pitchFamily="2" charset="2"/>
              </a:rPr>
              <a:t>result </a:t>
            </a:r>
            <a:r>
              <a:rPr lang="en-US" altLang="en-US">
                <a:sym typeface="Symbol" pitchFamily="2" charset="2"/>
              </a:rPr>
              <a:t></a:t>
            </a:r>
            <a:r>
              <a:rPr lang="en-US" altLang="en-US">
                <a:sym typeface="Greek Symbols" pitchFamily="18" charset="2"/>
              </a:rPr>
              <a:t> </a:t>
            </a:r>
            <a:r>
              <a:rPr lang="en-US" altLang="en-US">
                <a:sym typeface="Symbol" pitchFamily="2" charset="2"/>
              </a:rPr>
              <a:t></a:t>
            </a:r>
            <a:r>
              <a:rPr lang="en-US" altLang="en-US">
                <a:sym typeface="Greek Symbols" pitchFamily="18" charset="2"/>
              </a:rPr>
              <a:t> </a:t>
            </a:r>
            <a:br>
              <a:rPr lang="en-US" altLang="en-US">
                <a:sym typeface="Greek Symbols" pitchFamily="18" charset="2"/>
              </a:rPr>
            </a:br>
            <a:r>
              <a:rPr lang="en-US" altLang="en-US">
                <a:sym typeface="Greek Symbols" pitchFamily="18" charset="2"/>
              </a:rPr>
              <a:t>			</a:t>
            </a:r>
            <a:r>
              <a:rPr lang="en-US" altLang="en-US" b="1">
                <a:sym typeface="Greek Symbols" pitchFamily="18" charset="2"/>
              </a:rPr>
              <a:t>end</a:t>
            </a:r>
          </a:p>
          <a:p>
            <a:pPr>
              <a:buNone/>
              <a:tabLst>
                <a:tab pos="1027113" algn="l"/>
                <a:tab pos="1547813" algn="l"/>
                <a:tab pos="1771650" algn="l"/>
                <a:tab pos="2054225" algn="l"/>
                <a:tab pos="3140075" algn="ctr"/>
              </a:tabLst>
            </a:pPr>
            <a:endParaRPr lang="en-US" altLang="en-US" b="1">
              <a:sym typeface="Greek Symbols" pitchFamily="18" charset="2"/>
            </a:endParaRPr>
          </a:p>
          <a:p>
            <a:pPr>
              <a:buNone/>
              <a:tabLst>
                <a:tab pos="1027113" algn="l"/>
                <a:tab pos="1547813" algn="l"/>
                <a:tab pos="1771650" algn="l"/>
                <a:tab pos="2054225" algn="l"/>
                <a:tab pos="3140075" algn="ctr"/>
              </a:tabLst>
            </a:pPr>
            <a:endParaRPr lang="en-US" altLang="en-US" sz="2000" b="1">
              <a:sym typeface="Greek Symbols" pitchFamily="18" charset="2"/>
            </a:endParaRPr>
          </a:p>
        </p:txBody>
      </p:sp>
    </p:spTree>
    <p:extLst>
      <p:ext uri="{BB962C8B-B14F-4D97-AF65-F5344CB8AC3E}">
        <p14:creationId xmlns:p14="http://schemas.microsoft.com/office/powerpoint/2010/main" val="1913508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xmlns="" id="{FDBCC21D-EC67-0E47-9B9D-F285C64157AF}"/>
              </a:ext>
            </a:extLst>
          </p:cNvPr>
          <p:cNvSpPr>
            <a:spLocks noGrp="1" noChangeArrowheads="1"/>
          </p:cNvSpPr>
          <p:nvPr>
            <p:ph type="title"/>
          </p:nvPr>
        </p:nvSpPr>
        <p:spPr/>
        <p:txBody>
          <a:bodyPr/>
          <a:lstStyle/>
          <a:p>
            <a:pPr>
              <a:defRPr/>
            </a:pPr>
            <a:r>
              <a:rPr lang="en-US" altLang="en-US"/>
              <a:t>Example of Attribute Set Closure</a:t>
            </a:r>
          </a:p>
        </p:txBody>
      </p:sp>
      <p:sp>
        <p:nvSpPr>
          <p:cNvPr id="709635" name="Rectangle 3">
            <a:extLst>
              <a:ext uri="{FF2B5EF4-FFF2-40B4-BE49-F238E27FC236}">
                <a16:creationId xmlns:a16="http://schemas.microsoft.com/office/drawing/2014/main" xmlns="" id="{FC262E2F-1AD5-D34A-8211-EB0953C7D18B}"/>
              </a:ext>
            </a:extLst>
          </p:cNvPr>
          <p:cNvSpPr>
            <a:spLocks noGrp="1" noChangeArrowheads="1"/>
          </p:cNvSpPr>
          <p:nvPr>
            <p:ph type="body" idx="1"/>
          </p:nvPr>
        </p:nvSpPr>
        <p:spPr>
          <a:xfrm>
            <a:off x="3705810" y="1593774"/>
            <a:ext cx="8208433" cy="5548312"/>
          </a:xfrm>
        </p:spPr>
        <p:txBody>
          <a:bodyPr>
            <a:normAutofit/>
          </a:bodyPr>
          <a:lstStyle/>
          <a:p>
            <a:pPr>
              <a:tabLst>
                <a:tab pos="803275" algn="l"/>
                <a:tab pos="2633663" algn="l"/>
                <a:tab pos="3140075" algn="l"/>
              </a:tabLst>
            </a:pPr>
            <a:r>
              <a:rPr lang="en-US" altLang="en-US" sz="3200" dirty="0">
                <a:sym typeface="MS LineDraw" pitchFamily="49" charset="2"/>
              </a:rPr>
              <a:t>(</a:t>
            </a:r>
            <a:r>
              <a:rPr lang="en-US" altLang="en-US" sz="3200" i="1" dirty="0">
                <a:sym typeface="MS LineDraw" pitchFamily="49" charset="2"/>
              </a:rPr>
              <a:t>AG)</a:t>
            </a:r>
            <a:r>
              <a:rPr lang="en-US" altLang="en-US" sz="3200" baseline="30000" dirty="0">
                <a:sym typeface="MS LineDraw" pitchFamily="49" charset="2"/>
              </a:rPr>
              <a:t>+</a:t>
            </a:r>
            <a:endParaRPr lang="en-US" altLang="en-US" sz="3200" dirty="0">
              <a:sym typeface="MS LineDraw" pitchFamily="49" charset="2"/>
            </a:endParaRPr>
          </a:p>
          <a:p>
            <a:pPr marL="762000" lvl="1" indent="-304800">
              <a:buNone/>
              <a:tabLst>
                <a:tab pos="803275" algn="l"/>
                <a:tab pos="2633663" algn="l"/>
                <a:tab pos="3140075" algn="l"/>
              </a:tabLst>
            </a:pPr>
            <a:r>
              <a:rPr lang="en-US" altLang="en-US" sz="2800" dirty="0">
                <a:sym typeface="MS LineDraw" pitchFamily="49" charset="2"/>
              </a:rPr>
              <a:t>1.	</a:t>
            </a:r>
            <a:r>
              <a:rPr lang="en-US" altLang="en-US" sz="2800" i="1" dirty="0">
                <a:sym typeface="MS LineDraw" pitchFamily="49" charset="2"/>
              </a:rPr>
              <a:t>result = AG</a:t>
            </a:r>
            <a:endParaRPr lang="en-US" altLang="en-US" sz="2800" dirty="0">
              <a:sym typeface="MS LineDraw" pitchFamily="49" charset="2"/>
            </a:endParaRPr>
          </a:p>
          <a:p>
            <a:pPr marL="762000" lvl="1" indent="-304800">
              <a:buNone/>
              <a:tabLst>
                <a:tab pos="803275" algn="l"/>
                <a:tab pos="2633663" algn="l"/>
                <a:tab pos="3140075" algn="l"/>
              </a:tabLst>
            </a:pPr>
            <a:r>
              <a:rPr lang="en-US" altLang="en-US" sz="2800" dirty="0">
                <a:sym typeface="MS LineDraw" pitchFamily="49" charset="2"/>
              </a:rPr>
              <a:t>2.	</a:t>
            </a:r>
            <a:r>
              <a:rPr lang="en-US" altLang="en-US" sz="2800" i="1" dirty="0">
                <a:sym typeface="MS LineDraw" pitchFamily="49" charset="2"/>
              </a:rPr>
              <a:t>result = ABCG	(A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C </a:t>
            </a:r>
            <a:r>
              <a:rPr lang="en-US" altLang="en-US" sz="2800" dirty="0">
                <a:sym typeface="Monotype Sorts" pitchFamily="2" charset="2"/>
              </a:rPr>
              <a:t>and </a:t>
            </a:r>
            <a:r>
              <a:rPr lang="en-US" altLang="en-US" sz="2800" i="1" dirty="0">
                <a:sym typeface="Monotype Sorts" pitchFamily="2" charset="2"/>
              </a:rPr>
              <a:t>A </a:t>
            </a:r>
            <a:r>
              <a:rPr lang="en-US" altLang="en-US" sz="2800" dirty="0">
                <a:sym typeface="Symbol" pitchFamily="2" charset="2"/>
              </a:rPr>
              <a:t></a:t>
            </a:r>
            <a:r>
              <a:rPr lang="en-US" altLang="en-US" sz="2800" i="1" dirty="0">
                <a:sym typeface="Symbol" pitchFamily="2" charset="2"/>
              </a:rPr>
              <a:t> B)</a:t>
            </a:r>
            <a:endParaRPr lang="en-US" altLang="en-US" sz="2800" dirty="0">
              <a:sym typeface="Symbol" pitchFamily="2" charset="2"/>
            </a:endParaRPr>
          </a:p>
          <a:p>
            <a:pPr marL="762000" lvl="1" indent="-304800">
              <a:buNone/>
              <a:tabLst>
                <a:tab pos="803275" algn="l"/>
                <a:tab pos="2633663" algn="l"/>
                <a:tab pos="3140075" algn="l"/>
              </a:tabLst>
            </a:pPr>
            <a:r>
              <a:rPr lang="en-US" altLang="en-US" sz="2800" dirty="0">
                <a:sym typeface="Symbol" pitchFamily="2" charset="2"/>
              </a:rPr>
              <a:t>3.	</a:t>
            </a:r>
            <a:r>
              <a:rPr lang="en-US" altLang="en-US" sz="2800" i="1" dirty="0">
                <a:sym typeface="MS LineDraw" pitchFamily="49" charset="2"/>
              </a:rPr>
              <a:t>result = ABCG</a:t>
            </a:r>
            <a:r>
              <a:rPr lang="en-US" altLang="en-US" sz="2800" i="1" dirty="0">
                <a:sym typeface="Monotype Sorts" pitchFamily="2" charset="2"/>
              </a:rPr>
              <a:t>H	(CG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H</a:t>
            </a:r>
            <a:r>
              <a:rPr lang="en-US" altLang="en-US" sz="2800" dirty="0">
                <a:sym typeface="Monotype Sorts" pitchFamily="2" charset="2"/>
              </a:rPr>
              <a:t> and </a:t>
            </a:r>
            <a:r>
              <a:rPr lang="en-US" altLang="en-US" sz="2800" i="1" dirty="0">
                <a:sym typeface="Monotype Sorts" pitchFamily="2" charset="2"/>
              </a:rPr>
              <a:t>CG </a:t>
            </a:r>
            <a:r>
              <a:rPr lang="en-US" altLang="en-US" sz="2800" dirty="0">
                <a:sym typeface="Symbol" pitchFamily="2" charset="2"/>
              </a:rPr>
              <a:t> </a:t>
            </a:r>
            <a:r>
              <a:rPr lang="en-US" altLang="en-US" sz="2800" i="1" dirty="0">
                <a:sym typeface="Symbol" pitchFamily="2" charset="2"/>
              </a:rPr>
              <a:t>AGBC)</a:t>
            </a:r>
          </a:p>
          <a:p>
            <a:pPr marL="762000" lvl="1" indent="-304800">
              <a:buNone/>
              <a:tabLst>
                <a:tab pos="803275" algn="l"/>
                <a:tab pos="2633663" algn="l"/>
                <a:tab pos="3140075" algn="l"/>
              </a:tabLst>
            </a:pPr>
            <a:r>
              <a:rPr lang="en-US" altLang="en-US" sz="2800" dirty="0">
                <a:sym typeface="Symbol" pitchFamily="2" charset="2"/>
              </a:rPr>
              <a:t>4.	</a:t>
            </a:r>
            <a:r>
              <a:rPr lang="en-US" altLang="en-US" sz="2800" i="1" dirty="0">
                <a:sym typeface="MS LineDraw" pitchFamily="49" charset="2"/>
              </a:rPr>
              <a:t>result = ABCG</a:t>
            </a:r>
            <a:r>
              <a:rPr lang="en-US" altLang="en-US" sz="2800" i="1" dirty="0">
                <a:sym typeface="Monotype Sorts" pitchFamily="2" charset="2"/>
              </a:rPr>
              <a:t>HI	(CG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I</a:t>
            </a:r>
            <a:r>
              <a:rPr lang="en-US" altLang="en-US" sz="2800" dirty="0">
                <a:sym typeface="Monotype Sorts" pitchFamily="2" charset="2"/>
              </a:rPr>
              <a:t> and </a:t>
            </a:r>
            <a:r>
              <a:rPr lang="en-US" altLang="en-US" sz="2800" i="1" dirty="0">
                <a:sym typeface="Monotype Sorts" pitchFamily="2" charset="2"/>
              </a:rPr>
              <a:t>CG </a:t>
            </a:r>
            <a:r>
              <a:rPr lang="en-US" altLang="en-US" sz="2800" dirty="0">
                <a:sym typeface="Symbol" pitchFamily="2" charset="2"/>
              </a:rPr>
              <a:t> </a:t>
            </a:r>
            <a:r>
              <a:rPr lang="en-US" altLang="en-US" sz="2800" i="1" dirty="0">
                <a:sym typeface="Symbol" pitchFamily="2" charset="2"/>
              </a:rPr>
              <a:t>AGBCH)</a:t>
            </a:r>
          </a:p>
          <a:p>
            <a:pPr>
              <a:tabLst>
                <a:tab pos="803275" algn="l"/>
                <a:tab pos="2633663" algn="l"/>
                <a:tab pos="3140075" algn="l"/>
              </a:tabLst>
            </a:pPr>
            <a:r>
              <a:rPr lang="en-US" altLang="en-US" sz="3200" dirty="0">
                <a:sym typeface="Symbol" pitchFamily="2" charset="2"/>
              </a:rPr>
              <a:t>Is </a:t>
            </a:r>
            <a:r>
              <a:rPr lang="en-US" altLang="en-US" sz="3200" i="1" dirty="0">
                <a:sym typeface="Symbol" pitchFamily="2" charset="2"/>
              </a:rPr>
              <a:t>AG</a:t>
            </a:r>
            <a:r>
              <a:rPr lang="en-US" altLang="en-US" sz="3200" dirty="0">
                <a:sym typeface="Symbol" pitchFamily="2" charset="2"/>
              </a:rPr>
              <a:t> a candidate key?  </a:t>
            </a:r>
          </a:p>
          <a:p>
            <a:pPr marL="762000" lvl="1" indent="-304800">
              <a:buFont typeface="Monotype Sorts" pitchFamily="2" charset="2"/>
              <a:buAutoNum type="arabicPeriod"/>
              <a:tabLst>
                <a:tab pos="803275" algn="l"/>
                <a:tab pos="2633663" algn="l"/>
                <a:tab pos="3140075" algn="l"/>
              </a:tabLst>
            </a:pPr>
            <a:r>
              <a:rPr lang="en-US" altLang="en-US" sz="2800" dirty="0">
                <a:sym typeface="Symbol" pitchFamily="2" charset="2"/>
              </a:rPr>
              <a:t>Is AG a super key?</a:t>
            </a:r>
          </a:p>
          <a:p>
            <a:pPr marL="1163638" lvl="2" indent="-304800">
              <a:buFont typeface="Monotype Sorts" pitchFamily="2" charset="2"/>
              <a:buAutoNum type="arabicPeriod"/>
              <a:tabLst>
                <a:tab pos="803275" algn="l"/>
                <a:tab pos="2633663" algn="l"/>
                <a:tab pos="3140075" algn="l"/>
              </a:tabLst>
            </a:pPr>
            <a:r>
              <a:rPr lang="en-US" altLang="en-US" sz="2400" dirty="0">
                <a:sym typeface="Symbol" pitchFamily="2" charset="2"/>
              </a:rPr>
              <a:t>Does </a:t>
            </a:r>
            <a:r>
              <a:rPr lang="en-US" altLang="en-US" sz="2400" i="1" dirty="0">
                <a:sym typeface="Symbol" pitchFamily="2" charset="2"/>
              </a:rPr>
              <a:t>AG </a:t>
            </a:r>
            <a:r>
              <a:rPr lang="en-US" altLang="en-US" sz="2400" dirty="0">
                <a:sym typeface="Symbol" pitchFamily="2" charset="2"/>
              </a:rPr>
              <a:t></a:t>
            </a:r>
            <a:r>
              <a:rPr lang="en-US" altLang="en-US" sz="2400" dirty="0">
                <a:sym typeface="Monotype Sorts" pitchFamily="2" charset="2"/>
              </a:rPr>
              <a:t> </a:t>
            </a:r>
            <a:r>
              <a:rPr lang="en-US" altLang="en-US" sz="2400" i="1" dirty="0">
                <a:sym typeface="Monotype Sorts" pitchFamily="2" charset="2"/>
              </a:rPr>
              <a:t>R? == </a:t>
            </a:r>
            <a:r>
              <a:rPr lang="en-US" altLang="en-US" sz="2400" dirty="0">
                <a:sym typeface="Monotype Sorts" pitchFamily="2" charset="2"/>
              </a:rPr>
              <a:t>Is (AG)</a:t>
            </a:r>
            <a:r>
              <a:rPr lang="en-US" altLang="en-US" sz="2400" baseline="30000" dirty="0">
                <a:sym typeface="Monotype Sorts" pitchFamily="2" charset="2"/>
              </a:rPr>
              <a:t>+ </a:t>
            </a:r>
            <a:r>
              <a:rPr lang="en-US" altLang="en-US" sz="2400" dirty="0">
                <a:sym typeface="Symbol" pitchFamily="2" charset="2"/>
              </a:rPr>
              <a:t> R</a:t>
            </a:r>
            <a:endParaRPr lang="en-US" altLang="en-US" sz="2400" i="1" dirty="0">
              <a:sym typeface="Monotype Sorts" pitchFamily="2" charset="2"/>
            </a:endParaRPr>
          </a:p>
          <a:p>
            <a:pPr marL="762000" lvl="1" indent="-304800">
              <a:buFont typeface="Monotype Sorts" pitchFamily="2" charset="2"/>
              <a:buAutoNum type="arabicPeriod" startAt="2"/>
              <a:tabLst>
                <a:tab pos="803275" algn="l"/>
                <a:tab pos="2633663" algn="l"/>
                <a:tab pos="3140075" algn="l"/>
              </a:tabLst>
            </a:pPr>
            <a:r>
              <a:rPr lang="en-US" altLang="en-US" sz="2800" dirty="0">
                <a:sym typeface="Monotype Sorts" pitchFamily="2" charset="2"/>
              </a:rPr>
              <a:t>Is any subset of AG a </a:t>
            </a:r>
            <a:r>
              <a:rPr lang="en-US" altLang="en-US" sz="2800" dirty="0" err="1">
                <a:sym typeface="Monotype Sorts" pitchFamily="2" charset="2"/>
              </a:rPr>
              <a:t>superkey</a:t>
            </a:r>
            <a:r>
              <a:rPr lang="en-US" altLang="en-US" sz="2800" dirty="0">
                <a:sym typeface="Monotype Sorts" pitchFamily="2" charset="2"/>
              </a:rPr>
              <a:t>?</a:t>
            </a:r>
          </a:p>
          <a:p>
            <a:pPr marL="1163638" lvl="2" indent="-304800">
              <a:buFont typeface="Monotype Sorts" pitchFamily="2" charset="2"/>
              <a:buAutoNum type="arabicPeriod"/>
              <a:tabLst>
                <a:tab pos="803275" algn="l"/>
                <a:tab pos="2633663" algn="l"/>
                <a:tab pos="3140075" algn="l"/>
              </a:tabLst>
            </a:pPr>
            <a:r>
              <a:rPr lang="en-US" altLang="en-US" sz="2400" dirty="0">
                <a:sym typeface="Monotype Sorts" pitchFamily="2" charset="2"/>
              </a:rPr>
              <a:t>Does </a:t>
            </a:r>
            <a:r>
              <a:rPr lang="en-US" altLang="en-US" sz="2400" i="1" dirty="0">
                <a:sym typeface="Monotype Sorts" pitchFamily="2" charset="2"/>
              </a:rPr>
              <a:t>A</a:t>
            </a:r>
            <a:r>
              <a:rPr lang="en-US" altLang="en-US" sz="2400" dirty="0">
                <a:sym typeface="Monotype Sorts" pitchFamily="2" charset="2"/>
              </a:rPr>
              <a:t> </a:t>
            </a:r>
            <a:r>
              <a:rPr lang="en-US" altLang="en-US" sz="2400" dirty="0">
                <a:sym typeface="Symbol" pitchFamily="2" charset="2"/>
              </a:rPr>
              <a:t></a:t>
            </a:r>
            <a:r>
              <a:rPr lang="en-US" altLang="en-US" sz="2400" dirty="0">
                <a:sym typeface="Monotype Sorts" pitchFamily="2" charset="2"/>
              </a:rPr>
              <a:t> </a:t>
            </a:r>
            <a:r>
              <a:rPr lang="en-US" altLang="en-US" sz="2400" i="1" dirty="0">
                <a:sym typeface="Monotype Sorts" pitchFamily="2" charset="2"/>
              </a:rPr>
              <a:t>R</a:t>
            </a:r>
            <a:r>
              <a:rPr lang="en-US" altLang="en-US" sz="2400" dirty="0">
                <a:sym typeface="Monotype Sorts" pitchFamily="2" charset="2"/>
              </a:rPr>
              <a:t>? </a:t>
            </a:r>
            <a:r>
              <a:rPr lang="en-US" altLang="en-US" sz="2400" i="1" dirty="0">
                <a:sym typeface="Monotype Sorts" pitchFamily="2" charset="2"/>
              </a:rPr>
              <a:t>== </a:t>
            </a:r>
            <a:r>
              <a:rPr lang="en-US" altLang="en-US" sz="2400" dirty="0">
                <a:sym typeface="Monotype Sorts" pitchFamily="2" charset="2"/>
              </a:rPr>
              <a:t>Is (A)</a:t>
            </a:r>
            <a:r>
              <a:rPr lang="en-US" altLang="en-US" sz="2400" baseline="30000" dirty="0">
                <a:sym typeface="Monotype Sorts" pitchFamily="2" charset="2"/>
              </a:rPr>
              <a:t>+ </a:t>
            </a:r>
            <a:r>
              <a:rPr lang="en-US" altLang="en-US" sz="2400" dirty="0">
                <a:sym typeface="Symbol" pitchFamily="2" charset="2"/>
              </a:rPr>
              <a:t> R</a:t>
            </a:r>
            <a:endParaRPr lang="en-US" altLang="en-US" sz="2400" dirty="0">
              <a:sym typeface="Monotype Sorts" pitchFamily="2" charset="2"/>
            </a:endParaRPr>
          </a:p>
          <a:p>
            <a:pPr marL="1163638" lvl="2" indent="-304800">
              <a:buFont typeface="Monotype Sorts" pitchFamily="2" charset="2"/>
              <a:buAutoNum type="arabicPeriod"/>
              <a:tabLst>
                <a:tab pos="803275" algn="l"/>
                <a:tab pos="2633663" algn="l"/>
                <a:tab pos="3140075" algn="l"/>
              </a:tabLst>
            </a:pPr>
            <a:r>
              <a:rPr lang="en-US" altLang="en-US" sz="2400" dirty="0">
                <a:sym typeface="Monotype Sorts" pitchFamily="2" charset="2"/>
              </a:rPr>
              <a:t>Does </a:t>
            </a:r>
            <a:r>
              <a:rPr lang="en-US" altLang="en-US" sz="2400" i="1" dirty="0">
                <a:sym typeface="Monotype Sorts" pitchFamily="2" charset="2"/>
              </a:rPr>
              <a:t>G</a:t>
            </a:r>
            <a:r>
              <a:rPr lang="en-US" altLang="en-US" sz="2400" dirty="0">
                <a:sym typeface="Monotype Sorts" pitchFamily="2" charset="2"/>
              </a:rPr>
              <a:t> </a:t>
            </a:r>
            <a:r>
              <a:rPr lang="en-US" altLang="en-US" sz="2400" dirty="0">
                <a:sym typeface="Symbol" pitchFamily="2" charset="2"/>
              </a:rPr>
              <a:t></a:t>
            </a:r>
            <a:r>
              <a:rPr lang="en-US" altLang="en-US" sz="2400" dirty="0">
                <a:sym typeface="Monotype Sorts" pitchFamily="2" charset="2"/>
              </a:rPr>
              <a:t> </a:t>
            </a:r>
            <a:r>
              <a:rPr lang="en-US" altLang="en-US" sz="2400" i="1" dirty="0">
                <a:sym typeface="Monotype Sorts" pitchFamily="2" charset="2"/>
              </a:rPr>
              <a:t>R</a:t>
            </a:r>
            <a:r>
              <a:rPr lang="en-US" altLang="en-US" sz="2400" dirty="0">
                <a:sym typeface="Monotype Sorts" pitchFamily="2" charset="2"/>
              </a:rPr>
              <a:t>? == Is (G)</a:t>
            </a:r>
            <a:r>
              <a:rPr lang="en-US" altLang="en-US" sz="2400" baseline="30000" dirty="0">
                <a:sym typeface="Monotype Sorts" pitchFamily="2" charset="2"/>
              </a:rPr>
              <a:t>+ </a:t>
            </a:r>
            <a:r>
              <a:rPr lang="en-US" altLang="en-US" sz="2400" dirty="0">
                <a:sym typeface="Symbol" pitchFamily="2" charset="2"/>
              </a:rPr>
              <a:t> R</a:t>
            </a:r>
          </a:p>
        </p:txBody>
      </p:sp>
      <p:sp>
        <p:nvSpPr>
          <p:cNvPr id="2" name="Rectangle 1">
            <a:extLst>
              <a:ext uri="{FF2B5EF4-FFF2-40B4-BE49-F238E27FC236}">
                <a16:creationId xmlns:a16="http://schemas.microsoft.com/office/drawing/2014/main" xmlns="" id="{C5193A95-0E21-354A-B58D-031C4E05A9D4}"/>
              </a:ext>
            </a:extLst>
          </p:cNvPr>
          <p:cNvSpPr/>
          <p:nvPr/>
        </p:nvSpPr>
        <p:spPr>
          <a:xfrm>
            <a:off x="657224" y="1913144"/>
            <a:ext cx="6096000" cy="2677656"/>
          </a:xfrm>
          <a:prstGeom prst="rect">
            <a:avLst/>
          </a:prstGeom>
        </p:spPr>
        <p:txBody>
          <a:bodyPr>
            <a:spAutoFit/>
          </a:bodyPr>
          <a:lstStyle/>
          <a:p>
            <a:pPr>
              <a:tabLst>
                <a:tab pos="803275" algn="l"/>
              </a:tabLst>
            </a:pPr>
            <a:r>
              <a:rPr lang="en-US" altLang="en-US" sz="2800" i="1" dirty="0"/>
              <a:t>R = (A, B, C, G, H, I)</a:t>
            </a:r>
            <a:br>
              <a:rPr lang="en-US" altLang="en-US" sz="2800" i="1" dirty="0"/>
            </a:br>
            <a:r>
              <a:rPr lang="en-US" altLang="en-US" sz="2800" i="1" dirty="0"/>
              <a:t>F = </a:t>
            </a:r>
            <a:r>
              <a:rPr lang="en-US" altLang="en-US" sz="2800" dirty="0"/>
              <a:t>{  </a:t>
            </a:r>
            <a:r>
              <a:rPr lang="en-US" altLang="en-US" sz="2800" i="1" dirty="0">
                <a:sym typeface="Iconic Symbols Ext" pitchFamily="2" charset="2"/>
              </a:rPr>
              <a:t>A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B</a:t>
            </a:r>
          </a:p>
          <a:p>
            <a:pPr>
              <a:tabLst>
                <a:tab pos="803275" algn="l"/>
              </a:tabLst>
            </a:pPr>
            <a:r>
              <a:rPr lang="en-US" altLang="en-US" sz="2800" i="1" dirty="0">
                <a:sym typeface="Monotype Sorts" pitchFamily="2" charset="2"/>
              </a:rPr>
              <a:t>	</a:t>
            </a:r>
            <a:r>
              <a:rPr lang="en-US" altLang="en-US" sz="2800" i="1" dirty="0">
                <a:sym typeface="Iconic Symbols Ext" pitchFamily="2" charset="2"/>
              </a:rPr>
              <a:t>A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C</a:t>
            </a:r>
            <a:br>
              <a:rPr lang="en-US" altLang="en-US" sz="2800" i="1" dirty="0">
                <a:sym typeface="Monotype Sorts" pitchFamily="2" charset="2"/>
              </a:rPr>
            </a:br>
            <a:r>
              <a:rPr lang="en-US" altLang="en-US" sz="2800" i="1" dirty="0">
                <a:sym typeface="Monotype Sorts" pitchFamily="2" charset="2"/>
              </a:rPr>
              <a:t>	</a:t>
            </a:r>
            <a:r>
              <a:rPr lang="en-US" altLang="en-US" sz="2800" i="1" dirty="0">
                <a:sym typeface="Iconic Symbols Ext" pitchFamily="2" charset="2"/>
              </a:rPr>
              <a:t>CG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H</a:t>
            </a:r>
            <a:br>
              <a:rPr lang="en-US" altLang="en-US" sz="2800" i="1" dirty="0">
                <a:sym typeface="Monotype Sorts" pitchFamily="2" charset="2"/>
              </a:rPr>
            </a:br>
            <a:r>
              <a:rPr lang="en-US" altLang="en-US" sz="2800" i="1" dirty="0">
                <a:sym typeface="Monotype Sorts" pitchFamily="2" charset="2"/>
              </a:rPr>
              <a:t>	</a:t>
            </a:r>
            <a:r>
              <a:rPr lang="en-US" altLang="en-US" sz="2800" i="1" dirty="0">
                <a:sym typeface="Iconic Symbols Ext" pitchFamily="2" charset="2"/>
              </a:rPr>
              <a:t>CG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I</a:t>
            </a:r>
            <a:br>
              <a:rPr lang="en-US" altLang="en-US" sz="2800" i="1" dirty="0">
                <a:sym typeface="Monotype Sorts" pitchFamily="2" charset="2"/>
              </a:rPr>
            </a:br>
            <a:r>
              <a:rPr lang="en-US" altLang="en-US" sz="2800" i="1" dirty="0">
                <a:sym typeface="Monotype Sorts" pitchFamily="2" charset="2"/>
              </a:rPr>
              <a:t>	   </a:t>
            </a:r>
            <a:r>
              <a:rPr lang="en-US" altLang="en-US" sz="2800" i="1" dirty="0">
                <a:sym typeface="Iconic Symbols Ext" pitchFamily="2" charset="2"/>
              </a:rPr>
              <a:t>B </a:t>
            </a:r>
            <a:r>
              <a:rPr lang="en-US" altLang="en-US" sz="2800" dirty="0">
                <a:sym typeface="Symbol" pitchFamily="2" charset="2"/>
              </a:rPr>
              <a:t></a:t>
            </a:r>
            <a:r>
              <a:rPr lang="en-US" altLang="en-US" sz="2800" dirty="0">
                <a:sym typeface="Monotype Sorts" pitchFamily="2" charset="2"/>
              </a:rPr>
              <a:t> </a:t>
            </a:r>
            <a:r>
              <a:rPr lang="en-US" altLang="en-US" sz="2800" i="1" dirty="0">
                <a:sym typeface="Monotype Sorts" pitchFamily="2" charset="2"/>
              </a:rPr>
              <a:t>H</a:t>
            </a:r>
            <a:r>
              <a:rPr lang="en-US" altLang="en-US" sz="2800" dirty="0">
                <a:sym typeface="Monotype Sorts" pitchFamily="2" charset="2"/>
              </a:rPr>
              <a:t>}</a:t>
            </a:r>
            <a:endParaRPr lang="en-US" altLang="en-US" sz="2800" dirty="0">
              <a:sym typeface="MS LineDraw" pitchFamily="49" charset="2"/>
            </a:endParaRPr>
          </a:p>
        </p:txBody>
      </p:sp>
    </p:spTree>
    <p:extLst>
      <p:ext uri="{BB962C8B-B14F-4D97-AF65-F5344CB8AC3E}">
        <p14:creationId xmlns:p14="http://schemas.microsoft.com/office/powerpoint/2010/main" val="387807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9635">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09635">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09635">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709635">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t>Identifying Functional Dependencies </a:t>
            </a:r>
          </a:p>
        </p:txBody>
      </p:sp>
      <p:sp>
        <p:nvSpPr>
          <p:cNvPr id="65539" name="Rectangle 3"/>
          <p:cNvSpPr>
            <a:spLocks noGrp="1" noChangeArrowheads="1"/>
          </p:cNvSpPr>
          <p:nvPr>
            <p:ph idx="1"/>
          </p:nvPr>
        </p:nvSpPr>
        <p:spPr bwMode="auto">
          <a:xfrm>
            <a:off x="676656" y="2011680"/>
            <a:ext cx="10753725" cy="4278588"/>
          </a:xfrm>
        </p:spPr>
        <p:txBody>
          <a:bodyPr wrap="square" numCol="1" anchor="t" anchorCtr="0" compatLnSpc="1">
            <a:prstTxWarp prst="textNoShape">
              <a:avLst/>
            </a:prstTxWarp>
            <a:normAutofit/>
          </a:bodyPr>
          <a:lstStyle/>
          <a:p>
            <a:r>
              <a:rPr lang="en-US" altLang="en-US" dirty="0" smtClean="0"/>
              <a:t>Identifying all functional dependencies between a set of attributes is relatively simple if the meaning of each attribute and the relationships between the attributes are well understood. </a:t>
            </a:r>
          </a:p>
          <a:p>
            <a:endParaRPr lang="en-US" altLang="en-US" dirty="0" smtClean="0"/>
          </a:p>
          <a:p>
            <a:r>
              <a:rPr lang="en-US" altLang="en-US" dirty="0" smtClean="0"/>
              <a:t>This information should be provided by the enterprise in the form of discussions with users and/or documentation such as the users’ requirements specification. </a:t>
            </a:r>
          </a:p>
          <a:p>
            <a:endParaRPr lang="en-US" altLang="en-US" dirty="0"/>
          </a:p>
          <a:p>
            <a:r>
              <a:rPr lang="en-US" altLang="en-US" dirty="0"/>
              <a:t>However, if the users are unavailable for consultation and/or the documentation is incomplete then depending on the database application it may be necessary for the database designer to use their common sense and/or experience to provide the missing information. </a:t>
            </a:r>
          </a:p>
          <a:p>
            <a:endParaRPr lang="en-US" altLang="en-US" dirty="0" smtClean="0"/>
          </a:p>
        </p:txBody>
      </p:sp>
      <p:sp>
        <p:nvSpPr>
          <p:cNvPr id="6554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1543099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7792" y="302980"/>
            <a:ext cx="10772775" cy="1658198"/>
          </a:xfrm>
        </p:spPr>
        <p:txBody>
          <a:bodyPr/>
          <a:lstStyle/>
          <a:p>
            <a:r>
              <a:rPr lang="en-US" dirty="0" smtClean="0"/>
              <a:t>Outline</a:t>
            </a:r>
          </a:p>
        </p:txBody>
      </p:sp>
      <p:sp>
        <p:nvSpPr>
          <p:cNvPr id="8195" name="Rectangle 3"/>
          <p:cNvSpPr>
            <a:spLocks noGrp="1" noChangeArrowheads="1"/>
          </p:cNvSpPr>
          <p:nvPr>
            <p:ph idx="1"/>
          </p:nvPr>
        </p:nvSpPr>
        <p:spPr>
          <a:xfrm>
            <a:off x="857250" y="1695485"/>
            <a:ext cx="10722301" cy="4936051"/>
          </a:xfrm>
        </p:spPr>
        <p:txBody>
          <a:bodyPr rtlCol="0">
            <a:normAutofit/>
          </a:bodyPr>
          <a:lstStyle/>
          <a:p>
            <a:pPr lvl="0"/>
            <a:r>
              <a:rPr lang="en-US" dirty="0" smtClean="0"/>
              <a:t>Data </a:t>
            </a:r>
            <a:r>
              <a:rPr lang="en-US" dirty="0"/>
              <a:t>Redundancy and Update Anomalies</a:t>
            </a:r>
            <a:endParaRPr lang="en-US" sz="1800" dirty="0"/>
          </a:p>
          <a:p>
            <a:pPr lvl="1"/>
            <a:r>
              <a:rPr lang="en-US" dirty="0"/>
              <a:t>Insertion Anomalies</a:t>
            </a:r>
            <a:endParaRPr lang="en-US" sz="1800" dirty="0"/>
          </a:p>
          <a:p>
            <a:pPr lvl="1"/>
            <a:r>
              <a:rPr lang="en-US" dirty="0"/>
              <a:t>Deletion Anomalies</a:t>
            </a:r>
            <a:endParaRPr lang="en-US" sz="1800" dirty="0"/>
          </a:p>
          <a:p>
            <a:pPr lvl="1"/>
            <a:r>
              <a:rPr lang="en-US" dirty="0"/>
              <a:t>Modification Anomalies</a:t>
            </a:r>
            <a:endParaRPr lang="en-US" sz="1800" dirty="0"/>
          </a:p>
          <a:p>
            <a:pPr lvl="0"/>
            <a:r>
              <a:rPr lang="en-US" dirty="0"/>
              <a:t>Functional Dependencies</a:t>
            </a:r>
            <a:endParaRPr lang="en-US" sz="1800" dirty="0"/>
          </a:p>
          <a:p>
            <a:pPr lvl="1"/>
            <a:r>
              <a:rPr lang="en-US" dirty="0"/>
              <a:t>Characteristics of Functional Dependencies </a:t>
            </a:r>
          </a:p>
          <a:p>
            <a:pPr lvl="1"/>
            <a:r>
              <a:rPr lang="en-US" dirty="0" smtClean="0"/>
              <a:t>Identifying </a:t>
            </a:r>
            <a:r>
              <a:rPr lang="en-US" dirty="0"/>
              <a:t>Functional </a:t>
            </a:r>
            <a:r>
              <a:rPr lang="en-US" dirty="0" smtClean="0"/>
              <a:t>Dependencies</a:t>
            </a:r>
            <a:endParaRPr lang="en-US" sz="1800" dirty="0"/>
          </a:p>
          <a:p>
            <a:pPr lvl="1"/>
            <a:r>
              <a:rPr lang="en-US" dirty="0"/>
              <a:t>Identifying the Primary Key for a Relation</a:t>
            </a:r>
            <a:endParaRPr lang="en-US" sz="1800" dirty="0"/>
          </a:p>
          <a:p>
            <a:pPr lvl="0"/>
            <a:r>
              <a:rPr lang="en-US" dirty="0"/>
              <a:t>Using Functional </a:t>
            </a:r>
            <a:r>
              <a:rPr lang="en-US" dirty="0" smtClean="0"/>
              <a:t>Dependencies</a:t>
            </a:r>
          </a:p>
        </p:txBody>
      </p:sp>
    </p:spTree>
    <p:extLst>
      <p:ext uri="{BB962C8B-B14F-4D97-AF65-F5344CB8AC3E}">
        <p14:creationId xmlns:p14="http://schemas.microsoft.com/office/powerpoint/2010/main" val="3316441216"/>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altLang="en-US" sz="4400" dirty="0" smtClean="0"/>
              <a:t>Example - Using sample data to identify functional dependencies.</a:t>
            </a:r>
          </a:p>
        </p:txBody>
      </p:sp>
      <p:sp>
        <p:nvSpPr>
          <p:cNvPr id="69635" name="Rectangle 3"/>
          <p:cNvSpPr>
            <a:spLocks noGrp="1" noChangeArrowheads="1"/>
          </p:cNvSpPr>
          <p:nvPr>
            <p:ph idx="1"/>
          </p:nvPr>
        </p:nvSpPr>
        <p:spPr bwMode="auto"/>
        <p:txBody>
          <a:bodyPr wrap="square" numCol="1" anchor="t" anchorCtr="0" compatLnSpc="1">
            <a:prstTxWarp prst="textNoShape">
              <a:avLst/>
            </a:prstTxWarp>
          </a:bodyPr>
          <a:lstStyle/>
          <a:p>
            <a:endParaRPr lang="en-US" altLang="en-US" dirty="0" smtClean="0"/>
          </a:p>
          <a:p>
            <a:r>
              <a:rPr lang="en-US" altLang="en-US" dirty="0" smtClean="0"/>
              <a:t>Consider the data for attributes denoted A, B, C, D, and E in the Sample relation</a:t>
            </a:r>
          </a:p>
          <a:p>
            <a:endParaRPr lang="en-US" altLang="en-US" dirty="0" smtClean="0"/>
          </a:p>
          <a:p>
            <a:r>
              <a:rPr lang="en-US" altLang="en-US" dirty="0" smtClean="0"/>
              <a:t>Important to establish that sample data values shown in relation are representative of all possible values that can be held by attributes A, B, C, D, and E. Assume true despite the relatively small amount of data shown in this relation. </a:t>
            </a:r>
          </a:p>
        </p:txBody>
      </p:sp>
      <p:sp>
        <p:nvSpPr>
          <p:cNvPr id="69637"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955540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37381" y="234613"/>
            <a:ext cx="10772775" cy="1658198"/>
          </a:xfrm>
        </p:spPr>
        <p:txBody>
          <a:bodyPr>
            <a:normAutofit/>
          </a:bodyPr>
          <a:lstStyle/>
          <a:p>
            <a:r>
              <a:rPr lang="en-US" altLang="en-US" sz="4000" dirty="0" smtClean="0"/>
              <a:t>Example - Using sample data to identify functional dependencies.</a:t>
            </a:r>
          </a:p>
        </p:txBody>
      </p:sp>
      <p:pic>
        <p:nvPicPr>
          <p:cNvPr id="70659" name="Picture 8" descr="C13NF06"/>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810" t="-251" b="42441"/>
          <a:stretch/>
        </p:blipFill>
        <p:spPr bwMode="auto">
          <a:xfrm>
            <a:off x="2279650" y="1628776"/>
            <a:ext cx="7488238" cy="2561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1" name="Text Box 10"/>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401266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37381" y="234613"/>
            <a:ext cx="10772775" cy="1658198"/>
          </a:xfrm>
        </p:spPr>
        <p:txBody>
          <a:bodyPr>
            <a:normAutofit/>
          </a:bodyPr>
          <a:lstStyle/>
          <a:p>
            <a:r>
              <a:rPr lang="en-US" altLang="en-US" sz="4000" dirty="0" smtClean="0"/>
              <a:t>Example - Using sample data to identify functional dependencies.</a:t>
            </a:r>
          </a:p>
        </p:txBody>
      </p:sp>
      <p:pic>
        <p:nvPicPr>
          <p:cNvPr id="70659" name="Picture 8" descr="C13NF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810" t="-253"/>
          <a:stretch>
            <a:fillRect/>
          </a:stretch>
        </p:blipFill>
        <p:spPr bwMode="auto">
          <a:xfrm>
            <a:off x="2279650" y="1628776"/>
            <a:ext cx="7488238" cy="444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1" name="Text Box 10"/>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3961000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n-US" altLang="en-US" sz="4400" dirty="0" smtClean="0"/>
              <a:t>Example - Using sample data to identify functional dependencies.</a:t>
            </a:r>
          </a:p>
        </p:txBody>
      </p:sp>
      <p:sp>
        <p:nvSpPr>
          <p:cNvPr id="7168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smtClean="0"/>
              <a:t>Function dependencies between attributes A to E in the Sample relation.</a:t>
            </a:r>
          </a:p>
          <a:p>
            <a:endParaRPr lang="en-US" altLang="en-US" dirty="0" smtClean="0"/>
          </a:p>
          <a:p>
            <a:pPr>
              <a:buFont typeface="Monotype Sorts" pitchFamily="2" charset="2"/>
              <a:buNone/>
            </a:pPr>
            <a:r>
              <a:rPr lang="en-US" altLang="en-US" dirty="0" smtClean="0"/>
              <a:t>	A </a:t>
            </a:r>
            <a:r>
              <a:rPr lang="en-US" altLang="en-US" dirty="0" smtClean="0">
                <a:sym typeface="Symbol" panose="05050102010706020507" pitchFamily="18" charset="2"/>
              </a:rPr>
              <a:t></a:t>
            </a:r>
            <a:r>
              <a:rPr lang="en-US" altLang="en-US" dirty="0" smtClean="0"/>
              <a:t> C			(fd1)</a:t>
            </a:r>
          </a:p>
          <a:p>
            <a:pPr>
              <a:buFont typeface="Monotype Sorts" pitchFamily="2" charset="2"/>
              <a:buNone/>
            </a:pPr>
            <a:r>
              <a:rPr lang="en-US" altLang="en-US" dirty="0" smtClean="0"/>
              <a:t>	C </a:t>
            </a:r>
            <a:r>
              <a:rPr lang="en-US" altLang="en-US" dirty="0" smtClean="0">
                <a:sym typeface="Symbol" panose="05050102010706020507" pitchFamily="18" charset="2"/>
              </a:rPr>
              <a:t></a:t>
            </a:r>
            <a:r>
              <a:rPr lang="en-US" altLang="en-US" dirty="0" smtClean="0"/>
              <a:t> A			(fd2)</a:t>
            </a:r>
          </a:p>
          <a:p>
            <a:pPr>
              <a:buFont typeface="Monotype Sorts" pitchFamily="2" charset="2"/>
              <a:buNone/>
            </a:pPr>
            <a:r>
              <a:rPr lang="en-US" altLang="en-US" dirty="0" smtClean="0"/>
              <a:t>	B  </a:t>
            </a:r>
            <a:r>
              <a:rPr lang="en-US" altLang="en-US" dirty="0" smtClean="0">
                <a:sym typeface="Symbol" panose="05050102010706020507" pitchFamily="18" charset="2"/>
              </a:rPr>
              <a:t></a:t>
            </a:r>
            <a:r>
              <a:rPr lang="en-US" altLang="en-US" dirty="0" smtClean="0"/>
              <a:t> D		(fd3)</a:t>
            </a:r>
          </a:p>
          <a:p>
            <a:pPr>
              <a:buFont typeface="Monotype Sorts" pitchFamily="2" charset="2"/>
              <a:buNone/>
            </a:pPr>
            <a:r>
              <a:rPr lang="en-US" altLang="en-US" dirty="0" smtClean="0"/>
              <a:t>	A, B  </a:t>
            </a:r>
            <a:r>
              <a:rPr lang="en-US" altLang="en-US" dirty="0" smtClean="0">
                <a:sym typeface="Symbol" panose="05050102010706020507" pitchFamily="18" charset="2"/>
              </a:rPr>
              <a:t></a:t>
            </a:r>
            <a:r>
              <a:rPr lang="en-US" altLang="en-US" dirty="0" smtClean="0"/>
              <a:t>  E		(fd4)</a:t>
            </a:r>
          </a:p>
        </p:txBody>
      </p:sp>
      <p:sp>
        <p:nvSpPr>
          <p:cNvPr id="71685"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2286197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altLang="en-US" sz="4000" dirty="0" smtClean="0"/>
              <a:t>Identifying the Primary Key for a Relation using Functional Dependencies</a:t>
            </a:r>
          </a:p>
        </p:txBody>
      </p:sp>
      <p:sp>
        <p:nvSpPr>
          <p:cNvPr id="7270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smtClean="0"/>
              <a:t>Main purpose of identifying a set of functional dependencies for a relation is to specify the set of integrity constraints that must hold on a relation.</a:t>
            </a:r>
          </a:p>
          <a:p>
            <a:endParaRPr lang="en-US" altLang="en-US" dirty="0" smtClean="0"/>
          </a:p>
          <a:p>
            <a:r>
              <a:rPr lang="en-US" altLang="en-US" dirty="0" smtClean="0"/>
              <a:t>An important integrity constraint to consider first is the identification of candidate keys, one of which is selected to be the primary key for the relation. </a:t>
            </a:r>
          </a:p>
        </p:txBody>
      </p:sp>
      <p:sp>
        <p:nvSpPr>
          <p:cNvPr id="72709"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2936886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altLang="en-US" sz="4800" dirty="0" smtClean="0"/>
              <a:t>Example - Identifying Primary Key for Sample Relation</a:t>
            </a:r>
          </a:p>
        </p:txBody>
      </p:sp>
      <p:sp>
        <p:nvSpPr>
          <p:cNvPr id="75779" name="Rectangle 3"/>
          <p:cNvSpPr>
            <a:spLocks noGrp="1" noChangeArrowheads="1"/>
          </p:cNvSpPr>
          <p:nvPr>
            <p:ph idx="1"/>
          </p:nvPr>
        </p:nvSpPr>
        <p:spPr bwMode="auto">
          <a:xfrm>
            <a:off x="781524" y="2157731"/>
            <a:ext cx="10447650" cy="3858508"/>
          </a:xfrm>
        </p:spPr>
        <p:txBody>
          <a:bodyPr wrap="square" numCol="1" anchor="t" anchorCtr="0" compatLnSpc="1">
            <a:prstTxWarp prst="textNoShape">
              <a:avLst/>
            </a:prstTxWarp>
          </a:bodyPr>
          <a:lstStyle/>
          <a:p>
            <a:r>
              <a:rPr lang="en-US" altLang="en-US" dirty="0" smtClean="0"/>
              <a:t>Sample relation has four functional dependencies.</a:t>
            </a:r>
          </a:p>
          <a:p>
            <a:endParaRPr lang="en-GB" altLang="en-US" dirty="0" smtClean="0"/>
          </a:p>
          <a:p>
            <a:r>
              <a:rPr lang="en-US" altLang="en-US" dirty="0" smtClean="0"/>
              <a:t>The determinants in the Sample relation are A, B, C, and (A, B). However, the only determinant that functionally determines all the other attributes of the relation is (A, B). </a:t>
            </a:r>
          </a:p>
          <a:p>
            <a:endParaRPr lang="en-GB" altLang="en-US" dirty="0" smtClean="0"/>
          </a:p>
          <a:p>
            <a:r>
              <a:rPr lang="en-US" altLang="en-US" dirty="0" smtClean="0"/>
              <a:t>(A, B) is identified as the primary key for this relation. </a:t>
            </a:r>
          </a:p>
          <a:p>
            <a:endParaRPr lang="en-US" altLang="en-US" dirty="0" smtClean="0"/>
          </a:p>
        </p:txBody>
      </p:sp>
      <p:sp>
        <p:nvSpPr>
          <p:cNvPr id="7578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2900955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smtClean="0"/>
              <a:t>Chapter 14 of Database Systems: A </a:t>
            </a:r>
            <a:r>
              <a:rPr lang="en-US" dirty="0"/>
              <a:t>Practical Approach to Design, </a:t>
            </a:r>
            <a:r>
              <a:rPr lang="en-US" dirty="0" smtClean="0"/>
              <a:t>Implementation, and Management by Thomas </a:t>
            </a:r>
            <a:r>
              <a:rPr lang="en-US" dirty="0" err="1" smtClean="0"/>
              <a:t>Conolly</a:t>
            </a:r>
            <a:r>
              <a:rPr lang="en-US" dirty="0" smtClean="0"/>
              <a:t> 6</a:t>
            </a:r>
            <a:r>
              <a:rPr lang="en-US" baseline="30000" dirty="0" smtClean="0"/>
              <a:t>th</a:t>
            </a:r>
            <a:r>
              <a:rPr lang="en-US" dirty="0" smtClean="0"/>
              <a:t> Edition</a:t>
            </a:r>
          </a:p>
          <a:p>
            <a:r>
              <a:rPr lang="en-US" smtClean="0"/>
              <a:t>Chapter 8 </a:t>
            </a:r>
            <a:r>
              <a:rPr lang="en-US" dirty="0" smtClean="0"/>
              <a:t>of Database System Concepts by Abraham </a:t>
            </a:r>
            <a:r>
              <a:rPr lang="en-US" dirty="0" err="1" smtClean="0"/>
              <a:t>Silberschatz</a:t>
            </a:r>
            <a:endParaRPr lang="en-US" dirty="0"/>
          </a:p>
        </p:txBody>
      </p:sp>
    </p:spTree>
    <p:extLst>
      <p:ext uri="{BB962C8B-B14F-4D97-AF65-F5344CB8AC3E}">
        <p14:creationId xmlns:p14="http://schemas.microsoft.com/office/powerpoint/2010/main" val="2476449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www.db-book.com/db6/slide-dir/index.html</a:t>
            </a:r>
            <a:endParaRPr lang="en-US" dirty="0" smtClean="0"/>
          </a:p>
          <a:p>
            <a:r>
              <a:rPr lang="en-US" dirty="0">
                <a:hlinkClick r:id="rId3"/>
              </a:rPr>
              <a:t>https://</a:t>
            </a:r>
            <a:r>
              <a:rPr lang="en-US" dirty="0" smtClean="0">
                <a:hlinkClick r:id="rId3"/>
              </a:rPr>
              <a:t>www.pearson.com/us/higher-education/product/Connolly-Powerpoint-Slides-for-Database-Systems</a:t>
            </a:r>
            <a:endParaRPr lang="en-US" dirty="0" smtClean="0"/>
          </a:p>
          <a:p>
            <a:endParaRPr lang="en-US" dirty="0"/>
          </a:p>
        </p:txBody>
      </p:sp>
    </p:spTree>
    <p:extLst>
      <p:ext uri="{BB962C8B-B14F-4D97-AF65-F5344CB8AC3E}">
        <p14:creationId xmlns:p14="http://schemas.microsoft.com/office/powerpoint/2010/main" val="176647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57223" y="0"/>
            <a:ext cx="10772775" cy="1658198"/>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sz="4400" dirty="0" smtClean="0"/>
              <a:t>Characteristics of Functional Dependencies</a:t>
            </a:r>
          </a:p>
        </p:txBody>
      </p:sp>
      <p:sp>
        <p:nvSpPr>
          <p:cNvPr id="50179" name="Rectangle 3"/>
          <p:cNvSpPr>
            <a:spLocks noGrp="1" noChangeArrowheads="1"/>
          </p:cNvSpPr>
          <p:nvPr>
            <p:ph idx="1"/>
          </p:nvPr>
        </p:nvSpPr>
        <p:spPr bwMode="auto">
          <a:xfrm>
            <a:off x="801121" y="1473286"/>
            <a:ext cx="10484977" cy="46556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rtlCol="0" anchor="t" anchorCtr="0" compatLnSpc="1">
            <a:prstTxWarp prst="textNoShape">
              <a:avLst/>
            </a:prstTxWarp>
            <a:normAutofit lnSpcReduction="10000"/>
          </a:bodyPr>
          <a:lstStyle/>
          <a:p>
            <a:r>
              <a:rPr lang="en-GB" altLang="en-US" dirty="0"/>
              <a:t>Functional dependency describes relationship between attributes.</a:t>
            </a:r>
          </a:p>
          <a:p>
            <a:r>
              <a:rPr lang="en-GB" altLang="en-US" dirty="0" smtClean="0"/>
              <a:t>For </a:t>
            </a:r>
            <a:r>
              <a:rPr lang="en-GB" altLang="en-US" dirty="0"/>
              <a:t>example, if A and B are attributes of relation R, B is functionally dependent on A (denoted A </a:t>
            </a:r>
            <a:r>
              <a:rPr lang="en-GB" altLang="en-US" dirty="0">
                <a:sym typeface="Symbol" panose="05050102010706020507" pitchFamily="18" charset="2"/>
              </a:rPr>
              <a:t></a:t>
            </a:r>
            <a:r>
              <a:rPr lang="en-GB" altLang="en-US" dirty="0"/>
              <a:t> B), if each value of A in R is associated with exactly one value of B in R.</a:t>
            </a:r>
          </a:p>
          <a:p>
            <a:endParaRPr lang="en-GB" altLang="en-US" dirty="0" smtClean="0"/>
          </a:p>
          <a:p>
            <a:r>
              <a:rPr lang="en-GB" altLang="en-US" dirty="0" smtClean="0"/>
              <a:t>Diagrammatic representation.</a:t>
            </a:r>
          </a:p>
          <a:p>
            <a:endParaRPr lang="en-GB" altLang="en-US" dirty="0" smtClean="0"/>
          </a:p>
          <a:p>
            <a:endParaRPr lang="en-GB" altLang="en-US" dirty="0" smtClean="0"/>
          </a:p>
          <a:p>
            <a:endParaRPr lang="en-GB" altLang="en-US" dirty="0" smtClean="0"/>
          </a:p>
          <a:p>
            <a:r>
              <a:rPr lang="en-GB" altLang="en-US" dirty="0" smtClean="0"/>
              <a:t>The </a:t>
            </a:r>
            <a:r>
              <a:rPr lang="en-GB" altLang="en-US" i="1" dirty="0" smtClean="0"/>
              <a:t>determinant</a:t>
            </a:r>
            <a:r>
              <a:rPr lang="en-GB" altLang="en-US" dirty="0" smtClean="0"/>
              <a:t> of a functional dependency refers to the attribute or group of attributes on the left-hand side of the arrow.</a:t>
            </a:r>
          </a:p>
          <a:p>
            <a:endParaRPr lang="en-GB" altLang="en-US" dirty="0" smtClean="0"/>
          </a:p>
        </p:txBody>
      </p:sp>
      <p:pic>
        <p:nvPicPr>
          <p:cNvPr id="50181" name="Picture 6" descr="DS3-Figure 1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43" y="3802172"/>
            <a:ext cx="6407114" cy="109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7"/>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1567461086"/>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sz="4400" dirty="0" smtClean="0"/>
              <a:t>An Example Functional Dependency</a:t>
            </a:r>
          </a:p>
        </p:txBody>
      </p:sp>
      <p:pic>
        <p:nvPicPr>
          <p:cNvPr id="52227" name="Picture 10" descr="C13NF05"/>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247730" y="2289806"/>
            <a:ext cx="8003362" cy="40797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29" name="Text Box 13"/>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409824982"/>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normAutofit/>
          </a:bodyPr>
          <a:lstStyle/>
          <a:p>
            <a:r>
              <a:rPr lang="en-GB" altLang="en-US" sz="4400" dirty="0" smtClean="0"/>
              <a:t>Example Functional Dependency that holds for all Time</a:t>
            </a:r>
          </a:p>
        </p:txBody>
      </p:sp>
      <p:sp>
        <p:nvSpPr>
          <p:cNvPr id="54275" name="Rectangle 1027"/>
          <p:cNvSpPr>
            <a:spLocks noGrp="1" noChangeArrowheads="1"/>
          </p:cNvSpPr>
          <p:nvPr>
            <p:ph idx="1"/>
          </p:nvPr>
        </p:nvSpPr>
        <p:spPr bwMode="auto">
          <a:xfrm>
            <a:off x="676656" y="2011680"/>
            <a:ext cx="10753725" cy="4459458"/>
          </a:xfrm>
        </p:spPr>
        <p:txBody>
          <a:bodyPr wrap="square" numCol="1" anchor="t" anchorCtr="0" compatLnSpc="1">
            <a:prstTxWarp prst="textNoShape">
              <a:avLst/>
            </a:prstTxWarp>
            <a:normAutofit/>
          </a:bodyPr>
          <a:lstStyle/>
          <a:p>
            <a:r>
              <a:rPr lang="en-US" altLang="en-US" dirty="0" smtClean="0"/>
              <a:t>Consider the values shown in </a:t>
            </a:r>
            <a:r>
              <a:rPr lang="en-US" altLang="en-US" dirty="0" err="1" smtClean="0"/>
              <a:t>staffNo</a:t>
            </a:r>
            <a:r>
              <a:rPr lang="en-US" altLang="en-US" dirty="0" smtClean="0"/>
              <a:t> and </a:t>
            </a:r>
            <a:r>
              <a:rPr lang="en-US" altLang="en-US" dirty="0" err="1" smtClean="0"/>
              <a:t>sName</a:t>
            </a:r>
            <a:r>
              <a:rPr lang="en-US" altLang="en-US" dirty="0" smtClean="0"/>
              <a:t> attributes of the Staff relation</a:t>
            </a:r>
          </a:p>
          <a:p>
            <a:endParaRPr lang="en-US" altLang="en-US" dirty="0" smtClean="0"/>
          </a:p>
          <a:p>
            <a:endParaRPr lang="en-US" altLang="en-US" dirty="0" smtClean="0"/>
          </a:p>
          <a:p>
            <a:endParaRPr lang="en-US" altLang="en-US" dirty="0" smtClean="0"/>
          </a:p>
          <a:p>
            <a:endParaRPr lang="en-US" altLang="en-US" dirty="0"/>
          </a:p>
          <a:p>
            <a:endParaRPr lang="en-US" altLang="en-US" dirty="0" smtClean="0"/>
          </a:p>
          <a:p>
            <a:pPr marL="0" indent="0">
              <a:buNone/>
            </a:pPr>
            <a:r>
              <a:rPr lang="en-US" altLang="en-US" dirty="0" smtClean="0"/>
              <a:t>Based on sample data, the following functional dependencies appear to hold.</a:t>
            </a:r>
          </a:p>
          <a:p>
            <a:pPr lvl="1">
              <a:buFontTx/>
              <a:buNone/>
            </a:pPr>
            <a:r>
              <a:rPr lang="en-US" altLang="en-US" dirty="0" err="1" smtClean="0"/>
              <a:t>staffNo</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sName</a:t>
            </a:r>
            <a:endParaRPr lang="en-US" altLang="en-US" dirty="0" smtClean="0"/>
          </a:p>
          <a:p>
            <a:pPr lvl="1">
              <a:buFontTx/>
              <a:buNone/>
            </a:pPr>
            <a:r>
              <a:rPr lang="en-US" altLang="en-US" dirty="0" err="1" smtClean="0"/>
              <a:t>sName</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staffNo</a:t>
            </a:r>
            <a:r>
              <a:rPr lang="en-US" altLang="en-US" dirty="0" smtClean="0"/>
              <a:t>  </a:t>
            </a:r>
          </a:p>
        </p:txBody>
      </p:sp>
      <p:sp>
        <p:nvSpPr>
          <p:cNvPr id="54277" name="Text Box 1028"/>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pic>
        <p:nvPicPr>
          <p:cNvPr id="5" name="Picture 1031"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3156439" y="2444327"/>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3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GB" altLang="en-US" sz="4800" dirty="0" smtClean="0"/>
              <a:t>Example Functional Dependency that holds for all Time</a:t>
            </a:r>
          </a:p>
        </p:txBody>
      </p:sp>
      <p:sp>
        <p:nvSpPr>
          <p:cNvPr id="55299" name="Rectangle 3"/>
          <p:cNvSpPr>
            <a:spLocks noGrp="1" noChangeArrowheads="1"/>
          </p:cNvSpPr>
          <p:nvPr>
            <p:ph idx="1"/>
          </p:nvPr>
        </p:nvSpPr>
        <p:spPr bwMode="auto"/>
        <p:txBody>
          <a:bodyPr wrap="square" numCol="1" anchor="t" anchorCtr="0" compatLnSpc="1">
            <a:prstTxWarp prst="textNoShape">
              <a:avLst/>
            </a:prstTxWarp>
          </a:bodyPr>
          <a:lstStyle/>
          <a:p>
            <a:endParaRPr lang="en-US" altLang="en-US" dirty="0" smtClean="0"/>
          </a:p>
          <a:p>
            <a:r>
              <a:rPr lang="en-US" altLang="en-US" dirty="0" smtClean="0"/>
              <a:t>However, the only functional dependency that remains true for all possible values for the </a:t>
            </a:r>
            <a:r>
              <a:rPr lang="en-US" altLang="en-US" dirty="0" err="1" smtClean="0"/>
              <a:t>staffNo</a:t>
            </a:r>
            <a:r>
              <a:rPr lang="en-US" altLang="en-US" dirty="0" smtClean="0"/>
              <a:t> and </a:t>
            </a:r>
            <a:r>
              <a:rPr lang="en-US" altLang="en-US" dirty="0" err="1" smtClean="0"/>
              <a:t>sName</a:t>
            </a:r>
            <a:r>
              <a:rPr lang="en-US" altLang="en-US" dirty="0" smtClean="0"/>
              <a:t> attributes of the Staff relation is:</a:t>
            </a:r>
          </a:p>
          <a:p>
            <a:pPr lvl="1">
              <a:buFontTx/>
              <a:buNone/>
            </a:pPr>
            <a:endParaRPr lang="en-US" altLang="en-US" sz="3200" dirty="0"/>
          </a:p>
          <a:p>
            <a:pPr lvl="1">
              <a:buFontTx/>
              <a:buNone/>
            </a:pPr>
            <a:r>
              <a:rPr lang="en-US" altLang="en-US" sz="3200" dirty="0" err="1"/>
              <a:t>staffNo</a:t>
            </a:r>
            <a:r>
              <a:rPr lang="en-US" altLang="en-US" sz="3200" dirty="0"/>
              <a:t> </a:t>
            </a:r>
            <a:r>
              <a:rPr lang="en-US" altLang="en-US" sz="3200" dirty="0">
                <a:cs typeface="Times New Roman" panose="02020603050405020304" pitchFamily="18" charset="0"/>
              </a:rPr>
              <a:t>→</a:t>
            </a:r>
            <a:r>
              <a:rPr lang="en-US" altLang="en-US" sz="3200" dirty="0"/>
              <a:t> </a:t>
            </a:r>
            <a:r>
              <a:rPr lang="en-US" altLang="en-US" sz="3200" dirty="0" err="1"/>
              <a:t>sName</a:t>
            </a:r>
            <a:endParaRPr lang="en-US" altLang="en-US" sz="3200" dirty="0"/>
          </a:p>
          <a:p>
            <a:pPr lvl="1">
              <a:buFontTx/>
              <a:buNone/>
            </a:pPr>
            <a:endParaRPr lang="en-US" altLang="en-US" sz="3200" dirty="0"/>
          </a:p>
        </p:txBody>
      </p:sp>
      <p:sp>
        <p:nvSpPr>
          <p:cNvPr id="5530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81416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GB" altLang="en-US" sz="4800" dirty="0" smtClean="0"/>
              <a:t>Characteristics of Functional Dependencies</a:t>
            </a:r>
          </a:p>
        </p:txBody>
      </p:sp>
      <p:sp>
        <p:nvSpPr>
          <p:cNvPr id="56323" name="Rectangle 3"/>
          <p:cNvSpPr>
            <a:spLocks noGrp="1" noChangeArrowheads="1"/>
          </p:cNvSpPr>
          <p:nvPr>
            <p:ph idx="1"/>
          </p:nvPr>
        </p:nvSpPr>
        <p:spPr bwMode="auto"/>
        <p:txBody>
          <a:bodyPr wrap="square" numCol="1" anchor="t" anchorCtr="0" compatLnSpc="1">
            <a:prstTxWarp prst="textNoShape">
              <a:avLst/>
            </a:prstTxWarp>
            <a:normAutofit/>
          </a:bodyPr>
          <a:lstStyle/>
          <a:p>
            <a:endParaRPr lang="en-US" altLang="en-US" dirty="0" smtClean="0"/>
          </a:p>
          <a:p>
            <a:r>
              <a:rPr lang="en-US" altLang="en-US" dirty="0" smtClean="0"/>
              <a:t>Determinants </a:t>
            </a:r>
            <a:r>
              <a:rPr lang="en-US" altLang="en-US" dirty="0"/>
              <a:t>should have the minimal number of attributes necessary to maintain the functional dependency with the attribute(s) on the right hand-side. </a:t>
            </a:r>
          </a:p>
          <a:p>
            <a:endParaRPr lang="en-US" altLang="en-US" dirty="0"/>
          </a:p>
          <a:p>
            <a:r>
              <a:rPr lang="en-US" altLang="en-US" dirty="0"/>
              <a:t>This requirement is called </a:t>
            </a:r>
            <a:r>
              <a:rPr lang="en-US" altLang="en-US" i="1" dirty="0"/>
              <a:t>full functional dependency.</a:t>
            </a:r>
          </a:p>
          <a:p>
            <a:endParaRPr lang="en-US" altLang="en-US" i="1" dirty="0"/>
          </a:p>
        </p:txBody>
      </p:sp>
      <p:sp>
        <p:nvSpPr>
          <p:cNvPr id="56325"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196338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t>Full Functional Dependency</a:t>
            </a:r>
          </a:p>
        </p:txBody>
      </p:sp>
      <p:sp>
        <p:nvSpPr>
          <p:cNvPr id="57347" name="Rectangle 3"/>
          <p:cNvSpPr>
            <a:spLocks noGrp="1" noChangeArrowheads="1"/>
          </p:cNvSpPr>
          <p:nvPr>
            <p:ph idx="1"/>
          </p:nvPr>
        </p:nvSpPr>
        <p:spPr bwMode="auto"/>
        <p:txBody>
          <a:bodyPr wrap="square" numCol="1" anchor="t" anchorCtr="0" compatLnSpc="1">
            <a:prstTxWarp prst="textNoShape">
              <a:avLst/>
            </a:prstTxWarp>
            <a:normAutofit/>
          </a:bodyPr>
          <a:lstStyle/>
          <a:p>
            <a:endParaRPr lang="en-US" altLang="en-US" sz="2800" dirty="0" smtClean="0"/>
          </a:p>
          <a:p>
            <a:r>
              <a:rPr lang="en-US" altLang="en-US" sz="2800" dirty="0" smtClean="0"/>
              <a:t>Full </a:t>
            </a:r>
            <a:r>
              <a:rPr lang="en-US" altLang="en-US" sz="2800" dirty="0"/>
              <a:t>functional dependency</a:t>
            </a:r>
            <a:r>
              <a:rPr lang="en-US" altLang="en-US" sz="2800" i="1" dirty="0"/>
              <a:t> </a:t>
            </a:r>
            <a:r>
              <a:rPr lang="en-US" altLang="en-US" sz="2800" dirty="0"/>
              <a:t>indicates that if A and B are attributes of a relation, B is fully functionally dependent on A, if B is functionally dependent on A, but not on any proper subset of A.</a:t>
            </a:r>
          </a:p>
        </p:txBody>
      </p:sp>
      <p:sp>
        <p:nvSpPr>
          <p:cNvPr id="57349"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extLst>
      <p:ext uri="{BB962C8B-B14F-4D97-AF65-F5344CB8AC3E}">
        <p14:creationId xmlns:p14="http://schemas.microsoft.com/office/powerpoint/2010/main" val="91083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dirty="0" smtClean="0"/>
              <a:t>Example Full Functional Dependency</a:t>
            </a:r>
          </a:p>
        </p:txBody>
      </p:sp>
      <p:sp>
        <p:nvSpPr>
          <p:cNvPr id="58371" name="Rectangle 3"/>
          <p:cNvSpPr>
            <a:spLocks noGrp="1" noChangeArrowheads="1"/>
          </p:cNvSpPr>
          <p:nvPr>
            <p:ph idx="1"/>
          </p:nvPr>
        </p:nvSpPr>
        <p:spPr bwMode="auto">
          <a:xfrm>
            <a:off x="703279" y="2557624"/>
            <a:ext cx="10753343" cy="3772838"/>
          </a:xfrm>
        </p:spPr>
        <p:txBody>
          <a:bodyPr wrap="square" numCol="1" anchor="t" anchorCtr="0" compatLnSpc="1">
            <a:prstTxWarp prst="textNoShape">
              <a:avLst/>
            </a:prstTxWarp>
          </a:bodyPr>
          <a:lstStyle/>
          <a:p>
            <a:r>
              <a:rPr lang="en-US" altLang="en-US" dirty="0" smtClean="0"/>
              <a:t>Exists in the Staff relation </a:t>
            </a:r>
          </a:p>
          <a:p>
            <a:endParaRPr lang="en-US" altLang="en-US" dirty="0" smtClean="0"/>
          </a:p>
          <a:p>
            <a:pPr>
              <a:buFont typeface="Monotype Sorts" pitchFamily="2" charset="2"/>
              <a:buNone/>
            </a:pPr>
            <a:r>
              <a:rPr lang="en-US" altLang="en-US" dirty="0" smtClean="0"/>
              <a:t>	</a:t>
            </a:r>
            <a:r>
              <a:rPr lang="en-US" altLang="en-US" dirty="0" err="1" smtClean="0"/>
              <a:t>staffNo</a:t>
            </a:r>
            <a:r>
              <a:rPr lang="en-US" altLang="en-US" dirty="0" smtClean="0"/>
              <a:t>, </a:t>
            </a:r>
            <a:r>
              <a:rPr lang="en-US" altLang="en-US" dirty="0" err="1" smtClean="0"/>
              <a:t>sName</a:t>
            </a:r>
            <a:r>
              <a:rPr lang="en-US" altLang="en-US" dirty="0" smtClean="0"/>
              <a:t> </a:t>
            </a:r>
            <a:r>
              <a:rPr lang="en-US" altLang="en-US" dirty="0" smtClean="0">
                <a:cs typeface="Times New Roman" panose="02020603050405020304" pitchFamily="18" charset="0"/>
              </a:rPr>
              <a:t>→</a:t>
            </a:r>
            <a:r>
              <a:rPr lang="en-US" altLang="en-US" dirty="0" smtClean="0"/>
              <a:t> </a:t>
            </a:r>
            <a:r>
              <a:rPr lang="en-US" altLang="en-US" dirty="0" err="1" smtClean="0"/>
              <a:t>branchNo</a:t>
            </a:r>
            <a:endParaRPr lang="en-US" altLang="en-US" dirty="0" smtClean="0"/>
          </a:p>
          <a:p>
            <a:endParaRPr lang="en-US" altLang="en-US" dirty="0" smtClean="0"/>
          </a:p>
          <a:p>
            <a:r>
              <a:rPr lang="en-US" altLang="en-US" dirty="0" smtClean="0"/>
              <a:t>True - each value of (</a:t>
            </a:r>
            <a:r>
              <a:rPr lang="en-US" altLang="en-US" dirty="0" err="1" smtClean="0"/>
              <a:t>staffNo</a:t>
            </a:r>
            <a:r>
              <a:rPr lang="en-US" altLang="en-US" dirty="0" smtClean="0"/>
              <a:t>, </a:t>
            </a:r>
            <a:r>
              <a:rPr lang="en-US" altLang="en-US" dirty="0" err="1" smtClean="0"/>
              <a:t>sName</a:t>
            </a:r>
            <a:r>
              <a:rPr lang="en-US" altLang="en-US" dirty="0" smtClean="0"/>
              <a:t>) is associated with a single value of </a:t>
            </a:r>
            <a:r>
              <a:rPr lang="en-US" altLang="en-US" dirty="0" err="1" smtClean="0"/>
              <a:t>branchNo</a:t>
            </a:r>
            <a:r>
              <a:rPr lang="en-US" altLang="en-US" dirty="0" smtClean="0"/>
              <a:t>. </a:t>
            </a:r>
          </a:p>
          <a:p>
            <a:endParaRPr lang="en-US" altLang="en-US" dirty="0" smtClean="0"/>
          </a:p>
          <a:p>
            <a:r>
              <a:rPr lang="en-US" altLang="en-US" dirty="0" smtClean="0"/>
              <a:t>However, </a:t>
            </a:r>
            <a:r>
              <a:rPr lang="en-US" altLang="en-US" dirty="0" err="1" smtClean="0"/>
              <a:t>branchNo</a:t>
            </a:r>
            <a:r>
              <a:rPr lang="en-US" altLang="en-US" dirty="0" smtClean="0"/>
              <a:t> is also functionally dependent on a subset of (</a:t>
            </a:r>
            <a:r>
              <a:rPr lang="en-US" altLang="en-US" dirty="0" err="1" smtClean="0"/>
              <a:t>staffNo</a:t>
            </a:r>
            <a:r>
              <a:rPr lang="en-US" altLang="en-US" dirty="0" smtClean="0"/>
              <a:t>, </a:t>
            </a:r>
            <a:r>
              <a:rPr lang="en-US" altLang="en-US" dirty="0" err="1" smtClean="0"/>
              <a:t>sName</a:t>
            </a:r>
            <a:r>
              <a:rPr lang="en-US" altLang="en-US" dirty="0" smtClean="0"/>
              <a:t>), namely </a:t>
            </a:r>
            <a:r>
              <a:rPr lang="en-US" altLang="en-US" dirty="0" err="1" smtClean="0"/>
              <a:t>staffNo</a:t>
            </a:r>
            <a:r>
              <a:rPr lang="en-US" altLang="en-US" dirty="0" smtClean="0"/>
              <a:t>. Example above is a </a:t>
            </a:r>
            <a:r>
              <a:rPr lang="en-US" altLang="en-US" i="1" dirty="0" smtClean="0"/>
              <a:t>partial dependency. </a:t>
            </a:r>
          </a:p>
        </p:txBody>
      </p:sp>
      <p:sp>
        <p:nvSpPr>
          <p:cNvPr id="58373"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pic>
        <p:nvPicPr>
          <p:cNvPr id="5" name="Picture 1031" descr="DS3-Figure 13-01"/>
          <p:cNvPicPr>
            <a:picLocks noChangeAspect="1" noChangeArrowheads="1"/>
          </p:cNvPicPr>
          <p:nvPr/>
        </p:nvPicPr>
        <p:blipFill>
          <a:blip r:embed="rId3" cstate="print">
            <a:extLst>
              <a:ext uri="{28A0092B-C50C-407E-A947-70E740481C1C}">
                <a14:useLocalDpi xmlns:a14="http://schemas.microsoft.com/office/drawing/2010/main" val="0"/>
              </a:ext>
            </a:extLst>
          </a:blip>
          <a:srcRect b="42194"/>
          <a:stretch>
            <a:fillRect/>
          </a:stretch>
        </p:blipFill>
        <p:spPr bwMode="auto">
          <a:xfrm>
            <a:off x="5315578" y="1666703"/>
            <a:ext cx="5629170" cy="251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2762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heme1" id="{D0E9A459-E456-48A8-881C-3844D29F486C}" vid="{2D994757-5801-47AB-817C-C67C4402F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5562</TotalTime>
  <Words>1111</Words>
  <Application>Microsoft Office PowerPoint</Application>
  <PresentationFormat>Widescreen</PresentationFormat>
  <Paragraphs>171</Paragraphs>
  <Slides>27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Greek Symbols</vt:lpstr>
      <vt:lpstr>Helvetica</vt:lpstr>
      <vt:lpstr>Iconic Symbols Ext</vt:lpstr>
      <vt:lpstr>Monotype Sorts</vt:lpstr>
      <vt:lpstr>MS LineDraw</vt:lpstr>
      <vt:lpstr>Symbol</vt:lpstr>
      <vt:lpstr>Tahoma</vt:lpstr>
      <vt:lpstr>Times New Roman</vt:lpstr>
      <vt:lpstr>Theme1</vt:lpstr>
      <vt:lpstr>Lecture 23-24</vt:lpstr>
      <vt:lpstr>Outline</vt:lpstr>
      <vt:lpstr>Characteristics of Functional Dependencies</vt:lpstr>
      <vt:lpstr>An Example Functional Dependency</vt:lpstr>
      <vt:lpstr>Example Functional Dependency that holds for all Time</vt:lpstr>
      <vt:lpstr>Example Functional Dependency that holds for all Time</vt:lpstr>
      <vt:lpstr>Characteristics of Functional Dependencies</vt:lpstr>
      <vt:lpstr>Full Functional Dependency</vt:lpstr>
      <vt:lpstr>Example Full Functional Dependency</vt:lpstr>
      <vt:lpstr>Transitive Dependencies</vt:lpstr>
      <vt:lpstr>Example Transitive Dependency</vt:lpstr>
      <vt:lpstr>Functional Dependencies (Cont.)</vt:lpstr>
      <vt:lpstr>Closure of a Set of Functional Dependencies</vt:lpstr>
      <vt:lpstr>Inference Rules</vt:lpstr>
      <vt:lpstr>PowerPoint Presentation</vt:lpstr>
      <vt:lpstr>PowerPoint Presentation</vt:lpstr>
      <vt:lpstr>Closure of Attribute Sets</vt:lpstr>
      <vt:lpstr>Example of Attribute Set Closure</vt:lpstr>
      <vt:lpstr>Identifying Functional Dependencies </vt:lpstr>
      <vt:lpstr>Example - Using sample data to identify functional dependencies.</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Identifying Primary Key for Sample Relation</vt:lpstr>
      <vt:lpstr>Suggested Reading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dc:title>
  <dc:creator>Marina Rajput</dc:creator>
  <cp:lastModifiedBy>Marina Rajput</cp:lastModifiedBy>
  <cp:revision>292</cp:revision>
  <dcterms:created xsi:type="dcterms:W3CDTF">2020-01-09T04:53:40Z</dcterms:created>
  <dcterms:modified xsi:type="dcterms:W3CDTF">2024-04-15T06:59:11Z</dcterms:modified>
</cp:coreProperties>
</file>