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86" r:id="rId3"/>
    <p:sldId id="287" r:id="rId4"/>
    <p:sldId id="288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0" r:id="rId15"/>
    <p:sldId id="265" r:id="rId16"/>
    <p:sldId id="266" r:id="rId17"/>
    <p:sldId id="267" r:id="rId18"/>
    <p:sldId id="268" r:id="rId19"/>
    <p:sldId id="277" r:id="rId20"/>
    <p:sldId id="276" r:id="rId21"/>
    <p:sldId id="269" r:id="rId22"/>
    <p:sldId id="270" r:id="rId23"/>
    <p:sldId id="278" r:id="rId24"/>
    <p:sldId id="27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1" r:id="rId34"/>
    <p:sldId id="280" r:id="rId35"/>
    <p:sldId id="281" r:id="rId36"/>
    <p:sldId id="299" r:id="rId37"/>
    <p:sldId id="30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A3F9D-AA2D-42D2-8FDD-72AD70C975A6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30D7DD-BF74-4E0A-B14F-9F5CA9D2D233}">
      <dgm:prSet phldrT="[Text]"/>
      <dgm:spPr/>
      <dgm:t>
        <a:bodyPr/>
        <a:lstStyle/>
        <a:p>
          <a:r>
            <a:rPr lang="en-US" dirty="0" smtClean="0"/>
            <a:t>Inconsistent</a:t>
          </a:r>
          <a:endParaRPr lang="en-US" dirty="0"/>
        </a:p>
      </dgm:t>
    </dgm:pt>
    <dgm:pt modelId="{A5277426-EEE0-4FE2-8C2C-110A05E3C4C4}" type="parTrans" cxnId="{32F785FF-5DE5-4AC7-8870-E42A7302EE56}">
      <dgm:prSet/>
      <dgm:spPr/>
      <dgm:t>
        <a:bodyPr/>
        <a:lstStyle/>
        <a:p>
          <a:endParaRPr lang="en-US"/>
        </a:p>
      </dgm:t>
    </dgm:pt>
    <dgm:pt modelId="{4A0BE83E-30FA-4E83-83D3-18E06C4A3927}" type="sibTrans" cxnId="{32F785FF-5DE5-4AC7-8870-E42A7302EE56}">
      <dgm:prSet/>
      <dgm:spPr/>
      <dgm:t>
        <a:bodyPr/>
        <a:lstStyle/>
        <a:p>
          <a:endParaRPr lang="en-US"/>
        </a:p>
      </dgm:t>
    </dgm:pt>
    <dgm:pt modelId="{8C26E134-E44F-4167-8876-D61B6E2E1B55}">
      <dgm:prSet phldrT="[Text]"/>
      <dgm:spPr/>
      <dgm:t>
        <a:bodyPr/>
        <a:lstStyle/>
        <a:p>
          <a:r>
            <a:rPr lang="en-US" dirty="0" smtClean="0"/>
            <a:t>Consistent</a:t>
          </a:r>
          <a:endParaRPr lang="en-US" dirty="0"/>
        </a:p>
      </dgm:t>
    </dgm:pt>
    <dgm:pt modelId="{1E01BFB8-941C-4BBE-8787-6EF9164A4269}" type="parTrans" cxnId="{6794C72B-23FD-4584-ACEA-B83D5234665C}">
      <dgm:prSet/>
      <dgm:spPr/>
      <dgm:t>
        <a:bodyPr/>
        <a:lstStyle/>
        <a:p>
          <a:endParaRPr lang="en-US"/>
        </a:p>
      </dgm:t>
    </dgm:pt>
    <dgm:pt modelId="{EE3A1578-DC4C-44C0-A4D6-470653DDD20D}" type="sibTrans" cxnId="{6794C72B-23FD-4584-ACEA-B83D5234665C}">
      <dgm:prSet/>
      <dgm:spPr/>
      <dgm:t>
        <a:bodyPr/>
        <a:lstStyle/>
        <a:p>
          <a:endParaRPr lang="en-US"/>
        </a:p>
      </dgm:t>
    </dgm:pt>
    <dgm:pt modelId="{F23B1211-965C-4649-A799-A0A7F6230590}">
      <dgm:prSet phldrT="[Text]"/>
      <dgm:spPr/>
      <dgm:t>
        <a:bodyPr/>
        <a:lstStyle/>
        <a:p>
          <a:r>
            <a:rPr lang="en-US" dirty="0" smtClean="0"/>
            <a:t>View Schedule</a:t>
          </a:r>
          <a:endParaRPr lang="en-US" dirty="0"/>
        </a:p>
      </dgm:t>
    </dgm:pt>
    <dgm:pt modelId="{331EA2A4-8298-434B-ACA2-618DAC25DA56}" type="parTrans" cxnId="{A08CD145-8DB5-41C4-A181-C838642E8271}">
      <dgm:prSet/>
      <dgm:spPr/>
      <dgm:t>
        <a:bodyPr/>
        <a:lstStyle/>
        <a:p>
          <a:endParaRPr lang="en-US"/>
        </a:p>
      </dgm:t>
    </dgm:pt>
    <dgm:pt modelId="{4AAC6C87-9DB2-4DE0-9758-65E5BD273B96}" type="sibTrans" cxnId="{A08CD145-8DB5-41C4-A181-C838642E8271}">
      <dgm:prSet/>
      <dgm:spPr/>
      <dgm:t>
        <a:bodyPr/>
        <a:lstStyle/>
        <a:p>
          <a:endParaRPr lang="en-US"/>
        </a:p>
      </dgm:t>
    </dgm:pt>
    <dgm:pt modelId="{D7F11A5B-D864-430E-B285-E628C3A7661B}">
      <dgm:prSet phldrT="[Text]"/>
      <dgm:spPr/>
      <dgm:t>
        <a:bodyPr/>
        <a:lstStyle/>
        <a:p>
          <a:r>
            <a:rPr lang="en-US" dirty="0" smtClean="0"/>
            <a:t>Conflict Schedule</a:t>
          </a:r>
          <a:endParaRPr lang="en-US" dirty="0"/>
        </a:p>
      </dgm:t>
    </dgm:pt>
    <dgm:pt modelId="{2DAA3474-D8D8-4EE1-ACE3-321AAA940B0E}" type="parTrans" cxnId="{2166084C-13A6-48D1-9C55-C9CE384FCF6A}">
      <dgm:prSet/>
      <dgm:spPr/>
      <dgm:t>
        <a:bodyPr/>
        <a:lstStyle/>
        <a:p>
          <a:endParaRPr lang="en-US"/>
        </a:p>
      </dgm:t>
    </dgm:pt>
    <dgm:pt modelId="{D74D38A3-3A86-4BF6-9C0A-1E576B6A9F70}" type="sibTrans" cxnId="{2166084C-13A6-48D1-9C55-C9CE384FCF6A}">
      <dgm:prSet/>
      <dgm:spPr/>
      <dgm:t>
        <a:bodyPr/>
        <a:lstStyle/>
        <a:p>
          <a:endParaRPr lang="en-US"/>
        </a:p>
      </dgm:t>
    </dgm:pt>
    <dgm:pt modelId="{69B812E0-811A-41A2-9BBE-9C8C9E608947}" type="pres">
      <dgm:prSet presAssocID="{749A3F9D-AA2D-42D2-8FDD-72AD70C975A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EDB10B-D4F0-4760-B401-414F11745E59}" type="pres">
      <dgm:prSet presAssocID="{749A3F9D-AA2D-42D2-8FDD-72AD70C975A6}" presName="comp1" presStyleCnt="0"/>
      <dgm:spPr/>
    </dgm:pt>
    <dgm:pt modelId="{A8841DD5-3DED-4E60-A7A2-B1ACEC793187}" type="pres">
      <dgm:prSet presAssocID="{749A3F9D-AA2D-42D2-8FDD-72AD70C975A6}" presName="circle1" presStyleLbl="node1" presStyleIdx="0" presStyleCnt="4"/>
      <dgm:spPr/>
      <dgm:t>
        <a:bodyPr/>
        <a:lstStyle/>
        <a:p>
          <a:endParaRPr lang="en-US"/>
        </a:p>
      </dgm:t>
    </dgm:pt>
    <dgm:pt modelId="{C2A532D4-1AED-4D40-9A12-8530CA3857E9}" type="pres">
      <dgm:prSet presAssocID="{749A3F9D-AA2D-42D2-8FDD-72AD70C975A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12211-59B1-4376-A8D5-334DF4FAD83B}" type="pres">
      <dgm:prSet presAssocID="{749A3F9D-AA2D-42D2-8FDD-72AD70C975A6}" presName="comp2" presStyleCnt="0"/>
      <dgm:spPr/>
    </dgm:pt>
    <dgm:pt modelId="{17A7A85B-A6C1-41CF-A2DA-936D9CF1C31A}" type="pres">
      <dgm:prSet presAssocID="{749A3F9D-AA2D-42D2-8FDD-72AD70C975A6}" presName="circle2" presStyleLbl="node1" presStyleIdx="1" presStyleCnt="4"/>
      <dgm:spPr/>
      <dgm:t>
        <a:bodyPr/>
        <a:lstStyle/>
        <a:p>
          <a:endParaRPr lang="en-US"/>
        </a:p>
      </dgm:t>
    </dgm:pt>
    <dgm:pt modelId="{CC27CE58-77D7-450F-BC2A-76D15115EE81}" type="pres">
      <dgm:prSet presAssocID="{749A3F9D-AA2D-42D2-8FDD-72AD70C975A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4EF09-4647-4DF1-9868-6D3BD82F2053}" type="pres">
      <dgm:prSet presAssocID="{749A3F9D-AA2D-42D2-8FDD-72AD70C975A6}" presName="comp3" presStyleCnt="0"/>
      <dgm:spPr/>
    </dgm:pt>
    <dgm:pt modelId="{72E390FA-A57E-42EE-B11A-9C21AA307968}" type="pres">
      <dgm:prSet presAssocID="{749A3F9D-AA2D-42D2-8FDD-72AD70C975A6}" presName="circle3" presStyleLbl="node1" presStyleIdx="2" presStyleCnt="4"/>
      <dgm:spPr/>
      <dgm:t>
        <a:bodyPr/>
        <a:lstStyle/>
        <a:p>
          <a:endParaRPr lang="en-US"/>
        </a:p>
      </dgm:t>
    </dgm:pt>
    <dgm:pt modelId="{C4E1D664-BEEB-47F0-8945-0FA107483800}" type="pres">
      <dgm:prSet presAssocID="{749A3F9D-AA2D-42D2-8FDD-72AD70C975A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E6DE2-574D-4F8A-96FD-70B60C741183}" type="pres">
      <dgm:prSet presAssocID="{749A3F9D-AA2D-42D2-8FDD-72AD70C975A6}" presName="comp4" presStyleCnt="0"/>
      <dgm:spPr/>
    </dgm:pt>
    <dgm:pt modelId="{C3FDCB91-60AE-4ABC-9797-5086A1E3A40F}" type="pres">
      <dgm:prSet presAssocID="{749A3F9D-AA2D-42D2-8FDD-72AD70C975A6}" presName="circle4" presStyleLbl="node1" presStyleIdx="3" presStyleCnt="4"/>
      <dgm:spPr/>
      <dgm:t>
        <a:bodyPr/>
        <a:lstStyle/>
        <a:p>
          <a:endParaRPr lang="en-US"/>
        </a:p>
      </dgm:t>
    </dgm:pt>
    <dgm:pt modelId="{D457551D-096A-4ECF-B170-D21D3BB23F37}" type="pres">
      <dgm:prSet presAssocID="{749A3F9D-AA2D-42D2-8FDD-72AD70C975A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3DB183-DDB9-4721-A582-68324810E8B7}" type="presOf" srcId="{F23B1211-965C-4649-A799-A0A7F6230590}" destId="{72E390FA-A57E-42EE-B11A-9C21AA307968}" srcOrd="0" destOrd="0" presId="urn:microsoft.com/office/officeart/2005/8/layout/venn2"/>
    <dgm:cxn modelId="{A08CD145-8DB5-41C4-A181-C838642E8271}" srcId="{749A3F9D-AA2D-42D2-8FDD-72AD70C975A6}" destId="{F23B1211-965C-4649-A799-A0A7F6230590}" srcOrd="2" destOrd="0" parTransId="{331EA2A4-8298-434B-ACA2-618DAC25DA56}" sibTransId="{4AAC6C87-9DB2-4DE0-9758-65E5BD273B96}"/>
    <dgm:cxn modelId="{2D10C60F-46D8-44F9-A23F-21C6B5120981}" type="presOf" srcId="{F730D7DD-BF74-4E0A-B14F-9F5CA9D2D233}" destId="{A8841DD5-3DED-4E60-A7A2-B1ACEC793187}" srcOrd="0" destOrd="0" presId="urn:microsoft.com/office/officeart/2005/8/layout/venn2"/>
    <dgm:cxn modelId="{11DC3D4E-B902-4D67-BB0D-15BD1EEDA718}" type="presOf" srcId="{F23B1211-965C-4649-A799-A0A7F6230590}" destId="{C4E1D664-BEEB-47F0-8945-0FA107483800}" srcOrd="1" destOrd="0" presId="urn:microsoft.com/office/officeart/2005/8/layout/venn2"/>
    <dgm:cxn modelId="{6794C72B-23FD-4584-ACEA-B83D5234665C}" srcId="{749A3F9D-AA2D-42D2-8FDD-72AD70C975A6}" destId="{8C26E134-E44F-4167-8876-D61B6E2E1B55}" srcOrd="1" destOrd="0" parTransId="{1E01BFB8-941C-4BBE-8787-6EF9164A4269}" sibTransId="{EE3A1578-DC4C-44C0-A4D6-470653DDD20D}"/>
    <dgm:cxn modelId="{B79AB61A-E2A0-475F-B6DA-CC8F6163E0A5}" type="presOf" srcId="{D7F11A5B-D864-430E-B285-E628C3A7661B}" destId="{C3FDCB91-60AE-4ABC-9797-5086A1E3A40F}" srcOrd="0" destOrd="0" presId="urn:microsoft.com/office/officeart/2005/8/layout/venn2"/>
    <dgm:cxn modelId="{32F785FF-5DE5-4AC7-8870-E42A7302EE56}" srcId="{749A3F9D-AA2D-42D2-8FDD-72AD70C975A6}" destId="{F730D7DD-BF74-4E0A-B14F-9F5CA9D2D233}" srcOrd="0" destOrd="0" parTransId="{A5277426-EEE0-4FE2-8C2C-110A05E3C4C4}" sibTransId="{4A0BE83E-30FA-4E83-83D3-18E06C4A3927}"/>
    <dgm:cxn modelId="{FD5E3564-D54D-4878-A5A3-D967AE43588B}" type="presOf" srcId="{749A3F9D-AA2D-42D2-8FDD-72AD70C975A6}" destId="{69B812E0-811A-41A2-9BBE-9C8C9E608947}" srcOrd="0" destOrd="0" presId="urn:microsoft.com/office/officeart/2005/8/layout/venn2"/>
    <dgm:cxn modelId="{B10EC134-9518-4ED3-ABA0-F8D4095AA86F}" type="presOf" srcId="{F730D7DD-BF74-4E0A-B14F-9F5CA9D2D233}" destId="{C2A532D4-1AED-4D40-9A12-8530CA3857E9}" srcOrd="1" destOrd="0" presId="urn:microsoft.com/office/officeart/2005/8/layout/venn2"/>
    <dgm:cxn modelId="{F36FC2F1-B3F0-4A17-9753-799BF792BA17}" type="presOf" srcId="{8C26E134-E44F-4167-8876-D61B6E2E1B55}" destId="{CC27CE58-77D7-450F-BC2A-76D15115EE81}" srcOrd="1" destOrd="0" presId="urn:microsoft.com/office/officeart/2005/8/layout/venn2"/>
    <dgm:cxn modelId="{2166084C-13A6-48D1-9C55-C9CE384FCF6A}" srcId="{749A3F9D-AA2D-42D2-8FDD-72AD70C975A6}" destId="{D7F11A5B-D864-430E-B285-E628C3A7661B}" srcOrd="3" destOrd="0" parTransId="{2DAA3474-D8D8-4EE1-ACE3-321AAA940B0E}" sibTransId="{D74D38A3-3A86-4BF6-9C0A-1E576B6A9F70}"/>
    <dgm:cxn modelId="{18477D19-2E2D-4482-847F-9BABA71DC893}" type="presOf" srcId="{D7F11A5B-D864-430E-B285-E628C3A7661B}" destId="{D457551D-096A-4ECF-B170-D21D3BB23F37}" srcOrd="1" destOrd="0" presId="urn:microsoft.com/office/officeart/2005/8/layout/venn2"/>
    <dgm:cxn modelId="{2E02E178-D931-4B61-A23D-8FA6EAD5586C}" type="presOf" srcId="{8C26E134-E44F-4167-8876-D61B6E2E1B55}" destId="{17A7A85B-A6C1-41CF-A2DA-936D9CF1C31A}" srcOrd="0" destOrd="0" presId="urn:microsoft.com/office/officeart/2005/8/layout/venn2"/>
    <dgm:cxn modelId="{24EB2886-302E-4CD0-B269-7164B20A7EB2}" type="presParOf" srcId="{69B812E0-811A-41A2-9BBE-9C8C9E608947}" destId="{33EDB10B-D4F0-4760-B401-414F11745E59}" srcOrd="0" destOrd="0" presId="urn:microsoft.com/office/officeart/2005/8/layout/venn2"/>
    <dgm:cxn modelId="{E27FC94C-6A49-4E7D-9390-99F44EEC1FCA}" type="presParOf" srcId="{33EDB10B-D4F0-4760-B401-414F11745E59}" destId="{A8841DD5-3DED-4E60-A7A2-B1ACEC793187}" srcOrd="0" destOrd="0" presId="urn:microsoft.com/office/officeart/2005/8/layout/venn2"/>
    <dgm:cxn modelId="{3C844A50-ABD6-416C-87D3-88F4F765F665}" type="presParOf" srcId="{33EDB10B-D4F0-4760-B401-414F11745E59}" destId="{C2A532D4-1AED-4D40-9A12-8530CA3857E9}" srcOrd="1" destOrd="0" presId="urn:microsoft.com/office/officeart/2005/8/layout/venn2"/>
    <dgm:cxn modelId="{43DCB349-031D-4D12-B152-2FDFC2D7CBE7}" type="presParOf" srcId="{69B812E0-811A-41A2-9BBE-9C8C9E608947}" destId="{A9C12211-59B1-4376-A8D5-334DF4FAD83B}" srcOrd="1" destOrd="0" presId="urn:microsoft.com/office/officeart/2005/8/layout/venn2"/>
    <dgm:cxn modelId="{B5F881E0-D50E-44F0-97A1-C443FD30B80D}" type="presParOf" srcId="{A9C12211-59B1-4376-A8D5-334DF4FAD83B}" destId="{17A7A85B-A6C1-41CF-A2DA-936D9CF1C31A}" srcOrd="0" destOrd="0" presId="urn:microsoft.com/office/officeart/2005/8/layout/venn2"/>
    <dgm:cxn modelId="{17E12A6D-E088-4D00-BF00-6A29FD92A243}" type="presParOf" srcId="{A9C12211-59B1-4376-A8D5-334DF4FAD83B}" destId="{CC27CE58-77D7-450F-BC2A-76D15115EE81}" srcOrd="1" destOrd="0" presId="urn:microsoft.com/office/officeart/2005/8/layout/venn2"/>
    <dgm:cxn modelId="{2CE05E2C-458B-4792-9B28-440492CA996D}" type="presParOf" srcId="{69B812E0-811A-41A2-9BBE-9C8C9E608947}" destId="{8954EF09-4647-4DF1-9868-6D3BD82F2053}" srcOrd="2" destOrd="0" presId="urn:microsoft.com/office/officeart/2005/8/layout/venn2"/>
    <dgm:cxn modelId="{B52DBCE6-C74C-41E2-AF38-AE64694F4005}" type="presParOf" srcId="{8954EF09-4647-4DF1-9868-6D3BD82F2053}" destId="{72E390FA-A57E-42EE-B11A-9C21AA307968}" srcOrd="0" destOrd="0" presId="urn:microsoft.com/office/officeart/2005/8/layout/venn2"/>
    <dgm:cxn modelId="{9DAF737F-187F-4231-BB8F-30FFCC809C45}" type="presParOf" srcId="{8954EF09-4647-4DF1-9868-6D3BD82F2053}" destId="{C4E1D664-BEEB-47F0-8945-0FA107483800}" srcOrd="1" destOrd="0" presId="urn:microsoft.com/office/officeart/2005/8/layout/venn2"/>
    <dgm:cxn modelId="{0EF94AA8-E5F5-431B-92E6-A0477C34A7C7}" type="presParOf" srcId="{69B812E0-811A-41A2-9BBE-9C8C9E608947}" destId="{70DE6DE2-574D-4F8A-96FD-70B60C741183}" srcOrd="3" destOrd="0" presId="urn:microsoft.com/office/officeart/2005/8/layout/venn2"/>
    <dgm:cxn modelId="{AC45F1E3-E025-4531-8F1D-23C0B15E7E94}" type="presParOf" srcId="{70DE6DE2-574D-4F8A-96FD-70B60C741183}" destId="{C3FDCB91-60AE-4ABC-9797-5086A1E3A40F}" srcOrd="0" destOrd="0" presId="urn:microsoft.com/office/officeart/2005/8/layout/venn2"/>
    <dgm:cxn modelId="{6EE48CE7-ABC1-4C54-90E6-F78B75B35C68}" type="presParOf" srcId="{70DE6DE2-574D-4F8A-96FD-70B60C741183}" destId="{D457551D-096A-4ECF-B170-D21D3BB23F3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41DD5-3DED-4E60-A7A2-B1ACEC793187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Inconsistent</a:t>
          </a:r>
          <a:endParaRPr lang="en-US" sz="1700" kern="1200" dirty="0"/>
        </a:p>
      </dsp:txBody>
      <dsp:txXfrm>
        <a:off x="3306470" y="270933"/>
        <a:ext cx="1515059" cy="812800"/>
      </dsp:txXfrm>
    </dsp:sp>
    <dsp:sp modelId="{17A7A85B-A6C1-41CF-A2DA-936D9CF1C31A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chemeClr val="accent3">
            <a:hueOff val="350959"/>
            <a:satOff val="5126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Consistent</a:t>
          </a:r>
          <a:endParaRPr lang="en-US" sz="1700" kern="1200" dirty="0"/>
        </a:p>
      </dsp:txBody>
      <dsp:txXfrm>
        <a:off x="3306470" y="1343829"/>
        <a:ext cx="1515059" cy="780288"/>
      </dsp:txXfrm>
    </dsp:sp>
    <dsp:sp modelId="{72E390FA-A57E-42EE-B11A-9C21AA307968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3">
            <a:hueOff val="701918"/>
            <a:satOff val="10252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Schedule</a:t>
          </a:r>
          <a:endParaRPr lang="en-US" sz="1700" kern="1200" dirty="0"/>
        </a:p>
      </dsp:txBody>
      <dsp:txXfrm>
        <a:off x="3306470" y="2411306"/>
        <a:ext cx="1515059" cy="731520"/>
      </dsp:txXfrm>
    </dsp:sp>
    <dsp:sp modelId="{C3FDCB91-60AE-4ABC-9797-5086A1E3A40F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3">
            <a:hueOff val="1052877"/>
            <a:satOff val="15378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Conflict Schedule</a:t>
          </a:r>
          <a:endParaRPr lang="en-US" sz="1700" kern="1200" dirty="0"/>
        </a:p>
      </dsp:txBody>
      <dsp:txXfrm>
        <a:off x="3297684" y="3793066"/>
        <a:ext cx="1532630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4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6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4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8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us/higher-education/product/Connolly-Powerpoint-Slides-for-Database-Systems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equivalence-of-schedules-equivalent-schedules-in-db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28-30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622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transaction enters the failed </a:t>
            </a:r>
            <a:r>
              <a:rPr lang="en-GB" dirty="0" smtClean="0"/>
              <a:t>state (due to </a:t>
            </a:r>
            <a:r>
              <a:rPr lang="en-GB" b="1" dirty="0" smtClean="0"/>
              <a:t>hardware</a:t>
            </a:r>
            <a:r>
              <a:rPr lang="en-GB" dirty="0" smtClean="0"/>
              <a:t> or </a:t>
            </a:r>
            <a:r>
              <a:rPr lang="en-GB" b="1" dirty="0" smtClean="0"/>
              <a:t>logical errors</a:t>
            </a:r>
            <a:r>
              <a:rPr lang="en-GB" dirty="0" smtClean="0"/>
              <a:t>) must be </a:t>
            </a:r>
            <a:r>
              <a:rPr lang="en-GB" b="1" dirty="0" smtClean="0"/>
              <a:t>rolled back</a:t>
            </a:r>
            <a:r>
              <a:rPr lang="en-GB" dirty="0" smtClean="0"/>
              <a:t>. Then it enters the </a:t>
            </a:r>
            <a:r>
              <a:rPr lang="en-GB" b="1" dirty="0" smtClean="0"/>
              <a:t>aborted state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Here system has 2 options: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b="1" dirty="0"/>
              <a:t>R</a:t>
            </a:r>
            <a:r>
              <a:rPr lang="en-GB" b="1" dirty="0" smtClean="0"/>
              <a:t>estart</a:t>
            </a:r>
            <a:r>
              <a:rPr lang="en-GB" dirty="0" smtClean="0"/>
              <a:t> </a:t>
            </a:r>
            <a:r>
              <a:rPr lang="en-GB" dirty="0"/>
              <a:t>the transaction, </a:t>
            </a:r>
            <a:r>
              <a:rPr lang="en-GB" dirty="0" smtClean="0"/>
              <a:t>if </a:t>
            </a:r>
            <a:r>
              <a:rPr lang="en-GB" dirty="0"/>
              <a:t>the transaction was aborted as a result </a:t>
            </a:r>
            <a:r>
              <a:rPr lang="en-GB" dirty="0" smtClean="0"/>
              <a:t>of some </a:t>
            </a:r>
            <a:r>
              <a:rPr lang="en-GB" dirty="0"/>
              <a:t>hardware or software </a:t>
            </a:r>
            <a:r>
              <a:rPr lang="en-GB" dirty="0" smtClean="0"/>
              <a:t>error. A </a:t>
            </a:r>
            <a:r>
              <a:rPr lang="en-GB" dirty="0"/>
              <a:t>restarted transaction is considered to be a </a:t>
            </a:r>
            <a:r>
              <a:rPr lang="en-GB" b="1" dirty="0"/>
              <a:t>new transaction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b="1" dirty="0" smtClean="0"/>
              <a:t>Kill</a:t>
            </a:r>
            <a:r>
              <a:rPr lang="en-GB" dirty="0" smtClean="0"/>
              <a:t> </a:t>
            </a:r>
            <a:r>
              <a:rPr lang="en-GB" dirty="0"/>
              <a:t>the transaction. It usually does so because of some internal logical </a:t>
            </a:r>
            <a:r>
              <a:rPr lang="en-GB" dirty="0" smtClean="0"/>
              <a:t>error or because the bad input, </a:t>
            </a:r>
            <a:r>
              <a:rPr lang="en-GB" dirty="0"/>
              <a:t>or because the desired data were not found in the database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Observable </a:t>
            </a:r>
            <a:r>
              <a:rPr lang="en-GB" b="1" dirty="0"/>
              <a:t>external writes </a:t>
            </a:r>
            <a:r>
              <a:rPr lang="en-GB" b="1" dirty="0" smtClean="0"/>
              <a:t>: </a:t>
            </a:r>
            <a:r>
              <a:rPr lang="en-GB" dirty="0" smtClean="0"/>
              <a:t>We must be cautious when dealing with </a:t>
            </a:r>
            <a:r>
              <a:rPr lang="en-GB" b="1" dirty="0" smtClean="0"/>
              <a:t>observable external writes</a:t>
            </a:r>
            <a:r>
              <a:rPr lang="en-GB" dirty="0" smtClean="0"/>
              <a:t>, such as writes to </a:t>
            </a:r>
            <a:r>
              <a:rPr lang="en-GB" dirty="0"/>
              <a:t>a user’s screen, or sending </a:t>
            </a:r>
            <a:r>
              <a:rPr lang="en-GB" dirty="0" smtClean="0"/>
              <a:t>email, dispensing cash.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</a:t>
            </a:r>
            <a:r>
              <a:rPr lang="en-GB" dirty="0"/>
              <a:t>transactions to run </a:t>
            </a:r>
            <a:r>
              <a:rPr lang="en-GB" b="1" dirty="0" smtClean="0"/>
              <a:t>concurrently</a:t>
            </a:r>
            <a:r>
              <a:rPr lang="en-GB" dirty="0" smtClean="0"/>
              <a:t> causes several complications with consistency of the data.</a:t>
            </a:r>
          </a:p>
          <a:p>
            <a:r>
              <a:rPr lang="en-GB" dirty="0"/>
              <a:t>C</a:t>
            </a:r>
            <a:r>
              <a:rPr lang="en-GB" dirty="0" smtClean="0"/>
              <a:t>oncurrent </a:t>
            </a:r>
            <a:r>
              <a:rPr lang="en-GB" dirty="0"/>
              <a:t>execution of transactions requires extra </a:t>
            </a:r>
            <a:r>
              <a:rPr lang="en-GB" dirty="0" smtClean="0"/>
              <a:t>work.</a:t>
            </a:r>
          </a:p>
          <a:p>
            <a:r>
              <a:rPr lang="en-GB" dirty="0" smtClean="0"/>
              <a:t>It is easier if transactions run </a:t>
            </a:r>
            <a:r>
              <a:rPr lang="en-GB" b="1" dirty="0" smtClean="0"/>
              <a:t>serially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reasons for allowing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Improved throughput and resource </a:t>
            </a:r>
            <a:r>
              <a:rPr lang="en-GB" b="1" dirty="0" smtClean="0"/>
              <a:t>utilization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Reduced waiting </a:t>
            </a:r>
            <a:r>
              <a:rPr lang="en-US" b="1" dirty="0" smtClean="0"/>
              <a:t>time</a:t>
            </a:r>
            <a:r>
              <a:rPr lang="en-US" dirty="0" smtClean="0"/>
              <a:t>: It </a:t>
            </a:r>
            <a:r>
              <a:rPr lang="en-US" dirty="0"/>
              <a:t>reduces the </a:t>
            </a:r>
            <a:r>
              <a:rPr lang="en-US" dirty="0" smtClean="0"/>
              <a:t>average response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7440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several transactions </a:t>
            </a:r>
            <a:r>
              <a:rPr lang="en-GB" b="1" dirty="0"/>
              <a:t>run concurrently</a:t>
            </a:r>
            <a:r>
              <a:rPr lang="en-GB" dirty="0"/>
              <a:t>, the </a:t>
            </a:r>
            <a:r>
              <a:rPr lang="en-GB" b="1" dirty="0"/>
              <a:t>isolation</a:t>
            </a:r>
            <a:r>
              <a:rPr lang="en-GB" dirty="0"/>
              <a:t> property may be </a:t>
            </a:r>
            <a:r>
              <a:rPr lang="en-GB" b="1" dirty="0"/>
              <a:t>violated</a:t>
            </a:r>
            <a:r>
              <a:rPr lang="en-GB" dirty="0"/>
              <a:t>,</a:t>
            </a:r>
          </a:p>
          <a:p>
            <a:r>
              <a:rPr lang="en-GB" dirty="0"/>
              <a:t>resulting in database </a:t>
            </a:r>
            <a:r>
              <a:rPr lang="en-GB" b="1" dirty="0"/>
              <a:t>consistency being destroyed </a:t>
            </a:r>
            <a:r>
              <a:rPr lang="en-GB" dirty="0"/>
              <a:t>despite the correctness of each</a:t>
            </a:r>
          </a:p>
          <a:p>
            <a:pPr algn="ctr"/>
            <a:r>
              <a:rPr lang="en-US" dirty="0"/>
              <a:t>individual transaction.</a:t>
            </a:r>
          </a:p>
        </p:txBody>
      </p:sp>
    </p:spTree>
    <p:extLst>
      <p:ext uri="{BB962C8B-B14F-4D97-AF65-F5344CB8AC3E}">
        <p14:creationId xmlns:p14="http://schemas.microsoft.com/office/powerpoint/2010/main" val="12081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with balance $10000</a:t>
            </a:r>
          </a:p>
          <a:p>
            <a:r>
              <a:rPr lang="en-US" dirty="0" smtClean="0"/>
              <a:t>Two clerks A &amp; B</a:t>
            </a:r>
          </a:p>
          <a:p>
            <a:r>
              <a:rPr lang="en-US" dirty="0" smtClean="0"/>
              <a:t>A clerk debit $500 </a:t>
            </a:r>
            <a:r>
              <a:rPr lang="en-US" dirty="0" smtClean="0">
                <a:sym typeface="Wingdings" panose="05000000000000000000" pitchFamily="2" charset="2"/>
              </a:rPr>
              <a:t> 10000 – 500 = $9500</a:t>
            </a:r>
            <a:endParaRPr lang="en-US" dirty="0" smtClean="0"/>
          </a:p>
          <a:p>
            <a:r>
              <a:rPr lang="en-US" dirty="0" smtClean="0"/>
              <a:t>B clerk debit $100 </a:t>
            </a:r>
            <a:r>
              <a:rPr lang="en-US" dirty="0" smtClean="0">
                <a:sym typeface="Wingdings" panose="05000000000000000000" pitchFamily="2" charset="2"/>
              </a:rPr>
              <a:t> 10000 – 100 = $9900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Correct value is </a:t>
            </a:r>
            <a:r>
              <a:rPr lang="en-US" b="1" dirty="0" smtClean="0">
                <a:sym typeface="Wingdings" panose="05000000000000000000" pitchFamily="2" charset="2"/>
              </a:rPr>
              <a:t>$9400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2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concurrency-control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GB" dirty="0" smtClean="0"/>
              <a:t>control </a:t>
            </a:r>
            <a:r>
              <a:rPr lang="en-US" dirty="0"/>
              <a:t>mechanism </a:t>
            </a:r>
            <a:r>
              <a:rPr lang="en-US" dirty="0" smtClean="0"/>
              <a:t>that </a:t>
            </a:r>
            <a:r>
              <a:rPr lang="en-GB" dirty="0" smtClean="0"/>
              <a:t>the </a:t>
            </a:r>
            <a:r>
              <a:rPr lang="en-GB" dirty="0"/>
              <a:t>interaction among the concurrent </a:t>
            </a:r>
            <a:r>
              <a:rPr lang="en-GB" dirty="0" smtClean="0"/>
              <a:t>transactions to </a:t>
            </a:r>
            <a:r>
              <a:rPr lang="en-GB" dirty="0"/>
              <a:t>prevent them from destroying the consistency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1 </a:t>
            </a:r>
            <a:r>
              <a:rPr lang="en-US" dirty="0" smtClean="0"/>
              <a:t>and </a:t>
            </a:r>
            <a:r>
              <a:rPr lang="en-GB" i="1" dirty="0" smtClean="0"/>
              <a:t>T</a:t>
            </a:r>
            <a:r>
              <a:rPr lang="en-GB" dirty="0" smtClean="0"/>
              <a:t>2 </a:t>
            </a:r>
            <a:r>
              <a:rPr lang="en-GB" dirty="0"/>
              <a:t>be two transactions that transfer funds from one account to another. Transaction </a:t>
            </a:r>
            <a:r>
              <a:rPr lang="en-GB" i="1" dirty="0" smtClean="0"/>
              <a:t>T</a:t>
            </a:r>
            <a:r>
              <a:rPr lang="en-GB" dirty="0" smtClean="0"/>
              <a:t>1 transfers </a:t>
            </a:r>
            <a:r>
              <a:rPr lang="en-GB" dirty="0"/>
              <a:t>$50 from account </a:t>
            </a:r>
            <a:r>
              <a:rPr lang="en-GB" i="1" dirty="0"/>
              <a:t>A </a:t>
            </a:r>
            <a:r>
              <a:rPr lang="en-GB" dirty="0"/>
              <a:t>to account </a:t>
            </a:r>
            <a:r>
              <a:rPr lang="en-GB" i="1" dirty="0"/>
              <a:t>B</a:t>
            </a:r>
            <a:r>
              <a:rPr lang="en-GB" dirty="0"/>
              <a:t>. It is defined as: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051" y="3262714"/>
            <a:ext cx="2562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 </a:t>
            </a:r>
            <a:r>
              <a:rPr lang="en-GB" i="1" dirty="0"/>
              <a:t>T</a:t>
            </a:r>
            <a:r>
              <a:rPr lang="en-GB" dirty="0"/>
              <a:t>2 transfers 10 percent of the balance from account </a:t>
            </a:r>
            <a:r>
              <a:rPr lang="en-GB" i="1" dirty="0"/>
              <a:t>A </a:t>
            </a:r>
            <a:r>
              <a:rPr lang="en-GB" dirty="0"/>
              <a:t>to account </a:t>
            </a:r>
            <a:r>
              <a:rPr lang="en-GB" i="1" dirty="0"/>
              <a:t>B</a:t>
            </a:r>
            <a:r>
              <a:rPr lang="en-GB" dirty="0"/>
              <a:t>. It is</a:t>
            </a:r>
          </a:p>
          <a:p>
            <a:r>
              <a:rPr lang="en-US" dirty="0"/>
              <a:t>defined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4" y="3061335"/>
            <a:ext cx="3200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81297" cy="4023360"/>
          </a:xfrm>
        </p:spPr>
        <p:txBody>
          <a:bodyPr/>
          <a:lstStyle/>
          <a:p>
            <a:r>
              <a:rPr lang="en-US" dirty="0"/>
              <a:t>The execution </a:t>
            </a:r>
            <a:r>
              <a:rPr lang="en-US" dirty="0" smtClean="0"/>
              <a:t>sequences are called </a:t>
            </a:r>
            <a:r>
              <a:rPr lang="en-US" b="1" dirty="0" smtClean="0"/>
              <a:t>Schedules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874556"/>
            <a:ext cx="68865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Serial Schedules: </a:t>
            </a:r>
            <a:r>
              <a:rPr lang="en-GB" dirty="0"/>
              <a:t>a serial schedule is one in which no transaction starts until a running transaction has ended are called serial schedules.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2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transaction is a unit of program execution that accesses and possibly updates </a:t>
            </a:r>
            <a:r>
              <a:rPr lang="en-GB" dirty="0" smtClean="0"/>
              <a:t>various </a:t>
            </a:r>
            <a:r>
              <a:rPr lang="en-US" dirty="0" smtClean="0"/>
              <a:t>data </a:t>
            </a:r>
            <a:r>
              <a:rPr lang="en-US" dirty="0"/>
              <a:t>items.</a:t>
            </a:r>
          </a:p>
        </p:txBody>
      </p:sp>
    </p:spTree>
    <p:extLst>
      <p:ext uri="{BB962C8B-B14F-4D97-AF65-F5344CB8AC3E}">
        <p14:creationId xmlns:p14="http://schemas.microsoft.com/office/powerpoint/2010/main" val="14748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95" y="1618585"/>
            <a:ext cx="5332338" cy="52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schedules are serial.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75" y="1561846"/>
            <a:ext cx="5378352" cy="5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a set of </a:t>
            </a:r>
            <a:r>
              <a:rPr lang="en-GB" i="1" dirty="0"/>
              <a:t>n </a:t>
            </a:r>
            <a:r>
              <a:rPr lang="en-GB" dirty="0"/>
              <a:t>transactions, there exist </a:t>
            </a:r>
            <a:r>
              <a:rPr lang="en-GB" i="1" dirty="0"/>
              <a:t>n </a:t>
            </a:r>
            <a:r>
              <a:rPr lang="en-GB" dirty="0"/>
              <a:t>factorial (</a:t>
            </a:r>
            <a:r>
              <a:rPr lang="en-GB" i="1" dirty="0"/>
              <a:t>n</a:t>
            </a:r>
            <a:r>
              <a:rPr lang="en-GB" dirty="0"/>
              <a:t>!) </a:t>
            </a:r>
            <a:r>
              <a:rPr lang="en-GB" dirty="0" smtClean="0"/>
              <a:t>different </a:t>
            </a:r>
            <a:r>
              <a:rPr lang="en-US" dirty="0" smtClean="0"/>
              <a:t>valid </a:t>
            </a:r>
            <a:r>
              <a:rPr lang="en-US" dirty="0"/>
              <a:t>serial schedules.</a:t>
            </a:r>
          </a:p>
        </p:txBody>
      </p:sp>
    </p:spTree>
    <p:extLst>
      <p:ext uri="{BB962C8B-B14F-4D97-AF65-F5344CB8AC3E}">
        <p14:creationId xmlns:p14="http://schemas.microsoft.com/office/powerpoint/2010/main" val="14893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Non-Serial Schedule: </a:t>
            </a:r>
            <a:r>
              <a:rPr lang="en-GB" dirty="0"/>
              <a:t>in the non-serial schedule, the other transaction proceeds without waiting for the previous transaction to complete</a:t>
            </a:r>
            <a:r>
              <a:rPr lang="en-GB" dirty="0" smtClean="0"/>
              <a:t>.</a:t>
            </a:r>
          </a:p>
          <a:p>
            <a:r>
              <a:rPr lang="en-GB" dirty="0"/>
              <a:t>Non-Serial Schedule can be divided further </a:t>
            </a:r>
            <a:r>
              <a:rPr lang="en-GB" dirty="0" smtClean="0"/>
              <a:t>into: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Serializable: </a:t>
            </a:r>
            <a:r>
              <a:rPr lang="en-GB" dirty="0"/>
              <a:t>The non-serial schedule is said to be in a serializable schedule only when it is equivalent to the serial schedules, for an n number of </a:t>
            </a:r>
            <a:r>
              <a:rPr lang="en-GB" dirty="0" smtClean="0"/>
              <a:t>transactions</a:t>
            </a:r>
            <a:r>
              <a:rPr lang="en-GB" dirty="0"/>
              <a:t>. A serializable schedule is the one that always leaves the database in consistent state</a:t>
            </a:r>
            <a:r>
              <a:rPr lang="en-GB" dirty="0" smtClean="0"/>
              <a:t>. Two types: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b="1" dirty="0" smtClean="0"/>
              <a:t>Conflict Serializable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b="1" dirty="0" smtClean="0"/>
              <a:t>View Serializable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Non-Serializable: </a:t>
            </a:r>
            <a:r>
              <a:rPr lang="en-GB" dirty="0" smtClean="0"/>
              <a:t>Divided into two types: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b="1" dirty="0" smtClean="0"/>
              <a:t>Recoverable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b="1" dirty="0" smtClean="0"/>
              <a:t>Non Recoverable</a:t>
            </a:r>
          </a:p>
          <a:p>
            <a:pPr marL="630936" lvl="1" indent="-4572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2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Conflict Serializable: </a:t>
            </a:r>
            <a:r>
              <a:rPr lang="en-GB" dirty="0"/>
              <a:t>A schedule is called conflict serializable if it can be transformed into a serial schedule by swapping non-conflicting operations. Two operations are said to be conflicting if all conditions satisfy: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They </a:t>
            </a:r>
            <a:r>
              <a:rPr lang="en-GB" dirty="0"/>
              <a:t>belong to different 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They operate on the same data item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At Least one of them is a write </a:t>
            </a:r>
            <a:r>
              <a:rPr lang="en-GB" dirty="0" smtClean="0"/>
              <a:t>operation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153" y="3587262"/>
            <a:ext cx="5760519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7B02B-B924-4C6B-82A2-42A18D84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Whether a Schedule is Conflict Serializable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A5A4C-4260-488E-8FC4-F7BFBBE7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Step-01:</a:t>
            </a:r>
          </a:p>
          <a:p>
            <a:pPr marL="0" indent="0">
              <a:buNone/>
            </a:pPr>
            <a:r>
              <a:rPr lang="en-US" dirty="0"/>
              <a:t>Find and list all the conflicting operations.</a:t>
            </a:r>
          </a:p>
          <a:p>
            <a:pPr marL="0" indent="0">
              <a:buNone/>
            </a:pPr>
            <a:r>
              <a:rPr lang="en-US" b="1" dirty="0"/>
              <a:t>Step-02:</a:t>
            </a:r>
          </a:p>
          <a:p>
            <a:pPr marL="0" indent="0">
              <a:buNone/>
            </a:pPr>
            <a:r>
              <a:rPr lang="en-US" dirty="0"/>
              <a:t>Start creating a precedence graph by drawing one node for each transaction.</a:t>
            </a:r>
          </a:p>
        </p:txBody>
      </p:sp>
    </p:spTree>
    <p:extLst>
      <p:ext uri="{BB962C8B-B14F-4D97-AF65-F5344CB8AC3E}">
        <p14:creationId xmlns:p14="http://schemas.microsoft.com/office/powerpoint/2010/main" val="19536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9ADD3-3BB7-4579-A8ED-C08B07AB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Whether a Schedule is Conflict Serializable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B57F6-1F7A-481D-94FF-5866BBF8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Step-03:</a:t>
            </a:r>
          </a:p>
          <a:p>
            <a:pPr marL="0" indent="0">
              <a:buNone/>
            </a:pPr>
            <a:r>
              <a:rPr lang="en-US" dirty="0"/>
              <a:t>Draw an edge for each conflict pair such that if Xi (V) and </a:t>
            </a:r>
            <a:r>
              <a:rPr lang="en-US" dirty="0" err="1"/>
              <a:t>Yj</a:t>
            </a:r>
            <a:r>
              <a:rPr lang="en-US" dirty="0"/>
              <a:t> (V) forms a conflict pair then draw an edge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ensures that </a:t>
            </a:r>
            <a:r>
              <a:rPr lang="en-US" dirty="0" err="1"/>
              <a:t>Ti</a:t>
            </a:r>
            <a:r>
              <a:rPr lang="en-US" dirty="0"/>
              <a:t> gets executed before </a:t>
            </a:r>
            <a:r>
              <a:rPr lang="en-US" dirty="0" err="1"/>
              <a:t>Tj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Step-04:</a:t>
            </a:r>
          </a:p>
          <a:p>
            <a:pPr marL="0" indent="0">
              <a:buNone/>
            </a:pPr>
            <a:r>
              <a:rPr lang="en-US" dirty="0"/>
              <a:t>Check if there is any cycle formed in the graph.</a:t>
            </a:r>
          </a:p>
          <a:p>
            <a:pPr marL="0" indent="0">
              <a:buNone/>
            </a:pPr>
            <a:r>
              <a:rPr lang="en-US" dirty="0"/>
              <a:t>If there is no cycle found, then the schedule is conflict serializable otherwise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EF766-E16C-4AA2-A7A4-AE48FD60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B7C04F-5BC7-4474-A507-7F7DE49D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whether the given schedule S is conflict serializable or not-</a:t>
            </a:r>
          </a:p>
          <a:p>
            <a:pPr marL="0" indent="0" algn="ctr">
              <a:buNone/>
            </a:pPr>
            <a:r>
              <a:rPr lang="en-US" b="1" dirty="0"/>
              <a:t>S : R1(A) , R2(A) , R1(B) , R2(B) , R3(B) , W1(A) , W2(B)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FF3B6F6-8EE8-42DF-962E-EC28ABB21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15269"/>
              </p:ext>
            </p:extLst>
          </p:nvPr>
        </p:nvGraphicFramePr>
        <p:xfrm>
          <a:off x="2692402" y="3344334"/>
          <a:ext cx="4944531" cy="2937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177">
                  <a:extLst>
                    <a:ext uri="{9D8B030D-6E8A-4147-A177-3AD203B41FA5}">
                      <a16:colId xmlns:a16="http://schemas.microsoft.com/office/drawing/2014/main" xmlns="" val="2455456121"/>
                    </a:ext>
                  </a:extLst>
                </a:gridCol>
                <a:gridCol w="1648177">
                  <a:extLst>
                    <a:ext uri="{9D8B030D-6E8A-4147-A177-3AD203B41FA5}">
                      <a16:colId xmlns:a16="http://schemas.microsoft.com/office/drawing/2014/main" xmlns="" val="3060451476"/>
                    </a:ext>
                  </a:extLst>
                </a:gridCol>
                <a:gridCol w="1648177">
                  <a:extLst>
                    <a:ext uri="{9D8B030D-6E8A-4147-A177-3AD203B41FA5}">
                      <a16:colId xmlns:a16="http://schemas.microsoft.com/office/drawing/2014/main" xmlns="" val="83907322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0613436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R(A)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5114691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5801950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R(B)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7078189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8578506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3494460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9878400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2526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0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0F5AB-3722-4BC5-88EC-F058C22B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B327C-3864-43AF-938F-944BFFFD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all the conflicting operations and determine the dependency between the transactions-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R2(A) , W1(A)              (T2 → T1)</a:t>
            </a:r>
          </a:p>
          <a:p>
            <a:pPr marL="0" indent="0">
              <a:buNone/>
            </a:pPr>
            <a:r>
              <a:rPr lang="en-US" dirty="0"/>
              <a:t>R1(B) , W2(B)              (T1 → T2)</a:t>
            </a:r>
          </a:p>
          <a:p>
            <a:pPr marL="0" indent="0">
              <a:buNone/>
            </a:pPr>
            <a:r>
              <a:rPr lang="en-US" dirty="0"/>
              <a:t>R3(B) , W2(B)              (T3 → T2)</a:t>
            </a:r>
          </a:p>
        </p:txBody>
      </p:sp>
    </p:spTree>
    <p:extLst>
      <p:ext uri="{BB962C8B-B14F-4D97-AF65-F5344CB8AC3E}">
        <p14:creationId xmlns:p14="http://schemas.microsoft.com/office/powerpoint/2010/main" val="2288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4B96C-E392-4DBA-AF45-B1449BB5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8111A-EA3B-4478-8740-FAF9DF63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the precedence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Clearly, there exists a cycle in the precedence graph.</a:t>
            </a:r>
          </a:p>
          <a:p>
            <a:pPr marL="0" indent="0">
              <a:buNone/>
            </a:pPr>
            <a:r>
              <a:rPr lang="en-US" dirty="0"/>
              <a:t>Therefore, the given schedule S is not conflict serializable.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9CC7934-88FD-44AE-8EB5-41398956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7" y="1027906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atabase </a:t>
            </a:r>
            <a:r>
              <a:rPr lang="en-US" b="1" dirty="0"/>
              <a:t>system </a:t>
            </a:r>
            <a:r>
              <a:rPr lang="en-US" b="1" dirty="0" smtClean="0"/>
              <a:t>maintain </a:t>
            </a:r>
            <a:r>
              <a:rPr lang="en-GB" b="1" dirty="0" smtClean="0"/>
              <a:t>the </a:t>
            </a:r>
            <a:r>
              <a:rPr lang="en-GB" b="1" dirty="0"/>
              <a:t>following properties of the transactions</a:t>
            </a:r>
            <a:r>
              <a:rPr lang="en-GB" b="1" dirty="0" smtClean="0"/>
              <a:t>:</a:t>
            </a:r>
          </a:p>
          <a:p>
            <a:r>
              <a:rPr lang="en-GB" b="1" dirty="0" smtClean="0"/>
              <a:t>A</a:t>
            </a:r>
            <a:r>
              <a:rPr lang="en-GB" dirty="0" smtClean="0"/>
              <a:t>tomicity:  </a:t>
            </a:r>
            <a:r>
              <a:rPr lang="en-GB" dirty="0"/>
              <a:t>Either all operations of the transaction are reflected properly in </a:t>
            </a:r>
            <a:r>
              <a:rPr lang="en-GB" dirty="0" smtClean="0"/>
              <a:t>the </a:t>
            </a:r>
            <a:r>
              <a:rPr lang="en-US" dirty="0" smtClean="0"/>
              <a:t>database</a:t>
            </a:r>
            <a:r>
              <a:rPr lang="en-US" dirty="0"/>
              <a:t>, or none are.</a:t>
            </a:r>
          </a:p>
          <a:p>
            <a:r>
              <a:rPr lang="en-GB" b="1" dirty="0" smtClean="0"/>
              <a:t>C</a:t>
            </a:r>
            <a:r>
              <a:rPr lang="en-GB" dirty="0" smtClean="0"/>
              <a:t>onsistency</a:t>
            </a:r>
            <a:r>
              <a:rPr lang="en-GB" dirty="0"/>
              <a:t>: If the database was in a consistent state before the execution of a transaction, it must remain consistent after the execution of the transaction as </a:t>
            </a:r>
            <a:r>
              <a:rPr lang="en-GB" dirty="0" smtClean="0"/>
              <a:t>well.</a:t>
            </a:r>
          </a:p>
          <a:p>
            <a:r>
              <a:rPr lang="en-GB" b="1" dirty="0" smtClean="0"/>
              <a:t>I</a:t>
            </a:r>
            <a:r>
              <a:rPr lang="en-GB" dirty="0" smtClean="0"/>
              <a:t>solation: Multiple transactions occur independently without interference.</a:t>
            </a:r>
          </a:p>
          <a:p>
            <a:r>
              <a:rPr lang="en-GB" b="1" dirty="0" smtClean="0"/>
              <a:t>D</a:t>
            </a:r>
            <a:r>
              <a:rPr lang="en-GB" dirty="0" smtClean="0"/>
              <a:t>urability: </a:t>
            </a:r>
            <a:r>
              <a:rPr lang="en-GB" dirty="0"/>
              <a:t>After a transaction completes successfully, the changes it has made </a:t>
            </a:r>
            <a:r>
              <a:rPr lang="en-GB" dirty="0" smtClean="0"/>
              <a:t>to the </a:t>
            </a:r>
            <a:r>
              <a:rPr lang="en-GB" dirty="0"/>
              <a:t>database persist, even if there are system failures.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6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56BF4-C5E9-430A-9A1F-F2CDAF4E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Problem#2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38B7B7AC-1B5F-47F7-B504-FAF9C125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652588"/>
            <a:ext cx="38385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67D06-6E0C-4E31-A43D-898EBA0C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88D3D-60D5-461F-A4E9-1A1FEC1C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all the conflicting operations</a:t>
            </a:r>
          </a:p>
          <a:p>
            <a:pPr marL="0" indent="0">
              <a:buNone/>
            </a:pPr>
            <a:r>
              <a:rPr lang="en-US" dirty="0"/>
              <a:t>R1(A) , W2(A)              (T1 → T2)</a:t>
            </a:r>
          </a:p>
          <a:p>
            <a:pPr marL="0" indent="0">
              <a:buNone/>
            </a:pPr>
            <a:r>
              <a:rPr lang="en-US" dirty="0"/>
              <a:t>R2(A) , W1(A)              (T2 → T1)</a:t>
            </a:r>
          </a:p>
          <a:p>
            <a:pPr marL="0" indent="0">
              <a:buNone/>
            </a:pPr>
            <a:r>
              <a:rPr lang="en-US" dirty="0"/>
              <a:t>W2(A) , W1(A)             (T2 → T1)</a:t>
            </a:r>
          </a:p>
          <a:p>
            <a:pPr marL="0" indent="0">
              <a:buNone/>
            </a:pPr>
            <a:r>
              <a:rPr lang="en-US" dirty="0"/>
              <a:t>R2(B) , W1(B)              (T2 → T1)</a:t>
            </a:r>
          </a:p>
          <a:p>
            <a:pPr marL="0" indent="0">
              <a:buNone/>
            </a:pPr>
            <a:r>
              <a:rPr lang="en-US" dirty="0"/>
              <a:t>R1(B) , W2(B)              (T1 → T2)</a:t>
            </a:r>
          </a:p>
          <a:p>
            <a:pPr marL="0" indent="0">
              <a:buNone/>
            </a:pPr>
            <a:r>
              <a:rPr lang="en-US" dirty="0"/>
              <a:t>W1(B) , W2(B)             (T1 → T2)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9589BEBB-443E-4029-B695-55F5482E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18" y="1790208"/>
            <a:ext cx="38385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7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C737B-BA82-45EB-A30D-8EE1FEAD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8F2FF5-F2AB-4F77-880F-9B684C0E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 graph</a:t>
            </a:r>
          </a:p>
          <a:p>
            <a:pPr marL="0" indent="0">
              <a:buNone/>
            </a:pPr>
            <a:r>
              <a:rPr lang="en-US" dirty="0"/>
              <a:t>Clearly, there exists a cycle in the precedence graph.</a:t>
            </a:r>
          </a:p>
          <a:p>
            <a:pPr marL="0" indent="0">
              <a:buNone/>
            </a:pPr>
            <a:r>
              <a:rPr lang="en-US" dirty="0"/>
              <a:t>Therefore, the given schedule S is not conflict serializable.</a:t>
            </a:r>
          </a:p>
          <a:p>
            <a:pPr marL="0" indent="0">
              <a:buNone/>
            </a:pPr>
            <a:r>
              <a:rPr lang="en-US" dirty="0"/>
              <a:t>Thus, Number of possible serialized schedules = 0.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4C4E6FB2-945A-43D4-A29A-77E137C6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23" y="1027906"/>
            <a:ext cx="23050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7" y="2011680"/>
            <a:ext cx="3996944" cy="3766185"/>
          </a:xfrm>
        </p:spPr>
        <p:txBody>
          <a:bodyPr/>
          <a:lstStyle/>
          <a:p>
            <a:r>
              <a:rPr lang="en-US" dirty="0" smtClean="0"/>
              <a:t>Check whether the given schedule is conflict </a:t>
            </a:r>
            <a:r>
              <a:rPr lang="en-US" dirty="0" err="1" smtClean="0"/>
              <a:t>serializable</a:t>
            </a:r>
            <a:r>
              <a:rPr lang="en-US" dirty="0" smtClean="0"/>
              <a:t> or not? If yes then draw equivalent schedule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0682"/>
              </p:ext>
            </p:extLst>
          </p:nvPr>
        </p:nvGraphicFramePr>
        <p:xfrm>
          <a:off x="6577539" y="1436488"/>
          <a:ext cx="3836460" cy="4341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820"/>
                <a:gridCol w="1278820"/>
                <a:gridCol w="1278820"/>
              </a:tblGrid>
              <a:tr h="683777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042"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0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9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0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4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W(z)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08">
                <a:tc>
                  <a:txBody>
                    <a:bodyPr/>
                    <a:lstStyle/>
                    <a:p>
                      <a:r>
                        <a:rPr lang="en-US" dirty="0" smtClean="0"/>
                        <a:t>R(z)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848">
                <a:tc>
                  <a:txBody>
                    <a:bodyPr/>
                    <a:lstStyle/>
                    <a:p>
                      <a:r>
                        <a:rPr lang="en-US" dirty="0" smtClean="0"/>
                        <a:t>W(x)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0848">
                <a:tc>
                  <a:txBody>
                    <a:bodyPr/>
                    <a:lstStyle/>
                    <a:p>
                      <a:r>
                        <a:rPr lang="en-US" dirty="0" smtClean="0"/>
                        <a:t>W(z)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5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 Serializable: </a:t>
            </a:r>
            <a:r>
              <a:rPr lang="en-GB" dirty="0"/>
              <a:t>A Schedule is called view serializable if it is view equal to a serial </a:t>
            </a:r>
            <a:r>
              <a:rPr lang="en-GB" dirty="0" smtClean="0"/>
              <a:t>schedule. </a:t>
            </a:r>
            <a:r>
              <a:rPr lang="en-GB" dirty="0"/>
              <a:t>A conflict schedule is a view serializable but if the </a:t>
            </a:r>
            <a:r>
              <a:rPr lang="en-GB" dirty="0" err="1" smtClean="0"/>
              <a:t>serializability</a:t>
            </a:r>
            <a:r>
              <a:rPr lang="en-GB" dirty="0" smtClean="0"/>
              <a:t> </a:t>
            </a:r>
            <a:r>
              <a:rPr lang="en-GB" dirty="0"/>
              <a:t>contains blind writes, then the view serializable does not conflict serializable.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5962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22 of </a:t>
            </a:r>
            <a:r>
              <a:rPr lang="en-US" dirty="0" smtClean="0"/>
              <a:t>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14 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2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www.db-book.com/db6/slide-dir/index.html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www.pearson.com/us/higher-education/product/Connolly-Powerpoint-Slides-for-Database-Systems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https://www.gatevidyalay.com/equivalence-of-schedules-equivalent-schedules-in-dbms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Transactions access data using two </a:t>
            </a:r>
            <a:r>
              <a:rPr lang="en-GB" b="1" dirty="0" smtClean="0"/>
              <a:t>operations: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read(</a:t>
            </a:r>
            <a:r>
              <a:rPr lang="en-GB" b="1" i="1" dirty="0"/>
              <a:t>X</a:t>
            </a:r>
            <a:r>
              <a:rPr lang="en-GB" b="1" dirty="0"/>
              <a:t>), </a:t>
            </a:r>
            <a:r>
              <a:rPr lang="en-GB" dirty="0"/>
              <a:t>which transfers the data item </a:t>
            </a:r>
            <a:r>
              <a:rPr lang="en-GB" i="1" dirty="0"/>
              <a:t>X </a:t>
            </a:r>
            <a:r>
              <a:rPr lang="en-GB" dirty="0"/>
              <a:t>from the database to a variable, </a:t>
            </a:r>
            <a:r>
              <a:rPr lang="en-GB" dirty="0" smtClean="0"/>
              <a:t>also called </a:t>
            </a:r>
            <a:r>
              <a:rPr lang="en-GB" i="1" dirty="0"/>
              <a:t>X</a:t>
            </a:r>
            <a:r>
              <a:rPr lang="en-GB" dirty="0"/>
              <a:t>, in a buffer in main memory belonging to the transaction that </a:t>
            </a:r>
            <a:r>
              <a:rPr lang="en-GB" dirty="0" smtClean="0"/>
              <a:t>executed </a:t>
            </a:r>
            <a:r>
              <a:rPr lang="en-US" dirty="0" smtClean="0"/>
              <a:t>the </a:t>
            </a:r>
            <a:r>
              <a:rPr lang="en-US" dirty="0"/>
              <a:t>read operation.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write(</a:t>
            </a:r>
            <a:r>
              <a:rPr lang="en-GB" b="1" i="1" dirty="0" smtClean="0"/>
              <a:t>X</a:t>
            </a:r>
            <a:r>
              <a:rPr lang="en-GB" b="1" dirty="0"/>
              <a:t>)</a:t>
            </a:r>
            <a:r>
              <a:rPr lang="en-GB" dirty="0"/>
              <a:t>, which transfers the value in the variable </a:t>
            </a:r>
            <a:r>
              <a:rPr lang="en-GB" i="1" dirty="0"/>
              <a:t>X </a:t>
            </a:r>
            <a:r>
              <a:rPr lang="en-GB" dirty="0"/>
              <a:t>in the main-memory </a:t>
            </a:r>
            <a:r>
              <a:rPr lang="en-GB" dirty="0" smtClean="0"/>
              <a:t>buffer of </a:t>
            </a:r>
            <a:r>
              <a:rPr lang="en-GB" dirty="0"/>
              <a:t>the transaction that executed the write to the data item </a:t>
            </a:r>
            <a:r>
              <a:rPr lang="en-GB" i="1" dirty="0"/>
              <a:t>X </a:t>
            </a:r>
            <a:r>
              <a:rPr lang="en-GB" dirty="0"/>
              <a:t>in </a:t>
            </a:r>
            <a:r>
              <a:rPr lang="en-GB" dirty="0" smtClean="0"/>
              <a:t>the database.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8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</a:t>
            </a:r>
            <a:r>
              <a:rPr lang="en-GB" i="1" dirty="0" err="1"/>
              <a:t>Ti</a:t>
            </a:r>
            <a:r>
              <a:rPr lang="en-GB" i="1" dirty="0"/>
              <a:t> </a:t>
            </a:r>
            <a:r>
              <a:rPr lang="en-GB" dirty="0"/>
              <a:t>be a transaction that transfers $50 from account </a:t>
            </a:r>
            <a:r>
              <a:rPr lang="en-GB" i="1" dirty="0"/>
              <a:t>A </a:t>
            </a:r>
            <a:r>
              <a:rPr lang="en-GB" dirty="0"/>
              <a:t>to account </a:t>
            </a:r>
            <a:r>
              <a:rPr lang="en-GB" i="1" dirty="0"/>
              <a:t>B</a:t>
            </a:r>
            <a:r>
              <a:rPr lang="en-GB" dirty="0"/>
              <a:t>. This transaction</a:t>
            </a:r>
          </a:p>
          <a:p>
            <a:r>
              <a:rPr lang="en-US" dirty="0"/>
              <a:t>can be defined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56" y="3193960"/>
            <a:ext cx="2499016" cy="26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Aborted Transaction:</a:t>
            </a:r>
            <a:endParaRPr lang="en-US" dirty="0" smtClean="0"/>
          </a:p>
          <a:p>
            <a:r>
              <a:rPr lang="en-US" dirty="0" smtClean="0"/>
              <a:t>When a transaction may not complete its execution successfully that is called an aborted transaction.</a:t>
            </a:r>
          </a:p>
          <a:p>
            <a:r>
              <a:rPr lang="en-US" b="1" dirty="0" smtClean="0"/>
              <a:t>Rolled back Transaction:</a:t>
            </a:r>
          </a:p>
          <a:p>
            <a:r>
              <a:rPr lang="en-US" dirty="0"/>
              <a:t>Once the </a:t>
            </a:r>
            <a:r>
              <a:rPr lang="en-US" dirty="0" smtClean="0"/>
              <a:t>changes </a:t>
            </a:r>
            <a:r>
              <a:rPr lang="en-GB" dirty="0" smtClean="0"/>
              <a:t>caused </a:t>
            </a:r>
            <a:r>
              <a:rPr lang="en-GB" dirty="0"/>
              <a:t>by an </a:t>
            </a:r>
            <a:r>
              <a:rPr lang="en-GB" b="1" dirty="0"/>
              <a:t>aborted</a:t>
            </a:r>
            <a:r>
              <a:rPr lang="en-GB" dirty="0"/>
              <a:t> transaction have been </a:t>
            </a:r>
            <a:r>
              <a:rPr lang="en-GB" dirty="0" smtClean="0"/>
              <a:t>undone, we say that transaction is rolled back transaction.</a:t>
            </a:r>
          </a:p>
          <a:p>
            <a:r>
              <a:rPr lang="en-GB" b="1" dirty="0" smtClean="0"/>
              <a:t>Log:</a:t>
            </a:r>
          </a:p>
          <a:p>
            <a:r>
              <a:rPr lang="en-GB" dirty="0" smtClean="0"/>
              <a:t>By maintaining Log we can manage aborted transactions.</a:t>
            </a:r>
          </a:p>
          <a:p>
            <a:r>
              <a:rPr lang="en-GB" dirty="0" smtClean="0"/>
              <a:t>Record the identifier of the transaction. </a:t>
            </a:r>
          </a:p>
          <a:p>
            <a:r>
              <a:rPr lang="en-GB" dirty="0" smtClean="0"/>
              <a:t>Record old &amp; new value.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5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Maintaining a log provides the possibility of redoing a modification to ensure </a:t>
            </a:r>
            <a:r>
              <a:rPr lang="en-GB" b="1" dirty="0"/>
              <a:t>Atomicity</a:t>
            </a:r>
            <a:r>
              <a:rPr lang="en-GB" dirty="0"/>
              <a:t> &amp; </a:t>
            </a:r>
            <a:r>
              <a:rPr lang="en-GB" b="1" dirty="0"/>
              <a:t>Durability</a:t>
            </a:r>
            <a:r>
              <a:rPr lang="en-GB" dirty="0"/>
              <a:t>.</a:t>
            </a:r>
          </a:p>
          <a:p>
            <a:r>
              <a:rPr lang="en-GB" dirty="0"/>
              <a:t>Also the possibility of undoing a modification to ensure atomicity in case of a failure </a:t>
            </a:r>
            <a:r>
              <a:rPr lang="en-GB" dirty="0" smtClean="0"/>
              <a:t>during </a:t>
            </a:r>
            <a:r>
              <a:rPr lang="en-US" dirty="0" smtClean="0"/>
              <a:t>transaction </a:t>
            </a:r>
            <a:r>
              <a:rPr lang="en-US" dirty="0"/>
              <a:t>execution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Committed Transaction:</a:t>
            </a:r>
          </a:p>
          <a:p>
            <a:r>
              <a:rPr lang="en-GB" dirty="0"/>
              <a:t>A transaction that completes its execution successfully is said to be </a:t>
            </a:r>
            <a:r>
              <a:rPr lang="en-GB" dirty="0" smtClean="0"/>
              <a:t>committed.</a:t>
            </a:r>
          </a:p>
          <a:p>
            <a:r>
              <a:rPr lang="en-GB" dirty="0"/>
              <a:t>Once a transaction has committed, we </a:t>
            </a:r>
            <a:r>
              <a:rPr lang="en-GB" b="1" dirty="0"/>
              <a:t>cannot undo</a:t>
            </a:r>
            <a:r>
              <a:rPr lang="en-GB" dirty="0"/>
              <a:t> its effects by aborting 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Undo can be possible to execute a </a:t>
            </a:r>
            <a:r>
              <a:rPr lang="en-GB" b="1" dirty="0" smtClean="0"/>
              <a:t>compensating</a:t>
            </a:r>
            <a:r>
              <a:rPr lang="en-GB" dirty="0" smtClean="0"/>
              <a:t> </a:t>
            </a:r>
            <a:r>
              <a:rPr lang="en-GB" b="1" dirty="0" smtClean="0"/>
              <a:t>transaction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completion of a</a:t>
            </a:r>
            <a:br>
              <a:rPr lang="en-US" dirty="0"/>
            </a:br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smtClean="0"/>
              <a:t>transaction </a:t>
            </a:r>
            <a:r>
              <a:rPr lang="en-GB" b="1" dirty="0" smtClean="0"/>
              <a:t>must </a:t>
            </a:r>
            <a:r>
              <a:rPr lang="en-GB" b="1" dirty="0"/>
              <a:t>be in one of the following states</a:t>
            </a:r>
            <a:r>
              <a:rPr lang="en-GB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Active</a:t>
            </a:r>
            <a:r>
              <a:rPr lang="en-GB" dirty="0"/>
              <a:t>, the initial state; the transaction stays in this state while it is executing.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Partially </a:t>
            </a:r>
            <a:r>
              <a:rPr lang="en-GB" b="1" dirty="0"/>
              <a:t>committed</a:t>
            </a:r>
            <a:r>
              <a:rPr lang="en-GB" dirty="0"/>
              <a:t>, after the final statement has been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Failed</a:t>
            </a:r>
            <a:r>
              <a:rPr lang="en-GB" dirty="0"/>
              <a:t>, after the discovery that normal execution can no longer proceed.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Aborted</a:t>
            </a:r>
            <a:r>
              <a:rPr lang="en-GB" dirty="0"/>
              <a:t>, after the transaction has been rolled back and the database has </a:t>
            </a:r>
            <a:r>
              <a:rPr lang="en-GB" dirty="0" smtClean="0"/>
              <a:t>been restored </a:t>
            </a:r>
            <a:r>
              <a:rPr lang="en-GB" dirty="0"/>
              <a:t>to its state prior to the start of the transaction.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Committed</a:t>
            </a:r>
            <a:r>
              <a:rPr lang="en-US" dirty="0"/>
              <a:t>, after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13677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39" y="762536"/>
            <a:ext cx="70294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0E9A459-E456-48A8-881C-3844D29F486C}" vid="{2D994757-5801-47AB-817C-C67C4402F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1290</TotalTime>
  <Words>1470</Words>
  <Application>Microsoft Office PowerPoint</Application>
  <PresentationFormat>Widescreen</PresentationFormat>
  <Paragraphs>166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 Light</vt:lpstr>
      <vt:lpstr>Wingdings</vt:lpstr>
      <vt:lpstr>Theme1</vt:lpstr>
      <vt:lpstr>Lecture 28-30</vt:lpstr>
      <vt:lpstr>Transaction</vt:lpstr>
      <vt:lpstr>ACID Properties</vt:lpstr>
      <vt:lpstr>PowerPoint Presentation</vt:lpstr>
      <vt:lpstr>PowerPoint Presentation</vt:lpstr>
      <vt:lpstr>Transaction atomicity &amp; durability</vt:lpstr>
      <vt:lpstr>Transaction atomicity &amp; durability</vt:lpstr>
      <vt:lpstr>successful completion of a transaction</vt:lpstr>
      <vt:lpstr>PowerPoint Presentation</vt:lpstr>
      <vt:lpstr>States of transaction</vt:lpstr>
      <vt:lpstr>Transaction isolation</vt:lpstr>
      <vt:lpstr>2 reasons for allowing concurrency</vt:lpstr>
      <vt:lpstr>PowerPoint Presentation</vt:lpstr>
      <vt:lpstr>Concurrent access anomaly</vt:lpstr>
      <vt:lpstr>concurrency-control schemes</vt:lpstr>
      <vt:lpstr>PowerPoint Presentation</vt:lpstr>
      <vt:lpstr>PowerPoint Presentation</vt:lpstr>
      <vt:lpstr>Schedules</vt:lpstr>
      <vt:lpstr>Types of schedules</vt:lpstr>
      <vt:lpstr>Serial Schedules</vt:lpstr>
      <vt:lpstr>Serial Schedules</vt:lpstr>
      <vt:lpstr>PowerPoint Presentation</vt:lpstr>
      <vt:lpstr>Types of schedules</vt:lpstr>
      <vt:lpstr>Serializable</vt:lpstr>
      <vt:lpstr>Whether a Schedule is Conflict Serializable Or Not?</vt:lpstr>
      <vt:lpstr>Whether a Schedule is Conflict Serializable Or Not?</vt:lpstr>
      <vt:lpstr>Problem#1</vt:lpstr>
      <vt:lpstr>Step#1</vt:lpstr>
      <vt:lpstr>Step#2</vt:lpstr>
      <vt:lpstr>Problem#2</vt:lpstr>
      <vt:lpstr>Step#1</vt:lpstr>
      <vt:lpstr>Step#2</vt:lpstr>
      <vt:lpstr>Task</vt:lpstr>
      <vt:lpstr>Serializable</vt:lpstr>
      <vt:lpstr>PowerPoint Presentation</vt:lpstr>
      <vt:lpstr>Suggested Reading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hussain Asadullah</dc:creator>
  <cp:lastModifiedBy>Marina Rajput</cp:lastModifiedBy>
  <cp:revision>54</cp:revision>
  <dcterms:created xsi:type="dcterms:W3CDTF">2020-06-10T09:25:41Z</dcterms:created>
  <dcterms:modified xsi:type="dcterms:W3CDTF">2024-04-25T10:58:22Z</dcterms:modified>
</cp:coreProperties>
</file>