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notesMasterIdLst>
    <p:notesMasterId r:id="rId44"/>
  </p:notesMasterIdLst>
  <p:sldIdLst>
    <p:sldId id="256" r:id="rId2"/>
    <p:sldId id="334" r:id="rId3"/>
    <p:sldId id="335" r:id="rId4"/>
    <p:sldId id="336" r:id="rId5"/>
    <p:sldId id="337" r:id="rId6"/>
    <p:sldId id="338" r:id="rId7"/>
    <p:sldId id="339" r:id="rId8"/>
    <p:sldId id="340" r:id="rId9"/>
    <p:sldId id="341" r:id="rId10"/>
    <p:sldId id="342" r:id="rId11"/>
    <p:sldId id="343" r:id="rId12"/>
    <p:sldId id="344" r:id="rId13"/>
    <p:sldId id="345" r:id="rId14"/>
    <p:sldId id="346" r:id="rId15"/>
    <p:sldId id="347" r:id="rId16"/>
    <p:sldId id="348" r:id="rId17"/>
    <p:sldId id="349" r:id="rId18"/>
    <p:sldId id="350" r:id="rId19"/>
    <p:sldId id="351" r:id="rId20"/>
    <p:sldId id="352" r:id="rId21"/>
    <p:sldId id="353" r:id="rId22"/>
    <p:sldId id="354" r:id="rId23"/>
    <p:sldId id="355" r:id="rId24"/>
    <p:sldId id="356" r:id="rId25"/>
    <p:sldId id="357" r:id="rId26"/>
    <p:sldId id="358" r:id="rId27"/>
    <p:sldId id="359" r:id="rId28"/>
    <p:sldId id="360" r:id="rId29"/>
    <p:sldId id="361" r:id="rId30"/>
    <p:sldId id="362" r:id="rId31"/>
    <p:sldId id="363" r:id="rId32"/>
    <p:sldId id="364" r:id="rId33"/>
    <p:sldId id="365" r:id="rId34"/>
    <p:sldId id="366" r:id="rId35"/>
    <p:sldId id="367" r:id="rId36"/>
    <p:sldId id="368" r:id="rId37"/>
    <p:sldId id="369" r:id="rId38"/>
    <p:sldId id="370" r:id="rId39"/>
    <p:sldId id="371" r:id="rId40"/>
    <p:sldId id="372" r:id="rId41"/>
    <p:sldId id="331" r:id="rId42"/>
    <p:sldId id="332"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6433" autoAdjust="0"/>
  </p:normalViewPr>
  <p:slideViewPr>
    <p:cSldViewPr snapToGrid="0">
      <p:cViewPr varScale="1">
        <p:scale>
          <a:sx n="113" d="100"/>
          <a:sy n="113" d="100"/>
        </p:scale>
        <p:origin x="43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5E7639-44C4-4023-99B0-D710BBF75226}" type="datetimeFigureOut">
              <a:rPr lang="en-US" smtClean="0"/>
              <a:t>4/30/2024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D1BBF5-9E89-4870-AB8E-45B0FF4A4F57}" type="slidenum">
              <a:rPr lang="en-US" smtClean="0"/>
              <a:t>‹#›</a:t>
            </a:fld>
            <a:endParaRPr lang="en-US"/>
          </a:p>
        </p:txBody>
      </p:sp>
    </p:spTree>
    <p:extLst>
      <p:ext uri="{BB962C8B-B14F-4D97-AF65-F5344CB8AC3E}">
        <p14:creationId xmlns:p14="http://schemas.microsoft.com/office/powerpoint/2010/main" val="531855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99CCD1A5-3AD0-436B-8F85-5D2DAB0B70C3}" type="slidenum">
              <a:rPr lang="en-CA" sz="1200">
                <a:latin typeface="Tahoma" panose="020B0604030504040204" pitchFamily="34" charset="0"/>
              </a:rPr>
              <a:pPr eaLnBrk="1" hangingPunct="1"/>
              <a:t>2</a:t>
            </a:fld>
            <a:endParaRPr lang="en-CA" sz="1200">
              <a:latin typeface="Tahoma" panose="020B0604030504040204"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US" smtClean="0">
              <a:latin typeface="Arial" panose="020B0604020202020204" pitchFamily="34" charset="0"/>
            </a:endParaRPr>
          </a:p>
        </p:txBody>
      </p:sp>
    </p:spTree>
    <p:extLst>
      <p:ext uri="{BB962C8B-B14F-4D97-AF65-F5344CB8AC3E}">
        <p14:creationId xmlns:p14="http://schemas.microsoft.com/office/powerpoint/2010/main" val="1229555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itchFamily="34" charset="-128"/>
              </a:defRPr>
            </a:lvl1pPr>
            <a:lvl2pPr marL="742950" indent="-285750" defTabSz="879475">
              <a:defRPr sz="1600">
                <a:solidFill>
                  <a:schemeClr val="tx1"/>
                </a:solidFill>
                <a:latin typeface="Helvetica" panose="020B0604020202020204" pitchFamily="34" charset="0"/>
                <a:ea typeface="ＭＳ Ｐゴシック" pitchFamily="34" charset="-128"/>
              </a:defRPr>
            </a:lvl2pPr>
            <a:lvl3pPr marL="1143000" indent="-228600" defTabSz="879475">
              <a:defRPr sz="1600">
                <a:solidFill>
                  <a:schemeClr val="tx1"/>
                </a:solidFill>
                <a:latin typeface="Helvetica" panose="020B0604020202020204" pitchFamily="34" charset="0"/>
                <a:ea typeface="ＭＳ Ｐゴシック" pitchFamily="34" charset="-128"/>
              </a:defRPr>
            </a:lvl3pPr>
            <a:lvl4pPr marL="1600200" indent="-228600" defTabSz="879475">
              <a:defRPr sz="1600">
                <a:solidFill>
                  <a:schemeClr val="tx1"/>
                </a:solidFill>
                <a:latin typeface="Helvetica" panose="020B0604020202020204" pitchFamily="34" charset="0"/>
                <a:ea typeface="ＭＳ Ｐゴシック" pitchFamily="34" charset="-128"/>
              </a:defRPr>
            </a:lvl4pPr>
            <a:lvl5pPr marL="2057400" indent="-228600" defTabSz="879475">
              <a:defRPr sz="1600">
                <a:solidFill>
                  <a:schemeClr val="tx1"/>
                </a:solidFill>
                <a:latin typeface="Helvetica" panose="020B0604020202020204" pitchFamily="34" charset="0"/>
                <a:ea typeface="ＭＳ Ｐゴシック"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9pPr>
          </a:lstStyle>
          <a:p>
            <a:fld id="{D5A4BF84-05CB-41B9-91F5-436D8CE0B8DC}" type="slidenum">
              <a:rPr lang="en-US" altLang="en-US" sz="1200" smtClean="0">
                <a:latin typeface="Times New Roman" panose="02020603050405020304" pitchFamily="18" charset="0"/>
              </a:rPr>
              <a:pPr/>
              <a:t>20</a:t>
            </a:fld>
            <a:endParaRPr lang="en-US" altLang="en-US" sz="1200" smtClean="0">
              <a:latin typeface="Times New Roman" panose="02020603050405020304" pitchFamily="18"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itchFamily="34" charset="-128"/>
            </a:endParaRPr>
          </a:p>
        </p:txBody>
      </p:sp>
    </p:spTree>
    <p:extLst>
      <p:ext uri="{BB962C8B-B14F-4D97-AF65-F5344CB8AC3E}">
        <p14:creationId xmlns:p14="http://schemas.microsoft.com/office/powerpoint/2010/main" val="3413321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itchFamily="34" charset="-128"/>
              </a:defRPr>
            </a:lvl1pPr>
            <a:lvl2pPr marL="742950" indent="-285750" defTabSz="879475">
              <a:defRPr sz="1600">
                <a:solidFill>
                  <a:schemeClr val="tx1"/>
                </a:solidFill>
                <a:latin typeface="Helvetica" panose="020B0604020202020204" pitchFamily="34" charset="0"/>
                <a:ea typeface="ＭＳ Ｐゴシック" pitchFamily="34" charset="-128"/>
              </a:defRPr>
            </a:lvl2pPr>
            <a:lvl3pPr marL="1143000" indent="-228600" defTabSz="879475">
              <a:defRPr sz="1600">
                <a:solidFill>
                  <a:schemeClr val="tx1"/>
                </a:solidFill>
                <a:latin typeface="Helvetica" panose="020B0604020202020204" pitchFamily="34" charset="0"/>
                <a:ea typeface="ＭＳ Ｐゴシック" pitchFamily="34" charset="-128"/>
              </a:defRPr>
            </a:lvl3pPr>
            <a:lvl4pPr marL="1600200" indent="-228600" defTabSz="879475">
              <a:defRPr sz="1600">
                <a:solidFill>
                  <a:schemeClr val="tx1"/>
                </a:solidFill>
                <a:latin typeface="Helvetica" panose="020B0604020202020204" pitchFamily="34" charset="0"/>
                <a:ea typeface="ＭＳ Ｐゴシック" pitchFamily="34" charset="-128"/>
              </a:defRPr>
            </a:lvl4pPr>
            <a:lvl5pPr marL="2057400" indent="-228600" defTabSz="879475">
              <a:defRPr sz="1600">
                <a:solidFill>
                  <a:schemeClr val="tx1"/>
                </a:solidFill>
                <a:latin typeface="Helvetica" panose="020B0604020202020204" pitchFamily="34" charset="0"/>
                <a:ea typeface="ＭＳ Ｐゴシック"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9pPr>
          </a:lstStyle>
          <a:p>
            <a:fld id="{F1AA8B97-23BA-449D-947D-55B702E28410}" type="slidenum">
              <a:rPr lang="en-US" altLang="en-US" sz="1200" smtClean="0">
                <a:latin typeface="Times New Roman" panose="02020603050405020304" pitchFamily="18" charset="0"/>
              </a:rPr>
              <a:pPr/>
              <a:t>21</a:t>
            </a:fld>
            <a:endParaRPr lang="en-US" altLang="en-US" sz="1200" smtClean="0">
              <a:latin typeface="Times New Roman" panose="02020603050405020304" pitchFamily="18"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itchFamily="34" charset="-128"/>
            </a:endParaRPr>
          </a:p>
        </p:txBody>
      </p:sp>
    </p:spTree>
    <p:extLst>
      <p:ext uri="{BB962C8B-B14F-4D97-AF65-F5344CB8AC3E}">
        <p14:creationId xmlns:p14="http://schemas.microsoft.com/office/powerpoint/2010/main" val="41807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642718-2306-4720-B007-F10CEC1EAC3C}" type="slidenum">
              <a:rPr lang="en-US" smtClean="0"/>
              <a:t>22</a:t>
            </a:fld>
            <a:endParaRPr lang="en-US"/>
          </a:p>
        </p:txBody>
      </p:sp>
    </p:spTree>
    <p:extLst>
      <p:ext uri="{BB962C8B-B14F-4D97-AF65-F5344CB8AC3E}">
        <p14:creationId xmlns:p14="http://schemas.microsoft.com/office/powerpoint/2010/main" val="3171984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90000"/>
              </a:lnSpc>
            </a:pPr>
            <a:r>
              <a:rPr lang="en-US" altLang="en-US" dirty="0" smtClean="0">
                <a:ea typeface="ＭＳ Ｐゴシック" pitchFamily="34" charset="-128"/>
              </a:rPr>
              <a:t>Read/write proceeds only if </a:t>
            </a:r>
            <a:r>
              <a:rPr lang="en-US" altLang="en-US" i="1" dirty="0" smtClean="0">
                <a:ea typeface="ＭＳ Ｐゴシック" pitchFamily="34" charset="-128"/>
              </a:rPr>
              <a:t>last update on that data item</a:t>
            </a:r>
            <a:r>
              <a:rPr lang="en-US" altLang="en-US" dirty="0" smtClean="0">
                <a:ea typeface="ＭＳ Ｐゴシック" pitchFamily="34" charset="-128"/>
              </a:rPr>
              <a:t> was carried out by an older transaction.</a:t>
            </a:r>
          </a:p>
          <a:p>
            <a:pPr algn="just">
              <a:lnSpc>
                <a:spcPct val="90000"/>
              </a:lnSpc>
            </a:pPr>
            <a:r>
              <a:rPr lang="en-US" altLang="en-US" dirty="0" smtClean="0">
                <a:ea typeface="ＭＳ Ｐゴシック" pitchFamily="34" charset="-128"/>
              </a:rPr>
              <a:t>Otherwise, transaction requesting read/write is restarted and given a new timestamp. </a:t>
            </a:r>
          </a:p>
          <a:p>
            <a:pPr algn="just">
              <a:lnSpc>
                <a:spcPct val="90000"/>
              </a:lnSpc>
            </a:pPr>
            <a:r>
              <a:rPr lang="en-US" altLang="en-US" dirty="0" smtClean="0">
                <a:ea typeface="ＭＳ Ｐゴシック" pitchFamily="34" charset="-128"/>
              </a:rPr>
              <a:t>Also timestamps for data items:</a:t>
            </a:r>
          </a:p>
          <a:p>
            <a:pPr lvl="1" algn="just">
              <a:lnSpc>
                <a:spcPct val="90000"/>
              </a:lnSpc>
            </a:pPr>
            <a:r>
              <a:rPr lang="en-US" altLang="en-US" u="sng" dirty="0" smtClean="0">
                <a:ea typeface="ＭＳ Ｐゴシック" pitchFamily="34" charset="-128"/>
              </a:rPr>
              <a:t>read-timestamp</a:t>
            </a:r>
            <a:r>
              <a:rPr lang="en-US" altLang="en-US" dirty="0" smtClean="0">
                <a:ea typeface="ＭＳ Ｐゴシック" pitchFamily="34" charset="-128"/>
              </a:rPr>
              <a:t> - timestamp of last transaction to read item;</a:t>
            </a:r>
          </a:p>
          <a:p>
            <a:pPr lvl="1" algn="just">
              <a:lnSpc>
                <a:spcPct val="90000"/>
              </a:lnSpc>
            </a:pPr>
            <a:r>
              <a:rPr lang="en-US" altLang="en-US" u="sng" dirty="0" smtClean="0">
                <a:ea typeface="ＭＳ Ｐゴシック" pitchFamily="34" charset="-128"/>
              </a:rPr>
              <a:t>write-timestamp</a:t>
            </a:r>
            <a:r>
              <a:rPr lang="en-US" altLang="en-US" dirty="0" smtClean="0">
                <a:ea typeface="ＭＳ Ｐゴシック" pitchFamily="34" charset="-128"/>
              </a:rPr>
              <a:t> - timestamp of last transaction to write item.</a:t>
            </a:r>
          </a:p>
          <a:p>
            <a:endParaRPr lang="en-US" dirty="0"/>
          </a:p>
        </p:txBody>
      </p:sp>
      <p:sp>
        <p:nvSpPr>
          <p:cNvPr id="4" name="Slide Number Placeholder 3"/>
          <p:cNvSpPr>
            <a:spLocks noGrp="1"/>
          </p:cNvSpPr>
          <p:nvPr>
            <p:ph type="sldNum" sz="quarter" idx="10"/>
          </p:nvPr>
        </p:nvSpPr>
        <p:spPr/>
        <p:txBody>
          <a:bodyPr/>
          <a:lstStyle/>
          <a:p>
            <a:fld id="{1C642718-2306-4720-B007-F10CEC1EAC3C}" type="slidenum">
              <a:rPr lang="en-US" smtClean="0"/>
              <a:t>26</a:t>
            </a:fld>
            <a:endParaRPr lang="en-US"/>
          </a:p>
        </p:txBody>
      </p:sp>
    </p:spTree>
    <p:extLst>
      <p:ext uri="{BB962C8B-B14F-4D97-AF65-F5344CB8AC3E}">
        <p14:creationId xmlns:p14="http://schemas.microsoft.com/office/powerpoint/2010/main" val="41269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itchFamily="34" charset="-128"/>
              </a:defRPr>
            </a:lvl1pPr>
            <a:lvl2pPr marL="742950" indent="-285750" defTabSz="879475">
              <a:defRPr sz="1600">
                <a:solidFill>
                  <a:schemeClr val="tx1"/>
                </a:solidFill>
                <a:latin typeface="Helvetica" panose="020B0604020202020204" pitchFamily="34" charset="0"/>
                <a:ea typeface="ＭＳ Ｐゴシック" pitchFamily="34" charset="-128"/>
              </a:defRPr>
            </a:lvl2pPr>
            <a:lvl3pPr marL="1143000" indent="-228600" defTabSz="879475">
              <a:defRPr sz="1600">
                <a:solidFill>
                  <a:schemeClr val="tx1"/>
                </a:solidFill>
                <a:latin typeface="Helvetica" panose="020B0604020202020204" pitchFamily="34" charset="0"/>
                <a:ea typeface="ＭＳ Ｐゴシック" pitchFamily="34" charset="-128"/>
              </a:defRPr>
            </a:lvl3pPr>
            <a:lvl4pPr marL="1600200" indent="-228600" defTabSz="879475">
              <a:defRPr sz="1600">
                <a:solidFill>
                  <a:schemeClr val="tx1"/>
                </a:solidFill>
                <a:latin typeface="Helvetica" panose="020B0604020202020204" pitchFamily="34" charset="0"/>
                <a:ea typeface="ＭＳ Ｐゴシック" pitchFamily="34" charset="-128"/>
              </a:defRPr>
            </a:lvl4pPr>
            <a:lvl5pPr marL="2057400" indent="-228600" defTabSz="879475">
              <a:defRPr sz="1600">
                <a:solidFill>
                  <a:schemeClr val="tx1"/>
                </a:solidFill>
                <a:latin typeface="Helvetica" panose="020B0604020202020204" pitchFamily="34" charset="0"/>
                <a:ea typeface="ＭＳ Ｐゴシック"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9pPr>
          </a:lstStyle>
          <a:p>
            <a:fld id="{B3D69AA3-96AF-400E-9078-C6C381A03838}" type="slidenum">
              <a:rPr lang="en-US" altLang="en-US" sz="1200" smtClean="0">
                <a:latin typeface="Times New Roman" panose="02020603050405020304" pitchFamily="18" charset="0"/>
              </a:rPr>
              <a:pPr/>
              <a:t>31</a:t>
            </a:fld>
            <a:endParaRPr lang="en-US" altLang="en-US" sz="1200" smtClean="0">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itchFamily="34" charset="-128"/>
            </a:endParaRPr>
          </a:p>
        </p:txBody>
      </p:sp>
    </p:spTree>
    <p:extLst>
      <p:ext uri="{BB962C8B-B14F-4D97-AF65-F5344CB8AC3E}">
        <p14:creationId xmlns:p14="http://schemas.microsoft.com/office/powerpoint/2010/main" val="1764268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itchFamily="34" charset="-128"/>
              </a:defRPr>
            </a:lvl1pPr>
            <a:lvl2pPr marL="742950" indent="-285750" defTabSz="879475">
              <a:defRPr sz="1600">
                <a:solidFill>
                  <a:schemeClr val="tx1"/>
                </a:solidFill>
                <a:latin typeface="Helvetica" panose="020B0604020202020204" pitchFamily="34" charset="0"/>
                <a:ea typeface="ＭＳ Ｐゴシック" pitchFamily="34" charset="-128"/>
              </a:defRPr>
            </a:lvl2pPr>
            <a:lvl3pPr marL="1143000" indent="-228600" defTabSz="879475">
              <a:defRPr sz="1600">
                <a:solidFill>
                  <a:schemeClr val="tx1"/>
                </a:solidFill>
                <a:latin typeface="Helvetica" panose="020B0604020202020204" pitchFamily="34" charset="0"/>
                <a:ea typeface="ＭＳ Ｐゴシック" pitchFamily="34" charset="-128"/>
              </a:defRPr>
            </a:lvl3pPr>
            <a:lvl4pPr marL="1600200" indent="-228600" defTabSz="879475">
              <a:defRPr sz="1600">
                <a:solidFill>
                  <a:schemeClr val="tx1"/>
                </a:solidFill>
                <a:latin typeface="Helvetica" panose="020B0604020202020204" pitchFamily="34" charset="0"/>
                <a:ea typeface="ＭＳ Ｐゴシック" pitchFamily="34" charset="-128"/>
              </a:defRPr>
            </a:lvl4pPr>
            <a:lvl5pPr marL="2057400" indent="-228600" defTabSz="879475">
              <a:defRPr sz="1600">
                <a:solidFill>
                  <a:schemeClr val="tx1"/>
                </a:solidFill>
                <a:latin typeface="Helvetica" panose="020B0604020202020204" pitchFamily="34" charset="0"/>
                <a:ea typeface="ＭＳ Ｐゴシック"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9pPr>
          </a:lstStyle>
          <a:p>
            <a:fld id="{489BC13D-EB99-4701-A534-414C7977E080}" type="slidenum">
              <a:rPr lang="en-US" altLang="en-US" sz="1200" smtClean="0">
                <a:latin typeface="Times New Roman" panose="02020603050405020304" pitchFamily="18" charset="0"/>
              </a:rPr>
              <a:pPr/>
              <a:t>32</a:t>
            </a:fld>
            <a:endParaRPr lang="en-US" altLang="en-US" sz="1200" smtClean="0">
              <a:latin typeface="Times New Roman" panose="02020603050405020304" pitchFamily="18"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itchFamily="34" charset="-128"/>
            </a:endParaRPr>
          </a:p>
        </p:txBody>
      </p:sp>
    </p:spTree>
    <p:extLst>
      <p:ext uri="{BB962C8B-B14F-4D97-AF65-F5344CB8AC3E}">
        <p14:creationId xmlns:p14="http://schemas.microsoft.com/office/powerpoint/2010/main" val="103652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ltLang="en-US" dirty="0" smtClean="0">
                <a:ea typeface="ＭＳ Ｐゴシック" pitchFamily="34" charset="-128"/>
              </a:rPr>
              <a:t>We can use a deadlock prevention protocol to ensure that the system will never enter a deadlock state. Alternatively, we can allow the system to enter a deadlock state,</a:t>
            </a:r>
          </a:p>
          <a:p>
            <a:pPr algn="just"/>
            <a:r>
              <a:rPr lang="en-US" altLang="en-US" dirty="0" smtClean="0">
                <a:ea typeface="ＭＳ Ｐゴシック" pitchFamily="34" charset="-128"/>
              </a:rPr>
              <a:t>and then try to recover by using a deadlock detection and deadlock recovery scheme. </a:t>
            </a:r>
          </a:p>
        </p:txBody>
      </p:sp>
      <p:sp>
        <p:nvSpPr>
          <p:cNvPr id="4" name="Slide Number Placeholder 3"/>
          <p:cNvSpPr>
            <a:spLocks noGrp="1"/>
          </p:cNvSpPr>
          <p:nvPr>
            <p:ph type="sldNum" sz="quarter" idx="10"/>
          </p:nvPr>
        </p:nvSpPr>
        <p:spPr/>
        <p:txBody>
          <a:bodyPr/>
          <a:lstStyle/>
          <a:p>
            <a:fld id="{1C642718-2306-4720-B007-F10CEC1EAC3C}" type="slidenum">
              <a:rPr lang="en-US" smtClean="0"/>
              <a:t>34</a:t>
            </a:fld>
            <a:endParaRPr lang="en-US"/>
          </a:p>
        </p:txBody>
      </p:sp>
    </p:spTree>
    <p:extLst>
      <p:ext uri="{BB962C8B-B14F-4D97-AF65-F5344CB8AC3E}">
        <p14:creationId xmlns:p14="http://schemas.microsoft.com/office/powerpoint/2010/main" val="38973739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E5AD4A1-5592-4612-974D-1AF1A34F3EFB}" type="slidenum">
              <a:rPr lang="en-US" altLang="en-US" sz="1200">
                <a:latin typeface="Times New Roman" panose="02020603050405020304" pitchFamily="18" charset="0"/>
              </a:rPr>
              <a:pPr/>
              <a:t>36</a:t>
            </a:fld>
            <a:endParaRPr lang="en-US" altLang="en-US" sz="1200">
              <a:latin typeface="Times New Roman" panose="02020603050405020304" pitchFamily="18"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246108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895C0E7-F66D-4159-B075-3CAAC01F1E98}" type="slidenum">
              <a:rPr lang="en-US" altLang="en-US" sz="1200">
                <a:latin typeface="Times New Roman" panose="02020603050405020304" pitchFamily="18" charset="0"/>
              </a:rPr>
              <a:pPr/>
              <a:t>38</a:t>
            </a:fld>
            <a:endParaRPr lang="en-US" altLang="en-US" sz="1200">
              <a:latin typeface="Times New Roman" panose="02020603050405020304" pitchFamily="18"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3214281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293F2DF5-4AC8-451C-92CE-C477DE633ECF}" type="slidenum">
              <a:rPr lang="en-US" altLang="en-US" sz="1200">
                <a:latin typeface="Times New Roman" panose="02020603050405020304" pitchFamily="18" charset="0"/>
              </a:rPr>
              <a:pPr/>
              <a:t>39</a:t>
            </a:fld>
            <a:endParaRPr lang="en-US" altLang="en-US" sz="1200">
              <a:latin typeface="Times New Roman" panose="02020603050405020304"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302970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Aim of concurrency control is to make schedules</a:t>
            </a:r>
            <a:r>
              <a:rPr lang="en-US" sz="1200" baseline="0" dirty="0" smtClean="0"/>
              <a:t> </a:t>
            </a:r>
            <a:r>
              <a:rPr lang="en-US" sz="1200" baseline="0" dirty="0" err="1" smtClean="0"/>
              <a:t>reverable</a:t>
            </a:r>
            <a:r>
              <a:rPr lang="en-US" sz="1200" baseline="0" dirty="0" smtClean="0"/>
              <a:t> or </a:t>
            </a: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In practice, the most frequently used schemes are </a:t>
            </a:r>
            <a:r>
              <a:rPr lang="en-US" sz="1200" i="1" dirty="0" smtClean="0"/>
              <a:t>two-phase locking </a:t>
            </a:r>
            <a:r>
              <a:rPr lang="en-US" sz="1200" dirty="0" smtClean="0"/>
              <a:t>and </a:t>
            </a:r>
            <a:r>
              <a:rPr lang="en-US" sz="1200" i="1" dirty="0" smtClean="0"/>
              <a:t>snapshot isolation</a:t>
            </a:r>
            <a:r>
              <a:rPr lang="en-US" sz="1200" dirty="0" smtClean="0"/>
              <a:t>.</a:t>
            </a:r>
          </a:p>
          <a:p>
            <a:endParaRPr lang="en-US" dirty="0"/>
          </a:p>
        </p:txBody>
      </p:sp>
      <p:sp>
        <p:nvSpPr>
          <p:cNvPr id="4" name="Slide Number Placeholder 3"/>
          <p:cNvSpPr>
            <a:spLocks noGrp="1"/>
          </p:cNvSpPr>
          <p:nvPr>
            <p:ph type="sldNum" sz="quarter" idx="10"/>
          </p:nvPr>
        </p:nvSpPr>
        <p:spPr/>
        <p:txBody>
          <a:bodyPr/>
          <a:lstStyle/>
          <a:p>
            <a:fld id="{1C642718-2306-4720-B007-F10CEC1EAC3C}" type="slidenum">
              <a:rPr lang="en-US" smtClean="0"/>
              <a:t>3</a:t>
            </a:fld>
            <a:endParaRPr lang="en-US"/>
          </a:p>
        </p:txBody>
      </p:sp>
    </p:spTree>
    <p:extLst>
      <p:ext uri="{BB962C8B-B14F-4D97-AF65-F5344CB8AC3E}">
        <p14:creationId xmlns:p14="http://schemas.microsoft.com/office/powerpoint/2010/main" val="30311675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anose="020B0600070205080204" pitchFamily="34" charset="-128"/>
              </a:defRPr>
            </a:lvl1pPr>
            <a:lvl2pPr marL="742950" indent="-285750" defTabSz="879475">
              <a:defRPr sz="1600">
                <a:solidFill>
                  <a:schemeClr val="tx1"/>
                </a:solidFill>
                <a:latin typeface="Helvetica" panose="020B0604020202020204" pitchFamily="34" charset="0"/>
                <a:ea typeface="ＭＳ Ｐゴシック" panose="020B0600070205080204" pitchFamily="34" charset="-128"/>
              </a:defRPr>
            </a:lvl2pPr>
            <a:lvl3pPr marL="1143000" indent="-228600" defTabSz="879475">
              <a:defRPr sz="1600">
                <a:solidFill>
                  <a:schemeClr val="tx1"/>
                </a:solidFill>
                <a:latin typeface="Helvetica" panose="020B0604020202020204" pitchFamily="34" charset="0"/>
                <a:ea typeface="ＭＳ Ｐゴシック" panose="020B0600070205080204" pitchFamily="34" charset="-128"/>
              </a:defRPr>
            </a:lvl3pPr>
            <a:lvl4pPr marL="1600200" indent="-228600" defTabSz="879475">
              <a:defRPr sz="1600">
                <a:solidFill>
                  <a:schemeClr val="tx1"/>
                </a:solidFill>
                <a:latin typeface="Helvetica" panose="020B0604020202020204" pitchFamily="34" charset="0"/>
                <a:ea typeface="ＭＳ Ｐゴシック" panose="020B0600070205080204" pitchFamily="34" charset="-128"/>
              </a:defRPr>
            </a:lvl4pPr>
            <a:lvl5pPr marL="2057400" indent="-228600" defTabSz="879475">
              <a:defRPr sz="1600">
                <a:solidFill>
                  <a:schemeClr val="tx1"/>
                </a:solidFill>
                <a:latin typeface="Helvetica" panose="020B0604020202020204" pitchFamily="34" charset="0"/>
                <a:ea typeface="ＭＳ Ｐゴシック"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BC7D8A85-404C-45FE-8DEC-8DB658B4E327}" type="slidenum">
              <a:rPr lang="en-US" altLang="en-US" sz="1200">
                <a:latin typeface="Times New Roman" panose="02020603050405020304" pitchFamily="18" charset="0"/>
              </a:rPr>
              <a:pPr/>
              <a:t>40</a:t>
            </a:fld>
            <a:endParaRPr lang="en-US" altLang="en-US" sz="1200">
              <a:latin typeface="Times New Roman" panose="02020603050405020304"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746120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642718-2306-4720-B007-F10CEC1EAC3C}" type="slidenum">
              <a:rPr lang="en-US" smtClean="0"/>
              <a:t>4</a:t>
            </a:fld>
            <a:endParaRPr lang="en-US"/>
          </a:p>
        </p:txBody>
      </p:sp>
    </p:spTree>
    <p:extLst>
      <p:ext uri="{BB962C8B-B14F-4D97-AF65-F5344CB8AC3E}">
        <p14:creationId xmlns:p14="http://schemas.microsoft.com/office/powerpoint/2010/main" val="1253124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ltLang="en-US" sz="1200" dirty="0" smtClean="0">
                <a:ea typeface="ＭＳ Ｐゴシック" pitchFamily="34" charset="-128"/>
              </a:rPr>
              <a:t>T</a:t>
            </a:r>
            <a:r>
              <a:rPr lang="en-US" altLang="en-US" sz="1200" baseline="-25000" dirty="0" smtClean="0">
                <a:ea typeface="ＭＳ Ｐゴシック" pitchFamily="34" charset="-128"/>
              </a:rPr>
              <a:t>1</a:t>
            </a:r>
            <a:r>
              <a:rPr lang="en-US" altLang="en-US" sz="1200" dirty="0" smtClean="0">
                <a:ea typeface="ＭＳ Ｐゴシック" pitchFamily="34" charset="-128"/>
              </a:rPr>
              <a:t> withdrawing £10 from an account with </a:t>
            </a:r>
            <a:r>
              <a:rPr lang="en-US" altLang="en-US" sz="1200" dirty="0" err="1" smtClean="0">
                <a:ea typeface="ＭＳ Ｐゴシック" pitchFamily="34" charset="-128"/>
              </a:rPr>
              <a:t>bal</a:t>
            </a:r>
            <a:r>
              <a:rPr lang="en-US" altLang="en-US" sz="1200" baseline="-25000" dirty="0" err="1" smtClean="0">
                <a:ea typeface="ＭＳ Ｐゴシック" pitchFamily="34" charset="-128"/>
              </a:rPr>
              <a:t>x</a:t>
            </a:r>
            <a:r>
              <a:rPr lang="en-US" altLang="en-US" sz="1200" dirty="0" smtClean="0">
                <a:ea typeface="ＭＳ Ｐゴシック" pitchFamily="34" charset="-128"/>
              </a:rPr>
              <a:t>, initially £100.</a:t>
            </a:r>
          </a:p>
          <a:p>
            <a:pPr algn="just"/>
            <a:r>
              <a:rPr lang="en-US" altLang="en-US" sz="1200" dirty="0" smtClean="0">
                <a:ea typeface="ＭＳ Ｐゴシック" pitchFamily="34" charset="-128"/>
              </a:rPr>
              <a:t>T</a:t>
            </a:r>
            <a:r>
              <a:rPr lang="en-US" altLang="en-US" sz="1200" baseline="-25000" dirty="0" smtClean="0">
                <a:ea typeface="ＭＳ Ｐゴシック" pitchFamily="34" charset="-128"/>
              </a:rPr>
              <a:t>2</a:t>
            </a:r>
            <a:r>
              <a:rPr lang="en-US" altLang="en-US" sz="1200" dirty="0" smtClean="0">
                <a:ea typeface="ＭＳ Ｐゴシック" pitchFamily="34" charset="-128"/>
              </a:rPr>
              <a:t> depositing £100 into same account. </a:t>
            </a:r>
          </a:p>
          <a:p>
            <a:pPr algn="just"/>
            <a:r>
              <a:rPr lang="en-US" altLang="en-US" sz="1200" dirty="0" smtClean="0">
                <a:ea typeface="ＭＳ Ｐゴシック" pitchFamily="34" charset="-128"/>
              </a:rPr>
              <a:t>Serially, final balance would be £190. </a:t>
            </a:r>
          </a:p>
          <a:p>
            <a:pPr fontAlgn="base"/>
            <a:r>
              <a:rPr lang="en-US" sz="1200" b="0" i="0" kern="1200" dirty="0" smtClean="0">
                <a:solidFill>
                  <a:schemeClr val="tx1"/>
                </a:solidFill>
                <a:effectLst/>
                <a:latin typeface="+mn-lt"/>
                <a:ea typeface="+mn-ea"/>
                <a:cs typeface="+mn-cs"/>
              </a:rPr>
              <a:t>This problem occurs whenever there is a write-write conflict.</a:t>
            </a:r>
          </a:p>
          <a:p>
            <a:pPr fontAlgn="base"/>
            <a:r>
              <a:rPr lang="en-US" sz="1200" b="0" i="0" kern="1200" dirty="0" smtClean="0">
                <a:solidFill>
                  <a:schemeClr val="tx1"/>
                </a:solidFill>
                <a:effectLst/>
                <a:latin typeface="+mn-lt"/>
                <a:ea typeface="+mn-ea"/>
                <a:cs typeface="+mn-cs"/>
              </a:rPr>
              <a:t>In write-write conflict, there are two writes one by each transaction on the same data item without any read in the middle.</a:t>
            </a:r>
          </a:p>
          <a:p>
            <a:pPr algn="just"/>
            <a:endParaRPr lang="en-US" altLang="en-US" sz="1200" dirty="0" smtClean="0">
              <a:ea typeface="ＭＳ Ｐゴシック" pitchFamily="34" charset="-128"/>
            </a:endParaRPr>
          </a:p>
        </p:txBody>
      </p:sp>
      <p:sp>
        <p:nvSpPr>
          <p:cNvPr id="4" name="Slide Number Placeholder 3"/>
          <p:cNvSpPr>
            <a:spLocks noGrp="1"/>
          </p:cNvSpPr>
          <p:nvPr>
            <p:ph type="sldNum" sz="quarter" idx="10"/>
          </p:nvPr>
        </p:nvSpPr>
        <p:spPr/>
        <p:txBody>
          <a:bodyPr/>
          <a:lstStyle/>
          <a:p>
            <a:fld id="{1C642718-2306-4720-B007-F10CEC1EAC3C}" type="slidenum">
              <a:rPr lang="en-US" smtClean="0"/>
              <a:t>6</a:t>
            </a:fld>
            <a:endParaRPr lang="en-US"/>
          </a:p>
        </p:txBody>
      </p:sp>
    </p:spTree>
    <p:extLst>
      <p:ext uri="{BB962C8B-B14F-4D97-AF65-F5344CB8AC3E}">
        <p14:creationId xmlns:p14="http://schemas.microsoft.com/office/powerpoint/2010/main" val="2719283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ea typeface="ＭＳ Ｐゴシック" pitchFamily="34" charset="-128"/>
              </a:rPr>
              <a:t>T</a:t>
            </a:r>
            <a:r>
              <a:rPr lang="en-US" altLang="en-US" baseline="-25000" dirty="0" smtClean="0">
                <a:ea typeface="ＭＳ Ｐゴシック" pitchFamily="34" charset="-128"/>
              </a:rPr>
              <a:t>4</a:t>
            </a:r>
            <a:r>
              <a:rPr lang="en-US" altLang="en-US" dirty="0" smtClean="0">
                <a:ea typeface="ＭＳ Ｐゴシック" pitchFamily="34" charset="-128"/>
              </a:rPr>
              <a:t> updates </a:t>
            </a:r>
            <a:r>
              <a:rPr lang="en-US" altLang="en-US" dirty="0" err="1" smtClean="0">
                <a:ea typeface="ＭＳ Ｐゴシック" pitchFamily="34" charset="-128"/>
              </a:rPr>
              <a:t>bal</a:t>
            </a:r>
            <a:r>
              <a:rPr lang="en-US" altLang="en-US" baseline="-25000" dirty="0" err="1" smtClean="0">
                <a:ea typeface="ＭＳ Ｐゴシック" pitchFamily="34" charset="-128"/>
              </a:rPr>
              <a:t>x</a:t>
            </a:r>
            <a:r>
              <a:rPr lang="en-US" altLang="en-US" dirty="0" smtClean="0">
                <a:ea typeface="ＭＳ Ｐゴシック" pitchFamily="34" charset="-128"/>
              </a:rPr>
              <a:t> to £200 but it aborts, so </a:t>
            </a:r>
            <a:r>
              <a:rPr lang="en-US" altLang="en-US" dirty="0" err="1" smtClean="0">
                <a:ea typeface="ＭＳ Ｐゴシック" pitchFamily="34" charset="-128"/>
              </a:rPr>
              <a:t>bal</a:t>
            </a:r>
            <a:r>
              <a:rPr lang="en-US" altLang="en-US" baseline="-25000" dirty="0" err="1" smtClean="0">
                <a:ea typeface="ＭＳ Ｐゴシック" pitchFamily="34" charset="-128"/>
              </a:rPr>
              <a:t>x</a:t>
            </a:r>
            <a:r>
              <a:rPr lang="en-US" altLang="en-US" dirty="0" smtClean="0">
                <a:ea typeface="ＭＳ Ｐゴシック" pitchFamily="34" charset="-128"/>
              </a:rPr>
              <a:t> should be back at original value of £100.</a:t>
            </a:r>
          </a:p>
          <a:p>
            <a:pPr algn="just"/>
            <a:r>
              <a:rPr lang="en-US" altLang="en-US" dirty="0" smtClean="0">
                <a:ea typeface="ＭＳ Ｐゴシック" pitchFamily="34" charset="-128"/>
              </a:rPr>
              <a:t>T</a:t>
            </a:r>
            <a:r>
              <a:rPr lang="en-US" altLang="en-US" baseline="-25000" dirty="0" smtClean="0">
                <a:ea typeface="ＭＳ Ｐゴシック" pitchFamily="34" charset="-128"/>
              </a:rPr>
              <a:t>3</a:t>
            </a:r>
            <a:r>
              <a:rPr lang="en-US" altLang="en-US" dirty="0" smtClean="0">
                <a:ea typeface="ＭＳ Ｐゴシック" pitchFamily="34" charset="-128"/>
              </a:rPr>
              <a:t> has read new value of </a:t>
            </a:r>
            <a:r>
              <a:rPr lang="en-US" altLang="en-US" dirty="0" err="1" smtClean="0">
                <a:ea typeface="ＭＳ Ｐゴシック" pitchFamily="34" charset="-128"/>
              </a:rPr>
              <a:t>bal</a:t>
            </a:r>
            <a:r>
              <a:rPr lang="en-US" altLang="en-US" baseline="-25000" dirty="0" err="1" smtClean="0">
                <a:ea typeface="ＭＳ Ｐゴシック" pitchFamily="34" charset="-128"/>
              </a:rPr>
              <a:t>x</a:t>
            </a:r>
            <a:r>
              <a:rPr lang="en-US" altLang="en-US" dirty="0" smtClean="0">
                <a:ea typeface="ＭＳ Ｐゴシック" pitchFamily="34" charset="-128"/>
              </a:rPr>
              <a:t> (£200) and uses value as basis of £10 reduction, giving a new balance of £190, instead of £90. </a:t>
            </a:r>
          </a:p>
        </p:txBody>
      </p:sp>
      <p:sp>
        <p:nvSpPr>
          <p:cNvPr id="4" name="Slide Number Placeholder 3"/>
          <p:cNvSpPr>
            <a:spLocks noGrp="1"/>
          </p:cNvSpPr>
          <p:nvPr>
            <p:ph type="sldNum" sz="quarter" idx="10"/>
          </p:nvPr>
        </p:nvSpPr>
        <p:spPr/>
        <p:txBody>
          <a:bodyPr/>
          <a:lstStyle/>
          <a:p>
            <a:fld id="{1C642718-2306-4720-B007-F10CEC1EAC3C}" type="slidenum">
              <a:rPr lang="en-US" smtClean="0"/>
              <a:t>8</a:t>
            </a:fld>
            <a:endParaRPr lang="en-US"/>
          </a:p>
        </p:txBody>
      </p:sp>
    </p:spTree>
    <p:extLst>
      <p:ext uri="{BB962C8B-B14F-4D97-AF65-F5344CB8AC3E}">
        <p14:creationId xmlns:p14="http://schemas.microsoft.com/office/powerpoint/2010/main" val="1988770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ltLang="en-US" dirty="0" smtClean="0">
                <a:ea typeface="ＭＳ Ｐゴシック" pitchFamily="34" charset="-128"/>
              </a:rPr>
              <a:t>T</a:t>
            </a:r>
            <a:r>
              <a:rPr lang="en-US" altLang="en-US" baseline="-25000" dirty="0" smtClean="0">
                <a:ea typeface="ＭＳ Ｐゴシック" pitchFamily="34" charset="-128"/>
              </a:rPr>
              <a:t>6</a:t>
            </a:r>
            <a:r>
              <a:rPr lang="en-US" altLang="en-US" dirty="0" smtClean="0">
                <a:ea typeface="ＭＳ Ｐゴシック" pitchFamily="34" charset="-128"/>
              </a:rPr>
              <a:t> is totaling balances of account x (£100), account y (£50), and account z (£25).</a:t>
            </a:r>
          </a:p>
          <a:p>
            <a:pPr algn="just"/>
            <a:r>
              <a:rPr lang="en-US" altLang="en-US" dirty="0" smtClean="0">
                <a:ea typeface="ＭＳ Ｐゴシック" pitchFamily="34" charset="-128"/>
              </a:rPr>
              <a:t>Meantime, T</a:t>
            </a:r>
            <a:r>
              <a:rPr lang="en-US" altLang="en-US" baseline="-25000" dirty="0" smtClean="0">
                <a:ea typeface="ＭＳ Ｐゴシック" pitchFamily="34" charset="-128"/>
              </a:rPr>
              <a:t>5</a:t>
            </a:r>
            <a:r>
              <a:rPr lang="en-US" altLang="en-US" dirty="0" smtClean="0">
                <a:ea typeface="ＭＳ Ｐゴシック" pitchFamily="34" charset="-128"/>
              </a:rPr>
              <a:t> has transferred £10 from </a:t>
            </a:r>
            <a:r>
              <a:rPr lang="en-US" altLang="en-US" dirty="0" err="1" smtClean="0">
                <a:ea typeface="ＭＳ Ｐゴシック" pitchFamily="34" charset="-128"/>
              </a:rPr>
              <a:t>bal</a:t>
            </a:r>
            <a:r>
              <a:rPr lang="en-US" altLang="en-US" baseline="-25000" dirty="0" err="1" smtClean="0">
                <a:ea typeface="ＭＳ Ｐゴシック" pitchFamily="34" charset="-128"/>
              </a:rPr>
              <a:t>x</a:t>
            </a:r>
            <a:r>
              <a:rPr lang="en-US" altLang="en-US" dirty="0" smtClean="0">
                <a:ea typeface="ＭＳ Ｐゴシック" pitchFamily="34" charset="-128"/>
              </a:rPr>
              <a:t> to </a:t>
            </a:r>
            <a:r>
              <a:rPr lang="en-US" altLang="en-US" dirty="0" err="1" smtClean="0">
                <a:ea typeface="ＭＳ Ｐゴシック" pitchFamily="34" charset="-128"/>
              </a:rPr>
              <a:t>bal</a:t>
            </a:r>
            <a:r>
              <a:rPr lang="en-US" altLang="en-US" baseline="-25000" dirty="0" err="1" smtClean="0">
                <a:ea typeface="ＭＳ Ｐゴシック" pitchFamily="34" charset="-128"/>
              </a:rPr>
              <a:t>z</a:t>
            </a:r>
            <a:r>
              <a:rPr lang="en-US" altLang="en-US" dirty="0" smtClean="0">
                <a:ea typeface="ＭＳ Ｐゴシック" pitchFamily="34" charset="-128"/>
              </a:rPr>
              <a:t>, so T</a:t>
            </a:r>
            <a:r>
              <a:rPr lang="en-US" altLang="en-US" baseline="-25000" dirty="0" smtClean="0">
                <a:ea typeface="ＭＳ Ｐゴシック" pitchFamily="34" charset="-128"/>
              </a:rPr>
              <a:t>6</a:t>
            </a:r>
            <a:r>
              <a:rPr lang="en-US" altLang="en-US" dirty="0" smtClean="0">
                <a:ea typeface="ＭＳ Ｐゴシック" pitchFamily="34" charset="-128"/>
              </a:rPr>
              <a:t> now has wrong result (£10 too high).</a:t>
            </a:r>
            <a:endParaRPr lang="en-US" altLang="en-US" sz="1800" dirty="0" smtClean="0">
              <a:ea typeface="ＭＳ Ｐゴシック" pitchFamily="34" charset="-128"/>
            </a:endParaRPr>
          </a:p>
        </p:txBody>
      </p:sp>
      <p:sp>
        <p:nvSpPr>
          <p:cNvPr id="4" name="Slide Number Placeholder 3"/>
          <p:cNvSpPr>
            <a:spLocks noGrp="1"/>
          </p:cNvSpPr>
          <p:nvPr>
            <p:ph type="sldNum" sz="quarter" idx="10"/>
          </p:nvPr>
        </p:nvSpPr>
        <p:spPr/>
        <p:txBody>
          <a:bodyPr/>
          <a:lstStyle/>
          <a:p>
            <a:fld id="{1C642718-2306-4720-B007-F10CEC1EAC3C}" type="slidenum">
              <a:rPr lang="en-US" smtClean="0"/>
              <a:t>10</a:t>
            </a:fld>
            <a:endParaRPr lang="en-US"/>
          </a:p>
        </p:txBody>
      </p:sp>
    </p:spTree>
    <p:extLst>
      <p:ext uri="{BB962C8B-B14F-4D97-AF65-F5344CB8AC3E}">
        <p14:creationId xmlns:p14="http://schemas.microsoft.com/office/powerpoint/2010/main" val="3455526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642718-2306-4720-B007-F10CEC1EAC3C}" type="slidenum">
              <a:rPr lang="en-US" smtClean="0"/>
              <a:t>11</a:t>
            </a:fld>
            <a:endParaRPr lang="en-US"/>
          </a:p>
        </p:txBody>
      </p:sp>
    </p:spTree>
    <p:extLst>
      <p:ext uri="{BB962C8B-B14F-4D97-AF65-F5344CB8AC3E}">
        <p14:creationId xmlns:p14="http://schemas.microsoft.com/office/powerpoint/2010/main" val="2423463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ＭＳ Ｐゴシック" pitchFamily="34" charset="-128"/>
              </a:defRPr>
            </a:lvl1pPr>
            <a:lvl2pPr marL="742950" indent="-285750" defTabSz="879475">
              <a:defRPr sz="1600">
                <a:solidFill>
                  <a:schemeClr val="tx1"/>
                </a:solidFill>
                <a:latin typeface="Helvetica" panose="020B0604020202020204" pitchFamily="34" charset="0"/>
                <a:ea typeface="ＭＳ Ｐゴシック" pitchFamily="34" charset="-128"/>
              </a:defRPr>
            </a:lvl2pPr>
            <a:lvl3pPr marL="1143000" indent="-228600" defTabSz="879475">
              <a:defRPr sz="1600">
                <a:solidFill>
                  <a:schemeClr val="tx1"/>
                </a:solidFill>
                <a:latin typeface="Helvetica" panose="020B0604020202020204" pitchFamily="34" charset="0"/>
                <a:ea typeface="ＭＳ Ｐゴシック" pitchFamily="34" charset="-128"/>
              </a:defRPr>
            </a:lvl3pPr>
            <a:lvl4pPr marL="1600200" indent="-228600" defTabSz="879475">
              <a:defRPr sz="1600">
                <a:solidFill>
                  <a:schemeClr val="tx1"/>
                </a:solidFill>
                <a:latin typeface="Helvetica" panose="020B0604020202020204" pitchFamily="34" charset="0"/>
                <a:ea typeface="ＭＳ Ｐゴシック" pitchFamily="34" charset="-128"/>
              </a:defRPr>
            </a:lvl4pPr>
            <a:lvl5pPr marL="2057400" indent="-228600" defTabSz="879475">
              <a:defRPr sz="1600">
                <a:solidFill>
                  <a:schemeClr val="tx1"/>
                </a:solidFill>
                <a:latin typeface="Helvetica" panose="020B0604020202020204" pitchFamily="34" charset="0"/>
                <a:ea typeface="ＭＳ Ｐゴシック"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ＭＳ Ｐゴシック" pitchFamily="34" charset="-128"/>
              </a:defRPr>
            </a:lvl9pPr>
          </a:lstStyle>
          <a:p>
            <a:fld id="{5CC52668-BF09-4A53-AB11-5F91C879BED4}" type="slidenum">
              <a:rPr lang="en-US" altLang="en-US" sz="1200" smtClean="0">
                <a:latin typeface="Times New Roman" panose="02020603050405020304" pitchFamily="18" charset="0"/>
              </a:rPr>
              <a:pPr/>
              <a:t>12</a:t>
            </a:fld>
            <a:endParaRPr lang="en-US" altLang="en-US" sz="1200" smtClean="0">
              <a:latin typeface="Times New Roman" panose="02020603050405020304" pitchFamily="18" charset="0"/>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ea typeface="ＭＳ Ｐゴシック" pitchFamily="34" charset="-128"/>
              </a:rPr>
              <a:t>A  </a:t>
            </a:r>
            <a:r>
              <a:rPr lang="en-US" altLang="en-US" b="1" dirty="0" smtClean="0">
                <a:solidFill>
                  <a:srgbClr val="000099"/>
                </a:solidFill>
                <a:ea typeface="ＭＳ Ｐゴシック" pitchFamily="34" charset="-128"/>
              </a:rPr>
              <a:t>locking protocol</a:t>
            </a:r>
            <a:r>
              <a:rPr lang="en-US" altLang="en-US" dirty="0" smtClean="0">
                <a:ea typeface="ＭＳ Ｐゴシック" pitchFamily="34" charset="-128"/>
              </a:rPr>
              <a:t> is a set of rules followed by all transactions while requesting and releasing locks. Locking protocols restrict the set of possible schedules.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smtClean="0">
                <a:ea typeface="ＭＳ Ｐゴシック" pitchFamily="34" charset="-128"/>
              </a:rPr>
              <a:t>Lock requests are made to the concurrency-control manager by the programmer. Transaction can proceed only after request is granted.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ea typeface="ＭＳ Ｐゴシック" pitchFamily="34" charset="-128"/>
            </a:endParaRPr>
          </a:p>
          <a:p>
            <a:endParaRPr lang="en-US" altLang="en-US" dirty="0" smtClean="0">
              <a:latin typeface="Times New Roman" panose="02020603050405020304" pitchFamily="18" charset="0"/>
              <a:ea typeface="ＭＳ Ｐゴシック" pitchFamily="34" charset="-128"/>
            </a:endParaRPr>
          </a:p>
        </p:txBody>
      </p:sp>
    </p:spTree>
    <p:extLst>
      <p:ext uri="{BB962C8B-B14F-4D97-AF65-F5344CB8AC3E}">
        <p14:creationId xmlns:p14="http://schemas.microsoft.com/office/powerpoint/2010/main" val="4241933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smtClean="0">
                <a:ea typeface="ＭＳ Ｐゴシック" pitchFamily="34" charset="-128"/>
              </a:rPr>
              <a:t>If a lock cannot be granted, the requesting transaction is made to wait till all incompatible locks held by other transactions have been released.  The lock is then granted.</a:t>
            </a:r>
          </a:p>
          <a:p>
            <a:endParaRPr lang="en-US" dirty="0"/>
          </a:p>
        </p:txBody>
      </p:sp>
      <p:sp>
        <p:nvSpPr>
          <p:cNvPr id="4" name="Slide Number Placeholder 3"/>
          <p:cNvSpPr>
            <a:spLocks noGrp="1"/>
          </p:cNvSpPr>
          <p:nvPr>
            <p:ph type="sldNum" sz="quarter" idx="10"/>
          </p:nvPr>
        </p:nvSpPr>
        <p:spPr/>
        <p:txBody>
          <a:bodyPr/>
          <a:lstStyle/>
          <a:p>
            <a:fld id="{1C642718-2306-4720-B007-F10CEC1EAC3C}" type="slidenum">
              <a:rPr lang="en-US" smtClean="0"/>
              <a:t>13</a:t>
            </a:fld>
            <a:endParaRPr lang="en-US"/>
          </a:p>
        </p:txBody>
      </p:sp>
    </p:spTree>
    <p:extLst>
      <p:ext uri="{BB962C8B-B14F-4D97-AF65-F5344CB8AC3E}">
        <p14:creationId xmlns:p14="http://schemas.microsoft.com/office/powerpoint/2010/main" val="1447947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6AD6EE87-EBD5-4F12-A48A-63ACA297AC8F}" type="datetimeFigureOut">
              <a:rPr lang="en-US" smtClean="0"/>
              <a:t>4/30/2024</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1656765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62318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30615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82270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61185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59374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4/30/2024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67545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4/30/2024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0375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4/30/2024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05765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333334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C7616CA0-919D-4A49-9C8A-62FDFB3A5183}" type="datetimeFigureOut">
              <a:rPr lang="en-US" smtClean="0"/>
              <a:t>4/30/2024</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67E5644-1E61-4311-A31E-84CB9C7AA8A9}" type="slidenum">
              <a:rPr lang="en-US" smtClean="0"/>
              <a:t>‹#›</a:t>
            </a:fld>
            <a:endParaRPr lang="en-US" dirty="0"/>
          </a:p>
        </p:txBody>
      </p:sp>
    </p:spTree>
    <p:extLst>
      <p:ext uri="{BB962C8B-B14F-4D97-AF65-F5344CB8AC3E}">
        <p14:creationId xmlns:p14="http://schemas.microsoft.com/office/powerpoint/2010/main" val="400813424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90298CD5-6C1E-4009-B41F-6DF62E31D3BE}" type="datetimeFigureOut">
              <a:rPr lang="en-US" smtClean="0"/>
              <a:pPr/>
              <a:t>4/30/2024</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5125180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1.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pearson.com/us/higher-education/product/Connolly-Powerpoint-Slides-for-Database-Systems" TargetMode="External"/><Relationship Id="rId2" Type="http://schemas.openxmlformats.org/officeDocument/2006/relationships/hyperlink" Target="https://www.db-book.com/db6/slide-dir/index.html" TargetMode="External"/><Relationship Id="rId1" Type="http://schemas.openxmlformats.org/officeDocument/2006/relationships/slideLayout" Target="../slideLayouts/slideLayout2.xml"/><Relationship Id="rId4" Type="http://schemas.openxmlformats.org/officeDocument/2006/relationships/hyperlink" Target="https://www.gatevidyalay.com/equivalence-of-schedules-equivalent-schedules-in-dbm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Lecture 34-36</a:t>
            </a:r>
            <a:endParaRPr lang="en-US" dirty="0"/>
          </a:p>
        </p:txBody>
      </p:sp>
      <p:sp>
        <p:nvSpPr>
          <p:cNvPr id="3" name="Subtitle 2"/>
          <p:cNvSpPr>
            <a:spLocks noGrp="1"/>
          </p:cNvSpPr>
          <p:nvPr>
            <p:ph type="subTitle" idx="1"/>
          </p:nvPr>
        </p:nvSpPr>
        <p:spPr/>
        <p:txBody>
          <a:bodyPr/>
          <a:lstStyle/>
          <a:p>
            <a:r>
              <a:rPr lang="en-US" dirty="0"/>
              <a:t>Concurrency control</a:t>
            </a:r>
            <a:endParaRPr lang="en-US" dirty="0" smtClean="0"/>
          </a:p>
        </p:txBody>
      </p:sp>
    </p:spTree>
    <p:extLst>
      <p:ext uri="{BB962C8B-B14F-4D97-AF65-F5344CB8AC3E}">
        <p14:creationId xmlns:p14="http://schemas.microsoft.com/office/powerpoint/2010/main" val="622402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598487" y="274214"/>
            <a:ext cx="10772775" cy="1499722"/>
          </a:xfrm>
        </p:spPr>
        <p:txBody>
          <a:bodyPr>
            <a:normAutofit/>
          </a:bodyPr>
          <a:lstStyle/>
          <a:p>
            <a:pPr algn="just">
              <a:defRPr/>
            </a:pPr>
            <a:r>
              <a:rPr lang="en-US" altLang="en-US" dirty="0"/>
              <a:t>Unrepeatable Read Problem</a:t>
            </a:r>
            <a:endParaRPr lang="en-US" altLang="en-US" sz="9600" dirty="0" smtClean="0"/>
          </a:p>
        </p:txBody>
      </p:sp>
      <p:pic>
        <p:nvPicPr>
          <p:cNvPr id="2" name="Picture 1"/>
          <p:cNvPicPr>
            <a:picLocks noChangeAspect="1"/>
          </p:cNvPicPr>
          <p:nvPr/>
        </p:nvPicPr>
        <p:blipFill>
          <a:blip r:embed="rId3"/>
          <a:stretch>
            <a:fillRect/>
          </a:stretch>
        </p:blipFill>
        <p:spPr>
          <a:xfrm>
            <a:off x="2233612" y="2214562"/>
            <a:ext cx="7732367" cy="4138613"/>
          </a:xfrm>
          <a:prstGeom prst="rect">
            <a:avLst/>
          </a:prstGeom>
        </p:spPr>
      </p:pic>
    </p:spTree>
    <p:extLst>
      <p:ext uri="{BB962C8B-B14F-4D97-AF65-F5344CB8AC3E}">
        <p14:creationId xmlns:p14="http://schemas.microsoft.com/office/powerpoint/2010/main" val="1631897341"/>
      </p:ext>
    </p:extLst>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normAutofit/>
          </a:bodyPr>
          <a:lstStyle/>
          <a:p>
            <a:pPr algn="just">
              <a:defRPr/>
            </a:pPr>
            <a:r>
              <a:rPr lang="en-US" altLang="en-US" dirty="0"/>
              <a:t>Concurrency Control Techniques</a:t>
            </a:r>
          </a:p>
        </p:txBody>
      </p:sp>
      <p:sp>
        <p:nvSpPr>
          <p:cNvPr id="273411" name="Rectangle 3"/>
          <p:cNvSpPr>
            <a:spLocks noGrp="1" noChangeArrowheads="1"/>
          </p:cNvSpPr>
          <p:nvPr>
            <p:ph idx="1"/>
          </p:nvPr>
        </p:nvSpPr>
        <p:spPr>
          <a:xfrm>
            <a:off x="801167" y="1993266"/>
            <a:ext cx="10547647" cy="4369434"/>
          </a:xfrm>
        </p:spPr>
        <p:txBody>
          <a:bodyPr>
            <a:normAutofit/>
          </a:bodyPr>
          <a:lstStyle/>
          <a:p>
            <a:pPr algn="just"/>
            <a:r>
              <a:rPr lang="en-US" sz="2000" dirty="0"/>
              <a:t>The most common </a:t>
            </a:r>
            <a:r>
              <a:rPr lang="en-US" altLang="en-US" sz="2000" dirty="0">
                <a:ea typeface="ＭＳ Ｐゴシック" pitchFamily="34" charset="-128"/>
              </a:rPr>
              <a:t>concurrency control techniques </a:t>
            </a:r>
            <a:r>
              <a:rPr lang="en-US" sz="2000" dirty="0" smtClean="0"/>
              <a:t>are:  </a:t>
            </a:r>
          </a:p>
          <a:p>
            <a:pPr lvl="1" algn="just"/>
            <a:endParaRPr lang="en-US" sz="2000" dirty="0" smtClean="0"/>
          </a:p>
          <a:p>
            <a:pPr lvl="1" algn="just"/>
            <a:r>
              <a:rPr lang="en-US" sz="2000" dirty="0" smtClean="0"/>
              <a:t>Locking protocols</a:t>
            </a:r>
          </a:p>
          <a:p>
            <a:pPr lvl="1" algn="just"/>
            <a:r>
              <a:rPr lang="en-US" sz="2000" dirty="0" smtClean="0"/>
              <a:t>timestamp </a:t>
            </a:r>
            <a:r>
              <a:rPr lang="en-US" sz="2000" dirty="0"/>
              <a:t>ordering </a:t>
            </a:r>
            <a:r>
              <a:rPr lang="en-US" sz="2000" dirty="0" smtClean="0"/>
              <a:t>schemes</a:t>
            </a:r>
          </a:p>
          <a:p>
            <a:pPr lvl="1" algn="just"/>
            <a:r>
              <a:rPr lang="en-US" sz="2000" dirty="0"/>
              <a:t>V</a:t>
            </a:r>
            <a:r>
              <a:rPr lang="en-US" sz="2000" dirty="0" smtClean="0"/>
              <a:t>alidation techniques</a:t>
            </a:r>
          </a:p>
          <a:p>
            <a:pPr lvl="1" algn="just"/>
            <a:r>
              <a:rPr lang="en-US" sz="2000" dirty="0" err="1"/>
              <a:t>M</a:t>
            </a:r>
            <a:r>
              <a:rPr lang="en-US" sz="2000" dirty="0" err="1" smtClean="0"/>
              <a:t>ultiversion</a:t>
            </a:r>
            <a:r>
              <a:rPr lang="en-US" sz="2000" dirty="0" smtClean="0"/>
              <a:t> schemes</a:t>
            </a:r>
            <a:endParaRPr lang="en-US" altLang="en-US" sz="2000" dirty="0" smtClean="0">
              <a:ea typeface="ＭＳ Ｐゴシック" pitchFamily="34" charset="-128"/>
            </a:endParaRPr>
          </a:p>
          <a:p>
            <a:pPr algn="just"/>
            <a:endParaRPr lang="en-US" altLang="en-US" sz="2000" dirty="0" smtClean="0">
              <a:ea typeface="ＭＳ Ｐゴシック" pitchFamily="34" charset="-128"/>
            </a:endParaRPr>
          </a:p>
          <a:p>
            <a:pPr marL="0" indent="0" algn="just">
              <a:buNone/>
            </a:pPr>
            <a:endParaRPr lang="en-US" altLang="en-US" sz="2000" dirty="0" smtClean="0">
              <a:ea typeface="ＭＳ Ｐゴシック" pitchFamily="34" charset="-128"/>
            </a:endParaRPr>
          </a:p>
        </p:txBody>
      </p:sp>
    </p:spTree>
    <p:extLst>
      <p:ext uri="{BB962C8B-B14F-4D97-AF65-F5344CB8AC3E}">
        <p14:creationId xmlns:p14="http://schemas.microsoft.com/office/powerpoint/2010/main" val="978561787"/>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3411">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3411">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3411">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34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57224" y="499533"/>
            <a:ext cx="10772775" cy="1149805"/>
          </a:xfrm>
        </p:spPr>
        <p:txBody>
          <a:bodyPr/>
          <a:lstStyle/>
          <a:p>
            <a:pPr>
              <a:defRPr/>
            </a:pPr>
            <a:r>
              <a:rPr lang="en-US" dirty="0" smtClean="0">
                <a:ea typeface="ＭＳ Ｐゴシック" pitchFamily="34" charset="-128"/>
              </a:rPr>
              <a:t>Lock-Based Protocols</a:t>
            </a:r>
          </a:p>
        </p:txBody>
      </p:sp>
      <p:sp>
        <p:nvSpPr>
          <p:cNvPr id="10243" name="Rectangle 3"/>
          <p:cNvSpPr>
            <a:spLocks noGrp="1" noChangeArrowheads="1"/>
          </p:cNvSpPr>
          <p:nvPr>
            <p:ph type="body" idx="4294967295"/>
          </p:nvPr>
        </p:nvSpPr>
        <p:spPr>
          <a:xfrm>
            <a:off x="657224" y="1827128"/>
            <a:ext cx="10836275" cy="3738562"/>
          </a:xfrm>
        </p:spPr>
        <p:txBody>
          <a:bodyPr>
            <a:normAutofit/>
          </a:bodyPr>
          <a:lstStyle/>
          <a:p>
            <a:r>
              <a:rPr lang="en-US" sz="2000" dirty="0"/>
              <a:t>A locking protocol is a set of rules that state when a transaction may lock and unlock each of the data items in the database</a:t>
            </a:r>
            <a:r>
              <a:rPr lang="en-US" sz="2000" dirty="0" smtClean="0"/>
              <a:t>.</a:t>
            </a:r>
          </a:p>
          <a:p>
            <a:endParaRPr lang="en-US" sz="2000" dirty="0"/>
          </a:p>
          <a:p>
            <a:r>
              <a:rPr lang="en-US" altLang="en-US" sz="2000" dirty="0" smtClean="0">
                <a:ea typeface="ＭＳ Ｐゴシック" pitchFamily="34" charset="-128"/>
              </a:rPr>
              <a:t>Data items can be locked in two modes :</a:t>
            </a:r>
          </a:p>
          <a:p>
            <a:pPr marL="666900" lvl="1" indent="-342900">
              <a:buFont typeface="+mj-lt"/>
              <a:buAutoNum type="arabicPeriod"/>
            </a:pPr>
            <a:r>
              <a:rPr lang="en-US" altLang="en-US" sz="2000" i="1" dirty="0" smtClean="0">
                <a:solidFill>
                  <a:srgbClr val="000099"/>
                </a:solidFill>
                <a:ea typeface="ＭＳ Ｐゴシック" pitchFamily="34" charset="-128"/>
              </a:rPr>
              <a:t>exclusive</a:t>
            </a:r>
            <a:r>
              <a:rPr lang="en-US" altLang="en-US" sz="2000" i="1" dirty="0" smtClean="0">
                <a:ea typeface="ＭＳ Ｐゴシック" pitchFamily="34" charset="-128"/>
              </a:rPr>
              <a:t> (X) mode</a:t>
            </a:r>
            <a:r>
              <a:rPr lang="en-US" altLang="en-US" sz="2000" dirty="0" smtClean="0">
                <a:ea typeface="ＭＳ Ｐゴシック" pitchFamily="34" charset="-128"/>
              </a:rPr>
              <a:t>. Data item can be both read as well as written. X-lock is requested using </a:t>
            </a:r>
            <a:r>
              <a:rPr lang="en-US" altLang="en-US" sz="2000" b="1" dirty="0" smtClean="0">
                <a:ea typeface="ＭＳ Ｐゴシック" pitchFamily="34" charset="-128"/>
              </a:rPr>
              <a:t> lock-X</a:t>
            </a:r>
            <a:r>
              <a:rPr lang="en-US" altLang="en-US" sz="2000" dirty="0" smtClean="0">
                <a:ea typeface="ＭＳ Ｐゴシック" pitchFamily="34" charset="-128"/>
              </a:rPr>
              <a:t> instruction.</a:t>
            </a:r>
          </a:p>
          <a:p>
            <a:pPr marL="666900" lvl="1" indent="-342900">
              <a:buFont typeface="+mj-lt"/>
              <a:buAutoNum type="arabicPeriod"/>
            </a:pPr>
            <a:endParaRPr lang="en-US" altLang="en-US" sz="2000" dirty="0" smtClean="0">
              <a:ea typeface="ＭＳ Ｐゴシック" pitchFamily="34" charset="-128"/>
            </a:endParaRPr>
          </a:p>
          <a:p>
            <a:pPr marL="666900" lvl="1" indent="-342900">
              <a:buFont typeface="+mj-lt"/>
              <a:buAutoNum type="arabicPeriod"/>
            </a:pPr>
            <a:r>
              <a:rPr lang="en-US" altLang="en-US" sz="2000" i="1" dirty="0" smtClean="0">
                <a:solidFill>
                  <a:srgbClr val="000099"/>
                </a:solidFill>
                <a:ea typeface="ＭＳ Ｐゴシック" pitchFamily="34" charset="-128"/>
              </a:rPr>
              <a:t>shared</a:t>
            </a:r>
            <a:r>
              <a:rPr lang="en-US" altLang="en-US" sz="2000" i="1" dirty="0" smtClean="0">
                <a:ea typeface="ＭＳ Ｐゴシック" pitchFamily="34" charset="-128"/>
              </a:rPr>
              <a:t> (S) mode</a:t>
            </a:r>
            <a:r>
              <a:rPr lang="en-US" altLang="en-US" sz="2000" dirty="0" smtClean="0">
                <a:ea typeface="ＭＳ Ｐゴシック" pitchFamily="34" charset="-128"/>
              </a:rPr>
              <a:t>. Data item can only be read. S-lock is requested using </a:t>
            </a:r>
            <a:r>
              <a:rPr lang="en-US" altLang="en-US" sz="2000" b="1" dirty="0" smtClean="0">
                <a:ea typeface="ＭＳ Ｐゴシック" pitchFamily="34" charset="-128"/>
              </a:rPr>
              <a:t> lock-S</a:t>
            </a:r>
            <a:r>
              <a:rPr lang="en-US" altLang="en-US" sz="2000" dirty="0" smtClean="0">
                <a:ea typeface="ＭＳ Ｐゴシック" pitchFamily="34" charset="-128"/>
              </a:rPr>
              <a:t> instruction.</a:t>
            </a:r>
          </a:p>
        </p:txBody>
      </p:sp>
    </p:spTree>
    <p:extLst>
      <p:ext uri="{BB962C8B-B14F-4D97-AF65-F5344CB8AC3E}">
        <p14:creationId xmlns:p14="http://schemas.microsoft.com/office/powerpoint/2010/main" val="3083135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243">
                                            <p:txEl>
                                              <p:pRg st="2" end="2"/>
                                            </p:txEl>
                                          </p:spTgt>
                                        </p:tgtEl>
                                        <p:attrNameLst>
                                          <p:attrName>style.visibility</p:attrName>
                                        </p:attrNameLst>
                                      </p:cBhvr>
                                      <p:to>
                                        <p:strVal val="visible"/>
                                      </p:to>
                                    </p:set>
                                    <p:animEffect transition="in" filter="fade">
                                      <p:cBhvr>
                                        <p:cTn id="14" dur="1000"/>
                                        <p:tgtEl>
                                          <p:spTgt spid="10243">
                                            <p:txEl>
                                              <p:pRg st="2" end="2"/>
                                            </p:txEl>
                                          </p:spTgt>
                                        </p:tgtEl>
                                      </p:cBhvr>
                                    </p:animEffect>
                                    <p:anim calcmode="lin" valueType="num">
                                      <p:cBhvr>
                                        <p:cTn id="15"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024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animEffect transition="in" filter="fade">
                                      <p:cBhvr>
                                        <p:cTn id="19" dur="1000"/>
                                        <p:tgtEl>
                                          <p:spTgt spid="10243">
                                            <p:txEl>
                                              <p:pRg st="3" end="3"/>
                                            </p:txEl>
                                          </p:spTgt>
                                        </p:tgtEl>
                                      </p:cBhvr>
                                    </p:animEffect>
                                    <p:anim calcmode="lin" valueType="num">
                                      <p:cBhvr>
                                        <p:cTn id="20"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024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243">
                                            <p:txEl>
                                              <p:pRg st="5" end="5"/>
                                            </p:txEl>
                                          </p:spTgt>
                                        </p:tgtEl>
                                        <p:attrNameLst>
                                          <p:attrName>style.visibility</p:attrName>
                                        </p:attrNameLst>
                                      </p:cBhvr>
                                      <p:to>
                                        <p:strVal val="visible"/>
                                      </p:to>
                                    </p:set>
                                    <p:animEffect transition="in" filter="fade">
                                      <p:cBhvr>
                                        <p:cTn id="24" dur="1000"/>
                                        <p:tgtEl>
                                          <p:spTgt spid="10243">
                                            <p:txEl>
                                              <p:pRg st="5" end="5"/>
                                            </p:txEl>
                                          </p:spTgt>
                                        </p:tgtEl>
                                      </p:cBhvr>
                                    </p:animEffect>
                                    <p:anim calcmode="lin" valueType="num">
                                      <p:cBhvr>
                                        <p:cTn id="25" dur="10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1024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normAutofit/>
          </a:bodyPr>
          <a:lstStyle/>
          <a:p>
            <a:pPr algn="just">
              <a:defRPr/>
            </a:pPr>
            <a:r>
              <a:rPr lang="en-US" altLang="en-US" dirty="0"/>
              <a:t>Locking - Basic Rules</a:t>
            </a:r>
            <a:endParaRPr lang="en-US" altLang="en-US" sz="9600" dirty="0" smtClean="0"/>
          </a:p>
        </p:txBody>
      </p:sp>
      <p:sp>
        <p:nvSpPr>
          <p:cNvPr id="275459" name="Rectangle 3"/>
          <p:cNvSpPr>
            <a:spLocks noGrp="1" noChangeArrowheads="1"/>
          </p:cNvSpPr>
          <p:nvPr>
            <p:ph idx="1"/>
          </p:nvPr>
        </p:nvSpPr>
        <p:spPr>
          <a:xfrm>
            <a:off x="581192" y="2086351"/>
            <a:ext cx="11029616" cy="4466849"/>
          </a:xfrm>
        </p:spPr>
        <p:txBody>
          <a:bodyPr>
            <a:normAutofit/>
          </a:bodyPr>
          <a:lstStyle/>
          <a:p>
            <a:pPr algn="just">
              <a:lnSpc>
                <a:spcPct val="90000"/>
              </a:lnSpc>
            </a:pPr>
            <a:r>
              <a:rPr lang="en-US" altLang="en-US" sz="2000" dirty="0" smtClean="0">
                <a:ea typeface="ＭＳ Ｐゴシック" pitchFamily="34" charset="-128"/>
              </a:rPr>
              <a:t>If transaction has shared lock on item, can read but not update item.</a:t>
            </a:r>
          </a:p>
          <a:p>
            <a:pPr algn="just">
              <a:lnSpc>
                <a:spcPct val="90000"/>
              </a:lnSpc>
            </a:pPr>
            <a:endParaRPr lang="en-US" altLang="en-US" sz="2000" dirty="0" smtClean="0">
              <a:ea typeface="ＭＳ Ｐゴシック" pitchFamily="34" charset="-128"/>
            </a:endParaRPr>
          </a:p>
          <a:p>
            <a:pPr algn="just">
              <a:lnSpc>
                <a:spcPct val="90000"/>
              </a:lnSpc>
            </a:pPr>
            <a:r>
              <a:rPr lang="en-US" altLang="en-US" sz="2000" dirty="0" smtClean="0">
                <a:ea typeface="ＭＳ Ｐゴシック" pitchFamily="34" charset="-128"/>
              </a:rPr>
              <a:t>If transaction has exclusive lock on item, can both read and update item.</a:t>
            </a:r>
          </a:p>
          <a:p>
            <a:pPr algn="just">
              <a:lnSpc>
                <a:spcPct val="90000"/>
              </a:lnSpc>
            </a:pPr>
            <a:endParaRPr lang="en-US" altLang="en-US" sz="2000" dirty="0" smtClean="0">
              <a:ea typeface="ＭＳ Ｐゴシック" pitchFamily="34" charset="-128"/>
            </a:endParaRPr>
          </a:p>
          <a:p>
            <a:pPr algn="just">
              <a:lnSpc>
                <a:spcPct val="90000"/>
              </a:lnSpc>
            </a:pPr>
            <a:r>
              <a:rPr lang="en-US" altLang="en-US" sz="2000" dirty="0" smtClean="0">
                <a:ea typeface="ＭＳ Ｐゴシック" pitchFamily="34" charset="-128"/>
              </a:rPr>
              <a:t>Reads cannot conflict, so more than one transaction can hold shared locks simultaneously on same item. </a:t>
            </a:r>
          </a:p>
          <a:p>
            <a:pPr algn="just">
              <a:lnSpc>
                <a:spcPct val="90000"/>
              </a:lnSpc>
            </a:pPr>
            <a:endParaRPr lang="en-US" altLang="en-US" sz="2000" dirty="0" smtClean="0">
              <a:ea typeface="ＭＳ Ｐゴシック" pitchFamily="34" charset="-128"/>
            </a:endParaRPr>
          </a:p>
          <a:p>
            <a:pPr algn="just">
              <a:lnSpc>
                <a:spcPct val="90000"/>
              </a:lnSpc>
            </a:pPr>
            <a:r>
              <a:rPr lang="en-US" altLang="en-US" sz="2000" dirty="0" smtClean="0">
                <a:ea typeface="ＭＳ Ｐゴシック" pitchFamily="34" charset="-128"/>
              </a:rPr>
              <a:t>Exclusive lock gives transaction exclusive access to that item.</a:t>
            </a:r>
          </a:p>
          <a:p>
            <a:pPr algn="just">
              <a:lnSpc>
                <a:spcPct val="90000"/>
              </a:lnSpc>
            </a:pPr>
            <a:endParaRPr lang="en-US" altLang="en-US" sz="2000" dirty="0" smtClean="0">
              <a:ea typeface="ＭＳ Ｐゴシック" pitchFamily="34" charset="-128"/>
            </a:endParaRPr>
          </a:p>
          <a:p>
            <a:pPr algn="just">
              <a:lnSpc>
                <a:spcPct val="90000"/>
              </a:lnSpc>
            </a:pPr>
            <a:r>
              <a:rPr lang="en-US" altLang="en-US" sz="2000" dirty="0" smtClean="0">
                <a:ea typeface="ＭＳ Ｐゴシック" pitchFamily="34" charset="-128"/>
              </a:rPr>
              <a:t>Some systems allow transaction to upgrade read lock to an exclusive lock, or downgrade exclusive lock to a shared lock.</a:t>
            </a:r>
          </a:p>
          <a:p>
            <a:pPr algn="just">
              <a:lnSpc>
                <a:spcPct val="90000"/>
              </a:lnSpc>
            </a:pPr>
            <a:endParaRPr lang="en-US" altLang="en-US" sz="2000" dirty="0" smtClean="0">
              <a:ea typeface="ＭＳ Ｐゴシック" pitchFamily="34" charset="-128"/>
            </a:endParaRPr>
          </a:p>
        </p:txBody>
      </p:sp>
    </p:spTree>
    <p:extLst>
      <p:ext uri="{BB962C8B-B14F-4D97-AF65-F5344CB8AC3E}">
        <p14:creationId xmlns:p14="http://schemas.microsoft.com/office/powerpoint/2010/main" val="816342897"/>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5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54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545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545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545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Lock-compatibility matrix</a:t>
            </a:r>
          </a:p>
        </p:txBody>
      </p:sp>
      <p:graphicFrame>
        <p:nvGraphicFramePr>
          <p:cNvPr id="5" name="Table 4"/>
          <p:cNvGraphicFramePr>
            <a:graphicFrameLocks noGrp="1"/>
          </p:cNvGraphicFramePr>
          <p:nvPr>
            <p:extLst/>
          </p:nvPr>
        </p:nvGraphicFramePr>
        <p:xfrm>
          <a:off x="4354500" y="3115624"/>
          <a:ext cx="3472404" cy="2260815"/>
        </p:xfrm>
        <a:graphic>
          <a:graphicData uri="http://schemas.openxmlformats.org/drawingml/2006/table">
            <a:tbl>
              <a:tblPr firstRow="1" bandRow="1">
                <a:tableStyleId>{5940675A-B579-460E-94D1-54222C63F5DA}</a:tableStyleId>
              </a:tblPr>
              <a:tblGrid>
                <a:gridCol w="1157468"/>
                <a:gridCol w="1157468"/>
                <a:gridCol w="1157468"/>
              </a:tblGrid>
              <a:tr h="753605">
                <a:tc>
                  <a:txBody>
                    <a:bodyPr/>
                    <a:lstStyle/>
                    <a:p>
                      <a:pPr algn="ctr"/>
                      <a:endParaRPr lang="en-US" sz="2400" dirty="0"/>
                    </a:p>
                  </a:txBody>
                  <a:tcPr anchor="ctr">
                    <a:solidFill>
                      <a:schemeClr val="accent3">
                        <a:lumMod val="60000"/>
                        <a:lumOff val="40000"/>
                      </a:schemeClr>
                    </a:solidFill>
                  </a:tcPr>
                </a:tc>
                <a:tc>
                  <a:txBody>
                    <a:bodyPr/>
                    <a:lstStyle/>
                    <a:p>
                      <a:pPr algn="ctr"/>
                      <a:r>
                        <a:rPr lang="en-US" sz="2400" dirty="0" smtClean="0"/>
                        <a:t>S</a:t>
                      </a:r>
                      <a:endParaRPr lang="en-US" sz="2400" dirty="0"/>
                    </a:p>
                  </a:txBody>
                  <a:tcPr anchor="ctr">
                    <a:solidFill>
                      <a:schemeClr val="accent3">
                        <a:lumMod val="60000"/>
                        <a:lumOff val="40000"/>
                      </a:schemeClr>
                    </a:solidFill>
                  </a:tcPr>
                </a:tc>
                <a:tc>
                  <a:txBody>
                    <a:bodyPr/>
                    <a:lstStyle/>
                    <a:p>
                      <a:pPr algn="ctr"/>
                      <a:r>
                        <a:rPr lang="en-US" sz="2400" dirty="0" smtClean="0"/>
                        <a:t>X</a:t>
                      </a:r>
                      <a:endParaRPr lang="en-US" sz="2400" dirty="0"/>
                    </a:p>
                  </a:txBody>
                  <a:tcPr anchor="ctr">
                    <a:solidFill>
                      <a:schemeClr val="accent3">
                        <a:lumMod val="60000"/>
                        <a:lumOff val="40000"/>
                      </a:schemeClr>
                    </a:solidFill>
                  </a:tcPr>
                </a:tc>
              </a:tr>
              <a:tr h="753605">
                <a:tc>
                  <a:txBody>
                    <a:bodyPr/>
                    <a:lstStyle/>
                    <a:p>
                      <a:pPr algn="ctr"/>
                      <a:r>
                        <a:rPr lang="en-US" sz="2400" dirty="0" smtClean="0"/>
                        <a:t>S</a:t>
                      </a:r>
                      <a:endParaRPr lang="en-US" sz="2400" dirty="0"/>
                    </a:p>
                  </a:txBody>
                  <a:tcPr anchor="ctr">
                    <a:solidFill>
                      <a:schemeClr val="accent3">
                        <a:lumMod val="60000"/>
                        <a:lumOff val="40000"/>
                      </a:schemeClr>
                    </a:solidFill>
                  </a:tcPr>
                </a:tc>
                <a:tc>
                  <a:txBody>
                    <a:bodyPr/>
                    <a:lstStyle/>
                    <a:p>
                      <a:pPr algn="ctr"/>
                      <a:endParaRPr lang="en-US" sz="2400" dirty="0"/>
                    </a:p>
                  </a:txBody>
                  <a:tcPr anchor="ctr"/>
                </a:tc>
                <a:tc>
                  <a:txBody>
                    <a:bodyPr/>
                    <a:lstStyle/>
                    <a:p>
                      <a:pPr algn="ctr"/>
                      <a:endParaRPr lang="en-US" sz="2400" dirty="0"/>
                    </a:p>
                  </a:txBody>
                  <a:tcPr anchor="ctr"/>
                </a:tc>
              </a:tr>
              <a:tr h="753605">
                <a:tc>
                  <a:txBody>
                    <a:bodyPr/>
                    <a:lstStyle/>
                    <a:p>
                      <a:pPr algn="ctr"/>
                      <a:r>
                        <a:rPr lang="en-US" sz="2400" dirty="0" smtClean="0"/>
                        <a:t>X</a:t>
                      </a:r>
                      <a:endParaRPr lang="en-US" sz="2400" dirty="0"/>
                    </a:p>
                  </a:txBody>
                  <a:tcPr anchor="ctr">
                    <a:solidFill>
                      <a:schemeClr val="accent3">
                        <a:lumMod val="60000"/>
                        <a:lumOff val="40000"/>
                      </a:schemeClr>
                    </a:solidFill>
                  </a:tcPr>
                </a:tc>
                <a:tc>
                  <a:txBody>
                    <a:bodyPr/>
                    <a:lstStyle/>
                    <a:p>
                      <a:pPr algn="ctr"/>
                      <a:endParaRPr lang="en-US" sz="2400" dirty="0"/>
                    </a:p>
                  </a:txBody>
                  <a:tcPr anchor="ctr"/>
                </a:tc>
                <a:tc>
                  <a:txBody>
                    <a:bodyPr/>
                    <a:lstStyle/>
                    <a:p>
                      <a:pPr algn="ctr"/>
                      <a:endParaRPr lang="en-US" sz="2400" dirty="0"/>
                    </a:p>
                  </a:txBody>
                  <a:tcPr anchor="ctr"/>
                </a:tc>
              </a:tr>
            </a:tbl>
          </a:graphicData>
        </a:graphic>
      </p:graphicFrame>
      <p:sp>
        <p:nvSpPr>
          <p:cNvPr id="6" name="TextBox 5"/>
          <p:cNvSpPr txBox="1"/>
          <p:nvPr/>
        </p:nvSpPr>
        <p:spPr>
          <a:xfrm>
            <a:off x="3240912" y="4045977"/>
            <a:ext cx="797013" cy="400110"/>
          </a:xfrm>
          <a:prstGeom prst="rect">
            <a:avLst/>
          </a:prstGeom>
          <a:noFill/>
        </p:spPr>
        <p:txBody>
          <a:bodyPr wrap="none" rtlCol="0">
            <a:spAutoFit/>
          </a:bodyPr>
          <a:lstStyle/>
          <a:p>
            <a:r>
              <a:rPr lang="en-US" sz="2000" dirty="0" smtClean="0">
                <a:solidFill>
                  <a:srgbClr val="FF0000"/>
                </a:solidFill>
              </a:rPr>
              <a:t>Grant</a:t>
            </a:r>
            <a:endParaRPr lang="en-US" sz="2000" dirty="0">
              <a:solidFill>
                <a:srgbClr val="FF0000"/>
              </a:solidFill>
            </a:endParaRPr>
          </a:p>
        </p:txBody>
      </p:sp>
      <p:sp>
        <p:nvSpPr>
          <p:cNvPr id="7" name="TextBox 6"/>
          <p:cNvSpPr txBox="1"/>
          <p:nvPr/>
        </p:nvSpPr>
        <p:spPr>
          <a:xfrm>
            <a:off x="5706319" y="2511706"/>
            <a:ext cx="1027845" cy="400110"/>
          </a:xfrm>
          <a:prstGeom prst="rect">
            <a:avLst/>
          </a:prstGeom>
          <a:noFill/>
        </p:spPr>
        <p:txBody>
          <a:bodyPr wrap="none" rtlCol="0">
            <a:spAutoFit/>
          </a:bodyPr>
          <a:lstStyle/>
          <a:p>
            <a:r>
              <a:rPr lang="en-US" sz="2000" dirty="0" smtClean="0">
                <a:solidFill>
                  <a:srgbClr val="FF0000"/>
                </a:solidFill>
              </a:rPr>
              <a:t>Request</a:t>
            </a:r>
            <a:endParaRPr lang="en-US" sz="2000" dirty="0">
              <a:solidFill>
                <a:srgbClr val="FF0000"/>
              </a:solidFill>
            </a:endParaRPr>
          </a:p>
        </p:txBody>
      </p:sp>
      <p:sp>
        <p:nvSpPr>
          <p:cNvPr id="8" name="TextBox 7"/>
          <p:cNvSpPr txBox="1"/>
          <p:nvPr/>
        </p:nvSpPr>
        <p:spPr>
          <a:xfrm>
            <a:off x="9019680" y="3261147"/>
            <a:ext cx="2740199" cy="1569660"/>
          </a:xfrm>
          <a:prstGeom prst="rect">
            <a:avLst/>
          </a:prstGeom>
          <a:noFill/>
        </p:spPr>
        <p:txBody>
          <a:bodyPr wrap="square" rtlCol="0">
            <a:spAutoFit/>
          </a:bodyPr>
          <a:lstStyle/>
          <a:p>
            <a:r>
              <a:rPr lang="en-US" sz="2400" dirty="0" smtClean="0"/>
              <a:t>Shared </a:t>
            </a:r>
            <a:r>
              <a:rPr lang="en-US" sz="2400" dirty="0" err="1" smtClean="0"/>
              <a:t>Shared</a:t>
            </a:r>
            <a:endParaRPr lang="en-US" sz="2400" dirty="0" smtClean="0"/>
          </a:p>
          <a:p>
            <a:r>
              <a:rPr lang="en-US" sz="2400" dirty="0" smtClean="0"/>
              <a:t>Shared Exclusive</a:t>
            </a:r>
          </a:p>
          <a:p>
            <a:r>
              <a:rPr lang="en-US" sz="2400" dirty="0" smtClean="0"/>
              <a:t>Exclusive Shared</a:t>
            </a:r>
          </a:p>
          <a:p>
            <a:r>
              <a:rPr lang="en-US" sz="2400" dirty="0" smtClean="0"/>
              <a:t>Exclusive </a:t>
            </a:r>
            <a:r>
              <a:rPr lang="en-US" sz="2400" dirty="0" err="1" smtClean="0"/>
              <a:t>Exclusive</a:t>
            </a:r>
            <a:endParaRPr lang="en-US" sz="2400" dirty="0"/>
          </a:p>
        </p:txBody>
      </p:sp>
    </p:spTree>
    <p:extLst>
      <p:ext uri="{BB962C8B-B14F-4D97-AF65-F5344CB8AC3E}">
        <p14:creationId xmlns:p14="http://schemas.microsoft.com/office/powerpoint/2010/main" val="3255968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Lock-compatibility matrix</a:t>
            </a:r>
          </a:p>
        </p:txBody>
      </p:sp>
      <p:graphicFrame>
        <p:nvGraphicFramePr>
          <p:cNvPr id="5" name="Table 4"/>
          <p:cNvGraphicFramePr>
            <a:graphicFrameLocks noGrp="1"/>
          </p:cNvGraphicFramePr>
          <p:nvPr>
            <p:extLst/>
          </p:nvPr>
        </p:nvGraphicFramePr>
        <p:xfrm>
          <a:off x="4354500" y="3115624"/>
          <a:ext cx="3472404" cy="2260815"/>
        </p:xfrm>
        <a:graphic>
          <a:graphicData uri="http://schemas.openxmlformats.org/drawingml/2006/table">
            <a:tbl>
              <a:tblPr firstRow="1" bandRow="1">
                <a:tableStyleId>{5940675A-B579-460E-94D1-54222C63F5DA}</a:tableStyleId>
              </a:tblPr>
              <a:tblGrid>
                <a:gridCol w="1157468"/>
                <a:gridCol w="1157468"/>
                <a:gridCol w="1157468"/>
              </a:tblGrid>
              <a:tr h="753605">
                <a:tc>
                  <a:txBody>
                    <a:bodyPr/>
                    <a:lstStyle/>
                    <a:p>
                      <a:pPr algn="ctr"/>
                      <a:endParaRPr lang="en-US" sz="2400" dirty="0"/>
                    </a:p>
                  </a:txBody>
                  <a:tcPr anchor="ctr">
                    <a:solidFill>
                      <a:schemeClr val="accent3">
                        <a:lumMod val="60000"/>
                        <a:lumOff val="40000"/>
                      </a:schemeClr>
                    </a:solidFill>
                  </a:tcPr>
                </a:tc>
                <a:tc>
                  <a:txBody>
                    <a:bodyPr/>
                    <a:lstStyle/>
                    <a:p>
                      <a:pPr algn="ctr"/>
                      <a:r>
                        <a:rPr lang="en-US" sz="2400" dirty="0" smtClean="0"/>
                        <a:t>S</a:t>
                      </a:r>
                      <a:endParaRPr lang="en-US" sz="2400" dirty="0"/>
                    </a:p>
                  </a:txBody>
                  <a:tcPr anchor="ctr">
                    <a:solidFill>
                      <a:schemeClr val="accent3">
                        <a:lumMod val="60000"/>
                        <a:lumOff val="40000"/>
                      </a:schemeClr>
                    </a:solidFill>
                  </a:tcPr>
                </a:tc>
                <a:tc>
                  <a:txBody>
                    <a:bodyPr/>
                    <a:lstStyle/>
                    <a:p>
                      <a:pPr algn="ctr"/>
                      <a:r>
                        <a:rPr lang="en-US" sz="2400" dirty="0" smtClean="0"/>
                        <a:t>X</a:t>
                      </a:r>
                      <a:endParaRPr lang="en-US" sz="2400" dirty="0"/>
                    </a:p>
                  </a:txBody>
                  <a:tcPr anchor="ctr">
                    <a:solidFill>
                      <a:schemeClr val="accent3">
                        <a:lumMod val="60000"/>
                        <a:lumOff val="40000"/>
                      </a:schemeClr>
                    </a:solidFill>
                  </a:tcPr>
                </a:tc>
              </a:tr>
              <a:tr h="753605">
                <a:tc>
                  <a:txBody>
                    <a:bodyPr/>
                    <a:lstStyle/>
                    <a:p>
                      <a:pPr algn="ctr"/>
                      <a:r>
                        <a:rPr lang="en-US" sz="2400" dirty="0" smtClean="0"/>
                        <a:t>S</a:t>
                      </a:r>
                      <a:endParaRPr lang="en-US" sz="2400" dirty="0"/>
                    </a:p>
                  </a:txBody>
                  <a:tcPr anchor="ctr">
                    <a:solidFill>
                      <a:schemeClr val="accent3">
                        <a:lumMod val="60000"/>
                        <a:lumOff val="40000"/>
                      </a:schemeClr>
                    </a:solidFill>
                  </a:tcPr>
                </a:tc>
                <a:tc>
                  <a:txBody>
                    <a:bodyPr/>
                    <a:lstStyle/>
                    <a:p>
                      <a:pPr algn="ctr"/>
                      <a:r>
                        <a:rPr lang="en-US" sz="2400" dirty="0" smtClean="0"/>
                        <a:t>True</a:t>
                      </a:r>
                      <a:endParaRPr lang="en-US" sz="2400" dirty="0"/>
                    </a:p>
                  </a:txBody>
                  <a:tcPr anchor="ctr"/>
                </a:tc>
                <a:tc>
                  <a:txBody>
                    <a:bodyPr/>
                    <a:lstStyle/>
                    <a:p>
                      <a:pPr algn="ctr"/>
                      <a:endParaRPr lang="en-US" sz="2400" dirty="0"/>
                    </a:p>
                  </a:txBody>
                  <a:tcPr anchor="ctr"/>
                </a:tc>
              </a:tr>
              <a:tr h="753605">
                <a:tc>
                  <a:txBody>
                    <a:bodyPr/>
                    <a:lstStyle/>
                    <a:p>
                      <a:pPr algn="ctr"/>
                      <a:r>
                        <a:rPr lang="en-US" sz="2400" dirty="0" smtClean="0"/>
                        <a:t>X</a:t>
                      </a:r>
                      <a:endParaRPr lang="en-US" sz="2400" dirty="0"/>
                    </a:p>
                  </a:txBody>
                  <a:tcPr anchor="ctr">
                    <a:solidFill>
                      <a:schemeClr val="accent3">
                        <a:lumMod val="60000"/>
                        <a:lumOff val="40000"/>
                      </a:schemeClr>
                    </a:solidFill>
                  </a:tcPr>
                </a:tc>
                <a:tc>
                  <a:txBody>
                    <a:bodyPr/>
                    <a:lstStyle/>
                    <a:p>
                      <a:pPr algn="ctr"/>
                      <a:endParaRPr lang="en-US" sz="2400" dirty="0"/>
                    </a:p>
                  </a:txBody>
                  <a:tcPr anchor="ctr"/>
                </a:tc>
                <a:tc>
                  <a:txBody>
                    <a:bodyPr/>
                    <a:lstStyle/>
                    <a:p>
                      <a:pPr algn="ctr"/>
                      <a:endParaRPr lang="en-US" sz="2400" dirty="0"/>
                    </a:p>
                  </a:txBody>
                  <a:tcPr anchor="ctr"/>
                </a:tc>
              </a:tr>
            </a:tbl>
          </a:graphicData>
        </a:graphic>
      </p:graphicFrame>
      <p:sp>
        <p:nvSpPr>
          <p:cNvPr id="6" name="TextBox 5"/>
          <p:cNvSpPr txBox="1"/>
          <p:nvPr/>
        </p:nvSpPr>
        <p:spPr>
          <a:xfrm>
            <a:off x="3240912" y="4045977"/>
            <a:ext cx="797013" cy="400110"/>
          </a:xfrm>
          <a:prstGeom prst="rect">
            <a:avLst/>
          </a:prstGeom>
          <a:noFill/>
        </p:spPr>
        <p:txBody>
          <a:bodyPr wrap="none" rtlCol="0">
            <a:spAutoFit/>
          </a:bodyPr>
          <a:lstStyle/>
          <a:p>
            <a:r>
              <a:rPr lang="en-US" sz="2000" dirty="0" smtClean="0">
                <a:solidFill>
                  <a:srgbClr val="FF0000"/>
                </a:solidFill>
              </a:rPr>
              <a:t>Grant</a:t>
            </a:r>
            <a:endParaRPr lang="en-US" sz="2000" dirty="0">
              <a:solidFill>
                <a:srgbClr val="FF0000"/>
              </a:solidFill>
            </a:endParaRPr>
          </a:p>
        </p:txBody>
      </p:sp>
      <p:sp>
        <p:nvSpPr>
          <p:cNvPr id="7" name="TextBox 6"/>
          <p:cNvSpPr txBox="1"/>
          <p:nvPr/>
        </p:nvSpPr>
        <p:spPr>
          <a:xfrm>
            <a:off x="5706319" y="2511706"/>
            <a:ext cx="1027845" cy="400110"/>
          </a:xfrm>
          <a:prstGeom prst="rect">
            <a:avLst/>
          </a:prstGeom>
          <a:noFill/>
        </p:spPr>
        <p:txBody>
          <a:bodyPr wrap="none" rtlCol="0">
            <a:spAutoFit/>
          </a:bodyPr>
          <a:lstStyle/>
          <a:p>
            <a:r>
              <a:rPr lang="en-US" sz="2000" dirty="0" smtClean="0">
                <a:solidFill>
                  <a:srgbClr val="FF0000"/>
                </a:solidFill>
              </a:rPr>
              <a:t>Request</a:t>
            </a:r>
            <a:endParaRPr lang="en-US" sz="2000" dirty="0">
              <a:solidFill>
                <a:srgbClr val="FF0000"/>
              </a:solidFill>
            </a:endParaRPr>
          </a:p>
        </p:txBody>
      </p:sp>
      <p:sp>
        <p:nvSpPr>
          <p:cNvPr id="8" name="TextBox 7"/>
          <p:cNvSpPr txBox="1"/>
          <p:nvPr/>
        </p:nvSpPr>
        <p:spPr>
          <a:xfrm>
            <a:off x="9019680" y="3261147"/>
            <a:ext cx="2740199" cy="1569660"/>
          </a:xfrm>
          <a:prstGeom prst="rect">
            <a:avLst/>
          </a:prstGeom>
          <a:noFill/>
        </p:spPr>
        <p:txBody>
          <a:bodyPr wrap="square" rtlCol="0">
            <a:spAutoFit/>
          </a:bodyPr>
          <a:lstStyle/>
          <a:p>
            <a:r>
              <a:rPr lang="en-US" sz="2400" dirty="0" smtClean="0"/>
              <a:t>Shared </a:t>
            </a:r>
            <a:r>
              <a:rPr lang="en-US" sz="2400" dirty="0" err="1" smtClean="0"/>
              <a:t>Shared</a:t>
            </a:r>
            <a:endParaRPr lang="en-US" sz="2400" dirty="0" smtClean="0"/>
          </a:p>
          <a:p>
            <a:r>
              <a:rPr lang="en-US" sz="2400" dirty="0" smtClean="0"/>
              <a:t>Shared Exclusive</a:t>
            </a:r>
          </a:p>
          <a:p>
            <a:r>
              <a:rPr lang="en-US" sz="2400" dirty="0" smtClean="0"/>
              <a:t>Exclusive Shared</a:t>
            </a:r>
          </a:p>
          <a:p>
            <a:r>
              <a:rPr lang="en-US" sz="2400" dirty="0" smtClean="0"/>
              <a:t>Exclusive </a:t>
            </a:r>
            <a:r>
              <a:rPr lang="en-US" sz="2400" dirty="0" err="1" smtClean="0"/>
              <a:t>Exclusive</a:t>
            </a:r>
            <a:endParaRPr lang="en-US" sz="2400" dirty="0"/>
          </a:p>
        </p:txBody>
      </p:sp>
    </p:spTree>
    <p:extLst>
      <p:ext uri="{BB962C8B-B14F-4D97-AF65-F5344CB8AC3E}">
        <p14:creationId xmlns:p14="http://schemas.microsoft.com/office/powerpoint/2010/main" val="28755588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Lock-compatibility matrix</a:t>
            </a:r>
          </a:p>
        </p:txBody>
      </p:sp>
      <p:graphicFrame>
        <p:nvGraphicFramePr>
          <p:cNvPr id="5" name="Table 4"/>
          <p:cNvGraphicFramePr>
            <a:graphicFrameLocks noGrp="1"/>
          </p:cNvGraphicFramePr>
          <p:nvPr>
            <p:extLst/>
          </p:nvPr>
        </p:nvGraphicFramePr>
        <p:xfrm>
          <a:off x="4354500" y="3115624"/>
          <a:ext cx="3472404" cy="2260815"/>
        </p:xfrm>
        <a:graphic>
          <a:graphicData uri="http://schemas.openxmlformats.org/drawingml/2006/table">
            <a:tbl>
              <a:tblPr firstRow="1" bandRow="1">
                <a:tableStyleId>{5940675A-B579-460E-94D1-54222C63F5DA}</a:tableStyleId>
              </a:tblPr>
              <a:tblGrid>
                <a:gridCol w="1157468"/>
                <a:gridCol w="1157468"/>
                <a:gridCol w="1157468"/>
              </a:tblGrid>
              <a:tr h="753605">
                <a:tc>
                  <a:txBody>
                    <a:bodyPr/>
                    <a:lstStyle/>
                    <a:p>
                      <a:pPr algn="ctr"/>
                      <a:endParaRPr lang="en-US" sz="2400" dirty="0"/>
                    </a:p>
                  </a:txBody>
                  <a:tcPr anchor="ctr">
                    <a:solidFill>
                      <a:schemeClr val="accent3">
                        <a:lumMod val="60000"/>
                        <a:lumOff val="40000"/>
                      </a:schemeClr>
                    </a:solidFill>
                  </a:tcPr>
                </a:tc>
                <a:tc>
                  <a:txBody>
                    <a:bodyPr/>
                    <a:lstStyle/>
                    <a:p>
                      <a:pPr algn="ctr"/>
                      <a:r>
                        <a:rPr lang="en-US" sz="2400" dirty="0" smtClean="0"/>
                        <a:t>S</a:t>
                      </a:r>
                      <a:endParaRPr lang="en-US" sz="2400" dirty="0"/>
                    </a:p>
                  </a:txBody>
                  <a:tcPr anchor="ctr">
                    <a:solidFill>
                      <a:schemeClr val="accent3">
                        <a:lumMod val="60000"/>
                        <a:lumOff val="40000"/>
                      </a:schemeClr>
                    </a:solidFill>
                  </a:tcPr>
                </a:tc>
                <a:tc>
                  <a:txBody>
                    <a:bodyPr/>
                    <a:lstStyle/>
                    <a:p>
                      <a:pPr algn="ctr"/>
                      <a:r>
                        <a:rPr lang="en-US" sz="2400" dirty="0" smtClean="0"/>
                        <a:t>X</a:t>
                      </a:r>
                      <a:endParaRPr lang="en-US" sz="2400" dirty="0"/>
                    </a:p>
                  </a:txBody>
                  <a:tcPr anchor="ctr">
                    <a:solidFill>
                      <a:schemeClr val="accent3">
                        <a:lumMod val="60000"/>
                        <a:lumOff val="40000"/>
                      </a:schemeClr>
                    </a:solidFill>
                  </a:tcPr>
                </a:tc>
              </a:tr>
              <a:tr h="753605">
                <a:tc>
                  <a:txBody>
                    <a:bodyPr/>
                    <a:lstStyle/>
                    <a:p>
                      <a:pPr algn="ctr"/>
                      <a:r>
                        <a:rPr lang="en-US" sz="2400" dirty="0" smtClean="0"/>
                        <a:t>S</a:t>
                      </a:r>
                      <a:endParaRPr lang="en-US" sz="2400" dirty="0"/>
                    </a:p>
                  </a:txBody>
                  <a:tcPr anchor="ctr">
                    <a:solidFill>
                      <a:schemeClr val="accent3">
                        <a:lumMod val="60000"/>
                        <a:lumOff val="40000"/>
                      </a:schemeClr>
                    </a:solidFill>
                  </a:tcPr>
                </a:tc>
                <a:tc>
                  <a:txBody>
                    <a:bodyPr/>
                    <a:lstStyle/>
                    <a:p>
                      <a:pPr algn="ctr"/>
                      <a:r>
                        <a:rPr lang="en-US" sz="2400" dirty="0" smtClean="0"/>
                        <a:t>True</a:t>
                      </a:r>
                      <a:endParaRPr lang="en-US" sz="2400" dirty="0"/>
                    </a:p>
                  </a:txBody>
                  <a:tcPr anchor="ctr"/>
                </a:tc>
                <a:tc>
                  <a:txBody>
                    <a:bodyPr/>
                    <a:lstStyle/>
                    <a:p>
                      <a:pPr algn="ctr"/>
                      <a:r>
                        <a:rPr lang="en-US" sz="2400" dirty="0" smtClean="0"/>
                        <a:t>False</a:t>
                      </a:r>
                      <a:endParaRPr lang="en-US" sz="2400" dirty="0"/>
                    </a:p>
                  </a:txBody>
                  <a:tcPr anchor="ctr"/>
                </a:tc>
              </a:tr>
              <a:tr h="753605">
                <a:tc>
                  <a:txBody>
                    <a:bodyPr/>
                    <a:lstStyle/>
                    <a:p>
                      <a:pPr algn="ctr"/>
                      <a:r>
                        <a:rPr lang="en-US" sz="2400" dirty="0" smtClean="0"/>
                        <a:t>X</a:t>
                      </a:r>
                      <a:endParaRPr lang="en-US" sz="2400" dirty="0"/>
                    </a:p>
                  </a:txBody>
                  <a:tcPr anchor="ctr">
                    <a:solidFill>
                      <a:schemeClr val="accent3">
                        <a:lumMod val="60000"/>
                        <a:lumOff val="40000"/>
                      </a:schemeClr>
                    </a:solidFill>
                  </a:tcPr>
                </a:tc>
                <a:tc>
                  <a:txBody>
                    <a:bodyPr/>
                    <a:lstStyle/>
                    <a:p>
                      <a:pPr algn="ctr"/>
                      <a:endParaRPr lang="en-US" sz="2400" dirty="0"/>
                    </a:p>
                  </a:txBody>
                  <a:tcPr anchor="ctr"/>
                </a:tc>
                <a:tc>
                  <a:txBody>
                    <a:bodyPr/>
                    <a:lstStyle/>
                    <a:p>
                      <a:pPr algn="ctr"/>
                      <a:endParaRPr lang="en-US" sz="2400" dirty="0"/>
                    </a:p>
                  </a:txBody>
                  <a:tcPr anchor="ctr"/>
                </a:tc>
              </a:tr>
            </a:tbl>
          </a:graphicData>
        </a:graphic>
      </p:graphicFrame>
      <p:sp>
        <p:nvSpPr>
          <p:cNvPr id="6" name="TextBox 5"/>
          <p:cNvSpPr txBox="1"/>
          <p:nvPr/>
        </p:nvSpPr>
        <p:spPr>
          <a:xfrm>
            <a:off x="3240912" y="4045977"/>
            <a:ext cx="797013" cy="400110"/>
          </a:xfrm>
          <a:prstGeom prst="rect">
            <a:avLst/>
          </a:prstGeom>
          <a:noFill/>
        </p:spPr>
        <p:txBody>
          <a:bodyPr wrap="none" rtlCol="0">
            <a:spAutoFit/>
          </a:bodyPr>
          <a:lstStyle/>
          <a:p>
            <a:r>
              <a:rPr lang="en-US" sz="2000" dirty="0" smtClean="0">
                <a:solidFill>
                  <a:srgbClr val="FF0000"/>
                </a:solidFill>
              </a:rPr>
              <a:t>Grant</a:t>
            </a:r>
            <a:endParaRPr lang="en-US" sz="2000" dirty="0">
              <a:solidFill>
                <a:srgbClr val="FF0000"/>
              </a:solidFill>
            </a:endParaRPr>
          </a:p>
        </p:txBody>
      </p:sp>
      <p:sp>
        <p:nvSpPr>
          <p:cNvPr id="7" name="TextBox 6"/>
          <p:cNvSpPr txBox="1"/>
          <p:nvPr/>
        </p:nvSpPr>
        <p:spPr>
          <a:xfrm>
            <a:off x="5706319" y="2511706"/>
            <a:ext cx="1027845" cy="400110"/>
          </a:xfrm>
          <a:prstGeom prst="rect">
            <a:avLst/>
          </a:prstGeom>
          <a:noFill/>
        </p:spPr>
        <p:txBody>
          <a:bodyPr wrap="none" rtlCol="0">
            <a:spAutoFit/>
          </a:bodyPr>
          <a:lstStyle/>
          <a:p>
            <a:r>
              <a:rPr lang="en-US" sz="2000" dirty="0" smtClean="0">
                <a:solidFill>
                  <a:srgbClr val="FF0000"/>
                </a:solidFill>
              </a:rPr>
              <a:t>Request</a:t>
            </a:r>
            <a:endParaRPr lang="en-US" sz="2000" dirty="0">
              <a:solidFill>
                <a:srgbClr val="FF0000"/>
              </a:solidFill>
            </a:endParaRPr>
          </a:p>
        </p:txBody>
      </p:sp>
      <p:sp>
        <p:nvSpPr>
          <p:cNvPr id="8" name="TextBox 7"/>
          <p:cNvSpPr txBox="1"/>
          <p:nvPr/>
        </p:nvSpPr>
        <p:spPr>
          <a:xfrm>
            <a:off x="9019680" y="3261147"/>
            <a:ext cx="2740199" cy="1569660"/>
          </a:xfrm>
          <a:prstGeom prst="rect">
            <a:avLst/>
          </a:prstGeom>
          <a:noFill/>
        </p:spPr>
        <p:txBody>
          <a:bodyPr wrap="square" rtlCol="0">
            <a:spAutoFit/>
          </a:bodyPr>
          <a:lstStyle/>
          <a:p>
            <a:r>
              <a:rPr lang="en-US" sz="2400" dirty="0" smtClean="0"/>
              <a:t>Shared </a:t>
            </a:r>
            <a:r>
              <a:rPr lang="en-US" sz="2400" dirty="0" err="1" smtClean="0"/>
              <a:t>Shared</a:t>
            </a:r>
            <a:endParaRPr lang="en-US" sz="2400" dirty="0" smtClean="0"/>
          </a:p>
          <a:p>
            <a:r>
              <a:rPr lang="en-US" sz="2400" dirty="0" smtClean="0"/>
              <a:t>Shared Exclusive</a:t>
            </a:r>
          </a:p>
          <a:p>
            <a:r>
              <a:rPr lang="en-US" sz="2400" dirty="0" smtClean="0"/>
              <a:t>Exclusive Shared</a:t>
            </a:r>
          </a:p>
          <a:p>
            <a:r>
              <a:rPr lang="en-US" sz="2400" dirty="0" smtClean="0"/>
              <a:t>Exclusive </a:t>
            </a:r>
            <a:r>
              <a:rPr lang="en-US" sz="2400" dirty="0" err="1" smtClean="0"/>
              <a:t>Exclusive</a:t>
            </a:r>
            <a:endParaRPr lang="en-US" sz="2400" dirty="0"/>
          </a:p>
        </p:txBody>
      </p:sp>
    </p:spTree>
    <p:extLst>
      <p:ext uri="{BB962C8B-B14F-4D97-AF65-F5344CB8AC3E}">
        <p14:creationId xmlns:p14="http://schemas.microsoft.com/office/powerpoint/2010/main" val="3178182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Lock-compatibility matrix</a:t>
            </a:r>
          </a:p>
        </p:txBody>
      </p:sp>
      <p:graphicFrame>
        <p:nvGraphicFramePr>
          <p:cNvPr id="5" name="Table 4"/>
          <p:cNvGraphicFramePr>
            <a:graphicFrameLocks noGrp="1"/>
          </p:cNvGraphicFramePr>
          <p:nvPr>
            <p:extLst/>
          </p:nvPr>
        </p:nvGraphicFramePr>
        <p:xfrm>
          <a:off x="4354500" y="3115624"/>
          <a:ext cx="3472404" cy="2260815"/>
        </p:xfrm>
        <a:graphic>
          <a:graphicData uri="http://schemas.openxmlformats.org/drawingml/2006/table">
            <a:tbl>
              <a:tblPr firstRow="1" bandRow="1">
                <a:tableStyleId>{5940675A-B579-460E-94D1-54222C63F5DA}</a:tableStyleId>
              </a:tblPr>
              <a:tblGrid>
                <a:gridCol w="1157468"/>
                <a:gridCol w="1157468"/>
                <a:gridCol w="1157468"/>
              </a:tblGrid>
              <a:tr h="753605">
                <a:tc>
                  <a:txBody>
                    <a:bodyPr/>
                    <a:lstStyle/>
                    <a:p>
                      <a:pPr algn="ctr"/>
                      <a:endParaRPr lang="en-US" sz="2400" dirty="0"/>
                    </a:p>
                  </a:txBody>
                  <a:tcPr anchor="ctr">
                    <a:solidFill>
                      <a:schemeClr val="accent3">
                        <a:lumMod val="60000"/>
                        <a:lumOff val="40000"/>
                      </a:schemeClr>
                    </a:solidFill>
                  </a:tcPr>
                </a:tc>
                <a:tc>
                  <a:txBody>
                    <a:bodyPr/>
                    <a:lstStyle/>
                    <a:p>
                      <a:pPr algn="ctr"/>
                      <a:r>
                        <a:rPr lang="en-US" sz="2400" dirty="0" smtClean="0"/>
                        <a:t>S</a:t>
                      </a:r>
                      <a:endParaRPr lang="en-US" sz="2400" dirty="0"/>
                    </a:p>
                  </a:txBody>
                  <a:tcPr anchor="ctr">
                    <a:solidFill>
                      <a:schemeClr val="accent3">
                        <a:lumMod val="60000"/>
                        <a:lumOff val="40000"/>
                      </a:schemeClr>
                    </a:solidFill>
                  </a:tcPr>
                </a:tc>
                <a:tc>
                  <a:txBody>
                    <a:bodyPr/>
                    <a:lstStyle/>
                    <a:p>
                      <a:pPr algn="ctr"/>
                      <a:r>
                        <a:rPr lang="en-US" sz="2400" dirty="0" smtClean="0"/>
                        <a:t>X</a:t>
                      </a:r>
                      <a:endParaRPr lang="en-US" sz="2400" dirty="0"/>
                    </a:p>
                  </a:txBody>
                  <a:tcPr anchor="ctr">
                    <a:solidFill>
                      <a:schemeClr val="accent3">
                        <a:lumMod val="60000"/>
                        <a:lumOff val="40000"/>
                      </a:schemeClr>
                    </a:solidFill>
                  </a:tcPr>
                </a:tc>
              </a:tr>
              <a:tr h="753605">
                <a:tc>
                  <a:txBody>
                    <a:bodyPr/>
                    <a:lstStyle/>
                    <a:p>
                      <a:pPr algn="ctr"/>
                      <a:r>
                        <a:rPr lang="en-US" sz="2400" dirty="0" smtClean="0"/>
                        <a:t>S</a:t>
                      </a:r>
                      <a:endParaRPr lang="en-US" sz="2400" dirty="0"/>
                    </a:p>
                  </a:txBody>
                  <a:tcPr anchor="ctr">
                    <a:solidFill>
                      <a:schemeClr val="accent3">
                        <a:lumMod val="60000"/>
                        <a:lumOff val="40000"/>
                      </a:schemeClr>
                    </a:solidFill>
                  </a:tcPr>
                </a:tc>
                <a:tc>
                  <a:txBody>
                    <a:bodyPr/>
                    <a:lstStyle/>
                    <a:p>
                      <a:pPr algn="ctr"/>
                      <a:r>
                        <a:rPr lang="en-US" sz="2400" dirty="0" smtClean="0"/>
                        <a:t>True</a:t>
                      </a:r>
                      <a:endParaRPr lang="en-US" sz="2400" dirty="0"/>
                    </a:p>
                  </a:txBody>
                  <a:tcPr anchor="ctr"/>
                </a:tc>
                <a:tc>
                  <a:txBody>
                    <a:bodyPr/>
                    <a:lstStyle/>
                    <a:p>
                      <a:pPr algn="ctr"/>
                      <a:r>
                        <a:rPr lang="en-US" sz="2400" dirty="0" smtClean="0"/>
                        <a:t>False</a:t>
                      </a:r>
                      <a:endParaRPr lang="en-US" sz="2400" dirty="0"/>
                    </a:p>
                  </a:txBody>
                  <a:tcPr anchor="ctr"/>
                </a:tc>
              </a:tr>
              <a:tr h="753605">
                <a:tc>
                  <a:txBody>
                    <a:bodyPr/>
                    <a:lstStyle/>
                    <a:p>
                      <a:pPr algn="ctr"/>
                      <a:r>
                        <a:rPr lang="en-US" sz="2400" dirty="0" smtClean="0"/>
                        <a:t>X</a:t>
                      </a:r>
                      <a:endParaRPr lang="en-US" sz="2400" dirty="0"/>
                    </a:p>
                  </a:txBody>
                  <a:tcPr anchor="ctr">
                    <a:solidFill>
                      <a:schemeClr val="accent3">
                        <a:lumMod val="60000"/>
                        <a:lumOff val="40000"/>
                      </a:schemeClr>
                    </a:solidFill>
                  </a:tcPr>
                </a:tc>
                <a:tc>
                  <a:txBody>
                    <a:bodyPr/>
                    <a:lstStyle/>
                    <a:p>
                      <a:pPr algn="ctr"/>
                      <a:r>
                        <a:rPr lang="en-US" sz="2400" dirty="0" smtClean="0"/>
                        <a:t>False</a:t>
                      </a:r>
                      <a:endParaRPr lang="en-US" sz="2400" dirty="0"/>
                    </a:p>
                  </a:txBody>
                  <a:tcPr anchor="ctr"/>
                </a:tc>
                <a:tc>
                  <a:txBody>
                    <a:bodyPr/>
                    <a:lstStyle/>
                    <a:p>
                      <a:pPr algn="ctr"/>
                      <a:endParaRPr lang="en-US" sz="2400" dirty="0"/>
                    </a:p>
                  </a:txBody>
                  <a:tcPr anchor="ctr"/>
                </a:tc>
              </a:tr>
            </a:tbl>
          </a:graphicData>
        </a:graphic>
      </p:graphicFrame>
      <p:sp>
        <p:nvSpPr>
          <p:cNvPr id="6" name="TextBox 5"/>
          <p:cNvSpPr txBox="1"/>
          <p:nvPr/>
        </p:nvSpPr>
        <p:spPr>
          <a:xfrm>
            <a:off x="3240912" y="4045977"/>
            <a:ext cx="797013" cy="400110"/>
          </a:xfrm>
          <a:prstGeom prst="rect">
            <a:avLst/>
          </a:prstGeom>
          <a:noFill/>
        </p:spPr>
        <p:txBody>
          <a:bodyPr wrap="none" rtlCol="0">
            <a:spAutoFit/>
          </a:bodyPr>
          <a:lstStyle/>
          <a:p>
            <a:r>
              <a:rPr lang="en-US" sz="2000" dirty="0" smtClean="0">
                <a:solidFill>
                  <a:srgbClr val="FF0000"/>
                </a:solidFill>
              </a:rPr>
              <a:t>Grant</a:t>
            </a:r>
            <a:endParaRPr lang="en-US" sz="2000" dirty="0">
              <a:solidFill>
                <a:srgbClr val="FF0000"/>
              </a:solidFill>
            </a:endParaRPr>
          </a:p>
        </p:txBody>
      </p:sp>
      <p:sp>
        <p:nvSpPr>
          <p:cNvPr id="7" name="TextBox 6"/>
          <p:cNvSpPr txBox="1"/>
          <p:nvPr/>
        </p:nvSpPr>
        <p:spPr>
          <a:xfrm>
            <a:off x="5706319" y="2511706"/>
            <a:ext cx="1027845" cy="400110"/>
          </a:xfrm>
          <a:prstGeom prst="rect">
            <a:avLst/>
          </a:prstGeom>
          <a:noFill/>
        </p:spPr>
        <p:txBody>
          <a:bodyPr wrap="none" rtlCol="0">
            <a:spAutoFit/>
          </a:bodyPr>
          <a:lstStyle/>
          <a:p>
            <a:r>
              <a:rPr lang="en-US" sz="2000" dirty="0" smtClean="0">
                <a:solidFill>
                  <a:srgbClr val="FF0000"/>
                </a:solidFill>
              </a:rPr>
              <a:t>Request</a:t>
            </a:r>
            <a:endParaRPr lang="en-US" sz="2000" dirty="0">
              <a:solidFill>
                <a:srgbClr val="FF0000"/>
              </a:solidFill>
            </a:endParaRPr>
          </a:p>
        </p:txBody>
      </p:sp>
      <p:sp>
        <p:nvSpPr>
          <p:cNvPr id="8" name="TextBox 7"/>
          <p:cNvSpPr txBox="1"/>
          <p:nvPr/>
        </p:nvSpPr>
        <p:spPr>
          <a:xfrm>
            <a:off x="9019680" y="3261147"/>
            <a:ext cx="2740199" cy="1569660"/>
          </a:xfrm>
          <a:prstGeom prst="rect">
            <a:avLst/>
          </a:prstGeom>
          <a:noFill/>
        </p:spPr>
        <p:txBody>
          <a:bodyPr wrap="square" rtlCol="0">
            <a:spAutoFit/>
          </a:bodyPr>
          <a:lstStyle/>
          <a:p>
            <a:r>
              <a:rPr lang="en-US" sz="2400" dirty="0" smtClean="0"/>
              <a:t>Shared </a:t>
            </a:r>
            <a:r>
              <a:rPr lang="en-US" sz="2400" dirty="0" err="1" smtClean="0"/>
              <a:t>Shared</a:t>
            </a:r>
            <a:endParaRPr lang="en-US" sz="2400" dirty="0" smtClean="0"/>
          </a:p>
          <a:p>
            <a:r>
              <a:rPr lang="en-US" sz="2400" dirty="0" smtClean="0"/>
              <a:t>Shared Exclusive</a:t>
            </a:r>
          </a:p>
          <a:p>
            <a:r>
              <a:rPr lang="en-US" sz="2400" dirty="0" smtClean="0"/>
              <a:t>Exclusive Shared</a:t>
            </a:r>
          </a:p>
          <a:p>
            <a:r>
              <a:rPr lang="en-US" sz="2400" dirty="0" smtClean="0"/>
              <a:t>Exclusive </a:t>
            </a:r>
            <a:r>
              <a:rPr lang="en-US" sz="2400" dirty="0" err="1" smtClean="0"/>
              <a:t>Exclusive</a:t>
            </a:r>
            <a:endParaRPr lang="en-US" sz="2400" dirty="0"/>
          </a:p>
        </p:txBody>
      </p:sp>
    </p:spTree>
    <p:extLst>
      <p:ext uri="{BB962C8B-B14F-4D97-AF65-F5344CB8AC3E}">
        <p14:creationId xmlns:p14="http://schemas.microsoft.com/office/powerpoint/2010/main" val="34327706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Lock-compatibility matrix</a:t>
            </a:r>
          </a:p>
        </p:txBody>
      </p:sp>
      <p:graphicFrame>
        <p:nvGraphicFramePr>
          <p:cNvPr id="5" name="Table 4"/>
          <p:cNvGraphicFramePr>
            <a:graphicFrameLocks noGrp="1"/>
          </p:cNvGraphicFramePr>
          <p:nvPr>
            <p:extLst/>
          </p:nvPr>
        </p:nvGraphicFramePr>
        <p:xfrm>
          <a:off x="4354500" y="3115624"/>
          <a:ext cx="3472404" cy="2260815"/>
        </p:xfrm>
        <a:graphic>
          <a:graphicData uri="http://schemas.openxmlformats.org/drawingml/2006/table">
            <a:tbl>
              <a:tblPr firstRow="1" bandRow="1">
                <a:tableStyleId>{5940675A-B579-460E-94D1-54222C63F5DA}</a:tableStyleId>
              </a:tblPr>
              <a:tblGrid>
                <a:gridCol w="1157468"/>
                <a:gridCol w="1157468"/>
                <a:gridCol w="1157468"/>
              </a:tblGrid>
              <a:tr h="753605">
                <a:tc>
                  <a:txBody>
                    <a:bodyPr/>
                    <a:lstStyle/>
                    <a:p>
                      <a:pPr algn="ctr"/>
                      <a:endParaRPr lang="en-US" sz="2400" dirty="0"/>
                    </a:p>
                  </a:txBody>
                  <a:tcPr anchor="ctr">
                    <a:solidFill>
                      <a:schemeClr val="accent3">
                        <a:lumMod val="60000"/>
                        <a:lumOff val="40000"/>
                      </a:schemeClr>
                    </a:solidFill>
                  </a:tcPr>
                </a:tc>
                <a:tc>
                  <a:txBody>
                    <a:bodyPr/>
                    <a:lstStyle/>
                    <a:p>
                      <a:pPr algn="ctr"/>
                      <a:r>
                        <a:rPr lang="en-US" sz="2400" dirty="0" smtClean="0"/>
                        <a:t>S</a:t>
                      </a:r>
                      <a:endParaRPr lang="en-US" sz="2400" dirty="0"/>
                    </a:p>
                  </a:txBody>
                  <a:tcPr anchor="ctr">
                    <a:solidFill>
                      <a:schemeClr val="accent3">
                        <a:lumMod val="60000"/>
                        <a:lumOff val="40000"/>
                      </a:schemeClr>
                    </a:solidFill>
                  </a:tcPr>
                </a:tc>
                <a:tc>
                  <a:txBody>
                    <a:bodyPr/>
                    <a:lstStyle/>
                    <a:p>
                      <a:pPr algn="ctr"/>
                      <a:r>
                        <a:rPr lang="en-US" sz="2400" dirty="0" smtClean="0"/>
                        <a:t>X</a:t>
                      </a:r>
                      <a:endParaRPr lang="en-US" sz="2400" dirty="0"/>
                    </a:p>
                  </a:txBody>
                  <a:tcPr anchor="ctr">
                    <a:solidFill>
                      <a:schemeClr val="accent3">
                        <a:lumMod val="60000"/>
                        <a:lumOff val="40000"/>
                      </a:schemeClr>
                    </a:solidFill>
                  </a:tcPr>
                </a:tc>
              </a:tr>
              <a:tr h="753605">
                <a:tc>
                  <a:txBody>
                    <a:bodyPr/>
                    <a:lstStyle/>
                    <a:p>
                      <a:pPr algn="ctr"/>
                      <a:r>
                        <a:rPr lang="en-US" sz="2400" dirty="0" smtClean="0"/>
                        <a:t>S</a:t>
                      </a:r>
                      <a:endParaRPr lang="en-US" sz="2400" dirty="0"/>
                    </a:p>
                  </a:txBody>
                  <a:tcPr anchor="ctr">
                    <a:solidFill>
                      <a:schemeClr val="accent3">
                        <a:lumMod val="60000"/>
                        <a:lumOff val="40000"/>
                      </a:schemeClr>
                    </a:solidFill>
                  </a:tcPr>
                </a:tc>
                <a:tc>
                  <a:txBody>
                    <a:bodyPr/>
                    <a:lstStyle/>
                    <a:p>
                      <a:pPr algn="ctr"/>
                      <a:r>
                        <a:rPr lang="en-US" sz="2400" dirty="0" smtClean="0"/>
                        <a:t>True</a:t>
                      </a:r>
                      <a:endParaRPr lang="en-US" sz="2400" dirty="0"/>
                    </a:p>
                  </a:txBody>
                  <a:tcPr anchor="ctr"/>
                </a:tc>
                <a:tc>
                  <a:txBody>
                    <a:bodyPr/>
                    <a:lstStyle/>
                    <a:p>
                      <a:pPr algn="ctr"/>
                      <a:r>
                        <a:rPr lang="en-US" sz="2400" dirty="0" smtClean="0"/>
                        <a:t>False</a:t>
                      </a:r>
                      <a:endParaRPr lang="en-US" sz="2400" dirty="0"/>
                    </a:p>
                  </a:txBody>
                  <a:tcPr anchor="ctr"/>
                </a:tc>
              </a:tr>
              <a:tr h="753605">
                <a:tc>
                  <a:txBody>
                    <a:bodyPr/>
                    <a:lstStyle/>
                    <a:p>
                      <a:pPr algn="ctr"/>
                      <a:r>
                        <a:rPr lang="en-US" sz="2400" dirty="0" smtClean="0"/>
                        <a:t>X</a:t>
                      </a:r>
                      <a:endParaRPr lang="en-US" sz="2400" dirty="0"/>
                    </a:p>
                  </a:txBody>
                  <a:tcPr anchor="ctr">
                    <a:solidFill>
                      <a:schemeClr val="accent3">
                        <a:lumMod val="60000"/>
                        <a:lumOff val="40000"/>
                      </a:schemeClr>
                    </a:solidFill>
                  </a:tcPr>
                </a:tc>
                <a:tc>
                  <a:txBody>
                    <a:bodyPr/>
                    <a:lstStyle/>
                    <a:p>
                      <a:pPr algn="ctr"/>
                      <a:r>
                        <a:rPr lang="en-US" sz="2400" dirty="0" smtClean="0"/>
                        <a:t>False</a:t>
                      </a:r>
                      <a:endParaRPr lang="en-US" sz="2400" dirty="0"/>
                    </a:p>
                  </a:txBody>
                  <a:tcPr anchor="ctr"/>
                </a:tc>
                <a:tc>
                  <a:txBody>
                    <a:bodyPr/>
                    <a:lstStyle/>
                    <a:p>
                      <a:pPr algn="ctr"/>
                      <a:r>
                        <a:rPr lang="en-US" sz="2400" dirty="0" smtClean="0"/>
                        <a:t>False</a:t>
                      </a:r>
                      <a:endParaRPr lang="en-US" sz="2400" dirty="0"/>
                    </a:p>
                  </a:txBody>
                  <a:tcPr anchor="ctr"/>
                </a:tc>
              </a:tr>
            </a:tbl>
          </a:graphicData>
        </a:graphic>
      </p:graphicFrame>
      <p:sp>
        <p:nvSpPr>
          <p:cNvPr id="6" name="TextBox 5"/>
          <p:cNvSpPr txBox="1"/>
          <p:nvPr/>
        </p:nvSpPr>
        <p:spPr>
          <a:xfrm>
            <a:off x="3240912" y="4045977"/>
            <a:ext cx="797013" cy="400110"/>
          </a:xfrm>
          <a:prstGeom prst="rect">
            <a:avLst/>
          </a:prstGeom>
          <a:noFill/>
        </p:spPr>
        <p:txBody>
          <a:bodyPr wrap="none" rtlCol="0">
            <a:spAutoFit/>
          </a:bodyPr>
          <a:lstStyle/>
          <a:p>
            <a:r>
              <a:rPr lang="en-US" sz="2000" dirty="0" smtClean="0">
                <a:solidFill>
                  <a:srgbClr val="FF0000"/>
                </a:solidFill>
              </a:rPr>
              <a:t>Grant</a:t>
            </a:r>
            <a:endParaRPr lang="en-US" sz="2000" dirty="0">
              <a:solidFill>
                <a:srgbClr val="FF0000"/>
              </a:solidFill>
            </a:endParaRPr>
          </a:p>
        </p:txBody>
      </p:sp>
      <p:sp>
        <p:nvSpPr>
          <p:cNvPr id="7" name="TextBox 6"/>
          <p:cNvSpPr txBox="1"/>
          <p:nvPr/>
        </p:nvSpPr>
        <p:spPr>
          <a:xfrm>
            <a:off x="5706319" y="2511706"/>
            <a:ext cx="1027845" cy="400110"/>
          </a:xfrm>
          <a:prstGeom prst="rect">
            <a:avLst/>
          </a:prstGeom>
          <a:noFill/>
        </p:spPr>
        <p:txBody>
          <a:bodyPr wrap="none" rtlCol="0">
            <a:spAutoFit/>
          </a:bodyPr>
          <a:lstStyle/>
          <a:p>
            <a:r>
              <a:rPr lang="en-US" sz="2000" dirty="0" smtClean="0">
                <a:solidFill>
                  <a:srgbClr val="FF0000"/>
                </a:solidFill>
              </a:rPr>
              <a:t>Request</a:t>
            </a:r>
            <a:endParaRPr lang="en-US" sz="2000" dirty="0">
              <a:solidFill>
                <a:srgbClr val="FF0000"/>
              </a:solidFill>
            </a:endParaRPr>
          </a:p>
        </p:txBody>
      </p:sp>
      <p:sp>
        <p:nvSpPr>
          <p:cNvPr id="8" name="TextBox 7"/>
          <p:cNvSpPr txBox="1"/>
          <p:nvPr/>
        </p:nvSpPr>
        <p:spPr>
          <a:xfrm>
            <a:off x="9019680" y="3261147"/>
            <a:ext cx="2740199" cy="1569660"/>
          </a:xfrm>
          <a:prstGeom prst="rect">
            <a:avLst/>
          </a:prstGeom>
          <a:noFill/>
        </p:spPr>
        <p:txBody>
          <a:bodyPr wrap="square" rtlCol="0">
            <a:spAutoFit/>
          </a:bodyPr>
          <a:lstStyle/>
          <a:p>
            <a:r>
              <a:rPr lang="en-US" sz="2400" dirty="0" smtClean="0"/>
              <a:t>Shared </a:t>
            </a:r>
            <a:r>
              <a:rPr lang="en-US" sz="2400" dirty="0" err="1" smtClean="0"/>
              <a:t>Shared</a:t>
            </a:r>
            <a:endParaRPr lang="en-US" sz="2400" dirty="0" smtClean="0"/>
          </a:p>
          <a:p>
            <a:r>
              <a:rPr lang="en-US" sz="2400" dirty="0" smtClean="0"/>
              <a:t>Shared Exclusive</a:t>
            </a:r>
          </a:p>
          <a:p>
            <a:r>
              <a:rPr lang="en-US" sz="2400" dirty="0" smtClean="0"/>
              <a:t>Exclusive Shared</a:t>
            </a:r>
          </a:p>
          <a:p>
            <a:r>
              <a:rPr lang="en-US" sz="2400" dirty="0" smtClean="0"/>
              <a:t>Exclusive </a:t>
            </a:r>
            <a:r>
              <a:rPr lang="en-US" sz="2400" dirty="0" err="1" smtClean="0"/>
              <a:t>Exclusive</a:t>
            </a:r>
            <a:endParaRPr lang="en-US" sz="2400" dirty="0"/>
          </a:p>
        </p:txBody>
      </p:sp>
    </p:spTree>
    <p:extLst>
      <p:ext uri="{BB962C8B-B14F-4D97-AF65-F5344CB8AC3E}">
        <p14:creationId xmlns:p14="http://schemas.microsoft.com/office/powerpoint/2010/main" val="13593774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Example of a transaction performing locking</a:t>
            </a:r>
            <a:endParaRPr lang="en-US" dirty="0"/>
          </a:p>
        </p:txBody>
      </p:sp>
      <p:sp>
        <p:nvSpPr>
          <p:cNvPr id="3" name="Content Placeholder 2"/>
          <p:cNvSpPr>
            <a:spLocks noGrp="1"/>
          </p:cNvSpPr>
          <p:nvPr>
            <p:ph idx="1"/>
          </p:nvPr>
        </p:nvSpPr>
        <p:spPr>
          <a:xfrm>
            <a:off x="817484" y="1839060"/>
            <a:ext cx="7172157" cy="4527449"/>
          </a:xfrm>
        </p:spPr>
        <p:txBody>
          <a:bodyPr>
            <a:normAutofit/>
          </a:bodyPr>
          <a:lstStyle/>
          <a:p>
            <a:pPr marL="0" indent="0">
              <a:buNone/>
            </a:pPr>
            <a:r>
              <a:rPr lang="en-US" i="1" dirty="0" smtClean="0"/>
              <a:t>		      </a:t>
            </a:r>
            <a:r>
              <a:rPr lang="en-US" dirty="0" smtClean="0"/>
              <a:t>T1	     		      T2  </a:t>
            </a:r>
          </a:p>
          <a:p>
            <a:pPr marL="0" indent="0">
              <a:buNone/>
            </a:pPr>
            <a:r>
              <a:rPr lang="en-US" dirty="0"/>
              <a:t>		</a:t>
            </a:r>
            <a:r>
              <a:rPr lang="en-US" dirty="0" smtClean="0"/>
              <a:t> </a:t>
            </a:r>
            <a:r>
              <a:rPr lang="en-US" dirty="0"/>
              <a:t>lock-X(</a:t>
            </a:r>
            <a:r>
              <a:rPr lang="en-US" i="1" dirty="0"/>
              <a:t>B</a:t>
            </a:r>
            <a:r>
              <a:rPr lang="en-US" dirty="0"/>
              <a:t>); </a:t>
            </a:r>
            <a:r>
              <a:rPr lang="en-US" dirty="0" smtClean="0"/>
              <a:t>		       .</a:t>
            </a:r>
          </a:p>
          <a:p>
            <a:pPr marL="0" indent="0">
              <a:buNone/>
            </a:pPr>
            <a:r>
              <a:rPr lang="en-US" dirty="0" smtClean="0"/>
              <a:t>		read(</a:t>
            </a:r>
            <a:r>
              <a:rPr lang="en-US" i="1" dirty="0" smtClean="0"/>
              <a:t>B</a:t>
            </a:r>
            <a:r>
              <a:rPr lang="en-US" dirty="0" smtClean="0"/>
              <a:t>);		lock- </a:t>
            </a:r>
            <a:r>
              <a:rPr lang="en-US" dirty="0"/>
              <a:t>X(B</a:t>
            </a:r>
            <a:r>
              <a:rPr lang="en-US" dirty="0" smtClean="0"/>
              <a:t>)</a:t>
            </a:r>
            <a:endParaRPr lang="en-US" i="1" dirty="0" smtClean="0"/>
          </a:p>
          <a:p>
            <a:pPr marL="0" indent="0">
              <a:buNone/>
            </a:pPr>
            <a:r>
              <a:rPr lang="en-US" dirty="0" smtClean="0"/>
              <a:t>		write(</a:t>
            </a:r>
            <a:r>
              <a:rPr lang="en-US" i="1" dirty="0" smtClean="0"/>
              <a:t>B</a:t>
            </a:r>
            <a:r>
              <a:rPr lang="en-US" dirty="0" smtClean="0"/>
              <a:t>);				.</a:t>
            </a:r>
            <a:endParaRPr lang="en-US" dirty="0"/>
          </a:p>
          <a:p>
            <a:pPr marL="0" indent="0">
              <a:buNone/>
            </a:pPr>
            <a:r>
              <a:rPr lang="en-US" dirty="0" smtClean="0"/>
              <a:t>		unlock(</a:t>
            </a:r>
            <a:r>
              <a:rPr lang="en-US" i="1" dirty="0" smtClean="0"/>
              <a:t>B</a:t>
            </a:r>
            <a:r>
              <a:rPr lang="en-US" dirty="0" smtClean="0"/>
              <a:t>);		 read(B);</a:t>
            </a:r>
            <a:endParaRPr lang="en-US" dirty="0"/>
          </a:p>
          <a:p>
            <a:pPr marL="0" indent="0">
              <a:buNone/>
            </a:pPr>
            <a:r>
              <a:rPr lang="en-US" dirty="0" smtClean="0"/>
              <a:t>					 write(B);</a:t>
            </a:r>
          </a:p>
          <a:p>
            <a:pPr marL="0" indent="0">
              <a:buNone/>
            </a:pPr>
            <a:r>
              <a:rPr lang="en-US" dirty="0" smtClean="0"/>
              <a:t>					 unlock(B);	</a:t>
            </a:r>
          </a:p>
          <a:p>
            <a:pPr marL="0" indent="0">
              <a:buNone/>
            </a:pPr>
            <a:r>
              <a:rPr lang="en-US" dirty="0" smtClean="0"/>
              <a:t>Simple shared/ exclusive locking is may not enough to produce serializable, recoverable schedule. </a:t>
            </a:r>
            <a:endParaRPr lang="en-US" dirty="0"/>
          </a:p>
        </p:txBody>
      </p:sp>
      <p:pic>
        <p:nvPicPr>
          <p:cNvPr id="8" name="Picture 7"/>
          <p:cNvPicPr>
            <a:picLocks noChangeAspect="1"/>
          </p:cNvPicPr>
          <p:nvPr/>
        </p:nvPicPr>
        <p:blipFill>
          <a:blip r:embed="rId2"/>
          <a:stretch>
            <a:fillRect/>
          </a:stretch>
        </p:blipFill>
        <p:spPr>
          <a:xfrm>
            <a:off x="8149901" y="1839060"/>
            <a:ext cx="3032449" cy="4881057"/>
          </a:xfrm>
          <a:prstGeom prst="rect">
            <a:avLst/>
          </a:prstGeom>
        </p:spPr>
      </p:pic>
    </p:spTree>
    <p:extLst>
      <p:ext uri="{BB962C8B-B14F-4D97-AF65-F5344CB8AC3E}">
        <p14:creationId xmlns:p14="http://schemas.microsoft.com/office/powerpoint/2010/main" val="241754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1000"/>
                                        <p:tgtEl>
                                          <p:spTgt spid="8"/>
                                        </p:tgtEl>
                                      </p:cBhvr>
                                    </p:animEffect>
                                    <p:anim calcmode="lin" valueType="num">
                                      <p:cBhvr>
                                        <p:cTn id="54" dur="1000" fill="hold"/>
                                        <p:tgtEl>
                                          <p:spTgt spid="8"/>
                                        </p:tgtEl>
                                        <p:attrNameLst>
                                          <p:attrName>ppt_x</p:attrName>
                                        </p:attrNameLst>
                                      </p:cBhvr>
                                      <p:tavLst>
                                        <p:tav tm="0">
                                          <p:val>
                                            <p:strVal val="#ppt_x"/>
                                          </p:val>
                                        </p:tav>
                                        <p:tav tm="100000">
                                          <p:val>
                                            <p:strVal val="#ppt_x"/>
                                          </p:val>
                                        </p:tav>
                                      </p:tavLst>
                                    </p:anim>
                                    <p:anim calcmode="lin" valueType="num">
                                      <p:cBhvr>
                                        <p:cTn id="5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smtClean="0"/>
              <a:t>Outline</a:t>
            </a:r>
          </a:p>
        </p:txBody>
      </p:sp>
      <p:sp>
        <p:nvSpPr>
          <p:cNvPr id="8195" name="Rectangle 3"/>
          <p:cNvSpPr>
            <a:spLocks noGrp="1" noChangeArrowheads="1"/>
          </p:cNvSpPr>
          <p:nvPr>
            <p:ph idx="1"/>
          </p:nvPr>
        </p:nvSpPr>
        <p:spPr/>
        <p:txBody>
          <a:bodyPr rtlCol="0">
            <a:normAutofit/>
          </a:bodyPr>
          <a:lstStyle/>
          <a:p>
            <a:r>
              <a:rPr lang="en-US" altLang="en-US" sz="2000" dirty="0" smtClean="0">
                <a:ea typeface="ＭＳ Ｐゴシック" pitchFamily="34" charset="-128"/>
              </a:rPr>
              <a:t>Concurrency Control</a:t>
            </a:r>
          </a:p>
          <a:p>
            <a:r>
              <a:rPr lang="en-US" altLang="en-US" sz="2000" dirty="0" smtClean="0">
                <a:ea typeface="ＭＳ Ｐゴシック" pitchFamily="34" charset="-128"/>
              </a:rPr>
              <a:t>Need for </a:t>
            </a:r>
            <a:r>
              <a:rPr lang="en-US" altLang="en-US" sz="2000" dirty="0">
                <a:ea typeface="ＭＳ Ｐゴシック" pitchFamily="34" charset="-128"/>
              </a:rPr>
              <a:t>C</a:t>
            </a:r>
            <a:r>
              <a:rPr lang="en-US" altLang="en-US" sz="2000" dirty="0" smtClean="0">
                <a:ea typeface="ＭＳ Ｐゴシック" pitchFamily="34" charset="-128"/>
              </a:rPr>
              <a:t>oncurrency Control</a:t>
            </a:r>
          </a:p>
          <a:p>
            <a:r>
              <a:rPr lang="en-US" altLang="en-US" sz="2000" dirty="0" smtClean="0">
                <a:ea typeface="ＭＳ Ｐゴシック" pitchFamily="34" charset="-128"/>
              </a:rPr>
              <a:t>Lock-Based Protocols</a:t>
            </a:r>
          </a:p>
          <a:p>
            <a:r>
              <a:rPr lang="en-US" altLang="en-US" sz="2000" dirty="0" smtClean="0">
                <a:ea typeface="ＭＳ Ｐゴシック" pitchFamily="34" charset="-128"/>
              </a:rPr>
              <a:t>Timestamp-Based Protocols</a:t>
            </a:r>
          </a:p>
          <a:p>
            <a:r>
              <a:rPr lang="en-US" altLang="en-US" sz="2000" dirty="0">
                <a:ea typeface="ＭＳ Ｐゴシック" pitchFamily="34" charset="-128"/>
              </a:rPr>
              <a:t>Deadlock handling</a:t>
            </a:r>
          </a:p>
          <a:p>
            <a:endParaRPr lang="en-US" altLang="en-US" dirty="0">
              <a:ea typeface="ＭＳ Ｐゴシック" pitchFamily="34" charset="-128"/>
            </a:endParaRPr>
          </a:p>
          <a:p>
            <a:endParaRPr lang="en-US" dirty="0" smtClean="0"/>
          </a:p>
        </p:txBody>
      </p:sp>
    </p:spTree>
    <p:extLst>
      <p:ext uri="{BB962C8B-B14F-4D97-AF65-F5344CB8AC3E}">
        <p14:creationId xmlns:p14="http://schemas.microsoft.com/office/powerpoint/2010/main" val="108981103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1000"/>
                                        <p:tgtEl>
                                          <p:spTgt spid="8195">
                                            <p:txEl>
                                              <p:pRg st="0" end="0"/>
                                            </p:txEl>
                                          </p:spTgt>
                                        </p:tgtEl>
                                      </p:cBhvr>
                                    </p:animEffect>
                                    <p:anim calcmode="lin" valueType="num">
                                      <p:cBhvr>
                                        <p:cTn id="8" dur="1000" fill="hold"/>
                                        <p:tgtEl>
                                          <p:spTgt spid="819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195">
                                            <p:txEl>
                                              <p:pRg st="1" end="1"/>
                                            </p:txEl>
                                          </p:spTgt>
                                        </p:tgtEl>
                                        <p:attrNameLst>
                                          <p:attrName>style.visibility</p:attrName>
                                        </p:attrNameLst>
                                      </p:cBhvr>
                                      <p:to>
                                        <p:strVal val="visible"/>
                                      </p:to>
                                    </p:set>
                                    <p:animEffect transition="in" filter="fade">
                                      <p:cBhvr>
                                        <p:cTn id="14" dur="1000"/>
                                        <p:tgtEl>
                                          <p:spTgt spid="8195">
                                            <p:txEl>
                                              <p:pRg st="1" end="1"/>
                                            </p:txEl>
                                          </p:spTgt>
                                        </p:tgtEl>
                                      </p:cBhvr>
                                    </p:animEffect>
                                    <p:anim calcmode="lin" valueType="num">
                                      <p:cBhvr>
                                        <p:cTn id="15"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19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195">
                                            <p:txEl>
                                              <p:pRg st="2" end="2"/>
                                            </p:txEl>
                                          </p:spTgt>
                                        </p:tgtEl>
                                        <p:attrNameLst>
                                          <p:attrName>style.visibility</p:attrName>
                                        </p:attrNameLst>
                                      </p:cBhvr>
                                      <p:to>
                                        <p:strVal val="visible"/>
                                      </p:to>
                                    </p:set>
                                    <p:animEffect transition="in" filter="fade">
                                      <p:cBhvr>
                                        <p:cTn id="21" dur="1000"/>
                                        <p:tgtEl>
                                          <p:spTgt spid="8195">
                                            <p:txEl>
                                              <p:pRg st="2" end="2"/>
                                            </p:txEl>
                                          </p:spTgt>
                                        </p:tgtEl>
                                      </p:cBhvr>
                                    </p:animEffect>
                                    <p:anim calcmode="lin" valueType="num">
                                      <p:cBhvr>
                                        <p:cTn id="22" dur="1000" fill="hold"/>
                                        <p:tgtEl>
                                          <p:spTgt spid="819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81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195">
                                            <p:txEl>
                                              <p:pRg st="3" end="3"/>
                                            </p:txEl>
                                          </p:spTgt>
                                        </p:tgtEl>
                                        <p:attrNameLst>
                                          <p:attrName>style.visibility</p:attrName>
                                        </p:attrNameLst>
                                      </p:cBhvr>
                                      <p:to>
                                        <p:strVal val="visible"/>
                                      </p:to>
                                    </p:set>
                                    <p:animEffect transition="in" filter="fade">
                                      <p:cBhvr>
                                        <p:cTn id="28" dur="1000"/>
                                        <p:tgtEl>
                                          <p:spTgt spid="8195">
                                            <p:txEl>
                                              <p:pRg st="3" end="3"/>
                                            </p:txEl>
                                          </p:spTgt>
                                        </p:tgtEl>
                                      </p:cBhvr>
                                    </p:animEffect>
                                    <p:anim calcmode="lin" valueType="num">
                                      <p:cBhvr>
                                        <p:cTn id="29" dur="1000" fill="hold"/>
                                        <p:tgtEl>
                                          <p:spTgt spid="819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819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195">
                                            <p:txEl>
                                              <p:pRg st="4" end="4"/>
                                            </p:txEl>
                                          </p:spTgt>
                                        </p:tgtEl>
                                        <p:attrNameLst>
                                          <p:attrName>style.visibility</p:attrName>
                                        </p:attrNameLst>
                                      </p:cBhvr>
                                      <p:to>
                                        <p:strVal val="visible"/>
                                      </p:to>
                                    </p:set>
                                    <p:animEffect transition="in" filter="fade">
                                      <p:cBhvr>
                                        <p:cTn id="35" dur="1000"/>
                                        <p:tgtEl>
                                          <p:spTgt spid="8195">
                                            <p:txEl>
                                              <p:pRg st="4" end="4"/>
                                            </p:txEl>
                                          </p:spTgt>
                                        </p:tgtEl>
                                      </p:cBhvr>
                                    </p:animEffect>
                                    <p:anim calcmode="lin" valueType="num">
                                      <p:cBhvr>
                                        <p:cTn id="36" dur="1000" fill="hold"/>
                                        <p:tgtEl>
                                          <p:spTgt spid="819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819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01237" y="262738"/>
            <a:ext cx="10772775" cy="1496613"/>
          </a:xfrm>
        </p:spPr>
        <p:txBody>
          <a:bodyPr/>
          <a:lstStyle/>
          <a:p>
            <a:pPr>
              <a:defRPr/>
            </a:pPr>
            <a:r>
              <a:rPr lang="en-US" dirty="0" smtClean="0">
                <a:ea typeface="ＭＳ Ｐゴシック" pitchFamily="34" charset="-128"/>
              </a:rPr>
              <a:t>The Two-Phase Locking Protocol</a:t>
            </a:r>
          </a:p>
        </p:txBody>
      </p:sp>
      <p:sp>
        <p:nvSpPr>
          <p:cNvPr id="17411" name="Rectangle 3"/>
          <p:cNvSpPr>
            <a:spLocks noGrp="1" noChangeArrowheads="1"/>
          </p:cNvSpPr>
          <p:nvPr>
            <p:ph type="body" idx="4294967295"/>
          </p:nvPr>
        </p:nvSpPr>
        <p:spPr>
          <a:xfrm>
            <a:off x="0" y="2060575"/>
            <a:ext cx="11131550" cy="4757738"/>
          </a:xfrm>
        </p:spPr>
        <p:txBody>
          <a:bodyPr>
            <a:normAutofit fontScale="92500"/>
          </a:bodyPr>
          <a:lstStyle/>
          <a:p>
            <a:r>
              <a:rPr lang="en-US" altLang="en-US" dirty="0" smtClean="0">
                <a:ea typeface="ＭＳ Ｐゴシック" pitchFamily="34" charset="-128"/>
              </a:rPr>
              <a:t>This protocol ensures conflict-serializable schedules.</a:t>
            </a:r>
          </a:p>
          <a:p>
            <a:endParaRPr lang="en-US" altLang="en-US" dirty="0" smtClean="0">
              <a:ea typeface="ＭＳ Ｐゴシック" pitchFamily="34" charset="-128"/>
            </a:endParaRPr>
          </a:p>
          <a:p>
            <a:r>
              <a:rPr lang="en-US" altLang="en-US" dirty="0" smtClean="0">
                <a:ea typeface="ＭＳ Ｐゴシック" pitchFamily="34" charset="-128"/>
              </a:rPr>
              <a:t>Phase 1: Growing Phase</a:t>
            </a:r>
          </a:p>
          <a:p>
            <a:pPr lvl="1"/>
            <a:r>
              <a:rPr lang="en-US" altLang="en-US" dirty="0" smtClean="0">
                <a:ea typeface="ＭＳ Ｐゴシック" pitchFamily="34" charset="-128"/>
              </a:rPr>
              <a:t>Transaction may obtain locks </a:t>
            </a:r>
          </a:p>
          <a:p>
            <a:pPr lvl="1"/>
            <a:r>
              <a:rPr lang="en-US" altLang="en-US" dirty="0" smtClean="0">
                <a:ea typeface="ＭＳ Ｐゴシック" pitchFamily="34" charset="-128"/>
              </a:rPr>
              <a:t>Transaction may not release locks</a:t>
            </a:r>
          </a:p>
          <a:p>
            <a:endParaRPr lang="en-US" altLang="en-US" dirty="0" smtClean="0">
              <a:ea typeface="ＭＳ Ｐゴシック" pitchFamily="34" charset="-128"/>
            </a:endParaRPr>
          </a:p>
          <a:p>
            <a:r>
              <a:rPr lang="en-US" altLang="en-US" dirty="0" smtClean="0">
                <a:ea typeface="ＭＳ Ｐゴシック" pitchFamily="34" charset="-128"/>
              </a:rPr>
              <a:t>Phase 2: Shrinking Phase</a:t>
            </a:r>
          </a:p>
          <a:p>
            <a:pPr lvl="1"/>
            <a:r>
              <a:rPr lang="en-US" altLang="en-US" dirty="0" smtClean="0">
                <a:ea typeface="ＭＳ Ｐゴシック" pitchFamily="34" charset="-128"/>
              </a:rPr>
              <a:t>Transaction may release locks</a:t>
            </a:r>
          </a:p>
          <a:p>
            <a:pPr lvl="1"/>
            <a:r>
              <a:rPr lang="en-US" altLang="en-US" dirty="0" smtClean="0">
                <a:ea typeface="ＭＳ Ｐゴシック" pitchFamily="34" charset="-128"/>
              </a:rPr>
              <a:t>Transaction may not obtain locks</a:t>
            </a:r>
          </a:p>
          <a:p>
            <a:pPr lvl="1"/>
            <a:endParaRPr lang="en-US" altLang="en-US" dirty="0" smtClean="0">
              <a:ea typeface="ＭＳ Ｐゴシック" pitchFamily="34" charset="-128"/>
            </a:endParaRPr>
          </a:p>
          <a:p>
            <a:r>
              <a:rPr lang="en-US" altLang="en-US" dirty="0">
                <a:ea typeface="ＭＳ Ｐゴシック" pitchFamily="34" charset="-128"/>
              </a:rPr>
              <a:t>The protocol assures </a:t>
            </a:r>
            <a:r>
              <a:rPr lang="en-US" altLang="en-US" dirty="0" err="1">
                <a:ea typeface="ＭＳ Ｐゴシック" pitchFamily="34" charset="-128"/>
              </a:rPr>
              <a:t>serializability</a:t>
            </a:r>
            <a:r>
              <a:rPr lang="en-US" altLang="en-US" dirty="0">
                <a:ea typeface="ＭＳ Ｐゴシック" pitchFamily="34" charset="-128"/>
              </a:rPr>
              <a:t>. It can be proved that the transactions can be serialized in the order of their </a:t>
            </a:r>
            <a:r>
              <a:rPr lang="en-US" altLang="en-US" b="1" dirty="0">
                <a:solidFill>
                  <a:srgbClr val="000099"/>
                </a:solidFill>
                <a:ea typeface="ＭＳ Ｐゴシック" pitchFamily="34" charset="-128"/>
              </a:rPr>
              <a:t>lock points</a:t>
            </a:r>
            <a:r>
              <a:rPr lang="en-US" altLang="en-US" i="1" dirty="0">
                <a:ea typeface="ＭＳ Ｐゴシック" pitchFamily="34" charset="-128"/>
              </a:rPr>
              <a:t> </a:t>
            </a:r>
            <a:r>
              <a:rPr lang="en-US" altLang="en-US" dirty="0">
                <a:ea typeface="ＭＳ Ｐゴシック" pitchFamily="34" charset="-128"/>
              </a:rPr>
              <a:t> (i.e., the point where a transaction acquired its final lock). </a:t>
            </a:r>
            <a:r>
              <a:rPr lang="en-US" altLang="en-US" dirty="0" smtClean="0">
                <a:ea typeface="ＭＳ Ｐゴシック" pitchFamily="34" charset="-128"/>
              </a:rPr>
              <a:t>   </a:t>
            </a:r>
            <a:r>
              <a:rPr lang="en-US" altLang="en-US" dirty="0" smtClean="0">
                <a:solidFill>
                  <a:srgbClr val="FF0000"/>
                </a:solidFill>
                <a:ea typeface="ＭＳ Ｐゴシック" pitchFamily="34" charset="-128"/>
              </a:rPr>
              <a:t>T1 </a:t>
            </a:r>
            <a:r>
              <a:rPr lang="en-US" altLang="en-US" dirty="0" smtClean="0">
                <a:solidFill>
                  <a:srgbClr val="FF0000"/>
                </a:solidFill>
                <a:ea typeface="ＭＳ Ｐゴシック" pitchFamily="34" charset="-128"/>
                <a:sym typeface="Wingdings" panose="05000000000000000000" pitchFamily="2" charset="2"/>
              </a:rPr>
              <a:t>T2</a:t>
            </a:r>
            <a:endParaRPr lang="en-US" altLang="en-US" dirty="0">
              <a:solidFill>
                <a:srgbClr val="FF0000"/>
              </a:solidFill>
              <a:ea typeface="ＭＳ Ｐゴシック" pitchFamily="34" charset="-128"/>
            </a:endParaRPr>
          </a:p>
          <a:p>
            <a:pPr lvl="1"/>
            <a:endParaRPr lang="en-US" altLang="en-US" dirty="0" smtClean="0">
              <a:ea typeface="ＭＳ Ｐゴシック" pitchFamily="34" charset="-128"/>
            </a:endParaRPr>
          </a:p>
        </p:txBody>
      </p:sp>
      <p:pic>
        <p:nvPicPr>
          <p:cNvPr id="2050" name="Picture 2" descr="DBMS Lock-Based Protocol"/>
          <p:cNvPicPr>
            <a:picLocks noChangeAspect="1" noChangeArrowheads="1"/>
          </p:cNvPicPr>
          <p:nvPr/>
        </p:nvPicPr>
        <p:blipFill rotWithShape="1">
          <a:blip r:embed="rId3">
            <a:extLst>
              <a:ext uri="{28A0092B-C50C-407E-A947-70E740481C1C}">
                <a14:useLocalDpi xmlns:a14="http://schemas.microsoft.com/office/drawing/2010/main" val="0"/>
              </a:ext>
            </a:extLst>
          </a:blip>
          <a:srcRect t="2712" b="4125"/>
          <a:stretch/>
        </p:blipFill>
        <p:spPr bwMode="auto">
          <a:xfrm>
            <a:off x="6889107" y="1838325"/>
            <a:ext cx="4743450" cy="415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007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fade">
                                      <p:cBhvr>
                                        <p:cTn id="7" dur="1000"/>
                                        <p:tgtEl>
                                          <p:spTgt spid="17411">
                                            <p:txEl>
                                              <p:pRg st="0" end="0"/>
                                            </p:txEl>
                                          </p:spTgt>
                                        </p:tgtEl>
                                      </p:cBhvr>
                                    </p:animEffect>
                                    <p:anim calcmode="lin" valueType="num">
                                      <p:cBhvr>
                                        <p:cTn id="8" dur="10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4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411">
                                            <p:txEl>
                                              <p:pRg st="2" end="2"/>
                                            </p:txEl>
                                          </p:spTgt>
                                        </p:tgtEl>
                                        <p:attrNameLst>
                                          <p:attrName>style.visibility</p:attrName>
                                        </p:attrNameLst>
                                      </p:cBhvr>
                                      <p:to>
                                        <p:strVal val="visible"/>
                                      </p:to>
                                    </p:set>
                                    <p:animEffect transition="in" filter="fade">
                                      <p:cBhvr>
                                        <p:cTn id="14" dur="1000"/>
                                        <p:tgtEl>
                                          <p:spTgt spid="17411">
                                            <p:txEl>
                                              <p:pRg st="2" end="2"/>
                                            </p:txEl>
                                          </p:spTgt>
                                        </p:tgtEl>
                                      </p:cBhvr>
                                    </p:animEffect>
                                    <p:anim calcmode="lin" valueType="num">
                                      <p:cBhvr>
                                        <p:cTn id="15" dur="10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7411">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animEffect transition="in" filter="fade">
                                      <p:cBhvr>
                                        <p:cTn id="19" dur="1000"/>
                                        <p:tgtEl>
                                          <p:spTgt spid="17411">
                                            <p:txEl>
                                              <p:pRg st="3" end="3"/>
                                            </p:txEl>
                                          </p:spTgt>
                                        </p:tgtEl>
                                      </p:cBhvr>
                                    </p:animEffect>
                                    <p:anim calcmode="lin" valueType="num">
                                      <p:cBhvr>
                                        <p:cTn id="20" dur="10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7411">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7411">
                                            <p:txEl>
                                              <p:pRg st="4" end="4"/>
                                            </p:txEl>
                                          </p:spTgt>
                                        </p:tgtEl>
                                        <p:attrNameLst>
                                          <p:attrName>style.visibility</p:attrName>
                                        </p:attrNameLst>
                                      </p:cBhvr>
                                      <p:to>
                                        <p:strVal val="visible"/>
                                      </p:to>
                                    </p:set>
                                    <p:animEffect transition="in" filter="fade">
                                      <p:cBhvr>
                                        <p:cTn id="24" dur="1000"/>
                                        <p:tgtEl>
                                          <p:spTgt spid="17411">
                                            <p:txEl>
                                              <p:pRg st="4" end="4"/>
                                            </p:txEl>
                                          </p:spTgt>
                                        </p:tgtEl>
                                      </p:cBhvr>
                                    </p:animEffect>
                                    <p:anim calcmode="lin" valueType="num">
                                      <p:cBhvr>
                                        <p:cTn id="25" dur="10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741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7411">
                                            <p:txEl>
                                              <p:pRg st="6" end="6"/>
                                            </p:txEl>
                                          </p:spTgt>
                                        </p:tgtEl>
                                        <p:attrNameLst>
                                          <p:attrName>style.visibility</p:attrName>
                                        </p:attrNameLst>
                                      </p:cBhvr>
                                      <p:to>
                                        <p:strVal val="visible"/>
                                      </p:to>
                                    </p:set>
                                    <p:animEffect transition="in" filter="fade">
                                      <p:cBhvr>
                                        <p:cTn id="31" dur="1000"/>
                                        <p:tgtEl>
                                          <p:spTgt spid="17411">
                                            <p:txEl>
                                              <p:pRg st="6" end="6"/>
                                            </p:txEl>
                                          </p:spTgt>
                                        </p:tgtEl>
                                      </p:cBhvr>
                                    </p:animEffect>
                                    <p:anim calcmode="lin" valueType="num">
                                      <p:cBhvr>
                                        <p:cTn id="32" dur="1000" fill="hold"/>
                                        <p:tgtEl>
                                          <p:spTgt spid="17411">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17411">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7411">
                                            <p:txEl>
                                              <p:pRg st="7" end="7"/>
                                            </p:txEl>
                                          </p:spTgt>
                                        </p:tgtEl>
                                        <p:attrNameLst>
                                          <p:attrName>style.visibility</p:attrName>
                                        </p:attrNameLst>
                                      </p:cBhvr>
                                      <p:to>
                                        <p:strVal val="visible"/>
                                      </p:to>
                                    </p:set>
                                    <p:animEffect transition="in" filter="fade">
                                      <p:cBhvr>
                                        <p:cTn id="36" dur="1000"/>
                                        <p:tgtEl>
                                          <p:spTgt spid="17411">
                                            <p:txEl>
                                              <p:pRg st="7" end="7"/>
                                            </p:txEl>
                                          </p:spTgt>
                                        </p:tgtEl>
                                      </p:cBhvr>
                                    </p:animEffect>
                                    <p:anim calcmode="lin" valueType="num">
                                      <p:cBhvr>
                                        <p:cTn id="37" dur="1000" fill="hold"/>
                                        <p:tgtEl>
                                          <p:spTgt spid="17411">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17411">
                                            <p:txEl>
                                              <p:pRg st="7" end="7"/>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7411">
                                            <p:txEl>
                                              <p:pRg st="8" end="8"/>
                                            </p:txEl>
                                          </p:spTgt>
                                        </p:tgtEl>
                                        <p:attrNameLst>
                                          <p:attrName>style.visibility</p:attrName>
                                        </p:attrNameLst>
                                      </p:cBhvr>
                                      <p:to>
                                        <p:strVal val="visible"/>
                                      </p:to>
                                    </p:set>
                                    <p:animEffect transition="in" filter="fade">
                                      <p:cBhvr>
                                        <p:cTn id="41" dur="1000"/>
                                        <p:tgtEl>
                                          <p:spTgt spid="17411">
                                            <p:txEl>
                                              <p:pRg st="8" end="8"/>
                                            </p:txEl>
                                          </p:spTgt>
                                        </p:tgtEl>
                                      </p:cBhvr>
                                    </p:animEffect>
                                    <p:anim calcmode="lin" valueType="num">
                                      <p:cBhvr>
                                        <p:cTn id="42" dur="1000" fill="hold"/>
                                        <p:tgtEl>
                                          <p:spTgt spid="17411">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17411">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17411">
                                            <p:txEl>
                                              <p:pRg st="10" end="10"/>
                                            </p:txEl>
                                          </p:spTgt>
                                        </p:tgtEl>
                                        <p:attrNameLst>
                                          <p:attrName>style.visibility</p:attrName>
                                        </p:attrNameLst>
                                      </p:cBhvr>
                                      <p:to>
                                        <p:strVal val="visible"/>
                                      </p:to>
                                    </p:set>
                                    <p:animEffect transition="in" filter="fade">
                                      <p:cBhvr>
                                        <p:cTn id="48" dur="1000"/>
                                        <p:tgtEl>
                                          <p:spTgt spid="17411">
                                            <p:txEl>
                                              <p:pRg st="10" end="10"/>
                                            </p:txEl>
                                          </p:spTgt>
                                        </p:tgtEl>
                                      </p:cBhvr>
                                    </p:animEffect>
                                    <p:anim calcmode="lin" valueType="num">
                                      <p:cBhvr>
                                        <p:cTn id="49" dur="1000" fill="hold"/>
                                        <p:tgtEl>
                                          <p:spTgt spid="17411">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17411">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2050"/>
                                        </p:tgtEl>
                                        <p:attrNameLst>
                                          <p:attrName>style.visibility</p:attrName>
                                        </p:attrNameLst>
                                      </p:cBhvr>
                                      <p:to>
                                        <p:strVal val="visible"/>
                                      </p:to>
                                    </p:set>
                                    <p:animEffect transition="in" filter="fade">
                                      <p:cBhvr>
                                        <p:cTn id="55" dur="1000"/>
                                        <p:tgtEl>
                                          <p:spTgt spid="2050"/>
                                        </p:tgtEl>
                                      </p:cBhvr>
                                    </p:animEffect>
                                    <p:anim calcmode="lin" valueType="num">
                                      <p:cBhvr>
                                        <p:cTn id="56" dur="1000" fill="hold"/>
                                        <p:tgtEl>
                                          <p:spTgt spid="2050"/>
                                        </p:tgtEl>
                                        <p:attrNameLst>
                                          <p:attrName>ppt_x</p:attrName>
                                        </p:attrNameLst>
                                      </p:cBhvr>
                                      <p:tavLst>
                                        <p:tav tm="0">
                                          <p:val>
                                            <p:strVal val="#ppt_x"/>
                                          </p:val>
                                        </p:tav>
                                        <p:tav tm="100000">
                                          <p:val>
                                            <p:strVal val="#ppt_x"/>
                                          </p:val>
                                        </p:tav>
                                      </p:tavLst>
                                    </p:anim>
                                    <p:anim calcmode="lin" valueType="num">
                                      <p:cBhvr>
                                        <p:cTn id="57"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35960" y="810228"/>
            <a:ext cx="10772775" cy="980358"/>
          </a:xfrm>
        </p:spPr>
        <p:txBody>
          <a:bodyPr/>
          <a:lstStyle/>
          <a:p>
            <a:pPr>
              <a:defRPr/>
            </a:pPr>
            <a:r>
              <a:rPr lang="en-US" dirty="0" smtClean="0">
                <a:ea typeface="ＭＳ Ｐゴシック" pitchFamily="34" charset="-128"/>
              </a:rPr>
              <a:t>Lock Conversions</a:t>
            </a:r>
          </a:p>
        </p:txBody>
      </p:sp>
      <p:sp>
        <p:nvSpPr>
          <p:cNvPr id="21507" name="Rectangle 4"/>
          <p:cNvSpPr>
            <a:spLocks noGrp="1" noChangeArrowheads="1"/>
          </p:cNvSpPr>
          <p:nvPr>
            <p:ph type="body" idx="4294967295"/>
          </p:nvPr>
        </p:nvSpPr>
        <p:spPr>
          <a:xfrm>
            <a:off x="0" y="2049463"/>
            <a:ext cx="10991850" cy="4594225"/>
          </a:xfrm>
          <a:noFill/>
        </p:spPr>
        <p:txBody>
          <a:bodyPr/>
          <a:lstStyle/>
          <a:p>
            <a:r>
              <a:rPr lang="en-US" altLang="en-US" dirty="0" smtClean="0">
                <a:ea typeface="ＭＳ Ｐゴシック" pitchFamily="34" charset="-128"/>
              </a:rPr>
              <a:t>Two-phase locking with lock conversions:</a:t>
            </a:r>
          </a:p>
          <a:p>
            <a:pPr>
              <a:buFont typeface="Monotype Sorts" pitchFamily="2" charset="2"/>
              <a:buNone/>
            </a:pPr>
            <a:r>
              <a:rPr lang="en-US" altLang="en-US" dirty="0" smtClean="0">
                <a:ea typeface="ＭＳ Ｐゴシック" pitchFamily="34" charset="-128"/>
              </a:rPr>
              <a:t>     –   First Phase:        </a:t>
            </a:r>
          </a:p>
          <a:p>
            <a:pPr lvl="1"/>
            <a:r>
              <a:rPr lang="en-US" altLang="en-US" dirty="0" smtClean="0">
                <a:ea typeface="ＭＳ Ｐゴシック" pitchFamily="34" charset="-128"/>
              </a:rPr>
              <a:t>can acquire a lock-S on item</a:t>
            </a:r>
          </a:p>
          <a:p>
            <a:pPr lvl="1"/>
            <a:r>
              <a:rPr lang="en-US" altLang="en-US" dirty="0" smtClean="0">
                <a:ea typeface="ＭＳ Ｐゴシック" pitchFamily="34" charset="-128"/>
              </a:rPr>
              <a:t>can acquire a lock-X on item</a:t>
            </a:r>
          </a:p>
          <a:p>
            <a:pPr lvl="1"/>
            <a:r>
              <a:rPr lang="en-US" altLang="en-US" dirty="0" smtClean="0">
                <a:ea typeface="ＭＳ Ｐゴシック" pitchFamily="34" charset="-128"/>
              </a:rPr>
              <a:t>can convert a lock-S to a lock-X (upgrade)</a:t>
            </a:r>
          </a:p>
          <a:p>
            <a:pPr marL="324000" lvl="1" indent="0">
              <a:buNone/>
            </a:pPr>
            <a:endParaRPr lang="en-US" altLang="en-US" dirty="0" smtClean="0">
              <a:ea typeface="ＭＳ Ｐゴシック" pitchFamily="34" charset="-128"/>
            </a:endParaRPr>
          </a:p>
          <a:p>
            <a:pPr>
              <a:buFont typeface="Monotype Sorts" pitchFamily="2" charset="2"/>
              <a:buNone/>
            </a:pPr>
            <a:r>
              <a:rPr lang="en-US" altLang="en-US" dirty="0" smtClean="0">
                <a:ea typeface="ＭＳ Ｐゴシック" pitchFamily="34" charset="-128"/>
              </a:rPr>
              <a:t>     –   Second Phase:</a:t>
            </a:r>
          </a:p>
          <a:p>
            <a:pPr lvl="1"/>
            <a:r>
              <a:rPr lang="en-US" altLang="en-US" dirty="0" smtClean="0">
                <a:ea typeface="ＭＳ Ｐゴシック" pitchFamily="34" charset="-128"/>
              </a:rPr>
              <a:t>can release a lock-S</a:t>
            </a:r>
          </a:p>
          <a:p>
            <a:pPr lvl="1"/>
            <a:r>
              <a:rPr lang="en-US" altLang="en-US" dirty="0" smtClean="0">
                <a:ea typeface="ＭＳ Ｐゴシック" pitchFamily="34" charset="-128"/>
              </a:rPr>
              <a:t>can release a lock-X</a:t>
            </a:r>
          </a:p>
          <a:p>
            <a:pPr lvl="1"/>
            <a:r>
              <a:rPr lang="en-US" altLang="en-US" dirty="0" smtClean="0">
                <a:ea typeface="ＭＳ Ｐゴシック" pitchFamily="34" charset="-128"/>
              </a:rPr>
              <a:t>can convert a lock-X to a lock-S  (downgrade)</a:t>
            </a:r>
          </a:p>
        </p:txBody>
      </p:sp>
    </p:spTree>
    <p:extLst>
      <p:ext uri="{BB962C8B-B14F-4D97-AF65-F5344CB8AC3E}">
        <p14:creationId xmlns:p14="http://schemas.microsoft.com/office/powerpoint/2010/main" val="3376260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1000"/>
                                        <p:tgtEl>
                                          <p:spTgt spid="21507">
                                            <p:txEl>
                                              <p:pRg st="0" end="0"/>
                                            </p:txEl>
                                          </p:spTgt>
                                        </p:tgtEl>
                                      </p:cBhvr>
                                    </p:animEffect>
                                    <p:anim calcmode="lin" valueType="num">
                                      <p:cBhvr>
                                        <p:cTn id="8" dur="10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15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507">
                                            <p:txEl>
                                              <p:pRg st="1" end="1"/>
                                            </p:txEl>
                                          </p:spTgt>
                                        </p:tgtEl>
                                        <p:attrNameLst>
                                          <p:attrName>style.visibility</p:attrName>
                                        </p:attrNameLst>
                                      </p:cBhvr>
                                      <p:to>
                                        <p:strVal val="visible"/>
                                      </p:to>
                                    </p:set>
                                    <p:animEffect transition="in" filter="fade">
                                      <p:cBhvr>
                                        <p:cTn id="14" dur="1000"/>
                                        <p:tgtEl>
                                          <p:spTgt spid="21507">
                                            <p:txEl>
                                              <p:pRg st="1" end="1"/>
                                            </p:txEl>
                                          </p:spTgt>
                                        </p:tgtEl>
                                      </p:cBhvr>
                                    </p:animEffect>
                                    <p:anim calcmode="lin" valueType="num">
                                      <p:cBhvr>
                                        <p:cTn id="15" dur="10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1507">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1507">
                                            <p:txEl>
                                              <p:pRg st="2" end="2"/>
                                            </p:txEl>
                                          </p:spTgt>
                                        </p:tgtEl>
                                        <p:attrNameLst>
                                          <p:attrName>style.visibility</p:attrName>
                                        </p:attrNameLst>
                                      </p:cBhvr>
                                      <p:to>
                                        <p:strVal val="visible"/>
                                      </p:to>
                                    </p:set>
                                    <p:animEffect transition="in" filter="fade">
                                      <p:cBhvr>
                                        <p:cTn id="19" dur="1000"/>
                                        <p:tgtEl>
                                          <p:spTgt spid="21507">
                                            <p:txEl>
                                              <p:pRg st="2" end="2"/>
                                            </p:txEl>
                                          </p:spTgt>
                                        </p:tgtEl>
                                      </p:cBhvr>
                                    </p:animEffect>
                                    <p:anim calcmode="lin" valueType="num">
                                      <p:cBhvr>
                                        <p:cTn id="20" dur="1000" fill="hold"/>
                                        <p:tgtEl>
                                          <p:spTgt spid="2150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1507">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1507">
                                            <p:txEl>
                                              <p:pRg st="3" end="3"/>
                                            </p:txEl>
                                          </p:spTgt>
                                        </p:tgtEl>
                                        <p:attrNameLst>
                                          <p:attrName>style.visibility</p:attrName>
                                        </p:attrNameLst>
                                      </p:cBhvr>
                                      <p:to>
                                        <p:strVal val="visible"/>
                                      </p:to>
                                    </p:set>
                                    <p:animEffect transition="in" filter="fade">
                                      <p:cBhvr>
                                        <p:cTn id="24" dur="1000"/>
                                        <p:tgtEl>
                                          <p:spTgt spid="21507">
                                            <p:txEl>
                                              <p:pRg st="3" end="3"/>
                                            </p:txEl>
                                          </p:spTgt>
                                        </p:tgtEl>
                                      </p:cBhvr>
                                    </p:animEffect>
                                    <p:anim calcmode="lin" valueType="num">
                                      <p:cBhvr>
                                        <p:cTn id="25" dur="1000" fill="hold"/>
                                        <p:tgtEl>
                                          <p:spTgt spid="21507">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1507">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1507">
                                            <p:txEl>
                                              <p:pRg st="4" end="4"/>
                                            </p:txEl>
                                          </p:spTgt>
                                        </p:tgtEl>
                                        <p:attrNameLst>
                                          <p:attrName>style.visibility</p:attrName>
                                        </p:attrNameLst>
                                      </p:cBhvr>
                                      <p:to>
                                        <p:strVal val="visible"/>
                                      </p:to>
                                    </p:set>
                                    <p:animEffect transition="in" filter="fade">
                                      <p:cBhvr>
                                        <p:cTn id="29" dur="1000"/>
                                        <p:tgtEl>
                                          <p:spTgt spid="21507">
                                            <p:txEl>
                                              <p:pRg st="4" end="4"/>
                                            </p:txEl>
                                          </p:spTgt>
                                        </p:tgtEl>
                                      </p:cBhvr>
                                    </p:animEffect>
                                    <p:anim calcmode="lin" valueType="num">
                                      <p:cBhvr>
                                        <p:cTn id="30" dur="1000" fill="hold"/>
                                        <p:tgtEl>
                                          <p:spTgt spid="21507">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2150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1507">
                                            <p:txEl>
                                              <p:pRg st="6" end="6"/>
                                            </p:txEl>
                                          </p:spTgt>
                                        </p:tgtEl>
                                        <p:attrNameLst>
                                          <p:attrName>style.visibility</p:attrName>
                                        </p:attrNameLst>
                                      </p:cBhvr>
                                      <p:to>
                                        <p:strVal val="visible"/>
                                      </p:to>
                                    </p:set>
                                    <p:animEffect transition="in" filter="fade">
                                      <p:cBhvr>
                                        <p:cTn id="36" dur="1000"/>
                                        <p:tgtEl>
                                          <p:spTgt spid="21507">
                                            <p:txEl>
                                              <p:pRg st="6" end="6"/>
                                            </p:txEl>
                                          </p:spTgt>
                                        </p:tgtEl>
                                      </p:cBhvr>
                                    </p:animEffect>
                                    <p:anim calcmode="lin" valueType="num">
                                      <p:cBhvr>
                                        <p:cTn id="37" dur="1000" fill="hold"/>
                                        <p:tgtEl>
                                          <p:spTgt spid="21507">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21507">
                                            <p:txEl>
                                              <p:pRg st="6" end="6"/>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21507">
                                            <p:txEl>
                                              <p:pRg st="7" end="7"/>
                                            </p:txEl>
                                          </p:spTgt>
                                        </p:tgtEl>
                                        <p:attrNameLst>
                                          <p:attrName>style.visibility</p:attrName>
                                        </p:attrNameLst>
                                      </p:cBhvr>
                                      <p:to>
                                        <p:strVal val="visible"/>
                                      </p:to>
                                    </p:set>
                                    <p:animEffect transition="in" filter="fade">
                                      <p:cBhvr>
                                        <p:cTn id="41" dur="1000"/>
                                        <p:tgtEl>
                                          <p:spTgt spid="21507">
                                            <p:txEl>
                                              <p:pRg st="7" end="7"/>
                                            </p:txEl>
                                          </p:spTgt>
                                        </p:tgtEl>
                                      </p:cBhvr>
                                    </p:animEffect>
                                    <p:anim calcmode="lin" valueType="num">
                                      <p:cBhvr>
                                        <p:cTn id="42" dur="1000" fill="hold"/>
                                        <p:tgtEl>
                                          <p:spTgt spid="21507">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21507">
                                            <p:txEl>
                                              <p:pRg st="7" end="7"/>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1507">
                                            <p:txEl>
                                              <p:pRg st="8" end="8"/>
                                            </p:txEl>
                                          </p:spTgt>
                                        </p:tgtEl>
                                        <p:attrNameLst>
                                          <p:attrName>style.visibility</p:attrName>
                                        </p:attrNameLst>
                                      </p:cBhvr>
                                      <p:to>
                                        <p:strVal val="visible"/>
                                      </p:to>
                                    </p:set>
                                    <p:animEffect transition="in" filter="fade">
                                      <p:cBhvr>
                                        <p:cTn id="46" dur="1000"/>
                                        <p:tgtEl>
                                          <p:spTgt spid="21507">
                                            <p:txEl>
                                              <p:pRg st="8" end="8"/>
                                            </p:txEl>
                                          </p:spTgt>
                                        </p:tgtEl>
                                      </p:cBhvr>
                                    </p:animEffect>
                                    <p:anim calcmode="lin" valueType="num">
                                      <p:cBhvr>
                                        <p:cTn id="47" dur="1000" fill="hold"/>
                                        <p:tgtEl>
                                          <p:spTgt spid="21507">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21507">
                                            <p:txEl>
                                              <p:pRg st="8" end="8"/>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1507">
                                            <p:txEl>
                                              <p:pRg st="9" end="9"/>
                                            </p:txEl>
                                          </p:spTgt>
                                        </p:tgtEl>
                                        <p:attrNameLst>
                                          <p:attrName>style.visibility</p:attrName>
                                        </p:attrNameLst>
                                      </p:cBhvr>
                                      <p:to>
                                        <p:strVal val="visible"/>
                                      </p:to>
                                    </p:set>
                                    <p:animEffect transition="in" filter="fade">
                                      <p:cBhvr>
                                        <p:cTn id="51" dur="1000"/>
                                        <p:tgtEl>
                                          <p:spTgt spid="21507">
                                            <p:txEl>
                                              <p:pRg st="9" end="9"/>
                                            </p:txEl>
                                          </p:spTgt>
                                        </p:tgtEl>
                                      </p:cBhvr>
                                    </p:animEffect>
                                    <p:anim calcmode="lin" valueType="num">
                                      <p:cBhvr>
                                        <p:cTn id="52" dur="1000" fill="hold"/>
                                        <p:tgtEl>
                                          <p:spTgt spid="21507">
                                            <p:txEl>
                                              <p:pRg st="9" end="9"/>
                                            </p:txEl>
                                          </p:spTgt>
                                        </p:tgtEl>
                                        <p:attrNameLst>
                                          <p:attrName>ppt_x</p:attrName>
                                        </p:attrNameLst>
                                      </p:cBhvr>
                                      <p:tavLst>
                                        <p:tav tm="0">
                                          <p:val>
                                            <p:strVal val="#ppt_x"/>
                                          </p:val>
                                        </p:tav>
                                        <p:tav tm="100000">
                                          <p:val>
                                            <p:strVal val="#ppt_x"/>
                                          </p:val>
                                        </p:tav>
                                      </p:tavLst>
                                    </p:anim>
                                    <p:anim calcmode="lin" valueType="num">
                                      <p:cBhvr>
                                        <p:cTn id="53" dur="1000" fill="hold"/>
                                        <p:tgtEl>
                                          <p:spTgt spid="21507">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Drawbacks of 2pl</a:t>
            </a:r>
            <a:endParaRPr lang="en-US" dirty="0"/>
          </a:p>
        </p:txBody>
      </p:sp>
      <p:sp>
        <p:nvSpPr>
          <p:cNvPr id="3" name="Content Placeholder 2"/>
          <p:cNvSpPr>
            <a:spLocks noGrp="1"/>
          </p:cNvSpPr>
          <p:nvPr>
            <p:ph idx="1"/>
          </p:nvPr>
        </p:nvSpPr>
        <p:spPr>
          <a:xfrm>
            <a:off x="581192" y="2043848"/>
            <a:ext cx="11029615" cy="829404"/>
          </a:xfrm>
        </p:spPr>
        <p:txBody>
          <a:bodyPr/>
          <a:lstStyle/>
          <a:p>
            <a:r>
              <a:rPr lang="en-US" dirty="0"/>
              <a:t>Two-phase locking does </a:t>
            </a:r>
            <a:r>
              <a:rPr lang="en-US" i="1" dirty="0"/>
              <a:t>not </a:t>
            </a:r>
            <a:r>
              <a:rPr lang="en-US" dirty="0"/>
              <a:t>ensure freedom from </a:t>
            </a:r>
            <a:r>
              <a:rPr lang="en-US" dirty="0" smtClean="0"/>
              <a:t>deadlock, </a:t>
            </a:r>
            <a:r>
              <a:rPr lang="en-US" dirty="0" err="1" smtClean="0"/>
              <a:t>irrecoverability</a:t>
            </a:r>
            <a:r>
              <a:rPr lang="en-US" dirty="0" smtClean="0"/>
              <a:t>, starvation and Cascading </a:t>
            </a:r>
            <a:r>
              <a:rPr lang="en-US" dirty="0"/>
              <a:t>rollbacks</a:t>
            </a:r>
            <a:endParaRPr lang="en-US" dirty="0" smtClean="0"/>
          </a:p>
          <a:p>
            <a:endParaRPr lang="en-US" dirty="0"/>
          </a:p>
        </p:txBody>
      </p:sp>
      <p:pic>
        <p:nvPicPr>
          <p:cNvPr id="4" name="Picture 3"/>
          <p:cNvPicPr>
            <a:picLocks noChangeAspect="1"/>
          </p:cNvPicPr>
          <p:nvPr/>
        </p:nvPicPr>
        <p:blipFill>
          <a:blip r:embed="rId3"/>
          <a:stretch>
            <a:fillRect/>
          </a:stretch>
        </p:blipFill>
        <p:spPr>
          <a:xfrm>
            <a:off x="581192" y="2696311"/>
            <a:ext cx="2916315" cy="2781300"/>
          </a:xfrm>
          <a:prstGeom prst="rect">
            <a:avLst/>
          </a:prstGeom>
        </p:spPr>
      </p:pic>
      <p:pic>
        <p:nvPicPr>
          <p:cNvPr id="5" name="Picture 4"/>
          <p:cNvPicPr>
            <a:picLocks noChangeAspect="1"/>
          </p:cNvPicPr>
          <p:nvPr/>
        </p:nvPicPr>
        <p:blipFill>
          <a:blip r:embed="rId4"/>
          <a:stretch>
            <a:fillRect/>
          </a:stretch>
        </p:blipFill>
        <p:spPr>
          <a:xfrm>
            <a:off x="3717607" y="2801086"/>
            <a:ext cx="4548899" cy="3218714"/>
          </a:xfrm>
          <a:prstGeom prst="rect">
            <a:avLst/>
          </a:prstGeom>
        </p:spPr>
      </p:pic>
      <p:graphicFrame>
        <p:nvGraphicFramePr>
          <p:cNvPr id="6" name="Table 5"/>
          <p:cNvGraphicFramePr>
            <a:graphicFrameLocks noGrp="1"/>
          </p:cNvGraphicFramePr>
          <p:nvPr>
            <p:extLst/>
          </p:nvPr>
        </p:nvGraphicFramePr>
        <p:xfrm>
          <a:off x="8827601" y="2801086"/>
          <a:ext cx="2857502" cy="3749524"/>
        </p:xfrm>
        <a:graphic>
          <a:graphicData uri="http://schemas.openxmlformats.org/drawingml/2006/table">
            <a:tbl>
              <a:tblPr firstRow="1" bandRow="1">
                <a:tableStyleId>{2D5ABB26-0587-4C30-8999-92F81FD0307C}</a:tableStyleId>
              </a:tblPr>
              <a:tblGrid>
                <a:gridCol w="1428751"/>
                <a:gridCol w="1428751"/>
              </a:tblGrid>
              <a:tr h="446939">
                <a:tc>
                  <a:txBody>
                    <a:bodyPr/>
                    <a:lstStyle/>
                    <a:p>
                      <a:pPr algn="ctr"/>
                      <a:r>
                        <a:rPr lang="en-US" sz="2000" i="1" dirty="0" smtClean="0">
                          <a:latin typeface="Times New Roman" panose="02020603050405020304" pitchFamily="18" charset="0"/>
                          <a:cs typeface="Times New Roman" panose="02020603050405020304" pitchFamily="18" charset="0"/>
                        </a:rPr>
                        <a:t>T</a:t>
                      </a:r>
                      <a:r>
                        <a:rPr lang="en-US" sz="2000" i="1" baseline="-25000" dirty="0" smtClean="0">
                          <a:latin typeface="Times New Roman" panose="02020603050405020304" pitchFamily="18" charset="0"/>
                          <a:cs typeface="Times New Roman" panose="02020603050405020304" pitchFamily="18" charset="0"/>
                        </a:rPr>
                        <a:t>5</a:t>
                      </a:r>
                      <a:endParaRPr lang="en-US" sz="2000" i="1" baseline="-25000" dirty="0">
                        <a:latin typeface="Times New Roman" panose="02020603050405020304" pitchFamily="18" charset="0"/>
                        <a:cs typeface="Times New Roman" panose="02020603050405020304" pitchFamily="18" charset="0"/>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C7EBFC"/>
                    </a:solidFill>
                  </a:tcPr>
                </a:tc>
                <a:tc>
                  <a:txBody>
                    <a:bodyPr/>
                    <a:lstStyle/>
                    <a:p>
                      <a:pPr algn="ctr"/>
                      <a:r>
                        <a:rPr lang="en-US" sz="2000" i="1" dirty="0" smtClean="0">
                          <a:latin typeface="Times New Roman" panose="02020603050405020304" pitchFamily="18" charset="0"/>
                          <a:cs typeface="Times New Roman" panose="02020603050405020304" pitchFamily="18" charset="0"/>
                        </a:rPr>
                        <a:t>T</a:t>
                      </a:r>
                      <a:r>
                        <a:rPr lang="en-US" sz="2000" i="1" baseline="-25000" dirty="0" smtClean="0">
                          <a:latin typeface="Times New Roman" panose="02020603050405020304" pitchFamily="18" charset="0"/>
                          <a:cs typeface="Times New Roman" panose="02020603050405020304" pitchFamily="18" charset="0"/>
                        </a:rPr>
                        <a:t>6</a:t>
                      </a:r>
                      <a:endParaRPr lang="en-US" sz="2000" i="1" baseline="-25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C7EBFC"/>
                    </a:solidFill>
                  </a:tcPr>
                </a:tc>
              </a:tr>
              <a:tr h="365280">
                <a:tc>
                  <a:txBody>
                    <a:bodyPr/>
                    <a:lstStyle/>
                    <a:p>
                      <a:r>
                        <a:rPr lang="en-US" dirty="0" smtClean="0">
                          <a:latin typeface="Times New Roman" panose="02020603050405020304" pitchFamily="18" charset="0"/>
                          <a:cs typeface="Times New Roman" panose="02020603050405020304" pitchFamily="18" charset="0"/>
                        </a:rPr>
                        <a:t>lock- X(B)</a:t>
                      </a:r>
                      <a:endParaRPr lang="en-US"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r h="384125">
                <a:tc>
                  <a:txBody>
                    <a:bodyPr/>
                    <a:lstStyle/>
                    <a:p>
                      <a:r>
                        <a:rPr lang="en-US" dirty="0" smtClean="0">
                          <a:latin typeface="Times New Roman" panose="02020603050405020304" pitchFamily="18" charset="0"/>
                          <a:cs typeface="Times New Roman" panose="02020603050405020304" pitchFamily="18" charset="0"/>
                        </a:rPr>
                        <a:t>read</a:t>
                      </a:r>
                      <a:r>
                        <a:rPr lang="en-US" baseline="0" dirty="0" smtClean="0">
                          <a:latin typeface="Times New Roman" panose="02020603050405020304" pitchFamily="18" charset="0"/>
                          <a:cs typeface="Times New Roman" panose="02020603050405020304" pitchFamily="18" charset="0"/>
                        </a:rPr>
                        <a:t> (B)</a:t>
                      </a:r>
                    </a:p>
                  </a:txBody>
                  <a:tcPr>
                    <a:lnR w="12700" cap="flat" cmpd="sng" algn="ctr">
                      <a:solidFill>
                        <a:schemeClr val="tx1"/>
                      </a:solidFill>
                      <a:prstDash val="solid"/>
                      <a:round/>
                      <a:headEnd type="none" w="med" len="med"/>
                      <a:tailEnd type="none" w="med" len="med"/>
                    </a:lnR>
                  </a:tcPr>
                </a:tc>
                <a:tc>
                  <a:txBody>
                    <a:bodyPr/>
                    <a:lstStyle/>
                    <a:p>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tcPr>
                </a:tc>
              </a:tr>
              <a:tr h="409575">
                <a:tc>
                  <a:txBody>
                    <a:bodyPr/>
                    <a:lstStyle/>
                    <a:p>
                      <a:r>
                        <a:rPr lang="en-US" baseline="0" dirty="0" smtClean="0">
                          <a:latin typeface="Times New Roman" panose="02020603050405020304" pitchFamily="18" charset="0"/>
                          <a:cs typeface="Times New Roman" panose="02020603050405020304" pitchFamily="18" charset="0"/>
                        </a:rPr>
                        <a:t>write (B)</a:t>
                      </a:r>
                      <a:endParaRPr lang="en-US"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r>
                        <a:rPr lang="en-US" dirty="0" smtClean="0">
                          <a:latin typeface="Times New Roman" panose="02020603050405020304" pitchFamily="18" charset="0"/>
                          <a:cs typeface="Times New Roman" panose="02020603050405020304" pitchFamily="18" charset="0"/>
                        </a:rPr>
                        <a:t>lock-</a:t>
                      </a:r>
                      <a:r>
                        <a:rPr lang="en-US" baseline="0" dirty="0" smtClean="0">
                          <a:latin typeface="Times New Roman" panose="02020603050405020304" pitchFamily="18" charset="0"/>
                          <a:cs typeface="Times New Roman" panose="02020603050405020304" pitchFamily="18" charset="0"/>
                        </a:rPr>
                        <a:t> X(B)</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tcPr>
                </a:tc>
              </a:tr>
              <a:tr h="428625">
                <a:tc>
                  <a:txBody>
                    <a:bodyPr/>
                    <a:lstStyle/>
                    <a:p>
                      <a:r>
                        <a:rPr lang="en-US" dirty="0" smtClean="0">
                          <a:latin typeface="Times New Roman" panose="02020603050405020304" pitchFamily="18" charset="0"/>
                          <a:cs typeface="Times New Roman" panose="02020603050405020304" pitchFamily="18" charset="0"/>
                        </a:rPr>
                        <a:t>unlock</a:t>
                      </a:r>
                      <a:r>
                        <a:rPr lang="en-US" baseline="0" dirty="0" smtClean="0">
                          <a:latin typeface="Times New Roman" panose="02020603050405020304" pitchFamily="18" charset="0"/>
                          <a:cs typeface="Times New Roman" panose="02020603050405020304" pitchFamily="18" charset="0"/>
                        </a:rPr>
                        <a:t> (B)</a:t>
                      </a:r>
                      <a:endParaRPr lang="en-US"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read</a:t>
                      </a:r>
                      <a:r>
                        <a:rPr lang="en-US" baseline="0" dirty="0" smtClean="0">
                          <a:latin typeface="Times New Roman" panose="02020603050405020304" pitchFamily="18" charset="0"/>
                          <a:cs typeface="Times New Roman" panose="02020603050405020304" pitchFamily="18" charset="0"/>
                        </a:rPr>
                        <a:t> (B)</a:t>
                      </a:r>
                      <a:endParaRPr lang="en-US" dirty="0" smtClean="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tcPr>
                </a:tc>
              </a:tr>
              <a:tr h="428625">
                <a:tc>
                  <a:txBody>
                    <a:bodyPr/>
                    <a:lstStyle/>
                    <a:p>
                      <a:pPr algn="ct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nchor="ctr">
                    <a:lnR w="12700" cap="flat" cmpd="sng" algn="ctr">
                      <a:solidFill>
                        <a:schemeClr val="tx1"/>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write (B)</a:t>
                      </a:r>
                    </a:p>
                  </a:txBody>
                  <a:tcPr>
                    <a:lnL w="12700" cap="flat" cmpd="sng" algn="ctr">
                      <a:solidFill>
                        <a:schemeClr val="tx1"/>
                      </a:solidFill>
                      <a:prstDash val="solid"/>
                      <a:round/>
                      <a:headEnd type="none" w="med" len="med"/>
                      <a:tailEnd type="none" w="med" len="med"/>
                    </a:lnL>
                  </a:tcPr>
                </a:tc>
              </a:tr>
              <a:tr h="428625">
                <a:tc>
                  <a:txBody>
                    <a:bodyPr/>
                    <a:lstStyle/>
                    <a:p>
                      <a:pPr algn="ct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nchor="ctr">
                    <a:lnR w="12700" cap="flat" cmpd="sng" algn="ctr">
                      <a:solidFill>
                        <a:schemeClr val="tx1"/>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commit</a:t>
                      </a:r>
                    </a:p>
                  </a:txBody>
                  <a:tcPr>
                    <a:lnL w="12700" cap="flat" cmpd="sng" algn="ctr">
                      <a:solidFill>
                        <a:schemeClr val="tx1"/>
                      </a:solidFill>
                      <a:prstDash val="solid"/>
                      <a:round/>
                      <a:headEnd type="none" w="med" len="med"/>
                      <a:tailEnd type="none" w="med" len="med"/>
                    </a:lnL>
                  </a:tcPr>
                </a:tc>
              </a:tr>
              <a:tr h="428625">
                <a:tc>
                  <a:txBody>
                    <a:bodyPr/>
                    <a:lstStyle/>
                    <a:p>
                      <a:pPr algn="ct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nchor="ctr">
                    <a:lnR w="12700" cap="flat" cmpd="sng" algn="ctr">
                      <a:solidFill>
                        <a:schemeClr val="tx1"/>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smtClean="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tcPr>
                </a:tc>
              </a:tr>
              <a:tr h="428625">
                <a:tc>
                  <a:txBody>
                    <a:bodyPr/>
                    <a:lstStyle/>
                    <a:p>
                      <a:r>
                        <a:rPr lang="en-US" dirty="0" smtClean="0">
                          <a:latin typeface="Times New Roman" panose="02020603050405020304" pitchFamily="18" charset="0"/>
                          <a:cs typeface="Times New Roman" panose="02020603050405020304" pitchFamily="18" charset="0"/>
                        </a:rPr>
                        <a:t>rollback</a:t>
                      </a:r>
                      <a:endParaRPr lang="en-US"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smtClean="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tcPr>
                </a:tc>
              </a:tr>
            </a:tbl>
          </a:graphicData>
        </a:graphic>
      </p:graphicFrame>
      <p:pic>
        <p:nvPicPr>
          <p:cNvPr id="7" name="Picture 6"/>
          <p:cNvPicPr>
            <a:picLocks noChangeAspect="1"/>
          </p:cNvPicPr>
          <p:nvPr/>
        </p:nvPicPr>
        <p:blipFill>
          <a:blip r:embed="rId5"/>
          <a:stretch>
            <a:fillRect/>
          </a:stretch>
        </p:blipFill>
        <p:spPr>
          <a:xfrm>
            <a:off x="3334581" y="2333625"/>
            <a:ext cx="5314950" cy="4524375"/>
          </a:xfrm>
          <a:prstGeom prst="rect">
            <a:avLst/>
          </a:prstGeom>
        </p:spPr>
      </p:pic>
    </p:spTree>
    <p:extLst>
      <p:ext uri="{BB962C8B-B14F-4D97-AF65-F5344CB8AC3E}">
        <p14:creationId xmlns:p14="http://schemas.microsoft.com/office/powerpoint/2010/main" val="4179617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Strict Two-phase locking (Strict-2PL</a:t>
            </a:r>
            <a:r>
              <a:rPr lang="en-US" dirty="0" smtClean="0"/>
              <a:t>)</a:t>
            </a:r>
            <a:endParaRPr lang="en-US" dirty="0"/>
          </a:p>
        </p:txBody>
      </p:sp>
      <p:sp>
        <p:nvSpPr>
          <p:cNvPr id="3" name="Content Placeholder 2"/>
          <p:cNvSpPr>
            <a:spLocks noGrp="1"/>
          </p:cNvSpPr>
          <p:nvPr>
            <p:ph idx="1"/>
          </p:nvPr>
        </p:nvSpPr>
        <p:spPr/>
        <p:txBody>
          <a:bodyPr/>
          <a:lstStyle/>
          <a:p>
            <a:r>
              <a:rPr lang="en-US" dirty="0"/>
              <a:t>The first phase of Strict-2PL is similar to 2PL. In the first phase, after acquiring all the locks, the transaction continues to execute normally</a:t>
            </a:r>
            <a:r>
              <a:rPr lang="en-US" dirty="0" smtClean="0"/>
              <a:t>.</a:t>
            </a:r>
          </a:p>
          <a:p>
            <a:endParaRPr lang="en-US" dirty="0"/>
          </a:p>
          <a:p>
            <a:r>
              <a:rPr lang="en-US" dirty="0"/>
              <a:t>The only difference between 2PL and strict 2PL is that Strict-2PL does not release a lock after using it.</a:t>
            </a:r>
          </a:p>
          <a:p>
            <a:endParaRPr lang="en-US" dirty="0" smtClean="0"/>
          </a:p>
          <a:p>
            <a:r>
              <a:rPr lang="en-US" dirty="0" smtClean="0"/>
              <a:t>This </a:t>
            </a:r>
            <a:r>
              <a:rPr lang="en-US" dirty="0"/>
              <a:t>protocol requires not only </a:t>
            </a:r>
            <a:r>
              <a:rPr lang="en-US" dirty="0" smtClean="0"/>
              <a:t>that locking </a:t>
            </a:r>
            <a:r>
              <a:rPr lang="en-US" dirty="0"/>
              <a:t>be two phase, but also that all exclusive-mode locks taken by a </a:t>
            </a:r>
            <a:r>
              <a:rPr lang="en-US" dirty="0" smtClean="0"/>
              <a:t>transaction be </a:t>
            </a:r>
            <a:r>
              <a:rPr lang="en-US" dirty="0"/>
              <a:t>held until that transaction commits</a:t>
            </a:r>
            <a:r>
              <a:rPr lang="en-US" dirty="0" smtClean="0"/>
              <a:t>.</a:t>
            </a:r>
          </a:p>
          <a:p>
            <a:pPr marL="0" indent="0">
              <a:buNone/>
            </a:pPr>
            <a:endParaRPr lang="en-US" dirty="0"/>
          </a:p>
        </p:txBody>
      </p:sp>
    </p:spTree>
    <p:extLst>
      <p:ext uri="{BB962C8B-B14F-4D97-AF65-F5344CB8AC3E}">
        <p14:creationId xmlns:p14="http://schemas.microsoft.com/office/powerpoint/2010/main" val="400171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Improvements in 2PL</a:t>
            </a:r>
            <a:endParaRPr lang="en-US" dirty="0"/>
          </a:p>
        </p:txBody>
      </p:sp>
      <p:sp>
        <p:nvSpPr>
          <p:cNvPr id="3" name="Content Placeholder 2"/>
          <p:cNvSpPr>
            <a:spLocks noGrp="1"/>
          </p:cNvSpPr>
          <p:nvPr>
            <p:ph idx="1"/>
          </p:nvPr>
        </p:nvSpPr>
        <p:spPr>
          <a:xfrm>
            <a:off x="514517" y="1814670"/>
            <a:ext cx="9058108" cy="915129"/>
          </a:xfrm>
        </p:spPr>
        <p:txBody>
          <a:bodyPr/>
          <a:lstStyle/>
          <a:p>
            <a:r>
              <a:rPr lang="en-US" dirty="0"/>
              <a:t>Cascading </a:t>
            </a:r>
            <a:r>
              <a:rPr lang="en-US" dirty="0" smtClean="0"/>
              <a:t>rollbacks and </a:t>
            </a:r>
            <a:r>
              <a:rPr lang="en-US" dirty="0" err="1" smtClean="0"/>
              <a:t>irrecoverability</a:t>
            </a:r>
            <a:r>
              <a:rPr lang="en-US" dirty="0" smtClean="0"/>
              <a:t> </a:t>
            </a:r>
            <a:r>
              <a:rPr lang="en-US" dirty="0"/>
              <a:t>can be </a:t>
            </a:r>
            <a:r>
              <a:rPr lang="en-US" dirty="0" smtClean="0"/>
              <a:t>avoided in 2PL</a:t>
            </a:r>
            <a:endParaRPr lang="en-US" dirty="0"/>
          </a:p>
        </p:txBody>
      </p:sp>
      <p:pic>
        <p:nvPicPr>
          <p:cNvPr id="4" name="Picture 3"/>
          <p:cNvPicPr>
            <a:picLocks noChangeAspect="1"/>
          </p:cNvPicPr>
          <p:nvPr/>
        </p:nvPicPr>
        <p:blipFill>
          <a:blip r:embed="rId2"/>
          <a:stretch>
            <a:fillRect/>
          </a:stretch>
        </p:blipFill>
        <p:spPr>
          <a:xfrm>
            <a:off x="6810207" y="1919287"/>
            <a:ext cx="5286375" cy="4695825"/>
          </a:xfrm>
          <a:prstGeom prst="rect">
            <a:avLst/>
          </a:prstGeom>
        </p:spPr>
      </p:pic>
      <p:graphicFrame>
        <p:nvGraphicFramePr>
          <p:cNvPr id="5" name="Table 4"/>
          <p:cNvGraphicFramePr>
            <a:graphicFrameLocks noGrp="1"/>
          </p:cNvGraphicFramePr>
          <p:nvPr>
            <p:extLst/>
          </p:nvPr>
        </p:nvGraphicFramePr>
        <p:xfrm>
          <a:off x="1719344" y="2635599"/>
          <a:ext cx="2857502" cy="4053840"/>
        </p:xfrm>
        <a:graphic>
          <a:graphicData uri="http://schemas.openxmlformats.org/drawingml/2006/table">
            <a:tbl>
              <a:tblPr firstRow="1" bandRow="1">
                <a:tableStyleId>{2D5ABB26-0587-4C30-8999-92F81FD0307C}</a:tableStyleId>
              </a:tblPr>
              <a:tblGrid>
                <a:gridCol w="1428751"/>
                <a:gridCol w="1428751"/>
              </a:tblGrid>
              <a:tr h="318619">
                <a:tc>
                  <a:txBody>
                    <a:bodyPr/>
                    <a:lstStyle/>
                    <a:p>
                      <a:pPr algn="ctr"/>
                      <a:r>
                        <a:rPr lang="en-US" sz="2000" i="1" dirty="0" smtClean="0">
                          <a:latin typeface="Times New Roman" panose="02020603050405020304" pitchFamily="18" charset="0"/>
                          <a:cs typeface="Times New Roman" panose="02020603050405020304" pitchFamily="18" charset="0"/>
                        </a:rPr>
                        <a:t>T</a:t>
                      </a:r>
                      <a:r>
                        <a:rPr lang="en-US" sz="2000" i="1" baseline="-25000" dirty="0" smtClean="0">
                          <a:latin typeface="Times New Roman" panose="02020603050405020304" pitchFamily="18" charset="0"/>
                          <a:cs typeface="Times New Roman" panose="02020603050405020304" pitchFamily="18" charset="0"/>
                        </a:rPr>
                        <a:t>5</a:t>
                      </a:r>
                      <a:endParaRPr lang="en-US" sz="2000" i="1" baseline="-25000" dirty="0">
                        <a:latin typeface="Times New Roman" panose="02020603050405020304" pitchFamily="18" charset="0"/>
                        <a:cs typeface="Times New Roman" panose="02020603050405020304" pitchFamily="18" charset="0"/>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C7EBFC"/>
                    </a:solidFill>
                  </a:tcPr>
                </a:tc>
                <a:tc>
                  <a:txBody>
                    <a:bodyPr/>
                    <a:lstStyle/>
                    <a:p>
                      <a:pPr algn="ctr"/>
                      <a:r>
                        <a:rPr lang="en-US" sz="2000" i="1" dirty="0" smtClean="0">
                          <a:latin typeface="Times New Roman" panose="02020603050405020304" pitchFamily="18" charset="0"/>
                          <a:cs typeface="Times New Roman" panose="02020603050405020304" pitchFamily="18" charset="0"/>
                        </a:rPr>
                        <a:t>T</a:t>
                      </a:r>
                      <a:r>
                        <a:rPr lang="en-US" sz="2000" i="1" baseline="-25000" dirty="0" smtClean="0">
                          <a:latin typeface="Times New Roman" panose="02020603050405020304" pitchFamily="18" charset="0"/>
                          <a:cs typeface="Times New Roman" panose="02020603050405020304" pitchFamily="18" charset="0"/>
                        </a:rPr>
                        <a:t>6</a:t>
                      </a:r>
                      <a:endParaRPr lang="en-US" sz="2000" i="1" baseline="-25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C7EBFC"/>
                    </a:solidFill>
                  </a:tcPr>
                </a:tc>
              </a:tr>
              <a:tr h="243155">
                <a:tc>
                  <a:txBody>
                    <a:bodyPr/>
                    <a:lstStyle/>
                    <a:p>
                      <a:r>
                        <a:rPr lang="en-US" dirty="0" smtClean="0">
                          <a:latin typeface="Times New Roman" panose="02020603050405020304" pitchFamily="18" charset="0"/>
                          <a:cs typeface="Times New Roman" panose="02020603050405020304" pitchFamily="18" charset="0"/>
                        </a:rPr>
                        <a:t>lock- X(B)</a:t>
                      </a:r>
                      <a:endParaRPr lang="en-US"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r h="232894">
                <a:tc>
                  <a:txBody>
                    <a:bodyPr/>
                    <a:lstStyle/>
                    <a:p>
                      <a:r>
                        <a:rPr lang="en-US" dirty="0" smtClean="0">
                          <a:latin typeface="Times New Roman" panose="02020603050405020304" pitchFamily="18" charset="0"/>
                          <a:cs typeface="Times New Roman" panose="02020603050405020304" pitchFamily="18" charset="0"/>
                        </a:rPr>
                        <a:t>read</a:t>
                      </a:r>
                      <a:r>
                        <a:rPr lang="en-US" baseline="0" dirty="0" smtClean="0">
                          <a:latin typeface="Times New Roman" panose="02020603050405020304" pitchFamily="18" charset="0"/>
                          <a:cs typeface="Times New Roman" panose="02020603050405020304" pitchFamily="18" charset="0"/>
                        </a:rPr>
                        <a:t> (B)</a:t>
                      </a:r>
                    </a:p>
                  </a:txBody>
                  <a:tcPr>
                    <a:lnR w="12700" cap="flat" cmpd="sng" algn="ctr">
                      <a:solidFill>
                        <a:schemeClr val="tx1"/>
                      </a:solidFill>
                      <a:prstDash val="solid"/>
                      <a:round/>
                      <a:headEnd type="none" w="med" len="med"/>
                      <a:tailEnd type="none" w="med" len="med"/>
                    </a:lnR>
                  </a:tcPr>
                </a:tc>
                <a:tc>
                  <a:txBody>
                    <a:bodyPr/>
                    <a:lstStyle/>
                    <a:p>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tcPr>
                </a:tc>
              </a:tr>
              <a:tr h="210034">
                <a:tc>
                  <a:txBody>
                    <a:bodyPr/>
                    <a:lstStyle/>
                    <a:p>
                      <a:r>
                        <a:rPr lang="en-US" baseline="0" dirty="0" smtClean="0">
                          <a:latin typeface="Times New Roman" panose="02020603050405020304" pitchFamily="18" charset="0"/>
                          <a:cs typeface="Times New Roman" panose="02020603050405020304" pitchFamily="18" charset="0"/>
                        </a:rPr>
                        <a:t>write (B)</a:t>
                      </a:r>
                      <a:endParaRPr lang="en-US"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r>
                        <a:rPr lang="en-US" dirty="0" smtClean="0">
                          <a:latin typeface="Times New Roman" panose="02020603050405020304" pitchFamily="18" charset="0"/>
                          <a:cs typeface="Times New Roman" panose="02020603050405020304" pitchFamily="18" charset="0"/>
                        </a:rPr>
                        <a:t>lock-</a:t>
                      </a:r>
                      <a:r>
                        <a:rPr lang="en-US" baseline="0" dirty="0" smtClean="0">
                          <a:latin typeface="Times New Roman" panose="02020603050405020304" pitchFamily="18" charset="0"/>
                          <a:cs typeface="Times New Roman" panose="02020603050405020304" pitchFamily="18" charset="0"/>
                        </a:rPr>
                        <a:t> X(B)</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tcPr>
                </a:tc>
              </a:tr>
              <a:tr h="187174">
                <a:tc>
                  <a:txBody>
                    <a:bodyPr/>
                    <a:lstStyle/>
                    <a:p>
                      <a:endParaRPr lang="en-US"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tcPr>
                </a:tc>
              </a:tr>
              <a:tr h="269089">
                <a:tc>
                  <a:txBody>
                    <a:bodyPr/>
                    <a:lstStyle/>
                    <a:p>
                      <a:endParaRPr lang="en-US"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tcPr>
                </a:tc>
              </a:tr>
              <a:tr h="16050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commit</a:t>
                      </a:r>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tcPr>
                </a:tc>
              </a:tr>
              <a:tr h="24241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unlock</a:t>
                      </a:r>
                      <a:r>
                        <a:rPr lang="en-US" baseline="0" dirty="0" smtClean="0">
                          <a:latin typeface="Times New Roman" panose="02020603050405020304" pitchFamily="18" charset="0"/>
                          <a:cs typeface="Times New Roman" panose="02020603050405020304" pitchFamily="18" charset="0"/>
                        </a:rPr>
                        <a:t> (B)</a:t>
                      </a:r>
                      <a:endParaRPr lang="en-US" dirty="0" smtClean="0">
                        <a:latin typeface="Times New Roman" panose="02020603050405020304" pitchFamily="18" charset="0"/>
                        <a:cs typeface="Times New Roman" panose="02020603050405020304" pitchFamily="18" charset="0"/>
                      </a:endParaRPr>
                    </a:p>
                  </a:txBody>
                  <a:tcPr anchor="ct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tcPr>
                </a:tc>
              </a:tr>
              <a:tr h="190984">
                <a:tc>
                  <a:txBody>
                    <a:bodyPr/>
                    <a:lstStyle/>
                    <a:p>
                      <a:pPr algn="ctr"/>
                      <a:endParaRPr lang="en-US" dirty="0">
                        <a:latin typeface="Times New Roman" panose="02020603050405020304" pitchFamily="18" charset="0"/>
                        <a:cs typeface="Times New Roman" panose="02020603050405020304" pitchFamily="18" charset="0"/>
                      </a:endParaRPr>
                    </a:p>
                  </a:txBody>
                  <a:tcPr anchor="ctr">
                    <a:lnR w="12700" cap="flat" cmpd="sng" algn="ctr">
                      <a:solidFill>
                        <a:schemeClr val="tx1"/>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read</a:t>
                      </a:r>
                      <a:r>
                        <a:rPr lang="en-US" baseline="0" dirty="0" smtClean="0">
                          <a:latin typeface="Times New Roman" panose="02020603050405020304" pitchFamily="18" charset="0"/>
                          <a:cs typeface="Times New Roman" panose="02020603050405020304" pitchFamily="18" charset="0"/>
                        </a:rPr>
                        <a:t> (B)</a:t>
                      </a:r>
                      <a:endParaRPr lang="en-US" dirty="0" smtClean="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tcPr>
                </a:tc>
              </a:tr>
              <a:tr h="139549">
                <a:tc>
                  <a:txBody>
                    <a:bodyPr/>
                    <a:lstStyle/>
                    <a:p>
                      <a:pPr algn="ctr"/>
                      <a:endParaRPr lang="en-US" dirty="0">
                        <a:latin typeface="Times New Roman" panose="02020603050405020304" pitchFamily="18" charset="0"/>
                        <a:cs typeface="Times New Roman" panose="02020603050405020304" pitchFamily="18" charset="0"/>
                      </a:endParaRPr>
                    </a:p>
                  </a:txBody>
                  <a:tcPr anchor="ctr">
                    <a:lnR w="12700" cap="flat" cmpd="sng" algn="ctr">
                      <a:solidFill>
                        <a:schemeClr val="tx1"/>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write (B)</a:t>
                      </a:r>
                    </a:p>
                  </a:txBody>
                  <a:tcPr>
                    <a:lnL w="12700" cap="flat" cmpd="sng" algn="ctr">
                      <a:solidFill>
                        <a:schemeClr val="tx1"/>
                      </a:solidFill>
                      <a:prstDash val="solid"/>
                      <a:round/>
                      <a:headEnd type="none" w="med" len="med"/>
                      <a:tailEnd type="none" w="med" len="med"/>
                    </a:lnL>
                  </a:tcPr>
                </a:tc>
              </a:tr>
              <a:tr h="0">
                <a:tc>
                  <a:txBody>
                    <a:bodyPr/>
                    <a:lstStyle/>
                    <a:p>
                      <a:endParaRPr lang="en-US"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commit</a:t>
                      </a:r>
                    </a:p>
                  </a:txBody>
                  <a:tcPr>
                    <a:lnL w="12700" cap="flat" cmpd="sng" algn="ctr">
                      <a:solidFill>
                        <a:schemeClr val="tx1"/>
                      </a:solid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1350695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a:xfrm>
            <a:off x="537583" y="781050"/>
            <a:ext cx="10772775" cy="952500"/>
          </a:xfrm>
        </p:spPr>
        <p:txBody>
          <a:bodyPr>
            <a:normAutofit/>
          </a:bodyPr>
          <a:lstStyle/>
          <a:p>
            <a:pPr algn="just">
              <a:defRPr/>
            </a:pPr>
            <a:r>
              <a:rPr lang="en-US" altLang="en-US" dirty="0"/>
              <a:t>Timestamping ordering protocol</a:t>
            </a:r>
            <a:endParaRPr lang="en-US" altLang="en-US" sz="9600" dirty="0" smtClean="0"/>
          </a:p>
        </p:txBody>
      </p:sp>
      <p:sp>
        <p:nvSpPr>
          <p:cNvPr id="299011" name="Rectangle 3"/>
          <p:cNvSpPr>
            <a:spLocks noGrp="1" noChangeArrowheads="1"/>
          </p:cNvSpPr>
          <p:nvPr>
            <p:ph idx="1"/>
          </p:nvPr>
        </p:nvSpPr>
        <p:spPr>
          <a:xfrm>
            <a:off x="537583" y="2307960"/>
            <a:ext cx="11044817" cy="4311916"/>
          </a:xfrm>
        </p:spPr>
        <p:txBody>
          <a:bodyPr>
            <a:normAutofit/>
          </a:bodyPr>
          <a:lstStyle/>
          <a:p>
            <a:pPr algn="just"/>
            <a:endParaRPr lang="en-US" altLang="en-US" sz="2000" dirty="0" smtClean="0">
              <a:ea typeface="ＭＳ Ｐゴシック" pitchFamily="34" charset="-128"/>
            </a:endParaRPr>
          </a:p>
          <a:p>
            <a:pPr algn="just"/>
            <a:r>
              <a:rPr lang="en-US" altLang="en-US" sz="2000" dirty="0">
                <a:ea typeface="ＭＳ Ｐゴシック" pitchFamily="34" charset="-128"/>
              </a:rPr>
              <a:t>Transactions ordered globally so that older transactions, transactions with </a:t>
            </a:r>
            <a:r>
              <a:rPr lang="en-US" altLang="en-US" sz="2000" i="1" dirty="0">
                <a:ea typeface="ＭＳ Ｐゴシック" pitchFamily="34" charset="-128"/>
              </a:rPr>
              <a:t>smaller </a:t>
            </a:r>
            <a:r>
              <a:rPr lang="en-US" altLang="en-US" sz="2000" dirty="0">
                <a:ea typeface="ＭＳ Ｐゴシック" pitchFamily="34" charset="-128"/>
              </a:rPr>
              <a:t>timestamps, get priority in the event of conflict.</a:t>
            </a:r>
          </a:p>
          <a:p>
            <a:pPr algn="just"/>
            <a:endParaRPr lang="en-US" altLang="en-US" sz="2000" dirty="0">
              <a:ea typeface="ＭＳ Ｐゴシック" pitchFamily="34" charset="-128"/>
            </a:endParaRPr>
          </a:p>
          <a:p>
            <a:pPr algn="just"/>
            <a:r>
              <a:rPr lang="en-US" altLang="en-US" sz="2000" dirty="0" smtClean="0">
                <a:ea typeface="ＭＳ Ｐゴシック" pitchFamily="34" charset="-128"/>
              </a:rPr>
              <a:t>Timestamp </a:t>
            </a:r>
            <a:r>
              <a:rPr lang="en-US" altLang="en-US" sz="2000" dirty="0">
                <a:ea typeface="ＭＳ Ｐゴシック" pitchFamily="34" charset="-128"/>
              </a:rPr>
              <a:t>is a unique identifier created by DBMS that indicates relative starting time of a transaction. Can be generated by using system clock at time transaction started, or by incrementing a logical counter every time a new transaction starts. </a:t>
            </a:r>
          </a:p>
          <a:p>
            <a:pPr algn="just"/>
            <a:endParaRPr lang="en-US" altLang="en-US" sz="2000" dirty="0" smtClean="0">
              <a:ea typeface="ＭＳ Ｐゴシック" pitchFamily="34" charset="-128"/>
            </a:endParaRPr>
          </a:p>
          <a:p>
            <a:pPr algn="just"/>
            <a:r>
              <a:rPr lang="en-US" altLang="en-US" sz="2000" dirty="0" smtClean="0">
                <a:ea typeface="ＭＳ Ｐゴシック" pitchFamily="34" charset="-128"/>
              </a:rPr>
              <a:t>Conflict is resolved by rolling back and restarting transaction.</a:t>
            </a:r>
          </a:p>
          <a:p>
            <a:pPr algn="just"/>
            <a:endParaRPr lang="en-US" altLang="en-US" sz="2000" dirty="0" smtClean="0">
              <a:ea typeface="ＭＳ Ｐゴシック" pitchFamily="34" charset="-128"/>
            </a:endParaRPr>
          </a:p>
          <a:p>
            <a:pPr algn="just"/>
            <a:r>
              <a:rPr lang="en-US" altLang="en-US" sz="2000" dirty="0" smtClean="0">
                <a:ea typeface="ＭＳ Ｐゴシック" pitchFamily="34" charset="-128"/>
              </a:rPr>
              <a:t>No locks so no deadlock. </a:t>
            </a:r>
          </a:p>
          <a:p>
            <a:pPr algn="just"/>
            <a:endParaRPr lang="en-US" altLang="en-US" sz="2000" dirty="0" smtClean="0">
              <a:ea typeface="ＭＳ Ｐゴシック" pitchFamily="34" charset="-128"/>
            </a:endParaRPr>
          </a:p>
          <a:p>
            <a:pPr algn="just"/>
            <a:endParaRPr lang="en-US" altLang="en-US" dirty="0" smtClean="0">
              <a:ea typeface="ＭＳ Ｐゴシック" pitchFamily="34" charset="-128"/>
            </a:endParaRPr>
          </a:p>
        </p:txBody>
      </p:sp>
    </p:spTree>
    <p:extLst>
      <p:ext uri="{BB962C8B-B14F-4D97-AF65-F5344CB8AC3E}">
        <p14:creationId xmlns:p14="http://schemas.microsoft.com/office/powerpoint/2010/main" val="2879975188"/>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90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901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901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90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1"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normAutofit/>
          </a:bodyPr>
          <a:lstStyle/>
          <a:p>
            <a:pPr algn="just">
              <a:defRPr/>
            </a:pPr>
            <a:r>
              <a:rPr lang="en-US" altLang="en-US" dirty="0" smtClean="0"/>
              <a:t>Timestamping ordering protocol</a:t>
            </a:r>
            <a:endParaRPr lang="en-US" altLang="en-US" sz="9600" dirty="0" smtClean="0"/>
          </a:p>
        </p:txBody>
      </p:sp>
      <p:sp>
        <p:nvSpPr>
          <p:cNvPr id="301059" name="Rectangle 3"/>
          <p:cNvSpPr>
            <a:spLocks noGrp="1" noChangeArrowheads="1"/>
          </p:cNvSpPr>
          <p:nvPr>
            <p:ph idx="1"/>
          </p:nvPr>
        </p:nvSpPr>
        <p:spPr>
          <a:xfrm>
            <a:off x="581192" y="1944556"/>
            <a:ext cx="11029616" cy="4655454"/>
          </a:xfrm>
        </p:spPr>
        <p:txBody>
          <a:bodyPr/>
          <a:lstStyle/>
          <a:p>
            <a:pPr>
              <a:lnSpc>
                <a:spcPct val="110000"/>
              </a:lnSpc>
            </a:pPr>
            <a:r>
              <a:rPr lang="en-US" altLang="en-US" sz="2000" dirty="0" smtClean="0">
                <a:ea typeface="ＭＳ Ｐゴシック" pitchFamily="34" charset="-128"/>
              </a:rPr>
              <a:t>Each </a:t>
            </a:r>
            <a:r>
              <a:rPr lang="en-US" altLang="en-US" sz="2000" dirty="0">
                <a:ea typeface="ＭＳ Ｐゴシック" pitchFamily="34" charset="-128"/>
              </a:rPr>
              <a:t>transaction is issued a timestamp when it enters the system. If an old transaction </a:t>
            </a:r>
            <a:r>
              <a:rPr lang="en-US" altLang="en-US" sz="2000" i="1" dirty="0" err="1">
                <a:ea typeface="ＭＳ Ｐゴシック" panose="020B0600070205080204" pitchFamily="34" charset="-128"/>
              </a:rPr>
              <a:t>T</a:t>
            </a:r>
            <a:r>
              <a:rPr lang="en-US" altLang="en-US" sz="2000" i="1" baseline="-25000" dirty="0" err="1">
                <a:ea typeface="ＭＳ Ｐゴシック" panose="020B0600070205080204" pitchFamily="34" charset="-128"/>
              </a:rPr>
              <a:t>i</a:t>
            </a:r>
            <a:r>
              <a:rPr lang="en-US" altLang="en-US" sz="2000" dirty="0">
                <a:ea typeface="ＭＳ Ｐゴシック" panose="020B0600070205080204" pitchFamily="34" charset="-128"/>
              </a:rPr>
              <a:t> has time-stamp TS(</a:t>
            </a:r>
            <a:r>
              <a:rPr lang="en-US" altLang="en-US" sz="2000" i="1" dirty="0" err="1">
                <a:ea typeface="ＭＳ Ｐゴシック" panose="020B0600070205080204" pitchFamily="34" charset="-128"/>
              </a:rPr>
              <a:t>T</a:t>
            </a:r>
            <a:r>
              <a:rPr lang="en-US" altLang="en-US" sz="2000" i="1" baseline="-25000" dirty="0" err="1">
                <a:ea typeface="ＭＳ Ｐゴシック" panose="020B0600070205080204" pitchFamily="34" charset="-128"/>
              </a:rPr>
              <a:t>i</a:t>
            </a:r>
            <a:r>
              <a:rPr lang="en-US" altLang="en-US" sz="2000" dirty="0">
                <a:ea typeface="ＭＳ Ｐゴシック" panose="020B0600070205080204" pitchFamily="34" charset="-128"/>
              </a:rPr>
              <a:t>), a new transaction </a:t>
            </a:r>
            <a:r>
              <a:rPr lang="en-US" altLang="en-US" sz="2000" i="1" dirty="0" err="1">
                <a:ea typeface="ＭＳ Ｐゴシック" panose="020B0600070205080204" pitchFamily="34" charset="-128"/>
              </a:rPr>
              <a:t>T</a:t>
            </a:r>
            <a:r>
              <a:rPr lang="en-US" altLang="en-US" sz="2000" i="1" baseline="-25000" dirty="0" err="1">
                <a:ea typeface="ＭＳ Ｐゴシック" panose="020B0600070205080204" pitchFamily="34" charset="-128"/>
              </a:rPr>
              <a:t>j</a:t>
            </a:r>
            <a:r>
              <a:rPr lang="en-US" altLang="en-US" sz="2000" dirty="0">
                <a:ea typeface="ＭＳ Ｐゴシック" panose="020B0600070205080204" pitchFamily="34" charset="-128"/>
              </a:rPr>
              <a:t> is assigned time-stamp TS(</a:t>
            </a:r>
            <a:r>
              <a:rPr lang="en-US" altLang="en-US" sz="2000" i="1" dirty="0" err="1">
                <a:ea typeface="ＭＳ Ｐゴシック" panose="020B0600070205080204" pitchFamily="34" charset="-128"/>
              </a:rPr>
              <a:t>T</a:t>
            </a:r>
            <a:r>
              <a:rPr lang="en-US" altLang="en-US" sz="2000" i="1" baseline="-25000" dirty="0" err="1">
                <a:ea typeface="ＭＳ Ｐゴシック" panose="020B0600070205080204" pitchFamily="34" charset="-128"/>
              </a:rPr>
              <a:t>j</a:t>
            </a:r>
            <a:r>
              <a:rPr lang="en-US" altLang="en-US" sz="2000" dirty="0">
                <a:ea typeface="ＭＳ Ｐゴシック" panose="020B0600070205080204" pitchFamily="34" charset="-128"/>
              </a:rPr>
              <a:t>) such that TS(</a:t>
            </a:r>
            <a:r>
              <a:rPr lang="en-US" altLang="en-US" sz="2000" i="1" dirty="0" err="1">
                <a:ea typeface="ＭＳ Ｐゴシック" panose="020B0600070205080204" pitchFamily="34" charset="-128"/>
              </a:rPr>
              <a:t>T</a:t>
            </a:r>
            <a:r>
              <a:rPr lang="en-US" altLang="en-US" sz="2000" i="1" baseline="-25000" dirty="0" err="1">
                <a:ea typeface="ＭＳ Ｐゴシック" panose="020B0600070205080204" pitchFamily="34" charset="-128"/>
              </a:rPr>
              <a:t>i</a:t>
            </a:r>
            <a:r>
              <a:rPr lang="en-US" altLang="en-US" sz="2000" dirty="0">
                <a:ea typeface="ＭＳ Ｐゴシック" panose="020B0600070205080204" pitchFamily="34" charset="-128"/>
              </a:rPr>
              <a:t>) &lt;TS(</a:t>
            </a:r>
            <a:r>
              <a:rPr lang="en-US" altLang="en-US" sz="2000" i="1" dirty="0" err="1">
                <a:ea typeface="ＭＳ Ｐゴシック" panose="020B0600070205080204" pitchFamily="34" charset="-128"/>
              </a:rPr>
              <a:t>T</a:t>
            </a:r>
            <a:r>
              <a:rPr lang="en-US" altLang="en-US" sz="2000" i="1" baseline="-25000" dirty="0" err="1">
                <a:ea typeface="ＭＳ Ｐゴシック" panose="020B0600070205080204" pitchFamily="34" charset="-128"/>
              </a:rPr>
              <a:t>j</a:t>
            </a:r>
            <a:r>
              <a:rPr lang="en-US" altLang="en-US" sz="2000" dirty="0">
                <a:ea typeface="ＭＳ Ｐゴシック" panose="020B0600070205080204" pitchFamily="34" charset="-128"/>
              </a:rPr>
              <a:t>). </a:t>
            </a:r>
            <a:endParaRPr lang="en-US" altLang="en-US" sz="2000" dirty="0" smtClean="0">
              <a:ea typeface="ＭＳ Ｐゴシック" panose="020B0600070205080204" pitchFamily="34" charset="-128"/>
            </a:endParaRPr>
          </a:p>
          <a:p>
            <a:pPr>
              <a:lnSpc>
                <a:spcPct val="110000"/>
              </a:lnSpc>
            </a:pPr>
            <a:endParaRPr lang="en-US" altLang="en-US" sz="2000" dirty="0">
              <a:ea typeface="ＭＳ Ｐゴシック" panose="020B0600070205080204" pitchFamily="34" charset="-128"/>
            </a:endParaRPr>
          </a:p>
          <a:p>
            <a:pPr>
              <a:lnSpc>
                <a:spcPct val="110000"/>
              </a:lnSpc>
            </a:pPr>
            <a:r>
              <a:rPr lang="en-US" altLang="en-US" sz="2000" dirty="0" smtClean="0">
                <a:ea typeface="ＭＳ Ｐゴシック" panose="020B0600070205080204" pitchFamily="34" charset="-128"/>
              </a:rPr>
              <a:t>In </a:t>
            </a:r>
            <a:r>
              <a:rPr lang="en-US" altLang="en-US" sz="2000" dirty="0">
                <a:ea typeface="ＭＳ Ｐゴシック" panose="020B0600070205080204" pitchFamily="34" charset="-128"/>
              </a:rPr>
              <a:t>order to assure such behavior, the protocol maintains for each data </a:t>
            </a:r>
            <a:r>
              <a:rPr lang="en-US" altLang="en-US" sz="2000" i="1" dirty="0">
                <a:ea typeface="ＭＳ Ｐゴシック" panose="020B0600070205080204" pitchFamily="34" charset="-128"/>
              </a:rPr>
              <a:t>Q </a:t>
            </a:r>
            <a:r>
              <a:rPr lang="en-US" altLang="en-US" sz="2000" dirty="0">
                <a:ea typeface="ＭＳ Ｐゴシック" panose="020B0600070205080204" pitchFamily="34" charset="-128"/>
              </a:rPr>
              <a:t>two timestamp values:</a:t>
            </a:r>
          </a:p>
          <a:p>
            <a:pPr lvl="1">
              <a:lnSpc>
                <a:spcPct val="110000"/>
              </a:lnSpc>
            </a:pPr>
            <a:r>
              <a:rPr lang="en-US" altLang="en-US" sz="2000" b="1" dirty="0">
                <a:ea typeface="ＭＳ Ｐゴシック" panose="020B0600070205080204" pitchFamily="34" charset="-128"/>
              </a:rPr>
              <a:t>W-timestamp</a:t>
            </a:r>
            <a:r>
              <a:rPr lang="en-US" altLang="en-US" sz="2000" dirty="0">
                <a:ea typeface="ＭＳ Ｐゴシック" panose="020B0600070205080204" pitchFamily="34" charset="-128"/>
              </a:rPr>
              <a:t>(</a:t>
            </a:r>
            <a:r>
              <a:rPr lang="en-US" altLang="en-US" sz="2000" i="1" dirty="0">
                <a:ea typeface="ＭＳ Ｐゴシック" panose="020B0600070205080204" pitchFamily="34" charset="-128"/>
              </a:rPr>
              <a:t>Q</a:t>
            </a:r>
            <a:r>
              <a:rPr lang="en-US" altLang="en-US" sz="2000" dirty="0">
                <a:ea typeface="ＭＳ Ｐゴシック" panose="020B0600070205080204" pitchFamily="34" charset="-128"/>
              </a:rPr>
              <a:t>) is the largest time-stamp of any transaction that executed </a:t>
            </a:r>
            <a:r>
              <a:rPr lang="en-US" altLang="en-US" sz="2000" b="1" dirty="0">
                <a:ea typeface="ＭＳ Ｐゴシック" panose="020B0600070205080204" pitchFamily="34" charset="-128"/>
              </a:rPr>
              <a:t>write</a:t>
            </a:r>
            <a:r>
              <a:rPr lang="en-US" altLang="en-US" sz="2000" dirty="0">
                <a:ea typeface="ＭＳ Ｐゴシック" panose="020B0600070205080204" pitchFamily="34" charset="-128"/>
              </a:rPr>
              <a:t>(</a:t>
            </a:r>
            <a:r>
              <a:rPr lang="en-US" altLang="en-US" sz="2000" i="1" dirty="0">
                <a:ea typeface="ＭＳ Ｐゴシック" panose="020B0600070205080204" pitchFamily="34" charset="-128"/>
              </a:rPr>
              <a:t>Q</a:t>
            </a:r>
            <a:r>
              <a:rPr lang="en-US" altLang="en-US" sz="2000" dirty="0">
                <a:ea typeface="ＭＳ Ｐゴシック" panose="020B0600070205080204" pitchFamily="34" charset="-128"/>
              </a:rPr>
              <a:t>) successfully</a:t>
            </a:r>
            <a:r>
              <a:rPr lang="en-US" altLang="en-US" sz="2000" dirty="0" smtClean="0">
                <a:ea typeface="ＭＳ Ｐゴシック" panose="020B0600070205080204" pitchFamily="34" charset="-128"/>
              </a:rPr>
              <a:t>.</a:t>
            </a:r>
            <a:endParaRPr lang="en-US" altLang="en-US" sz="2000" dirty="0">
              <a:ea typeface="ＭＳ Ｐゴシック" panose="020B0600070205080204" pitchFamily="34" charset="-128"/>
            </a:endParaRPr>
          </a:p>
          <a:p>
            <a:pPr lvl="1">
              <a:lnSpc>
                <a:spcPct val="110000"/>
              </a:lnSpc>
            </a:pPr>
            <a:r>
              <a:rPr lang="en-US" altLang="en-US" sz="2000" b="1" dirty="0">
                <a:ea typeface="ＭＳ Ｐゴシック" panose="020B0600070205080204" pitchFamily="34" charset="-128"/>
              </a:rPr>
              <a:t>R-timestamp</a:t>
            </a:r>
            <a:r>
              <a:rPr lang="en-US" altLang="en-US" sz="2000" dirty="0">
                <a:ea typeface="ＭＳ Ｐゴシック" panose="020B0600070205080204" pitchFamily="34" charset="-128"/>
              </a:rPr>
              <a:t>(</a:t>
            </a:r>
            <a:r>
              <a:rPr lang="en-US" altLang="en-US" sz="2000" i="1" dirty="0">
                <a:ea typeface="ＭＳ Ｐゴシック" panose="020B0600070205080204" pitchFamily="34" charset="-128"/>
              </a:rPr>
              <a:t>Q</a:t>
            </a:r>
            <a:r>
              <a:rPr lang="en-US" altLang="en-US" sz="2000" dirty="0">
                <a:ea typeface="ＭＳ Ｐゴシック" panose="020B0600070205080204" pitchFamily="34" charset="-128"/>
              </a:rPr>
              <a:t>) is the largest time-stamp of any transaction that executed </a:t>
            </a:r>
            <a:r>
              <a:rPr lang="en-US" altLang="en-US" sz="2000" b="1" dirty="0">
                <a:ea typeface="ＭＳ Ｐゴシック" panose="020B0600070205080204" pitchFamily="34" charset="-128"/>
              </a:rPr>
              <a:t>read</a:t>
            </a:r>
            <a:r>
              <a:rPr lang="en-US" altLang="en-US" sz="2000" dirty="0">
                <a:ea typeface="ＭＳ Ｐゴシック" panose="020B0600070205080204" pitchFamily="34" charset="-128"/>
              </a:rPr>
              <a:t>(</a:t>
            </a:r>
            <a:r>
              <a:rPr lang="en-US" altLang="en-US" sz="2000" i="1" dirty="0">
                <a:ea typeface="ＭＳ Ｐゴシック" panose="020B0600070205080204" pitchFamily="34" charset="-128"/>
              </a:rPr>
              <a:t>Q</a:t>
            </a:r>
            <a:r>
              <a:rPr lang="en-US" altLang="en-US" sz="2000" dirty="0">
                <a:ea typeface="ＭＳ Ｐゴシック" panose="020B0600070205080204" pitchFamily="34" charset="-128"/>
              </a:rPr>
              <a:t>) successfully.</a:t>
            </a:r>
          </a:p>
          <a:p>
            <a:pPr lvl="1" algn="just">
              <a:lnSpc>
                <a:spcPct val="90000"/>
              </a:lnSpc>
            </a:pPr>
            <a:endParaRPr lang="en-US" altLang="en-US" dirty="0" smtClean="0">
              <a:ea typeface="ＭＳ Ｐゴシック" pitchFamily="34" charset="-128"/>
            </a:endParaRPr>
          </a:p>
        </p:txBody>
      </p:sp>
    </p:spTree>
    <p:extLst>
      <p:ext uri="{BB962C8B-B14F-4D97-AF65-F5344CB8AC3E}">
        <p14:creationId xmlns:p14="http://schemas.microsoft.com/office/powerpoint/2010/main" val="2965903338"/>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10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10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105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10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876467" y="2332896"/>
            <a:ext cx="3743158" cy="4191729"/>
          </a:xfrm>
        </p:spPr>
        <p:txBody>
          <a:bodyPr>
            <a:normAutofit/>
          </a:bodyPr>
          <a:lstStyle/>
          <a:p>
            <a:pPr marL="0" indent="0">
              <a:buNone/>
            </a:pPr>
            <a:r>
              <a:rPr lang="en-US" sz="2000" dirty="0" smtClean="0"/>
              <a:t> T1 </a:t>
            </a:r>
            <a:r>
              <a:rPr lang="en-US" sz="2000" dirty="0" smtClean="0">
                <a:sym typeface="Wingdings" panose="05000000000000000000" pitchFamily="2" charset="2"/>
              </a:rPr>
              <a:t> older 			TS(10)</a:t>
            </a:r>
          </a:p>
          <a:p>
            <a:pPr marL="0" indent="0">
              <a:buNone/>
            </a:pPr>
            <a:r>
              <a:rPr lang="en-US" sz="2000" dirty="0" smtClean="0">
                <a:sym typeface="Wingdings" panose="05000000000000000000" pitchFamily="2" charset="2"/>
              </a:rPr>
              <a:t>T2   younger 		TS (20)</a:t>
            </a:r>
          </a:p>
          <a:p>
            <a:pPr marL="0" indent="0">
              <a:buNone/>
            </a:pPr>
            <a:endParaRPr lang="en-US" sz="2000" dirty="0" smtClean="0">
              <a:sym typeface="Wingdings" panose="05000000000000000000" pitchFamily="2" charset="2"/>
            </a:endParaRPr>
          </a:p>
          <a:p>
            <a:pPr marL="0" indent="0">
              <a:buNone/>
            </a:pPr>
            <a:r>
              <a:rPr lang="en-US" sz="2000" dirty="0" smtClean="0">
                <a:sym typeface="Wingdings" panose="05000000000000000000" pitchFamily="2" charset="2"/>
              </a:rPr>
              <a:t>	    T1		   T2</a:t>
            </a:r>
          </a:p>
          <a:p>
            <a:pPr marL="0" indent="0">
              <a:buNone/>
            </a:pPr>
            <a:r>
              <a:rPr lang="en-US" sz="2000" dirty="0" smtClean="0">
                <a:sym typeface="Wingdings" panose="05000000000000000000" pitchFamily="2" charset="2"/>
              </a:rPr>
              <a:t>	Read(X)</a:t>
            </a:r>
          </a:p>
          <a:p>
            <a:pPr marL="0" indent="0">
              <a:buNone/>
            </a:pPr>
            <a:r>
              <a:rPr lang="en-US" sz="2000" dirty="0">
                <a:sym typeface="Wingdings" panose="05000000000000000000" pitchFamily="2" charset="2"/>
              </a:rPr>
              <a:t> </a:t>
            </a:r>
            <a:r>
              <a:rPr lang="en-US" sz="2000" dirty="0" smtClean="0">
                <a:sym typeface="Wingdings" panose="05000000000000000000" pitchFamily="2" charset="2"/>
              </a:rPr>
              <a:t>				Read(X)</a:t>
            </a:r>
          </a:p>
          <a:p>
            <a:pPr marL="0" indent="0">
              <a:buNone/>
            </a:pPr>
            <a:endParaRPr lang="en-US" sz="2000" dirty="0" smtClean="0">
              <a:sym typeface="Wingdings" panose="05000000000000000000" pitchFamily="2" charset="2"/>
            </a:endParaRPr>
          </a:p>
          <a:p>
            <a:pPr marL="0" indent="0">
              <a:buNone/>
            </a:pPr>
            <a:r>
              <a:rPr lang="en-US" sz="2000" dirty="0" err="1" smtClean="0">
                <a:sym typeface="Wingdings" panose="05000000000000000000" pitchFamily="2" charset="2"/>
              </a:rPr>
              <a:t>ReadTimeStamp</a:t>
            </a:r>
            <a:r>
              <a:rPr lang="en-US" sz="2000" dirty="0" smtClean="0">
                <a:sym typeface="Wingdings" panose="05000000000000000000" pitchFamily="2" charset="2"/>
              </a:rPr>
              <a:t> :  RTS(20)</a:t>
            </a:r>
          </a:p>
          <a:p>
            <a:pPr marL="0" indent="0">
              <a:buNone/>
            </a:pPr>
            <a:endParaRPr lang="en-US" sz="2000" dirty="0" smtClean="0">
              <a:sym typeface="Wingdings" panose="05000000000000000000" pitchFamily="2" charset="2"/>
            </a:endParaRPr>
          </a:p>
          <a:p>
            <a:pPr marL="0" indent="0">
              <a:buNone/>
            </a:pPr>
            <a:endParaRPr lang="en-US" sz="2000" dirty="0" smtClean="0">
              <a:sym typeface="Wingdings" panose="05000000000000000000" pitchFamily="2" charset="2"/>
            </a:endParaRPr>
          </a:p>
        </p:txBody>
      </p:sp>
      <p:sp>
        <p:nvSpPr>
          <p:cNvPr id="6" name="Content Placeholder 2"/>
          <p:cNvSpPr txBox="1">
            <a:spLocks/>
          </p:cNvSpPr>
          <p:nvPr/>
        </p:nvSpPr>
        <p:spPr>
          <a:xfrm>
            <a:off x="6362867" y="2332895"/>
            <a:ext cx="3743158" cy="4191729"/>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2000" dirty="0" smtClean="0"/>
              <a:t> T1 </a:t>
            </a:r>
            <a:r>
              <a:rPr lang="en-US" sz="2000" dirty="0" smtClean="0">
                <a:sym typeface="Wingdings" panose="05000000000000000000" pitchFamily="2" charset="2"/>
              </a:rPr>
              <a:t> older 			TS(10)</a:t>
            </a:r>
          </a:p>
          <a:p>
            <a:pPr marL="0" indent="0">
              <a:buFont typeface="Wingdings 2" panose="05020102010507070707" pitchFamily="18" charset="2"/>
              <a:buNone/>
            </a:pPr>
            <a:r>
              <a:rPr lang="en-US" sz="2000" dirty="0" smtClean="0">
                <a:sym typeface="Wingdings" panose="05000000000000000000" pitchFamily="2" charset="2"/>
              </a:rPr>
              <a:t>T2   younger 		TS (20)</a:t>
            </a:r>
          </a:p>
          <a:p>
            <a:pPr marL="0" indent="0">
              <a:buFont typeface="Wingdings 2" panose="05020102010507070707" pitchFamily="18" charset="2"/>
              <a:buNone/>
            </a:pPr>
            <a:endParaRPr lang="en-US" sz="2000" dirty="0" smtClean="0">
              <a:sym typeface="Wingdings" panose="05000000000000000000" pitchFamily="2" charset="2"/>
            </a:endParaRPr>
          </a:p>
          <a:p>
            <a:pPr marL="0" indent="0">
              <a:buFont typeface="Wingdings 2" panose="05020102010507070707" pitchFamily="18" charset="2"/>
              <a:buNone/>
            </a:pPr>
            <a:r>
              <a:rPr lang="en-US" sz="2000" dirty="0" smtClean="0">
                <a:sym typeface="Wingdings" panose="05000000000000000000" pitchFamily="2" charset="2"/>
              </a:rPr>
              <a:t>	    T1		   T2</a:t>
            </a:r>
          </a:p>
          <a:p>
            <a:pPr marL="0" indent="0">
              <a:buFont typeface="Wingdings 2" panose="05020102010507070707" pitchFamily="18" charset="2"/>
              <a:buNone/>
            </a:pPr>
            <a:r>
              <a:rPr lang="en-US" sz="2000" dirty="0" smtClean="0">
                <a:sym typeface="Wingdings" panose="05000000000000000000" pitchFamily="2" charset="2"/>
              </a:rPr>
              <a:t>				write (X)</a:t>
            </a:r>
          </a:p>
          <a:p>
            <a:pPr marL="0" indent="0">
              <a:buFont typeface="Wingdings 2" panose="05020102010507070707" pitchFamily="18" charset="2"/>
              <a:buNone/>
            </a:pPr>
            <a:r>
              <a:rPr lang="en-US" sz="2000" dirty="0" smtClean="0">
                <a:sym typeface="Wingdings" panose="05000000000000000000" pitchFamily="2" charset="2"/>
              </a:rPr>
              <a:t> 	write(X)</a:t>
            </a:r>
          </a:p>
          <a:p>
            <a:pPr marL="0" indent="0">
              <a:buFont typeface="Wingdings 2" panose="05020102010507070707" pitchFamily="18" charset="2"/>
              <a:buNone/>
            </a:pPr>
            <a:endParaRPr lang="en-US" sz="2000" dirty="0" smtClean="0">
              <a:sym typeface="Wingdings" panose="05000000000000000000" pitchFamily="2" charset="2"/>
            </a:endParaRPr>
          </a:p>
          <a:p>
            <a:pPr marL="0" indent="0">
              <a:buFont typeface="Wingdings 2" panose="05020102010507070707" pitchFamily="18" charset="2"/>
              <a:buNone/>
            </a:pPr>
            <a:r>
              <a:rPr lang="en-US" sz="2000" dirty="0" err="1" smtClean="0">
                <a:sym typeface="Wingdings" panose="05000000000000000000" pitchFamily="2" charset="2"/>
              </a:rPr>
              <a:t>WriteTimeStamp</a:t>
            </a:r>
            <a:r>
              <a:rPr lang="en-US" sz="2000" dirty="0" smtClean="0">
                <a:sym typeface="Wingdings" panose="05000000000000000000" pitchFamily="2" charset="2"/>
              </a:rPr>
              <a:t> :  WTS(10)</a:t>
            </a:r>
          </a:p>
          <a:p>
            <a:pPr marL="0" indent="0">
              <a:buFont typeface="Wingdings 2" panose="05020102010507070707" pitchFamily="18" charset="2"/>
              <a:buNone/>
            </a:pPr>
            <a:endParaRPr lang="en-US" sz="2000" dirty="0" smtClean="0">
              <a:sym typeface="Wingdings" panose="05000000000000000000" pitchFamily="2" charset="2"/>
            </a:endParaRPr>
          </a:p>
          <a:p>
            <a:pPr marL="0" indent="0">
              <a:buFont typeface="Wingdings 2" panose="05020102010507070707" pitchFamily="18" charset="2"/>
              <a:buNone/>
            </a:pPr>
            <a:endParaRPr lang="en-US" sz="2000" dirty="0" smtClean="0">
              <a:sym typeface="Wingdings" panose="05000000000000000000" pitchFamily="2" charset="2"/>
            </a:endParaRPr>
          </a:p>
        </p:txBody>
      </p:sp>
    </p:spTree>
    <p:extLst>
      <p:ext uri="{BB962C8B-B14F-4D97-AF65-F5344CB8AC3E}">
        <p14:creationId xmlns:p14="http://schemas.microsoft.com/office/powerpoint/2010/main" val="8049702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Timestamping- Read (x)</a:t>
            </a:r>
            <a:endParaRPr lang="en-US" dirty="0"/>
          </a:p>
        </p:txBody>
      </p:sp>
      <p:sp>
        <p:nvSpPr>
          <p:cNvPr id="3" name="Content Placeholder 2"/>
          <p:cNvSpPr>
            <a:spLocks noGrp="1"/>
          </p:cNvSpPr>
          <p:nvPr>
            <p:ph idx="1"/>
          </p:nvPr>
        </p:nvSpPr>
        <p:spPr>
          <a:xfrm>
            <a:off x="581192" y="1952625"/>
            <a:ext cx="6895933" cy="4733925"/>
          </a:xfrm>
        </p:spPr>
        <p:txBody>
          <a:bodyPr>
            <a:normAutofit/>
          </a:bodyPr>
          <a:lstStyle/>
          <a:p>
            <a:r>
              <a:rPr lang="en-US" sz="2000" dirty="0"/>
              <a:t>The timestamp ordering protocol ensures that any conflicting read and write operations are executed in timestamp order</a:t>
            </a:r>
            <a:r>
              <a:rPr lang="en-US" sz="2000" dirty="0" smtClean="0"/>
              <a:t>.</a:t>
            </a:r>
          </a:p>
          <a:p>
            <a:endParaRPr lang="en-US" sz="2000" dirty="0" smtClean="0"/>
          </a:p>
          <a:p>
            <a:r>
              <a:rPr lang="en-US" sz="2000" dirty="0" smtClean="0"/>
              <a:t>Suppose </a:t>
            </a:r>
            <a:r>
              <a:rPr lang="en-US" sz="2000" dirty="0"/>
              <a:t>a transaction </a:t>
            </a:r>
            <a:r>
              <a:rPr lang="en-US" sz="2000" dirty="0" err="1"/>
              <a:t>Ti</a:t>
            </a:r>
            <a:r>
              <a:rPr lang="en-US" sz="2000" dirty="0"/>
              <a:t> issues a </a:t>
            </a:r>
            <a:r>
              <a:rPr lang="en-US" sz="2000" dirty="0" smtClean="0"/>
              <a:t>read(X)</a:t>
            </a:r>
            <a:endParaRPr lang="en-US" sz="2000" dirty="0"/>
          </a:p>
          <a:p>
            <a:r>
              <a:rPr lang="en-US" sz="2000" dirty="0"/>
              <a:t>If TS(</a:t>
            </a:r>
            <a:r>
              <a:rPr lang="en-US" sz="2000" dirty="0" err="1"/>
              <a:t>Ti</a:t>
            </a:r>
            <a:r>
              <a:rPr lang="en-US" sz="2000" dirty="0"/>
              <a:t>) </a:t>
            </a:r>
            <a:r>
              <a:rPr lang="en-US" sz="2000" dirty="0" smtClean="0"/>
              <a:t>&lt; W-timestamp(X), </a:t>
            </a:r>
            <a:r>
              <a:rPr lang="en-US" sz="2000" dirty="0"/>
              <a:t>then </a:t>
            </a:r>
            <a:r>
              <a:rPr lang="en-US" sz="2000" dirty="0" err="1"/>
              <a:t>Ti</a:t>
            </a:r>
            <a:r>
              <a:rPr lang="en-US" sz="2000" dirty="0"/>
              <a:t> needs to read a value of </a:t>
            </a:r>
            <a:r>
              <a:rPr lang="en-US" sz="2000" dirty="0" smtClean="0"/>
              <a:t>X that </a:t>
            </a:r>
            <a:r>
              <a:rPr lang="en-US" sz="2000" dirty="0"/>
              <a:t>was already overwritten.</a:t>
            </a:r>
          </a:p>
          <a:p>
            <a:pPr lvl="1"/>
            <a:r>
              <a:rPr lang="en-US" dirty="0"/>
              <a:t>Hence, the read operation is rejected, and </a:t>
            </a:r>
            <a:r>
              <a:rPr lang="en-US" dirty="0" err="1"/>
              <a:t>Ti</a:t>
            </a:r>
            <a:r>
              <a:rPr lang="en-US" dirty="0"/>
              <a:t> </a:t>
            </a:r>
            <a:r>
              <a:rPr lang="en-US" dirty="0" smtClean="0"/>
              <a:t>is </a:t>
            </a:r>
            <a:r>
              <a:rPr lang="en-US" dirty="0"/>
              <a:t>rolled back.</a:t>
            </a:r>
          </a:p>
          <a:p>
            <a:r>
              <a:rPr lang="en-US" sz="2000" dirty="0"/>
              <a:t>If TS(</a:t>
            </a:r>
            <a:r>
              <a:rPr lang="en-US" sz="2000" dirty="0" err="1"/>
              <a:t>Ti</a:t>
            </a:r>
            <a:r>
              <a:rPr lang="en-US" sz="2000" dirty="0"/>
              <a:t>) </a:t>
            </a:r>
            <a:r>
              <a:rPr lang="en-US" sz="2000" dirty="0" smtClean="0"/>
              <a:t>&gt;= W-timestamp(X), </a:t>
            </a:r>
            <a:r>
              <a:rPr lang="en-US" sz="2000" dirty="0"/>
              <a:t>then the read operation is executed, and </a:t>
            </a:r>
            <a:r>
              <a:rPr lang="en-US" sz="2000" dirty="0" smtClean="0"/>
              <a:t>R-timestamp(X) </a:t>
            </a:r>
            <a:r>
              <a:rPr lang="en-US" sz="2000" dirty="0"/>
              <a:t>is set to </a:t>
            </a:r>
            <a:r>
              <a:rPr lang="en-US" sz="2000" dirty="0" smtClean="0"/>
              <a:t>max(R-timestamp(X), </a:t>
            </a:r>
            <a:r>
              <a:rPr lang="en-US" sz="2000" dirty="0"/>
              <a:t>TS(</a:t>
            </a:r>
            <a:r>
              <a:rPr lang="en-US" sz="2000" dirty="0" err="1"/>
              <a:t>Ti</a:t>
            </a:r>
            <a:r>
              <a:rPr lang="en-US" sz="2000" dirty="0"/>
              <a:t>)).</a:t>
            </a:r>
          </a:p>
        </p:txBody>
      </p:sp>
      <p:sp>
        <p:nvSpPr>
          <p:cNvPr id="4" name="Content Placeholder 2"/>
          <p:cNvSpPr txBox="1">
            <a:spLocks/>
          </p:cNvSpPr>
          <p:nvPr/>
        </p:nvSpPr>
        <p:spPr>
          <a:xfrm>
            <a:off x="8067842" y="2361471"/>
            <a:ext cx="3743158" cy="4191729"/>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2000" dirty="0" smtClean="0">
                <a:solidFill>
                  <a:srgbClr val="FF0000"/>
                </a:solidFill>
              </a:rPr>
              <a:t>T1 </a:t>
            </a:r>
            <a:r>
              <a:rPr lang="en-US" sz="2000" dirty="0" smtClean="0">
                <a:solidFill>
                  <a:srgbClr val="FF0000"/>
                </a:solidFill>
                <a:sym typeface="Wingdings" panose="05000000000000000000" pitchFamily="2" charset="2"/>
              </a:rPr>
              <a:t> older 			TS(10)</a:t>
            </a:r>
          </a:p>
          <a:p>
            <a:pPr marL="0" indent="0">
              <a:buFont typeface="Wingdings 2" panose="05020102010507070707" pitchFamily="18" charset="2"/>
              <a:buNone/>
            </a:pPr>
            <a:r>
              <a:rPr lang="en-US" sz="2000" dirty="0" smtClean="0">
                <a:solidFill>
                  <a:srgbClr val="FF0000"/>
                </a:solidFill>
                <a:sym typeface="Wingdings" panose="05000000000000000000" pitchFamily="2" charset="2"/>
              </a:rPr>
              <a:t>T2   younger 		TS (20)</a:t>
            </a:r>
          </a:p>
          <a:p>
            <a:pPr marL="0" indent="0">
              <a:buFont typeface="Wingdings 2" panose="05020102010507070707" pitchFamily="18" charset="2"/>
              <a:buNone/>
            </a:pPr>
            <a:endParaRPr lang="en-US" sz="2000" dirty="0" smtClean="0">
              <a:solidFill>
                <a:srgbClr val="FF0000"/>
              </a:solidFill>
              <a:sym typeface="Wingdings" panose="05000000000000000000" pitchFamily="2" charset="2"/>
            </a:endParaRPr>
          </a:p>
          <a:p>
            <a:pPr marL="0" indent="0">
              <a:buFont typeface="Wingdings 2" panose="05020102010507070707" pitchFamily="18" charset="2"/>
              <a:buNone/>
            </a:pPr>
            <a:r>
              <a:rPr lang="en-US" sz="2000" dirty="0" smtClean="0">
                <a:solidFill>
                  <a:srgbClr val="FF0000"/>
                </a:solidFill>
                <a:sym typeface="Wingdings" panose="05000000000000000000" pitchFamily="2" charset="2"/>
              </a:rPr>
              <a:t>	    T1		   T2</a:t>
            </a:r>
          </a:p>
          <a:p>
            <a:pPr marL="0" indent="0">
              <a:buFont typeface="Wingdings 2" panose="05020102010507070707" pitchFamily="18" charset="2"/>
              <a:buNone/>
            </a:pPr>
            <a:r>
              <a:rPr lang="en-US" sz="2000" dirty="0" smtClean="0">
                <a:solidFill>
                  <a:srgbClr val="FF0000"/>
                </a:solidFill>
                <a:sym typeface="Wingdings" panose="05000000000000000000" pitchFamily="2" charset="2"/>
              </a:rPr>
              <a:t>					write(x)</a:t>
            </a:r>
          </a:p>
          <a:p>
            <a:pPr marL="0" indent="0">
              <a:buFont typeface="Wingdings 2" panose="05020102010507070707" pitchFamily="18" charset="2"/>
              <a:buNone/>
            </a:pPr>
            <a:r>
              <a:rPr lang="en-US" sz="2000" dirty="0" smtClean="0">
                <a:solidFill>
                  <a:srgbClr val="FF0000"/>
                </a:solidFill>
                <a:sym typeface="Wingdings" panose="05000000000000000000" pitchFamily="2" charset="2"/>
              </a:rPr>
              <a:t> 	read (x)		</a:t>
            </a:r>
          </a:p>
          <a:p>
            <a:pPr marL="0" indent="0">
              <a:buFont typeface="Wingdings 2" panose="05020102010507070707" pitchFamily="18" charset="2"/>
              <a:buNone/>
            </a:pPr>
            <a:endParaRPr lang="en-US" sz="2000" dirty="0" smtClean="0">
              <a:solidFill>
                <a:srgbClr val="FF0000"/>
              </a:solidFill>
              <a:sym typeface="Wingdings" panose="05000000000000000000" pitchFamily="2" charset="2"/>
            </a:endParaRPr>
          </a:p>
          <a:p>
            <a:pPr marL="0" indent="0">
              <a:buFont typeface="Wingdings 2" panose="05020102010507070707" pitchFamily="18" charset="2"/>
              <a:buNone/>
            </a:pPr>
            <a:r>
              <a:rPr lang="en-US" sz="2000" dirty="0" err="1" smtClean="0">
                <a:solidFill>
                  <a:srgbClr val="FF0000"/>
                </a:solidFill>
                <a:sym typeface="Wingdings" panose="05000000000000000000" pitchFamily="2" charset="2"/>
              </a:rPr>
              <a:t>WriteTimeStamp</a:t>
            </a:r>
            <a:r>
              <a:rPr lang="en-US" sz="2000" dirty="0" smtClean="0">
                <a:solidFill>
                  <a:srgbClr val="FF0000"/>
                </a:solidFill>
                <a:sym typeface="Wingdings" panose="05000000000000000000" pitchFamily="2" charset="2"/>
              </a:rPr>
              <a:t> :  WTS(20)</a:t>
            </a:r>
          </a:p>
          <a:p>
            <a:pPr marL="0" indent="0">
              <a:buFont typeface="Wingdings 2" panose="05020102010507070707" pitchFamily="18" charset="2"/>
              <a:buNone/>
            </a:pPr>
            <a:r>
              <a:rPr lang="en-US" sz="2000" dirty="0" smtClean="0">
                <a:solidFill>
                  <a:srgbClr val="FF0000"/>
                </a:solidFill>
                <a:sym typeface="Wingdings" panose="05000000000000000000" pitchFamily="2" charset="2"/>
              </a:rPr>
              <a:t>TS(10) &lt; WTS(20)</a:t>
            </a:r>
          </a:p>
          <a:p>
            <a:pPr marL="0" indent="0">
              <a:buFont typeface="Wingdings 2" panose="05020102010507070707" pitchFamily="18" charset="2"/>
              <a:buNone/>
            </a:pPr>
            <a:endParaRPr lang="en-US" sz="2000" dirty="0" smtClean="0">
              <a:solidFill>
                <a:schemeClr val="accent5">
                  <a:lumMod val="75000"/>
                </a:schemeClr>
              </a:solidFill>
              <a:sym typeface="Wingdings" panose="05000000000000000000" pitchFamily="2" charset="2"/>
            </a:endParaRPr>
          </a:p>
        </p:txBody>
      </p:sp>
    </p:spTree>
    <p:extLst>
      <p:ext uri="{BB962C8B-B14F-4D97-AF65-F5344CB8AC3E}">
        <p14:creationId xmlns:p14="http://schemas.microsoft.com/office/powerpoint/2010/main" val="211958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1000"/>
                                        <p:tgtEl>
                                          <p:spTgt spid="3">
                                            <p:txEl>
                                              <p:pRg st="5" end="5"/>
                                            </p:txEl>
                                          </p:spTgt>
                                        </p:tgtEl>
                                      </p:cBhvr>
                                    </p:animEffect>
                                    <p:anim calcmode="lin" valueType="num">
                                      <p:cBhvr>
                                        <p:cTn id="3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1000"/>
                                        <p:tgtEl>
                                          <p:spTgt spid="4"/>
                                        </p:tgtEl>
                                      </p:cBhvr>
                                    </p:animEffect>
                                    <p:anim calcmode="lin" valueType="num">
                                      <p:cBhvr>
                                        <p:cTn id="41" dur="1000" fill="hold"/>
                                        <p:tgtEl>
                                          <p:spTgt spid="4"/>
                                        </p:tgtEl>
                                        <p:attrNameLst>
                                          <p:attrName>ppt_x</p:attrName>
                                        </p:attrNameLst>
                                      </p:cBhvr>
                                      <p:tavLst>
                                        <p:tav tm="0">
                                          <p:val>
                                            <p:strVal val="#ppt_x"/>
                                          </p:val>
                                        </p:tav>
                                        <p:tav tm="100000">
                                          <p:val>
                                            <p:strVal val="#ppt_x"/>
                                          </p:val>
                                        </p:tav>
                                      </p:tavLst>
                                    </p:anim>
                                    <p:anim calcmode="lin" valueType="num">
                                      <p:cBhvr>
                                        <p:cTn id="4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Timestamping- </a:t>
            </a:r>
            <a:r>
              <a:rPr lang="en-US" dirty="0" smtClean="0"/>
              <a:t>write </a:t>
            </a:r>
            <a:r>
              <a:rPr lang="en-US" dirty="0"/>
              <a:t>(x)</a:t>
            </a:r>
          </a:p>
        </p:txBody>
      </p:sp>
      <p:sp>
        <p:nvSpPr>
          <p:cNvPr id="3" name="Content Placeholder 2"/>
          <p:cNvSpPr>
            <a:spLocks noGrp="1"/>
          </p:cNvSpPr>
          <p:nvPr>
            <p:ph idx="1"/>
          </p:nvPr>
        </p:nvSpPr>
        <p:spPr>
          <a:xfrm>
            <a:off x="581192" y="2180496"/>
            <a:ext cx="11029615" cy="4372704"/>
          </a:xfrm>
        </p:spPr>
        <p:txBody>
          <a:bodyPr>
            <a:normAutofit/>
          </a:bodyPr>
          <a:lstStyle/>
          <a:p>
            <a:r>
              <a:rPr lang="en-US" sz="2000" dirty="0"/>
              <a:t>Suppose that transaction </a:t>
            </a:r>
            <a:r>
              <a:rPr lang="en-US" sz="2000" dirty="0" err="1"/>
              <a:t>Ti</a:t>
            </a:r>
            <a:r>
              <a:rPr lang="en-US" sz="2000" dirty="0"/>
              <a:t> issues </a:t>
            </a:r>
            <a:r>
              <a:rPr lang="en-US" sz="2000" dirty="0" smtClean="0"/>
              <a:t>write(X).</a:t>
            </a:r>
          </a:p>
          <a:p>
            <a:endParaRPr lang="en-US" sz="2000" dirty="0"/>
          </a:p>
          <a:p>
            <a:pPr marL="457200" indent="-457200">
              <a:buFont typeface="+mj-lt"/>
              <a:buAutoNum type="arabicPeriod"/>
            </a:pPr>
            <a:r>
              <a:rPr lang="en-US" sz="2000" dirty="0"/>
              <a:t>If TS(</a:t>
            </a:r>
            <a:r>
              <a:rPr lang="en-US" sz="2000" dirty="0" err="1"/>
              <a:t>Ti</a:t>
            </a:r>
            <a:r>
              <a:rPr lang="en-US" sz="2000" dirty="0"/>
              <a:t>) &lt; </a:t>
            </a:r>
            <a:r>
              <a:rPr lang="en-US" sz="2000" dirty="0" smtClean="0"/>
              <a:t>R-timestamp(X), </a:t>
            </a:r>
            <a:r>
              <a:rPr lang="en-US" sz="2000" dirty="0"/>
              <a:t>then the value of </a:t>
            </a:r>
            <a:r>
              <a:rPr lang="en-US" sz="2000" dirty="0" smtClean="0"/>
              <a:t>X that </a:t>
            </a:r>
            <a:r>
              <a:rPr lang="en-US" sz="2000" dirty="0" err="1"/>
              <a:t>Ti</a:t>
            </a:r>
            <a:r>
              <a:rPr lang="en-US" sz="2000" dirty="0"/>
              <a:t> is producing was needed previously, and the system assumed that that value would never be produced. </a:t>
            </a:r>
          </a:p>
          <a:p>
            <a:pPr marL="324000" lvl="1" indent="0">
              <a:buNone/>
            </a:pPr>
            <a:r>
              <a:rPr lang="en-US" dirty="0" smtClean="0"/>
              <a:t>	Hence</a:t>
            </a:r>
            <a:r>
              <a:rPr lang="en-US" dirty="0"/>
              <a:t>, the write operation is rejected, and </a:t>
            </a:r>
            <a:r>
              <a:rPr lang="en-US" dirty="0" err="1"/>
              <a:t>Ti</a:t>
            </a:r>
            <a:r>
              <a:rPr lang="en-US" dirty="0"/>
              <a:t> is rolled back.</a:t>
            </a:r>
          </a:p>
          <a:p>
            <a:pPr marL="457200" indent="-457200">
              <a:buFont typeface="+mj-lt"/>
              <a:buAutoNum type="arabicPeriod"/>
            </a:pPr>
            <a:r>
              <a:rPr lang="en-US" sz="2000" dirty="0"/>
              <a:t>If TS(</a:t>
            </a:r>
            <a:r>
              <a:rPr lang="en-US" sz="2000" dirty="0" err="1"/>
              <a:t>Ti</a:t>
            </a:r>
            <a:r>
              <a:rPr lang="en-US" sz="2000" dirty="0"/>
              <a:t>) &lt; W-timestamp(Q), then </a:t>
            </a:r>
            <a:r>
              <a:rPr lang="en-US" sz="2000" dirty="0" err="1"/>
              <a:t>Ti</a:t>
            </a:r>
            <a:r>
              <a:rPr lang="en-US" sz="2000" dirty="0"/>
              <a:t> is attempting to write an obsolete value of </a:t>
            </a:r>
            <a:r>
              <a:rPr lang="en-US" sz="2000" dirty="0" smtClean="0"/>
              <a:t>X. </a:t>
            </a:r>
            <a:endParaRPr lang="en-US" sz="2000" dirty="0"/>
          </a:p>
          <a:p>
            <a:pPr marL="324000" lvl="1" indent="0">
              <a:buNone/>
            </a:pPr>
            <a:r>
              <a:rPr lang="en-US" dirty="0" smtClean="0"/>
              <a:t>	Hence</a:t>
            </a:r>
            <a:r>
              <a:rPr lang="en-US" dirty="0"/>
              <a:t>, this write operation is rejected, and </a:t>
            </a:r>
            <a:r>
              <a:rPr lang="en-US" dirty="0" err="1"/>
              <a:t>Ti</a:t>
            </a:r>
            <a:r>
              <a:rPr lang="en-US" dirty="0"/>
              <a:t> is rolled back.</a:t>
            </a:r>
          </a:p>
          <a:p>
            <a:pPr marL="457200" indent="-457200">
              <a:buFont typeface="+mj-lt"/>
              <a:buAutoNum type="arabicPeriod"/>
            </a:pPr>
            <a:r>
              <a:rPr lang="en-US" sz="2000" dirty="0"/>
              <a:t>Otherwise, the  write operation is executed, and W-timestamp(Q) is set to TS(</a:t>
            </a:r>
            <a:r>
              <a:rPr lang="en-US" sz="2000" dirty="0" err="1"/>
              <a:t>Ti</a:t>
            </a:r>
            <a:r>
              <a:rPr lang="en-US" sz="2000" dirty="0"/>
              <a:t>).</a:t>
            </a:r>
          </a:p>
        </p:txBody>
      </p:sp>
    </p:spTree>
    <p:extLst>
      <p:ext uri="{BB962C8B-B14F-4D97-AF65-F5344CB8AC3E}">
        <p14:creationId xmlns:p14="http://schemas.microsoft.com/office/powerpoint/2010/main" val="2112461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1000"/>
                                        <p:tgtEl>
                                          <p:spTgt spid="3">
                                            <p:txEl>
                                              <p:pRg st="6" end="6"/>
                                            </p:txEl>
                                          </p:spTgt>
                                        </p:tgtEl>
                                      </p:cBhvr>
                                    </p:animEffect>
                                    <p:anim calcmode="lin" valueType="num">
                                      <p:cBhvr>
                                        <p:cTn id="3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Concurrency Control</a:t>
            </a:r>
            <a:endParaRPr lang="en-US" dirty="0"/>
          </a:p>
        </p:txBody>
      </p:sp>
      <p:sp>
        <p:nvSpPr>
          <p:cNvPr id="3" name="Content Placeholder 2"/>
          <p:cNvSpPr>
            <a:spLocks noGrp="1"/>
          </p:cNvSpPr>
          <p:nvPr>
            <p:ph idx="1"/>
          </p:nvPr>
        </p:nvSpPr>
        <p:spPr>
          <a:xfrm>
            <a:off x="581192" y="2180496"/>
            <a:ext cx="11029615" cy="4258404"/>
          </a:xfrm>
        </p:spPr>
        <p:txBody>
          <a:bodyPr>
            <a:normAutofit/>
          </a:bodyPr>
          <a:lstStyle/>
          <a:p>
            <a:r>
              <a:rPr lang="en-US" sz="2000" dirty="0"/>
              <a:t>In the concurrency, the multiple transactions can be executed simultaneously.</a:t>
            </a:r>
          </a:p>
          <a:p>
            <a:endParaRPr lang="en-US" sz="2000" dirty="0" smtClean="0"/>
          </a:p>
          <a:p>
            <a:r>
              <a:rPr lang="en-US" sz="2000" dirty="0" smtClean="0"/>
              <a:t>When </a:t>
            </a:r>
            <a:r>
              <a:rPr lang="en-US" sz="2000" dirty="0"/>
              <a:t>several transactions execute concurrently in the database, however, the isolation property may no longer be preserved</a:t>
            </a:r>
            <a:r>
              <a:rPr lang="en-US" sz="2000" dirty="0" smtClean="0"/>
              <a:t>.</a:t>
            </a:r>
          </a:p>
          <a:p>
            <a:endParaRPr lang="en-US" sz="2000" dirty="0"/>
          </a:p>
          <a:p>
            <a:r>
              <a:rPr lang="en-US" sz="2000" dirty="0" smtClean="0"/>
              <a:t>To </a:t>
            </a:r>
            <a:r>
              <a:rPr lang="en-US" sz="2000" dirty="0"/>
              <a:t>ensure that it is, the system must control the interaction among the concurrent transactions; this control is achieved through one of a variety of mechanisms called </a:t>
            </a:r>
            <a:r>
              <a:rPr lang="en-US" sz="2000" i="1" dirty="0"/>
              <a:t>concurrency control </a:t>
            </a:r>
            <a:r>
              <a:rPr lang="en-US" sz="2000" dirty="0"/>
              <a:t>schemes.</a:t>
            </a:r>
          </a:p>
          <a:p>
            <a:endParaRPr lang="en-US" sz="2000" dirty="0" smtClean="0"/>
          </a:p>
          <a:p>
            <a:r>
              <a:rPr lang="en-US" sz="2000" dirty="0" smtClean="0"/>
              <a:t>The </a:t>
            </a:r>
            <a:r>
              <a:rPr lang="en-US" sz="2000" dirty="0"/>
              <a:t>goal of concurrency-control policies is to provide a high degree of concurrency, while ensuring that all schedules that can be generated are serializable, recoverable. </a:t>
            </a:r>
          </a:p>
        </p:txBody>
      </p:sp>
    </p:spTree>
    <p:extLst>
      <p:ext uri="{BB962C8B-B14F-4D97-AF65-F5344CB8AC3E}">
        <p14:creationId xmlns:p14="http://schemas.microsoft.com/office/powerpoint/2010/main" val="1791844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a:xfrm>
            <a:off x="563221" y="363908"/>
            <a:ext cx="10772775" cy="1313070"/>
          </a:xfrm>
        </p:spPr>
        <p:txBody>
          <a:bodyPr>
            <a:normAutofit/>
          </a:bodyPr>
          <a:lstStyle/>
          <a:p>
            <a:pPr algn="just">
              <a:defRPr/>
            </a:pPr>
            <a:r>
              <a:rPr lang="en-US" dirty="0"/>
              <a:t>Timestamping- write (x</a:t>
            </a:r>
            <a:r>
              <a:rPr lang="en-US" dirty="0" smtClean="0"/>
              <a:t>) Example</a:t>
            </a:r>
            <a:endParaRPr lang="en-US" altLang="en-US" dirty="0"/>
          </a:p>
        </p:txBody>
      </p:sp>
      <p:sp>
        <p:nvSpPr>
          <p:cNvPr id="4" name="Content Placeholder 2"/>
          <p:cNvSpPr txBox="1">
            <a:spLocks/>
          </p:cNvSpPr>
          <p:nvPr/>
        </p:nvSpPr>
        <p:spPr>
          <a:xfrm>
            <a:off x="828842" y="2256696"/>
            <a:ext cx="3743158" cy="4191729"/>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2000" dirty="0" smtClean="0">
                <a:solidFill>
                  <a:srgbClr val="FF0000"/>
                </a:solidFill>
              </a:rPr>
              <a:t>T1 </a:t>
            </a:r>
            <a:r>
              <a:rPr lang="en-US" sz="2000" dirty="0" smtClean="0">
                <a:solidFill>
                  <a:srgbClr val="FF0000"/>
                </a:solidFill>
                <a:sym typeface="Wingdings" panose="05000000000000000000" pitchFamily="2" charset="2"/>
              </a:rPr>
              <a:t> older 			TS(10)</a:t>
            </a:r>
          </a:p>
          <a:p>
            <a:pPr marL="0" indent="0">
              <a:buFont typeface="Wingdings 2" panose="05020102010507070707" pitchFamily="18" charset="2"/>
              <a:buNone/>
            </a:pPr>
            <a:r>
              <a:rPr lang="en-US" sz="2000" dirty="0" smtClean="0">
                <a:solidFill>
                  <a:srgbClr val="FF0000"/>
                </a:solidFill>
                <a:sym typeface="Wingdings" panose="05000000000000000000" pitchFamily="2" charset="2"/>
              </a:rPr>
              <a:t>T2   younger 		TS (20)</a:t>
            </a:r>
          </a:p>
          <a:p>
            <a:pPr marL="0" indent="0">
              <a:buFont typeface="Wingdings 2" panose="05020102010507070707" pitchFamily="18" charset="2"/>
              <a:buNone/>
            </a:pPr>
            <a:endParaRPr lang="en-US" sz="2000" dirty="0" smtClean="0">
              <a:solidFill>
                <a:srgbClr val="FF0000"/>
              </a:solidFill>
              <a:sym typeface="Wingdings" panose="05000000000000000000" pitchFamily="2" charset="2"/>
            </a:endParaRPr>
          </a:p>
          <a:p>
            <a:pPr marL="0" indent="0">
              <a:buFont typeface="Wingdings 2" panose="05020102010507070707" pitchFamily="18" charset="2"/>
              <a:buNone/>
            </a:pPr>
            <a:r>
              <a:rPr lang="en-US" sz="2000" dirty="0" smtClean="0">
                <a:solidFill>
                  <a:srgbClr val="FF0000"/>
                </a:solidFill>
                <a:sym typeface="Wingdings" panose="05000000000000000000" pitchFamily="2" charset="2"/>
              </a:rPr>
              <a:t>	    T1		   T2</a:t>
            </a:r>
          </a:p>
          <a:p>
            <a:pPr marL="0" indent="0">
              <a:buFont typeface="Wingdings 2" panose="05020102010507070707" pitchFamily="18" charset="2"/>
              <a:buNone/>
            </a:pPr>
            <a:r>
              <a:rPr lang="en-US" sz="2000" dirty="0" smtClean="0">
                <a:solidFill>
                  <a:srgbClr val="FF0000"/>
                </a:solidFill>
                <a:sym typeface="Wingdings" panose="05000000000000000000" pitchFamily="2" charset="2"/>
              </a:rPr>
              <a:t>				</a:t>
            </a:r>
            <a:r>
              <a:rPr lang="en-US" sz="2000" dirty="0">
                <a:solidFill>
                  <a:srgbClr val="FF0000"/>
                </a:solidFill>
                <a:sym typeface="Wingdings" panose="05000000000000000000" pitchFamily="2" charset="2"/>
              </a:rPr>
              <a:t> </a:t>
            </a:r>
            <a:r>
              <a:rPr lang="en-US" sz="2000" dirty="0" smtClean="0">
                <a:solidFill>
                  <a:srgbClr val="FF0000"/>
                </a:solidFill>
                <a:sym typeface="Wingdings" panose="05000000000000000000" pitchFamily="2" charset="2"/>
              </a:rPr>
              <a:t>read(x)</a:t>
            </a:r>
          </a:p>
          <a:p>
            <a:pPr marL="0" indent="0">
              <a:buFont typeface="Wingdings 2" panose="05020102010507070707" pitchFamily="18" charset="2"/>
              <a:buNone/>
            </a:pPr>
            <a:r>
              <a:rPr lang="en-US" sz="2000" dirty="0" smtClean="0">
                <a:solidFill>
                  <a:srgbClr val="FF0000"/>
                </a:solidFill>
                <a:sym typeface="Wingdings" panose="05000000000000000000" pitchFamily="2" charset="2"/>
              </a:rPr>
              <a:t> 	write (x)		</a:t>
            </a:r>
          </a:p>
          <a:p>
            <a:pPr marL="0" indent="0">
              <a:buFont typeface="Wingdings 2" panose="05020102010507070707" pitchFamily="18" charset="2"/>
              <a:buNone/>
            </a:pPr>
            <a:endParaRPr lang="en-US" sz="2000" dirty="0" smtClean="0">
              <a:solidFill>
                <a:srgbClr val="FF0000"/>
              </a:solidFill>
              <a:sym typeface="Wingdings" panose="05000000000000000000" pitchFamily="2" charset="2"/>
            </a:endParaRPr>
          </a:p>
          <a:p>
            <a:pPr marL="0" indent="0">
              <a:buFont typeface="Wingdings 2" panose="05020102010507070707" pitchFamily="18" charset="2"/>
              <a:buNone/>
            </a:pPr>
            <a:r>
              <a:rPr lang="en-US" sz="2000" dirty="0" err="1" smtClean="0">
                <a:solidFill>
                  <a:srgbClr val="FF0000"/>
                </a:solidFill>
                <a:sym typeface="Wingdings" panose="05000000000000000000" pitchFamily="2" charset="2"/>
              </a:rPr>
              <a:t>ReadTimeStamp</a:t>
            </a:r>
            <a:r>
              <a:rPr lang="en-US" sz="2000" dirty="0" smtClean="0">
                <a:solidFill>
                  <a:srgbClr val="FF0000"/>
                </a:solidFill>
                <a:sym typeface="Wingdings" panose="05000000000000000000" pitchFamily="2" charset="2"/>
              </a:rPr>
              <a:t> :  RTS(20)</a:t>
            </a:r>
          </a:p>
          <a:p>
            <a:pPr marL="0" indent="0">
              <a:buFont typeface="Wingdings 2" panose="05020102010507070707" pitchFamily="18" charset="2"/>
              <a:buNone/>
            </a:pPr>
            <a:r>
              <a:rPr lang="en-US" sz="2000" dirty="0" smtClean="0">
                <a:solidFill>
                  <a:srgbClr val="FF0000"/>
                </a:solidFill>
                <a:sym typeface="Wingdings" panose="05000000000000000000" pitchFamily="2" charset="2"/>
              </a:rPr>
              <a:t>TS(10) &lt; RTS(20)</a:t>
            </a:r>
          </a:p>
          <a:p>
            <a:pPr marL="0" indent="0">
              <a:buFont typeface="Wingdings 2" panose="05020102010507070707" pitchFamily="18" charset="2"/>
              <a:buNone/>
            </a:pPr>
            <a:endParaRPr lang="en-US" sz="2000" dirty="0" smtClean="0">
              <a:solidFill>
                <a:schemeClr val="accent5">
                  <a:lumMod val="75000"/>
                </a:schemeClr>
              </a:solidFill>
              <a:sym typeface="Wingdings" panose="05000000000000000000" pitchFamily="2" charset="2"/>
            </a:endParaRPr>
          </a:p>
        </p:txBody>
      </p:sp>
      <p:sp>
        <p:nvSpPr>
          <p:cNvPr id="7" name="Content Placeholder 2"/>
          <p:cNvSpPr txBox="1">
            <a:spLocks/>
          </p:cNvSpPr>
          <p:nvPr/>
        </p:nvSpPr>
        <p:spPr>
          <a:xfrm>
            <a:off x="4657892" y="2256695"/>
            <a:ext cx="3743158" cy="4191729"/>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2000" dirty="0" smtClean="0">
                <a:solidFill>
                  <a:srgbClr val="FF0000"/>
                </a:solidFill>
              </a:rPr>
              <a:t>T1 </a:t>
            </a:r>
            <a:r>
              <a:rPr lang="en-US" sz="2000" dirty="0" smtClean="0">
                <a:solidFill>
                  <a:srgbClr val="FF0000"/>
                </a:solidFill>
                <a:sym typeface="Wingdings" panose="05000000000000000000" pitchFamily="2" charset="2"/>
              </a:rPr>
              <a:t> older 			TS(10)</a:t>
            </a:r>
          </a:p>
          <a:p>
            <a:pPr marL="0" indent="0">
              <a:buFont typeface="Wingdings 2" panose="05020102010507070707" pitchFamily="18" charset="2"/>
              <a:buNone/>
            </a:pPr>
            <a:r>
              <a:rPr lang="en-US" sz="2000" dirty="0" smtClean="0">
                <a:solidFill>
                  <a:srgbClr val="FF0000"/>
                </a:solidFill>
                <a:sym typeface="Wingdings" panose="05000000000000000000" pitchFamily="2" charset="2"/>
              </a:rPr>
              <a:t>T2   younger 		TS (20)</a:t>
            </a:r>
          </a:p>
          <a:p>
            <a:pPr marL="0" indent="0">
              <a:buFont typeface="Wingdings 2" panose="05020102010507070707" pitchFamily="18" charset="2"/>
              <a:buNone/>
            </a:pPr>
            <a:endParaRPr lang="en-US" sz="2000" dirty="0" smtClean="0">
              <a:solidFill>
                <a:srgbClr val="FF0000"/>
              </a:solidFill>
              <a:sym typeface="Wingdings" panose="05000000000000000000" pitchFamily="2" charset="2"/>
            </a:endParaRPr>
          </a:p>
          <a:p>
            <a:pPr marL="0" indent="0">
              <a:buFont typeface="Wingdings 2" panose="05020102010507070707" pitchFamily="18" charset="2"/>
              <a:buNone/>
            </a:pPr>
            <a:r>
              <a:rPr lang="en-US" sz="2000" dirty="0" smtClean="0">
                <a:solidFill>
                  <a:srgbClr val="FF0000"/>
                </a:solidFill>
                <a:sym typeface="Wingdings" panose="05000000000000000000" pitchFamily="2" charset="2"/>
              </a:rPr>
              <a:t>	    T1		   T2</a:t>
            </a:r>
          </a:p>
          <a:p>
            <a:pPr marL="0" indent="0">
              <a:buFont typeface="Wingdings 2" panose="05020102010507070707" pitchFamily="18" charset="2"/>
              <a:buNone/>
            </a:pPr>
            <a:r>
              <a:rPr lang="en-US" sz="2000" dirty="0" smtClean="0">
                <a:solidFill>
                  <a:srgbClr val="FF0000"/>
                </a:solidFill>
                <a:sym typeface="Wingdings" panose="05000000000000000000" pitchFamily="2" charset="2"/>
              </a:rPr>
              <a:t>				</a:t>
            </a:r>
            <a:r>
              <a:rPr lang="en-US" sz="2000" dirty="0">
                <a:solidFill>
                  <a:srgbClr val="FF0000"/>
                </a:solidFill>
                <a:sym typeface="Wingdings" panose="05000000000000000000" pitchFamily="2" charset="2"/>
              </a:rPr>
              <a:t> </a:t>
            </a:r>
            <a:r>
              <a:rPr lang="en-US" sz="2000" dirty="0" smtClean="0">
                <a:solidFill>
                  <a:srgbClr val="FF0000"/>
                </a:solidFill>
                <a:sym typeface="Wingdings" panose="05000000000000000000" pitchFamily="2" charset="2"/>
              </a:rPr>
              <a:t>write(x)</a:t>
            </a:r>
          </a:p>
          <a:p>
            <a:pPr marL="0" indent="0">
              <a:buFont typeface="Wingdings 2" panose="05020102010507070707" pitchFamily="18" charset="2"/>
              <a:buNone/>
            </a:pPr>
            <a:r>
              <a:rPr lang="en-US" sz="2000" dirty="0" smtClean="0">
                <a:solidFill>
                  <a:srgbClr val="FF0000"/>
                </a:solidFill>
                <a:sym typeface="Wingdings" panose="05000000000000000000" pitchFamily="2" charset="2"/>
              </a:rPr>
              <a:t> 	write (x)		</a:t>
            </a:r>
          </a:p>
          <a:p>
            <a:pPr marL="0" indent="0">
              <a:buFont typeface="Wingdings 2" panose="05020102010507070707" pitchFamily="18" charset="2"/>
              <a:buNone/>
            </a:pPr>
            <a:endParaRPr lang="en-US" sz="2000" dirty="0" smtClean="0">
              <a:solidFill>
                <a:srgbClr val="FF0000"/>
              </a:solidFill>
              <a:sym typeface="Wingdings" panose="05000000000000000000" pitchFamily="2" charset="2"/>
            </a:endParaRPr>
          </a:p>
          <a:p>
            <a:pPr marL="0" indent="0">
              <a:buFont typeface="Wingdings 2" panose="05020102010507070707" pitchFamily="18" charset="2"/>
              <a:buNone/>
            </a:pPr>
            <a:r>
              <a:rPr lang="en-US" sz="2000" dirty="0" err="1" smtClean="0">
                <a:solidFill>
                  <a:srgbClr val="FF0000"/>
                </a:solidFill>
                <a:sym typeface="Wingdings" panose="05000000000000000000" pitchFamily="2" charset="2"/>
              </a:rPr>
              <a:t>WrtiteTimeStamp</a:t>
            </a:r>
            <a:r>
              <a:rPr lang="en-US" sz="2000" dirty="0" smtClean="0">
                <a:solidFill>
                  <a:srgbClr val="FF0000"/>
                </a:solidFill>
                <a:sym typeface="Wingdings" panose="05000000000000000000" pitchFamily="2" charset="2"/>
              </a:rPr>
              <a:t> :  WTS(20)</a:t>
            </a:r>
          </a:p>
          <a:p>
            <a:pPr marL="0" indent="0">
              <a:buFont typeface="Wingdings 2" panose="05020102010507070707" pitchFamily="18" charset="2"/>
              <a:buNone/>
            </a:pPr>
            <a:r>
              <a:rPr lang="en-US" sz="2000" dirty="0" smtClean="0">
                <a:solidFill>
                  <a:srgbClr val="FF0000"/>
                </a:solidFill>
                <a:sym typeface="Wingdings" panose="05000000000000000000" pitchFamily="2" charset="2"/>
              </a:rPr>
              <a:t>TS(10) &lt; WTS(20)</a:t>
            </a:r>
          </a:p>
          <a:p>
            <a:pPr marL="0" indent="0">
              <a:buFont typeface="Wingdings 2" panose="05020102010507070707" pitchFamily="18" charset="2"/>
              <a:buNone/>
            </a:pPr>
            <a:endParaRPr lang="en-US" sz="2000" dirty="0" smtClean="0">
              <a:solidFill>
                <a:schemeClr val="accent5">
                  <a:lumMod val="75000"/>
                </a:schemeClr>
              </a:solidFill>
              <a:sym typeface="Wingdings" panose="05000000000000000000" pitchFamily="2" charset="2"/>
            </a:endParaRPr>
          </a:p>
        </p:txBody>
      </p:sp>
      <p:sp>
        <p:nvSpPr>
          <p:cNvPr id="8" name="Content Placeholder 2"/>
          <p:cNvSpPr txBox="1">
            <a:spLocks/>
          </p:cNvSpPr>
          <p:nvPr/>
        </p:nvSpPr>
        <p:spPr>
          <a:xfrm>
            <a:off x="8201192" y="2151920"/>
            <a:ext cx="3743158" cy="4191729"/>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2000" dirty="0" smtClean="0">
                <a:solidFill>
                  <a:srgbClr val="FF0000"/>
                </a:solidFill>
              </a:rPr>
              <a:t>T1 </a:t>
            </a:r>
            <a:r>
              <a:rPr lang="en-US" sz="2000" dirty="0" smtClean="0">
                <a:solidFill>
                  <a:srgbClr val="FF0000"/>
                </a:solidFill>
                <a:sym typeface="Wingdings" panose="05000000000000000000" pitchFamily="2" charset="2"/>
              </a:rPr>
              <a:t> older 			TS(10)</a:t>
            </a:r>
          </a:p>
          <a:p>
            <a:pPr marL="0" indent="0">
              <a:buFont typeface="Wingdings 2" panose="05020102010507070707" pitchFamily="18" charset="2"/>
              <a:buNone/>
            </a:pPr>
            <a:r>
              <a:rPr lang="en-US" sz="2000" dirty="0" smtClean="0">
                <a:solidFill>
                  <a:srgbClr val="FF0000"/>
                </a:solidFill>
                <a:sym typeface="Wingdings" panose="05000000000000000000" pitchFamily="2" charset="2"/>
              </a:rPr>
              <a:t>T2   younger 		TS (20)</a:t>
            </a:r>
          </a:p>
          <a:p>
            <a:pPr marL="0" indent="0">
              <a:buFont typeface="Wingdings 2" panose="05020102010507070707" pitchFamily="18" charset="2"/>
              <a:buNone/>
            </a:pPr>
            <a:endParaRPr lang="en-US" sz="2000" dirty="0" smtClean="0">
              <a:solidFill>
                <a:srgbClr val="FF0000"/>
              </a:solidFill>
              <a:sym typeface="Wingdings" panose="05000000000000000000" pitchFamily="2" charset="2"/>
            </a:endParaRPr>
          </a:p>
          <a:p>
            <a:pPr marL="0" indent="0">
              <a:buFont typeface="Wingdings 2" panose="05020102010507070707" pitchFamily="18" charset="2"/>
              <a:buNone/>
            </a:pPr>
            <a:r>
              <a:rPr lang="en-US" sz="2000" dirty="0" smtClean="0">
                <a:solidFill>
                  <a:srgbClr val="FF0000"/>
                </a:solidFill>
                <a:sym typeface="Wingdings" panose="05000000000000000000" pitchFamily="2" charset="2"/>
              </a:rPr>
              <a:t>	    T1		   T2</a:t>
            </a:r>
          </a:p>
          <a:p>
            <a:pPr marL="0" indent="0">
              <a:buFont typeface="Wingdings 2" panose="05020102010507070707" pitchFamily="18" charset="2"/>
              <a:buNone/>
            </a:pPr>
            <a:r>
              <a:rPr lang="en-US" sz="2000" dirty="0" smtClean="0">
                <a:solidFill>
                  <a:srgbClr val="FF0000"/>
                </a:solidFill>
                <a:sym typeface="Wingdings" panose="05000000000000000000" pitchFamily="2" charset="2"/>
              </a:rPr>
              <a:t>	write(x)		</a:t>
            </a:r>
            <a:r>
              <a:rPr lang="en-US" sz="2000" dirty="0">
                <a:solidFill>
                  <a:srgbClr val="FF0000"/>
                </a:solidFill>
                <a:sym typeface="Wingdings" panose="05000000000000000000" pitchFamily="2" charset="2"/>
              </a:rPr>
              <a:t> </a:t>
            </a:r>
            <a:endParaRPr lang="en-US" sz="2000" dirty="0" smtClean="0">
              <a:solidFill>
                <a:srgbClr val="FF0000"/>
              </a:solidFill>
              <a:sym typeface="Wingdings" panose="05000000000000000000" pitchFamily="2" charset="2"/>
            </a:endParaRPr>
          </a:p>
          <a:p>
            <a:pPr marL="0" indent="0">
              <a:buFont typeface="Wingdings 2" panose="05020102010507070707" pitchFamily="18" charset="2"/>
              <a:buNone/>
            </a:pPr>
            <a:r>
              <a:rPr lang="en-US" sz="2000" dirty="0" smtClean="0">
                <a:solidFill>
                  <a:srgbClr val="FF0000"/>
                </a:solidFill>
                <a:sym typeface="Wingdings" panose="05000000000000000000" pitchFamily="2" charset="2"/>
              </a:rPr>
              <a:t> 				read(x)</a:t>
            </a:r>
          </a:p>
          <a:p>
            <a:pPr marL="0" indent="0">
              <a:buFont typeface="Wingdings 2" panose="05020102010507070707" pitchFamily="18" charset="2"/>
              <a:buNone/>
            </a:pPr>
            <a:endParaRPr lang="en-US" sz="2000" dirty="0" smtClean="0">
              <a:solidFill>
                <a:srgbClr val="FF0000"/>
              </a:solidFill>
              <a:sym typeface="Wingdings" panose="05000000000000000000" pitchFamily="2" charset="2"/>
            </a:endParaRPr>
          </a:p>
          <a:p>
            <a:pPr marL="0" indent="0">
              <a:buFont typeface="Wingdings 2" panose="05020102010507070707" pitchFamily="18" charset="2"/>
              <a:buNone/>
            </a:pPr>
            <a:r>
              <a:rPr lang="en-US" sz="2000" dirty="0" err="1" smtClean="0">
                <a:solidFill>
                  <a:srgbClr val="FF0000"/>
                </a:solidFill>
                <a:sym typeface="Wingdings" panose="05000000000000000000" pitchFamily="2" charset="2"/>
              </a:rPr>
              <a:t>WrtiteTimeStamp</a:t>
            </a:r>
            <a:r>
              <a:rPr lang="en-US" sz="2000" dirty="0" smtClean="0">
                <a:solidFill>
                  <a:srgbClr val="FF0000"/>
                </a:solidFill>
                <a:sym typeface="Wingdings" panose="05000000000000000000" pitchFamily="2" charset="2"/>
              </a:rPr>
              <a:t> :  WTS(10)</a:t>
            </a:r>
          </a:p>
          <a:p>
            <a:pPr marL="0" indent="0">
              <a:buFont typeface="Wingdings 2" panose="05020102010507070707" pitchFamily="18" charset="2"/>
              <a:buNone/>
            </a:pPr>
            <a:r>
              <a:rPr lang="en-US" sz="2000" dirty="0" smtClean="0">
                <a:solidFill>
                  <a:srgbClr val="FF0000"/>
                </a:solidFill>
                <a:sym typeface="Wingdings" panose="05000000000000000000" pitchFamily="2" charset="2"/>
              </a:rPr>
              <a:t>TS(20) &lt; WTS(10)</a:t>
            </a:r>
          </a:p>
          <a:p>
            <a:pPr marL="0" indent="0">
              <a:buFont typeface="Wingdings 2" panose="05020102010507070707" pitchFamily="18" charset="2"/>
              <a:buNone/>
            </a:pPr>
            <a:endParaRPr lang="en-US" sz="2000" dirty="0" smtClean="0">
              <a:solidFill>
                <a:schemeClr val="accent5">
                  <a:lumMod val="75000"/>
                </a:schemeClr>
              </a:solidFill>
              <a:sym typeface="Wingdings" panose="05000000000000000000" pitchFamily="2" charset="2"/>
            </a:endParaRPr>
          </a:p>
        </p:txBody>
      </p:sp>
    </p:spTree>
    <p:extLst>
      <p:ext uri="{BB962C8B-B14F-4D97-AF65-F5344CB8AC3E}">
        <p14:creationId xmlns:p14="http://schemas.microsoft.com/office/powerpoint/2010/main" val="645659742"/>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defRPr/>
            </a:pPr>
            <a:r>
              <a:rPr lang="en-US" dirty="0" smtClean="0">
                <a:ea typeface="ＭＳ Ｐゴシック" pitchFamily="34" charset="-128"/>
              </a:rPr>
              <a:t>Thomas</a:t>
            </a:r>
            <a:r>
              <a:rPr lang="ja-JP" altLang="en-US" dirty="0" smtClean="0">
                <a:ea typeface="ＭＳ Ｐゴシック" pitchFamily="34" charset="-128"/>
              </a:rPr>
              <a:t>’</a:t>
            </a:r>
            <a:r>
              <a:rPr lang="en-US" altLang="ja-JP" dirty="0" smtClean="0">
                <a:ea typeface="ＭＳ Ｐゴシック" pitchFamily="34" charset="-128"/>
              </a:rPr>
              <a:t> Write Rule</a:t>
            </a:r>
            <a:endParaRPr lang="en-US" dirty="0" smtClean="0">
              <a:ea typeface="ＭＳ Ｐゴシック" pitchFamily="34" charset="-128"/>
            </a:endParaRPr>
          </a:p>
        </p:txBody>
      </p:sp>
      <p:sp>
        <p:nvSpPr>
          <p:cNvPr id="51203" name="Rectangle 3"/>
          <p:cNvSpPr>
            <a:spLocks noGrp="1" noChangeArrowheads="1"/>
          </p:cNvSpPr>
          <p:nvPr>
            <p:ph type="body" idx="4294967295"/>
          </p:nvPr>
        </p:nvSpPr>
        <p:spPr>
          <a:xfrm>
            <a:off x="657224" y="1871320"/>
            <a:ext cx="11029950" cy="4446587"/>
          </a:xfrm>
        </p:spPr>
        <p:txBody>
          <a:bodyPr>
            <a:normAutofit lnSpcReduction="10000"/>
          </a:bodyPr>
          <a:lstStyle/>
          <a:p>
            <a:r>
              <a:rPr lang="en-US" altLang="en-US" sz="2000" dirty="0" smtClean="0">
                <a:ea typeface="ＭＳ Ｐゴシック" pitchFamily="34" charset="-128"/>
              </a:rPr>
              <a:t>Modified version of the timestamp-ordering protocol in which obsolete </a:t>
            </a:r>
            <a:r>
              <a:rPr lang="en-US" altLang="en-US" sz="2000" b="1" dirty="0" smtClean="0">
                <a:ea typeface="ＭＳ Ｐゴシック" pitchFamily="34" charset="-128"/>
              </a:rPr>
              <a:t> write</a:t>
            </a:r>
            <a:r>
              <a:rPr lang="en-US" altLang="en-US" sz="2000" dirty="0" smtClean="0">
                <a:ea typeface="ＭＳ Ｐゴシック" pitchFamily="34" charset="-128"/>
              </a:rPr>
              <a:t> operations may be ignored under certain circumstances.</a:t>
            </a:r>
          </a:p>
          <a:p>
            <a:endParaRPr lang="en-US" altLang="en-US" sz="2000" dirty="0" smtClean="0">
              <a:ea typeface="ＭＳ Ｐゴシック" pitchFamily="34" charset="-128"/>
            </a:endParaRPr>
          </a:p>
          <a:p>
            <a:pPr>
              <a:lnSpc>
                <a:spcPct val="110000"/>
              </a:lnSpc>
            </a:pPr>
            <a:r>
              <a:rPr lang="en-US" altLang="en-US" sz="2000" dirty="0" smtClean="0">
                <a:ea typeface="ＭＳ Ｐゴシック" pitchFamily="34" charset="-128"/>
              </a:rPr>
              <a:t>When </a:t>
            </a:r>
            <a:r>
              <a:rPr lang="en-US" altLang="en-US" sz="2000" i="1" dirty="0" err="1" smtClean="0">
                <a:ea typeface="ＭＳ Ｐゴシック" pitchFamily="34" charset="-128"/>
              </a:rPr>
              <a:t>T</a:t>
            </a:r>
            <a:r>
              <a:rPr lang="en-US" altLang="en-US" sz="2000" i="1" baseline="-25000" dirty="0" err="1" smtClean="0">
                <a:ea typeface="ＭＳ Ｐゴシック" pitchFamily="34" charset="-128"/>
              </a:rPr>
              <a:t>i</a:t>
            </a:r>
            <a:r>
              <a:rPr lang="en-US" altLang="en-US" sz="2000" dirty="0" smtClean="0">
                <a:ea typeface="ＭＳ Ｐゴシック" pitchFamily="34" charset="-128"/>
              </a:rPr>
              <a:t> attempts to write data item </a:t>
            </a:r>
            <a:r>
              <a:rPr lang="en-US" altLang="en-US" sz="2000" i="1" dirty="0">
                <a:ea typeface="ＭＳ Ｐゴシック" pitchFamily="34" charset="-128"/>
              </a:rPr>
              <a:t>X</a:t>
            </a:r>
            <a:r>
              <a:rPr lang="en-US" altLang="en-US" sz="2000" dirty="0" smtClean="0">
                <a:ea typeface="ＭＳ Ｐゴシック" pitchFamily="34" charset="-128"/>
              </a:rPr>
              <a:t>, if TS(</a:t>
            </a:r>
            <a:r>
              <a:rPr lang="en-US" altLang="en-US" sz="2000" i="1" dirty="0" err="1" smtClean="0">
                <a:ea typeface="ＭＳ Ｐゴシック" pitchFamily="34" charset="-128"/>
              </a:rPr>
              <a:t>T</a:t>
            </a:r>
            <a:r>
              <a:rPr lang="en-US" altLang="en-US" sz="2000" i="1" baseline="-25000" dirty="0" err="1" smtClean="0">
                <a:ea typeface="ＭＳ Ｐゴシック" pitchFamily="34" charset="-128"/>
              </a:rPr>
              <a:t>i</a:t>
            </a:r>
            <a:r>
              <a:rPr lang="en-US" altLang="en-US" sz="2000" dirty="0" smtClean="0">
                <a:ea typeface="ＭＳ Ｐゴシック" pitchFamily="34" charset="-128"/>
              </a:rPr>
              <a:t>) </a:t>
            </a:r>
            <a:r>
              <a:rPr lang="en-US" altLang="en-US" sz="2000" i="1" dirty="0" smtClean="0">
                <a:ea typeface="ＭＳ Ｐゴシック" pitchFamily="34" charset="-128"/>
              </a:rPr>
              <a:t>&lt;</a:t>
            </a:r>
            <a:r>
              <a:rPr lang="en-US" altLang="en-US" sz="2000" dirty="0" smtClean="0">
                <a:ea typeface="ＭＳ Ｐゴシック" pitchFamily="34" charset="-128"/>
              </a:rPr>
              <a:t> W-timestamp(</a:t>
            </a:r>
            <a:r>
              <a:rPr lang="en-US" altLang="en-US" sz="2000" i="1" dirty="0">
                <a:ea typeface="ＭＳ Ｐゴシック" pitchFamily="34" charset="-128"/>
              </a:rPr>
              <a:t>X</a:t>
            </a:r>
            <a:r>
              <a:rPr lang="en-US" altLang="en-US" sz="2000" dirty="0" smtClean="0">
                <a:ea typeface="ＭＳ Ｐゴシック" pitchFamily="34" charset="-128"/>
              </a:rPr>
              <a:t>), then </a:t>
            </a:r>
            <a:r>
              <a:rPr lang="en-US" altLang="en-US" sz="2000" i="1" dirty="0" err="1" smtClean="0">
                <a:ea typeface="ＭＳ Ｐゴシック" pitchFamily="34" charset="-128"/>
              </a:rPr>
              <a:t>T</a:t>
            </a:r>
            <a:r>
              <a:rPr lang="en-US" altLang="en-US" sz="2000" i="1" baseline="-25000" dirty="0" err="1" smtClean="0">
                <a:ea typeface="ＭＳ Ｐゴシック" pitchFamily="34" charset="-128"/>
              </a:rPr>
              <a:t>i</a:t>
            </a:r>
            <a:r>
              <a:rPr lang="en-US" altLang="en-US" sz="2000" dirty="0" smtClean="0">
                <a:ea typeface="ＭＳ Ｐゴシック" pitchFamily="34" charset="-128"/>
              </a:rPr>
              <a:t> is attempting to write an obsolete value of {</a:t>
            </a:r>
            <a:r>
              <a:rPr lang="en-US" altLang="en-US" sz="2000" i="1" dirty="0">
                <a:ea typeface="ＭＳ Ｐゴシック" pitchFamily="34" charset="-128"/>
              </a:rPr>
              <a:t>X</a:t>
            </a:r>
            <a:r>
              <a:rPr lang="en-US" altLang="en-US" sz="2000" dirty="0" smtClean="0">
                <a:ea typeface="ＭＳ Ｐゴシック" pitchFamily="34" charset="-128"/>
              </a:rPr>
              <a:t>}. </a:t>
            </a:r>
          </a:p>
          <a:p>
            <a:pPr lvl="1">
              <a:lnSpc>
                <a:spcPct val="110000"/>
              </a:lnSpc>
            </a:pPr>
            <a:r>
              <a:rPr lang="en-US" altLang="en-US" sz="2000" dirty="0" smtClean="0">
                <a:ea typeface="ＭＳ Ｐゴシック" pitchFamily="34" charset="-128"/>
              </a:rPr>
              <a:t>Rather than rolling back </a:t>
            </a:r>
            <a:r>
              <a:rPr lang="en-US" altLang="en-US" sz="2000" i="1" dirty="0" err="1" smtClean="0">
                <a:ea typeface="ＭＳ Ｐゴシック" pitchFamily="34" charset="-128"/>
              </a:rPr>
              <a:t>T</a:t>
            </a:r>
            <a:r>
              <a:rPr lang="en-US" altLang="en-US" sz="2000" i="1" baseline="-25000" dirty="0" err="1" smtClean="0">
                <a:ea typeface="ＭＳ Ｐゴシック" pitchFamily="34" charset="-128"/>
              </a:rPr>
              <a:t>i</a:t>
            </a:r>
            <a:r>
              <a:rPr lang="en-US" altLang="en-US" sz="2000" dirty="0" smtClean="0">
                <a:ea typeface="ＭＳ Ｐゴシック" pitchFamily="34" charset="-128"/>
              </a:rPr>
              <a:t> as the timestamp ordering protocol would have done, this {</a:t>
            </a:r>
            <a:r>
              <a:rPr lang="en-US" altLang="en-US" sz="2000" b="1" dirty="0" smtClean="0">
                <a:ea typeface="ＭＳ Ｐゴシック" pitchFamily="34" charset="-128"/>
              </a:rPr>
              <a:t>write</a:t>
            </a:r>
            <a:r>
              <a:rPr lang="en-US" altLang="en-US" sz="2000" dirty="0" smtClean="0">
                <a:ea typeface="ＭＳ Ｐゴシック" pitchFamily="34" charset="-128"/>
              </a:rPr>
              <a:t>} operation can be ignored.</a:t>
            </a:r>
          </a:p>
          <a:p>
            <a:endParaRPr lang="en-US" altLang="en-US" sz="2000" dirty="0" smtClean="0">
              <a:ea typeface="ＭＳ Ｐゴシック" pitchFamily="34" charset="-128"/>
            </a:endParaRPr>
          </a:p>
          <a:p>
            <a:r>
              <a:rPr lang="en-US" altLang="en-US" sz="2000" dirty="0" smtClean="0">
                <a:ea typeface="ＭＳ Ｐゴシック" pitchFamily="34" charset="-128"/>
              </a:rPr>
              <a:t>Otherwise this protocol is the same as the timestamp ordering protocol.</a:t>
            </a:r>
          </a:p>
          <a:p>
            <a:pPr>
              <a:lnSpc>
                <a:spcPct val="120000"/>
              </a:lnSpc>
            </a:pPr>
            <a:endParaRPr lang="en-US" altLang="en-US" sz="2000" dirty="0" smtClean="0">
              <a:ea typeface="ＭＳ Ｐゴシック" pitchFamily="34" charset="-128"/>
            </a:endParaRPr>
          </a:p>
          <a:p>
            <a:pPr>
              <a:lnSpc>
                <a:spcPct val="120000"/>
              </a:lnSpc>
            </a:pPr>
            <a:r>
              <a:rPr lang="en-US" altLang="en-US" sz="2000" dirty="0" smtClean="0">
                <a:ea typeface="ＭＳ Ｐゴシック" pitchFamily="34" charset="-128"/>
              </a:rPr>
              <a:t>Thomas' Write Rule allows greater potential concurrency. </a:t>
            </a:r>
          </a:p>
        </p:txBody>
      </p:sp>
    </p:spTree>
    <p:extLst>
      <p:ext uri="{BB962C8B-B14F-4D97-AF65-F5344CB8AC3E}">
        <p14:creationId xmlns:p14="http://schemas.microsoft.com/office/powerpoint/2010/main" val="1885299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fade">
                                      <p:cBhvr>
                                        <p:cTn id="7" dur="1000"/>
                                        <p:tgtEl>
                                          <p:spTgt spid="51203">
                                            <p:txEl>
                                              <p:pRg st="0" end="0"/>
                                            </p:txEl>
                                          </p:spTgt>
                                        </p:tgtEl>
                                      </p:cBhvr>
                                    </p:animEffect>
                                    <p:anim calcmode="lin" valueType="num">
                                      <p:cBhvr>
                                        <p:cTn id="8" dur="1000" fill="hold"/>
                                        <p:tgtEl>
                                          <p:spTgt spid="5120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120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1203">
                                            <p:txEl>
                                              <p:pRg st="2" end="2"/>
                                            </p:txEl>
                                          </p:spTgt>
                                        </p:tgtEl>
                                        <p:attrNameLst>
                                          <p:attrName>style.visibility</p:attrName>
                                        </p:attrNameLst>
                                      </p:cBhvr>
                                      <p:to>
                                        <p:strVal val="visible"/>
                                      </p:to>
                                    </p:set>
                                    <p:animEffect transition="in" filter="fade">
                                      <p:cBhvr>
                                        <p:cTn id="14" dur="1000"/>
                                        <p:tgtEl>
                                          <p:spTgt spid="51203">
                                            <p:txEl>
                                              <p:pRg st="2" end="2"/>
                                            </p:txEl>
                                          </p:spTgt>
                                        </p:tgtEl>
                                      </p:cBhvr>
                                    </p:animEffect>
                                    <p:anim calcmode="lin" valueType="num">
                                      <p:cBhvr>
                                        <p:cTn id="15" dur="1000" fill="hold"/>
                                        <p:tgtEl>
                                          <p:spTgt spid="5120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120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1203">
                                            <p:txEl>
                                              <p:pRg st="3" end="3"/>
                                            </p:txEl>
                                          </p:spTgt>
                                        </p:tgtEl>
                                        <p:attrNameLst>
                                          <p:attrName>style.visibility</p:attrName>
                                        </p:attrNameLst>
                                      </p:cBhvr>
                                      <p:to>
                                        <p:strVal val="visible"/>
                                      </p:to>
                                    </p:set>
                                    <p:animEffect transition="in" filter="fade">
                                      <p:cBhvr>
                                        <p:cTn id="19" dur="1000"/>
                                        <p:tgtEl>
                                          <p:spTgt spid="51203">
                                            <p:txEl>
                                              <p:pRg st="3" end="3"/>
                                            </p:txEl>
                                          </p:spTgt>
                                        </p:tgtEl>
                                      </p:cBhvr>
                                    </p:animEffect>
                                    <p:anim calcmode="lin" valueType="num">
                                      <p:cBhvr>
                                        <p:cTn id="20" dur="1000" fill="hold"/>
                                        <p:tgtEl>
                                          <p:spTgt spid="5120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5120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1203">
                                            <p:txEl>
                                              <p:pRg st="5" end="5"/>
                                            </p:txEl>
                                          </p:spTgt>
                                        </p:tgtEl>
                                        <p:attrNameLst>
                                          <p:attrName>style.visibility</p:attrName>
                                        </p:attrNameLst>
                                      </p:cBhvr>
                                      <p:to>
                                        <p:strVal val="visible"/>
                                      </p:to>
                                    </p:set>
                                    <p:animEffect transition="in" filter="fade">
                                      <p:cBhvr>
                                        <p:cTn id="26" dur="1000"/>
                                        <p:tgtEl>
                                          <p:spTgt spid="51203">
                                            <p:txEl>
                                              <p:pRg st="5" end="5"/>
                                            </p:txEl>
                                          </p:spTgt>
                                        </p:tgtEl>
                                      </p:cBhvr>
                                    </p:animEffect>
                                    <p:anim calcmode="lin" valueType="num">
                                      <p:cBhvr>
                                        <p:cTn id="27" dur="1000" fill="hold"/>
                                        <p:tgtEl>
                                          <p:spTgt spid="51203">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5120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51203">
                                            <p:txEl>
                                              <p:pRg st="7" end="7"/>
                                            </p:txEl>
                                          </p:spTgt>
                                        </p:tgtEl>
                                        <p:attrNameLst>
                                          <p:attrName>style.visibility</p:attrName>
                                        </p:attrNameLst>
                                      </p:cBhvr>
                                      <p:to>
                                        <p:strVal val="visible"/>
                                      </p:to>
                                    </p:set>
                                    <p:animEffect transition="in" filter="fade">
                                      <p:cBhvr>
                                        <p:cTn id="33" dur="1000"/>
                                        <p:tgtEl>
                                          <p:spTgt spid="51203">
                                            <p:txEl>
                                              <p:pRg st="7" end="7"/>
                                            </p:txEl>
                                          </p:spTgt>
                                        </p:tgtEl>
                                      </p:cBhvr>
                                    </p:animEffect>
                                    <p:anim calcmode="lin" valueType="num">
                                      <p:cBhvr>
                                        <p:cTn id="34" dur="1000" fill="hold"/>
                                        <p:tgtEl>
                                          <p:spTgt spid="51203">
                                            <p:txEl>
                                              <p:pRg st="7" end="7"/>
                                            </p:txEl>
                                          </p:spTgt>
                                        </p:tgtEl>
                                        <p:attrNameLst>
                                          <p:attrName>ppt_x</p:attrName>
                                        </p:attrNameLst>
                                      </p:cBhvr>
                                      <p:tavLst>
                                        <p:tav tm="0">
                                          <p:val>
                                            <p:strVal val="#ppt_x"/>
                                          </p:val>
                                        </p:tav>
                                        <p:tav tm="100000">
                                          <p:val>
                                            <p:strVal val="#ppt_x"/>
                                          </p:val>
                                        </p:tav>
                                      </p:tavLst>
                                    </p:anim>
                                    <p:anim calcmode="lin" valueType="num">
                                      <p:cBhvr>
                                        <p:cTn id="35" dur="1000" fill="hold"/>
                                        <p:tgtEl>
                                          <p:spTgt spid="5120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32270" y="1063625"/>
            <a:ext cx="8077200" cy="609600"/>
          </a:xfrm>
        </p:spPr>
        <p:txBody>
          <a:bodyPr>
            <a:noAutofit/>
          </a:bodyPr>
          <a:lstStyle/>
          <a:p>
            <a:pPr>
              <a:defRPr/>
            </a:pPr>
            <a:r>
              <a:rPr lang="en-US" dirty="0" smtClean="0">
                <a:ea typeface="ＭＳ Ｐゴシック" pitchFamily="34" charset="-128"/>
              </a:rPr>
              <a:t>Starvation / Deadlock</a:t>
            </a:r>
          </a:p>
        </p:txBody>
      </p:sp>
      <p:sp>
        <p:nvSpPr>
          <p:cNvPr id="27651" name="Rectangle 3"/>
          <p:cNvSpPr>
            <a:spLocks noGrp="1" noChangeArrowheads="1"/>
          </p:cNvSpPr>
          <p:nvPr>
            <p:ph type="body" idx="4294967295"/>
          </p:nvPr>
        </p:nvSpPr>
        <p:spPr>
          <a:xfrm>
            <a:off x="1250950" y="2073275"/>
            <a:ext cx="10941050" cy="4260850"/>
          </a:xfrm>
        </p:spPr>
        <p:txBody>
          <a:bodyPr>
            <a:normAutofit/>
          </a:bodyPr>
          <a:lstStyle/>
          <a:p>
            <a:endParaRPr lang="en-US" altLang="en-US" sz="2000" dirty="0" smtClean="0">
              <a:ea typeface="ＭＳ Ｐゴシック" pitchFamily="34" charset="-128"/>
            </a:endParaRPr>
          </a:p>
          <a:p>
            <a:r>
              <a:rPr lang="en-US" altLang="en-US" sz="2000" dirty="0" smtClean="0">
                <a:ea typeface="ＭＳ Ｐゴシック" pitchFamily="34" charset="-128"/>
              </a:rPr>
              <a:t>Two-phase locking </a:t>
            </a:r>
            <a:r>
              <a:rPr lang="en-US" altLang="en-US" sz="2000" i="1" dirty="0" smtClean="0">
                <a:ea typeface="ＭＳ Ｐゴシック" pitchFamily="34" charset="-128"/>
              </a:rPr>
              <a:t>does not</a:t>
            </a:r>
            <a:r>
              <a:rPr lang="en-US" altLang="en-US" sz="2000" dirty="0" smtClean="0">
                <a:ea typeface="ＭＳ Ｐゴシック" pitchFamily="34" charset="-128"/>
              </a:rPr>
              <a:t> ensure freedom from deadlocks and starvation</a:t>
            </a:r>
          </a:p>
          <a:p>
            <a:pPr marL="0" indent="0">
              <a:buNone/>
            </a:pPr>
            <a:endParaRPr lang="en-US" altLang="en-US" sz="2000" b="1" dirty="0" smtClean="0">
              <a:solidFill>
                <a:srgbClr val="000099"/>
              </a:solidFill>
              <a:ea typeface="ＭＳ Ｐゴシック" pitchFamily="34" charset="-128"/>
            </a:endParaRPr>
          </a:p>
          <a:p>
            <a:r>
              <a:rPr lang="en-US" altLang="en-US" sz="2000" b="1" dirty="0" smtClean="0">
                <a:solidFill>
                  <a:srgbClr val="000099"/>
                </a:solidFill>
                <a:ea typeface="ＭＳ Ｐゴシック" pitchFamily="34" charset="-128"/>
              </a:rPr>
              <a:t>Starvation </a:t>
            </a:r>
            <a:r>
              <a:rPr lang="en-US" altLang="en-US" sz="2000" dirty="0" smtClean="0">
                <a:ea typeface="ＭＳ Ｐゴシック" pitchFamily="34" charset="-128"/>
              </a:rPr>
              <a:t> occurs if the concurrency control manager is badly designed. For example:</a:t>
            </a:r>
          </a:p>
          <a:p>
            <a:pPr lvl="1"/>
            <a:r>
              <a:rPr lang="en-US" altLang="en-US" sz="2000" dirty="0" smtClean="0">
                <a:ea typeface="ＭＳ Ｐゴシック" pitchFamily="34" charset="-128"/>
              </a:rPr>
              <a:t>A transaction may be waiting for an X-lock on an item, while a sequence of other transactions request and are granted an S-lock on the same item.  </a:t>
            </a:r>
          </a:p>
          <a:p>
            <a:pPr lvl="1"/>
            <a:r>
              <a:rPr lang="en-US" altLang="en-US" sz="2000" dirty="0" smtClean="0">
                <a:ea typeface="ＭＳ Ｐゴシック" pitchFamily="34" charset="-128"/>
              </a:rPr>
              <a:t>The same transaction is repeatedly rolled back due to deadlocks.</a:t>
            </a:r>
          </a:p>
          <a:p>
            <a:endParaRPr lang="en-US" altLang="en-US" sz="2000" dirty="0" smtClean="0">
              <a:ea typeface="ＭＳ Ｐゴシック" pitchFamily="34" charset="-128"/>
            </a:endParaRPr>
          </a:p>
          <a:p>
            <a:r>
              <a:rPr lang="en-US" altLang="en-US" sz="2000" dirty="0" smtClean="0">
                <a:ea typeface="ＭＳ Ｐゴシック" pitchFamily="34" charset="-128"/>
              </a:rPr>
              <a:t>Concurrency control manager can be designed to prevent starvation.</a:t>
            </a:r>
          </a:p>
        </p:txBody>
      </p:sp>
    </p:spTree>
    <p:extLst>
      <p:ext uri="{BB962C8B-B14F-4D97-AF65-F5344CB8AC3E}">
        <p14:creationId xmlns:p14="http://schemas.microsoft.com/office/powerpoint/2010/main" val="781209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animEffect transition="in" filter="fade">
                                      <p:cBhvr>
                                        <p:cTn id="7" dur="1000"/>
                                        <p:tgtEl>
                                          <p:spTgt spid="27651">
                                            <p:txEl>
                                              <p:pRg st="1" end="1"/>
                                            </p:txEl>
                                          </p:spTgt>
                                        </p:tgtEl>
                                      </p:cBhvr>
                                    </p:animEffect>
                                    <p:anim calcmode="lin" valueType="num">
                                      <p:cBhvr>
                                        <p:cTn id="8" dur="1000" fill="hold"/>
                                        <p:tgtEl>
                                          <p:spTgt spid="2765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765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7651">
                                            <p:txEl>
                                              <p:pRg st="3" end="3"/>
                                            </p:txEl>
                                          </p:spTgt>
                                        </p:tgtEl>
                                        <p:attrNameLst>
                                          <p:attrName>style.visibility</p:attrName>
                                        </p:attrNameLst>
                                      </p:cBhvr>
                                      <p:to>
                                        <p:strVal val="visible"/>
                                      </p:to>
                                    </p:set>
                                    <p:animEffect transition="in" filter="fade">
                                      <p:cBhvr>
                                        <p:cTn id="14" dur="1000"/>
                                        <p:tgtEl>
                                          <p:spTgt spid="27651">
                                            <p:txEl>
                                              <p:pRg st="3" end="3"/>
                                            </p:txEl>
                                          </p:spTgt>
                                        </p:tgtEl>
                                      </p:cBhvr>
                                    </p:animEffect>
                                    <p:anim calcmode="lin" valueType="num">
                                      <p:cBhvr>
                                        <p:cTn id="15" dur="1000" fill="hold"/>
                                        <p:tgtEl>
                                          <p:spTgt spid="27651">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27651">
                                            <p:txEl>
                                              <p:pRg st="3" end="3"/>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7651">
                                            <p:txEl>
                                              <p:pRg st="4" end="4"/>
                                            </p:txEl>
                                          </p:spTgt>
                                        </p:tgtEl>
                                        <p:attrNameLst>
                                          <p:attrName>style.visibility</p:attrName>
                                        </p:attrNameLst>
                                      </p:cBhvr>
                                      <p:to>
                                        <p:strVal val="visible"/>
                                      </p:to>
                                    </p:set>
                                    <p:animEffect transition="in" filter="fade">
                                      <p:cBhvr>
                                        <p:cTn id="19" dur="1000"/>
                                        <p:tgtEl>
                                          <p:spTgt spid="27651">
                                            <p:txEl>
                                              <p:pRg st="4" end="4"/>
                                            </p:txEl>
                                          </p:spTgt>
                                        </p:tgtEl>
                                      </p:cBhvr>
                                    </p:animEffect>
                                    <p:anim calcmode="lin" valueType="num">
                                      <p:cBhvr>
                                        <p:cTn id="20" dur="1000" fill="hold"/>
                                        <p:tgtEl>
                                          <p:spTgt spid="27651">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27651">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7651">
                                            <p:txEl>
                                              <p:pRg st="5" end="5"/>
                                            </p:txEl>
                                          </p:spTgt>
                                        </p:tgtEl>
                                        <p:attrNameLst>
                                          <p:attrName>style.visibility</p:attrName>
                                        </p:attrNameLst>
                                      </p:cBhvr>
                                      <p:to>
                                        <p:strVal val="visible"/>
                                      </p:to>
                                    </p:set>
                                    <p:animEffect transition="in" filter="fade">
                                      <p:cBhvr>
                                        <p:cTn id="24" dur="1000"/>
                                        <p:tgtEl>
                                          <p:spTgt spid="27651">
                                            <p:txEl>
                                              <p:pRg st="5" end="5"/>
                                            </p:txEl>
                                          </p:spTgt>
                                        </p:tgtEl>
                                      </p:cBhvr>
                                    </p:animEffect>
                                    <p:anim calcmode="lin" valueType="num">
                                      <p:cBhvr>
                                        <p:cTn id="25" dur="1000" fill="hold"/>
                                        <p:tgtEl>
                                          <p:spTgt spid="27651">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2765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7651">
                                            <p:txEl>
                                              <p:pRg st="7" end="7"/>
                                            </p:txEl>
                                          </p:spTgt>
                                        </p:tgtEl>
                                        <p:attrNameLst>
                                          <p:attrName>style.visibility</p:attrName>
                                        </p:attrNameLst>
                                      </p:cBhvr>
                                      <p:to>
                                        <p:strVal val="visible"/>
                                      </p:to>
                                    </p:set>
                                    <p:animEffect transition="in" filter="fade">
                                      <p:cBhvr>
                                        <p:cTn id="31" dur="1000"/>
                                        <p:tgtEl>
                                          <p:spTgt spid="27651">
                                            <p:txEl>
                                              <p:pRg st="7" end="7"/>
                                            </p:txEl>
                                          </p:spTgt>
                                        </p:tgtEl>
                                      </p:cBhvr>
                                    </p:animEffect>
                                    <p:anim calcmode="lin" valueType="num">
                                      <p:cBhvr>
                                        <p:cTn id="32" dur="1000" fill="hold"/>
                                        <p:tgtEl>
                                          <p:spTgt spid="27651">
                                            <p:txEl>
                                              <p:pRg st="7" end="7"/>
                                            </p:txEl>
                                          </p:spTgt>
                                        </p:tgtEl>
                                        <p:attrNameLst>
                                          <p:attrName>ppt_x</p:attrName>
                                        </p:attrNameLst>
                                      </p:cBhvr>
                                      <p:tavLst>
                                        <p:tav tm="0">
                                          <p:val>
                                            <p:strVal val="#ppt_x"/>
                                          </p:val>
                                        </p:tav>
                                        <p:tav tm="100000">
                                          <p:val>
                                            <p:strVal val="#ppt_x"/>
                                          </p:val>
                                        </p:tav>
                                      </p:tavLst>
                                    </p:anim>
                                    <p:anim calcmode="lin" valueType="num">
                                      <p:cBhvr>
                                        <p:cTn id="33" dur="1000" fill="hold"/>
                                        <p:tgtEl>
                                          <p:spTgt spid="27651">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normAutofit/>
          </a:bodyPr>
          <a:lstStyle/>
          <a:p>
            <a:pPr algn="just">
              <a:defRPr/>
            </a:pPr>
            <a:r>
              <a:rPr lang="en-US" altLang="en-US" dirty="0"/>
              <a:t>Deadlock</a:t>
            </a:r>
          </a:p>
        </p:txBody>
      </p:sp>
      <p:sp>
        <p:nvSpPr>
          <p:cNvPr id="26628" name="Rectangle 3"/>
          <p:cNvSpPr>
            <a:spLocks noGrp="1" noChangeArrowheads="1"/>
          </p:cNvSpPr>
          <p:nvPr>
            <p:ph idx="1"/>
          </p:nvPr>
        </p:nvSpPr>
        <p:spPr>
          <a:xfrm>
            <a:off x="581192" y="1976081"/>
            <a:ext cx="11029616" cy="4177069"/>
          </a:xfrm>
        </p:spPr>
        <p:txBody>
          <a:bodyPr>
            <a:normAutofit/>
          </a:bodyPr>
          <a:lstStyle/>
          <a:p>
            <a:pPr algn="just"/>
            <a:r>
              <a:rPr lang="en-US" sz="2000" dirty="0" smtClean="0"/>
              <a:t>A </a:t>
            </a:r>
            <a:r>
              <a:rPr lang="en-US" sz="2000" dirty="0"/>
              <a:t>deadlock is a condition where two or more transactions are waiting indefinitely for one another to give up locks. Deadlock is said to be one of the most feared complications in DBMS as no task ever gets finished and is in waiting state forever</a:t>
            </a:r>
            <a:r>
              <a:rPr lang="en-US" sz="2000" dirty="0" smtClean="0"/>
              <a:t>.</a:t>
            </a:r>
          </a:p>
          <a:p>
            <a:pPr algn="just"/>
            <a:endParaRPr lang="en-US" sz="2000" dirty="0" smtClean="0"/>
          </a:p>
          <a:p>
            <a:pPr algn="just"/>
            <a:endParaRPr lang="en-US" altLang="en-US" sz="2000" dirty="0" smtClean="0">
              <a:ea typeface="ＭＳ Ｐゴシック" pitchFamily="34" charset="-128"/>
            </a:endParaRPr>
          </a:p>
        </p:txBody>
      </p:sp>
    </p:spTree>
    <p:extLst>
      <p:ext uri="{BB962C8B-B14F-4D97-AF65-F5344CB8AC3E}">
        <p14:creationId xmlns:p14="http://schemas.microsoft.com/office/powerpoint/2010/main" val="4154273453"/>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animEffect transition="in" filter="fade">
                                      <p:cBhvr>
                                        <p:cTn id="7" dur="1000"/>
                                        <p:tgtEl>
                                          <p:spTgt spid="26628">
                                            <p:txEl>
                                              <p:pRg st="0" end="0"/>
                                            </p:txEl>
                                          </p:spTgt>
                                        </p:tgtEl>
                                      </p:cBhvr>
                                    </p:animEffect>
                                    <p:anim calcmode="lin" valueType="num">
                                      <p:cBhvr>
                                        <p:cTn id="8" dur="1000" fill="hold"/>
                                        <p:tgtEl>
                                          <p:spTgt spid="2662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normAutofit/>
          </a:bodyPr>
          <a:lstStyle/>
          <a:p>
            <a:pPr algn="just">
              <a:defRPr/>
            </a:pPr>
            <a:r>
              <a:rPr lang="en-US" altLang="en-US" dirty="0" smtClean="0"/>
              <a:t>Deadlock handling</a:t>
            </a:r>
            <a:endParaRPr lang="en-US" altLang="en-US" dirty="0"/>
          </a:p>
        </p:txBody>
      </p:sp>
      <p:sp>
        <p:nvSpPr>
          <p:cNvPr id="291843" name="Rectangle 3"/>
          <p:cNvSpPr>
            <a:spLocks noGrp="1" noChangeArrowheads="1"/>
          </p:cNvSpPr>
          <p:nvPr>
            <p:ph idx="1"/>
          </p:nvPr>
        </p:nvSpPr>
        <p:spPr>
          <a:xfrm>
            <a:off x="581192" y="1940742"/>
            <a:ext cx="11029616" cy="4098108"/>
          </a:xfrm>
        </p:spPr>
        <p:txBody>
          <a:bodyPr>
            <a:normAutofit/>
          </a:bodyPr>
          <a:lstStyle/>
          <a:p>
            <a:pPr algn="just"/>
            <a:r>
              <a:rPr lang="en-US" altLang="en-US" sz="2000" dirty="0" smtClean="0">
                <a:ea typeface="ＭＳ Ｐゴシック" pitchFamily="34" charset="-128"/>
              </a:rPr>
              <a:t>Only one way to break deadlock: abort one or more of the transactions.</a:t>
            </a:r>
          </a:p>
          <a:p>
            <a:pPr algn="just"/>
            <a:endParaRPr lang="en-US" altLang="en-US" sz="2000" dirty="0" smtClean="0">
              <a:ea typeface="ＭＳ Ｐゴシック" pitchFamily="34" charset="-128"/>
            </a:endParaRPr>
          </a:p>
          <a:p>
            <a:pPr algn="just"/>
            <a:r>
              <a:rPr lang="en-US" altLang="en-US" sz="2000" dirty="0" smtClean="0">
                <a:ea typeface="ＭＳ Ｐゴシック" pitchFamily="34" charset="-128"/>
              </a:rPr>
              <a:t>Deadlock should be transparent to user, so DBMS should restart transaction(s).</a:t>
            </a:r>
          </a:p>
          <a:p>
            <a:pPr algn="just"/>
            <a:endParaRPr lang="en-US" altLang="en-US" sz="2000" dirty="0" smtClean="0">
              <a:ea typeface="ＭＳ Ｐゴシック" pitchFamily="34" charset="-128"/>
            </a:endParaRPr>
          </a:p>
          <a:p>
            <a:pPr algn="just"/>
            <a:r>
              <a:rPr lang="en-US" altLang="en-US" sz="2000" dirty="0">
                <a:ea typeface="ＭＳ Ｐゴシック" pitchFamily="34" charset="-128"/>
              </a:rPr>
              <a:t>There are two principal methods for dealing with the deadlock problem. </a:t>
            </a:r>
            <a:endParaRPr lang="en-US" altLang="en-US" sz="2000" dirty="0" smtClean="0">
              <a:ea typeface="ＭＳ Ｐゴシック" pitchFamily="34" charset="-128"/>
            </a:endParaRPr>
          </a:p>
          <a:p>
            <a:pPr lvl="1" algn="just"/>
            <a:r>
              <a:rPr lang="en-US" altLang="en-US" sz="2000" dirty="0" smtClean="0">
                <a:ea typeface="ＭＳ Ｐゴシック" pitchFamily="34" charset="-128"/>
              </a:rPr>
              <a:t>Deadlock prevention.</a:t>
            </a:r>
          </a:p>
          <a:p>
            <a:pPr lvl="1" algn="just"/>
            <a:r>
              <a:rPr lang="en-US" altLang="en-US" sz="2000" dirty="0" smtClean="0">
                <a:ea typeface="ＭＳ Ｐゴシック" pitchFamily="34" charset="-128"/>
              </a:rPr>
              <a:t>Deadlock detection and recovery. </a:t>
            </a:r>
          </a:p>
        </p:txBody>
      </p:sp>
    </p:spTree>
    <p:extLst>
      <p:ext uri="{BB962C8B-B14F-4D97-AF65-F5344CB8AC3E}">
        <p14:creationId xmlns:p14="http://schemas.microsoft.com/office/powerpoint/2010/main" val="1737339581"/>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18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184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184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18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normAutofit/>
          </a:bodyPr>
          <a:lstStyle/>
          <a:p>
            <a:pPr algn="just">
              <a:defRPr/>
            </a:pPr>
            <a:r>
              <a:rPr lang="en-US" altLang="en-US" dirty="0"/>
              <a:t>Deadlock Prevention</a:t>
            </a:r>
          </a:p>
        </p:txBody>
      </p:sp>
      <p:sp>
        <p:nvSpPr>
          <p:cNvPr id="293891" name="Rectangle 3"/>
          <p:cNvSpPr>
            <a:spLocks noGrp="1" noChangeArrowheads="1"/>
          </p:cNvSpPr>
          <p:nvPr>
            <p:ph idx="1"/>
          </p:nvPr>
        </p:nvSpPr>
        <p:spPr>
          <a:xfrm>
            <a:off x="581192" y="2071599"/>
            <a:ext cx="11029616" cy="4243476"/>
          </a:xfrm>
        </p:spPr>
        <p:txBody>
          <a:bodyPr>
            <a:normAutofit/>
          </a:bodyPr>
          <a:lstStyle/>
          <a:p>
            <a:r>
              <a:rPr lang="en-US" sz="2000" dirty="0"/>
              <a:t>Deadlock prevention protocols ensure that the system will never enter into a deadlock state. Some prevention </a:t>
            </a:r>
            <a:r>
              <a:rPr lang="en-US" sz="2000" dirty="0" smtClean="0"/>
              <a:t>strategies:</a:t>
            </a:r>
          </a:p>
          <a:p>
            <a:endParaRPr lang="en-US" sz="2000" dirty="0"/>
          </a:p>
          <a:p>
            <a:r>
              <a:rPr lang="en-US" sz="2000" dirty="0"/>
              <a:t>Require that each transaction locks all its data items before it begins execution (</a:t>
            </a:r>
            <a:r>
              <a:rPr lang="en-US" sz="2000" dirty="0" err="1"/>
              <a:t>predeclaration</a:t>
            </a:r>
            <a:r>
              <a:rPr lang="en-US" sz="2000" dirty="0"/>
              <a:t>).</a:t>
            </a:r>
          </a:p>
          <a:p>
            <a:endParaRPr lang="en-US" sz="2000" dirty="0" smtClean="0"/>
          </a:p>
          <a:p>
            <a:r>
              <a:rPr lang="en-US" sz="2000" dirty="0" smtClean="0"/>
              <a:t>Impose </a:t>
            </a:r>
            <a:r>
              <a:rPr lang="en-US" sz="2000" dirty="0"/>
              <a:t>ordering of all data items and require that a transaction can lock data items only in the </a:t>
            </a:r>
            <a:r>
              <a:rPr lang="en-US" sz="2000" dirty="0" smtClean="0"/>
              <a:t>sequence </a:t>
            </a:r>
            <a:r>
              <a:rPr lang="en-US" sz="2000" dirty="0"/>
              <a:t>specified </a:t>
            </a:r>
            <a:r>
              <a:rPr lang="en-US" sz="2000" dirty="0" smtClean="0"/>
              <a:t>with ordering.</a:t>
            </a:r>
            <a:endParaRPr lang="en-US" sz="2000" dirty="0"/>
          </a:p>
          <a:p>
            <a:pPr algn="just"/>
            <a:endParaRPr lang="en-US" altLang="en-US" sz="2000" dirty="0" smtClean="0">
              <a:ea typeface="ＭＳ Ｐゴシック" pitchFamily="34" charset="-128"/>
            </a:endParaRPr>
          </a:p>
          <a:p>
            <a:pPr marL="324000" lvl="1" indent="0" algn="just">
              <a:buNone/>
            </a:pPr>
            <a:r>
              <a:rPr lang="en-US" altLang="en-US" sz="2000" dirty="0" smtClean="0">
                <a:ea typeface="ＭＳ Ｐゴシック" pitchFamily="34" charset="-128"/>
              </a:rPr>
              <a:t>	</a:t>
            </a:r>
          </a:p>
        </p:txBody>
      </p:sp>
    </p:spTree>
    <p:extLst>
      <p:ext uri="{BB962C8B-B14F-4D97-AF65-F5344CB8AC3E}">
        <p14:creationId xmlns:p14="http://schemas.microsoft.com/office/powerpoint/2010/main" val="868049853"/>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3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38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389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38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pPr>
              <a:defRPr/>
            </a:pPr>
            <a:r>
              <a:rPr lang="en-US" dirty="0" smtClean="0">
                <a:effectLst>
                  <a:outerShdw blurRad="38100" dist="38100" dir="2700000" algn="tl">
                    <a:srgbClr val="C0C0C0"/>
                  </a:outerShdw>
                </a:effectLst>
                <a:ea typeface="ＭＳ Ｐゴシック" pitchFamily="34" charset="-128"/>
              </a:rPr>
              <a:t>More Deadlock Prevention Strategies</a:t>
            </a:r>
          </a:p>
        </p:txBody>
      </p:sp>
      <p:sp>
        <p:nvSpPr>
          <p:cNvPr id="20483" name="Rectangle 3"/>
          <p:cNvSpPr>
            <a:spLocks noGrp="1" noChangeArrowheads="1"/>
          </p:cNvSpPr>
          <p:nvPr>
            <p:ph type="body" idx="4294967295"/>
          </p:nvPr>
        </p:nvSpPr>
        <p:spPr>
          <a:xfrm>
            <a:off x="0" y="1981200"/>
            <a:ext cx="11029950" cy="4562475"/>
          </a:xfrm>
        </p:spPr>
        <p:txBody>
          <a:bodyPr>
            <a:normAutofit/>
          </a:bodyPr>
          <a:lstStyle/>
          <a:p>
            <a:r>
              <a:rPr lang="en-US" altLang="en-US" sz="2000" dirty="0" smtClean="0">
                <a:ea typeface="ＭＳ Ｐゴシック" panose="020B0600070205080204" pitchFamily="34" charset="-128"/>
              </a:rPr>
              <a:t>Following schemes use transaction timestamps for the sake of deadlock prevention alone.</a:t>
            </a:r>
          </a:p>
          <a:p>
            <a:r>
              <a:rPr lang="en-US" altLang="en-US" sz="2000" b="1" dirty="0" smtClean="0">
                <a:solidFill>
                  <a:srgbClr val="000099"/>
                </a:solidFill>
                <a:ea typeface="ＭＳ Ｐゴシック" panose="020B0600070205080204" pitchFamily="34" charset="-128"/>
              </a:rPr>
              <a:t>wait-die</a:t>
            </a:r>
            <a:r>
              <a:rPr lang="en-US" altLang="en-US" sz="2000" dirty="0" smtClean="0">
                <a:ea typeface="ＭＳ Ｐゴシック" panose="020B0600070205080204" pitchFamily="34" charset="-128"/>
              </a:rPr>
              <a:t> scheme — non-preemptive</a:t>
            </a:r>
          </a:p>
          <a:p>
            <a:pPr lvl="1"/>
            <a:r>
              <a:rPr lang="en-US" altLang="en-US" sz="2000" dirty="0" smtClean="0">
                <a:ea typeface="ＭＳ Ｐゴシック" panose="020B0600070205080204" pitchFamily="34" charset="-128"/>
              </a:rPr>
              <a:t>older transaction may wait for younger one to release data item. (older means smaller timestamp) Younger transactions never wait for older ones; they are rolled back instead.</a:t>
            </a:r>
          </a:p>
          <a:p>
            <a:pPr lvl="1"/>
            <a:r>
              <a:rPr lang="en-US" altLang="en-US" sz="2000" dirty="0" smtClean="0">
                <a:ea typeface="ＭＳ Ｐゴシック" panose="020B0600070205080204" pitchFamily="34" charset="-128"/>
              </a:rPr>
              <a:t>a transaction may die several times before acquiring needed data item</a:t>
            </a:r>
          </a:p>
          <a:p>
            <a:r>
              <a:rPr lang="en-US" altLang="en-US" sz="2000" b="1" dirty="0" smtClean="0">
                <a:solidFill>
                  <a:srgbClr val="000099"/>
                </a:solidFill>
                <a:ea typeface="ＭＳ Ｐゴシック" panose="020B0600070205080204" pitchFamily="34" charset="-128"/>
              </a:rPr>
              <a:t>wound-wait</a:t>
            </a:r>
            <a:r>
              <a:rPr lang="en-US" altLang="en-US" sz="2000" dirty="0" smtClean="0">
                <a:ea typeface="ＭＳ Ｐゴシック" panose="020B0600070205080204" pitchFamily="34" charset="-128"/>
              </a:rPr>
              <a:t> scheme — preemptive</a:t>
            </a:r>
          </a:p>
          <a:p>
            <a:pPr lvl="1"/>
            <a:r>
              <a:rPr lang="en-US" altLang="en-US" sz="2000" dirty="0" smtClean="0">
                <a:ea typeface="ＭＳ Ｐゴシック" panose="020B0600070205080204" pitchFamily="34" charset="-128"/>
              </a:rPr>
              <a:t>older transaction </a:t>
            </a:r>
            <a:r>
              <a:rPr lang="en-US" altLang="en-US" sz="2000" i="1" dirty="0" smtClean="0">
                <a:ea typeface="ＭＳ Ｐゴシック" panose="020B0600070205080204" pitchFamily="34" charset="-128"/>
              </a:rPr>
              <a:t>wounds</a:t>
            </a:r>
            <a:r>
              <a:rPr lang="en-US" altLang="en-US" sz="2000" dirty="0" smtClean="0">
                <a:ea typeface="ＭＳ Ｐゴシック" panose="020B0600070205080204" pitchFamily="34" charset="-128"/>
              </a:rPr>
              <a:t> (forces rollback) of younger transaction instead of waiting for it. Younger transactions may wait for older ones.</a:t>
            </a:r>
          </a:p>
          <a:p>
            <a:pPr lvl="1"/>
            <a:r>
              <a:rPr lang="en-US" altLang="en-US" sz="2000" dirty="0" smtClean="0">
                <a:ea typeface="ＭＳ Ｐゴシック" panose="020B0600070205080204" pitchFamily="34" charset="-128"/>
              </a:rPr>
              <a:t>may be fewer rollbacks than </a:t>
            </a:r>
            <a:r>
              <a:rPr lang="en-US" altLang="en-US" sz="2000" i="1" dirty="0" smtClean="0">
                <a:ea typeface="ＭＳ Ｐゴシック" panose="020B0600070205080204" pitchFamily="34" charset="-128"/>
              </a:rPr>
              <a:t>wait-die</a:t>
            </a:r>
            <a:r>
              <a:rPr lang="en-US" altLang="en-US" sz="2000" dirty="0" smtClean="0">
                <a:ea typeface="ＭＳ Ｐゴシック" panose="020B0600070205080204" pitchFamily="34" charset="-128"/>
              </a:rPr>
              <a:t> scheme.</a:t>
            </a:r>
          </a:p>
        </p:txBody>
      </p:sp>
      <p:grpSp>
        <p:nvGrpSpPr>
          <p:cNvPr id="12" name="Group 11"/>
          <p:cNvGrpSpPr/>
          <p:nvPr/>
        </p:nvGrpSpPr>
        <p:grpSpPr>
          <a:xfrm>
            <a:off x="9324975" y="3914775"/>
            <a:ext cx="1433406" cy="1200329"/>
            <a:chOff x="9324975" y="3914775"/>
            <a:chExt cx="1433406" cy="1200329"/>
          </a:xfrm>
        </p:grpSpPr>
        <p:sp>
          <p:nvSpPr>
            <p:cNvPr id="3" name="TextBox 2"/>
            <p:cNvSpPr txBox="1"/>
            <p:nvPr/>
          </p:nvSpPr>
          <p:spPr>
            <a:xfrm>
              <a:off x="9324975" y="3914775"/>
              <a:ext cx="1433406" cy="1200329"/>
            </a:xfrm>
            <a:prstGeom prst="rect">
              <a:avLst/>
            </a:prstGeom>
            <a:solidFill>
              <a:srgbClr val="C7EBFC"/>
            </a:solidFill>
          </p:spPr>
          <p:txBody>
            <a:bodyPr wrap="none" rtlCol="0">
              <a:spAutoFit/>
            </a:bodyPr>
            <a:lstStyle/>
            <a:p>
              <a:r>
                <a:rPr lang="en-US" dirty="0" err="1" smtClean="0"/>
                <a:t>Tn</a:t>
              </a:r>
              <a:r>
                <a:rPr lang="en-US" dirty="0" smtClean="0"/>
                <a:t>           Tm</a:t>
              </a:r>
            </a:p>
            <a:p>
              <a:endParaRPr lang="en-US" dirty="0" smtClean="0"/>
            </a:p>
            <a:p>
              <a:endParaRPr lang="en-US" dirty="0"/>
            </a:p>
            <a:p>
              <a:r>
                <a:rPr lang="en-US" dirty="0" smtClean="0"/>
                <a:t>	 Q</a:t>
              </a:r>
              <a:endParaRPr lang="en-US" dirty="0"/>
            </a:p>
          </p:txBody>
        </p:sp>
        <p:cxnSp>
          <p:nvCxnSpPr>
            <p:cNvPr id="9" name="Straight Arrow Connector 8"/>
            <p:cNvCxnSpPr/>
            <p:nvPr/>
          </p:nvCxnSpPr>
          <p:spPr>
            <a:xfrm>
              <a:off x="9544050" y="4262436"/>
              <a:ext cx="781050" cy="61436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a:xfrm flipH="1" flipV="1">
              <a:off x="10498878" y="4250619"/>
              <a:ext cx="28575" cy="5286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401820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fade">
                                      <p:cBhvr>
                                        <p:cTn id="7" dur="1000"/>
                                        <p:tgtEl>
                                          <p:spTgt spid="20483">
                                            <p:txEl>
                                              <p:pRg st="0" end="0"/>
                                            </p:txEl>
                                          </p:spTgt>
                                        </p:tgtEl>
                                      </p:cBhvr>
                                    </p:animEffect>
                                    <p:anim calcmode="lin" valueType="num">
                                      <p:cBhvr>
                                        <p:cTn id="8" dur="1000" fill="hold"/>
                                        <p:tgtEl>
                                          <p:spTgt spid="2048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048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0483">
                                            <p:txEl>
                                              <p:pRg st="1" end="1"/>
                                            </p:txEl>
                                          </p:spTgt>
                                        </p:tgtEl>
                                        <p:attrNameLst>
                                          <p:attrName>style.visibility</p:attrName>
                                        </p:attrNameLst>
                                      </p:cBhvr>
                                      <p:to>
                                        <p:strVal val="visible"/>
                                      </p:to>
                                    </p:set>
                                    <p:animEffect transition="in" filter="fade">
                                      <p:cBhvr>
                                        <p:cTn id="14" dur="1000"/>
                                        <p:tgtEl>
                                          <p:spTgt spid="20483">
                                            <p:txEl>
                                              <p:pRg st="1" end="1"/>
                                            </p:txEl>
                                          </p:spTgt>
                                        </p:tgtEl>
                                      </p:cBhvr>
                                    </p:animEffect>
                                    <p:anim calcmode="lin" valueType="num">
                                      <p:cBhvr>
                                        <p:cTn id="15" dur="10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048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0483">
                                            <p:txEl>
                                              <p:pRg st="2" end="2"/>
                                            </p:txEl>
                                          </p:spTgt>
                                        </p:tgtEl>
                                        <p:attrNameLst>
                                          <p:attrName>style.visibility</p:attrName>
                                        </p:attrNameLst>
                                      </p:cBhvr>
                                      <p:to>
                                        <p:strVal val="visible"/>
                                      </p:to>
                                    </p:set>
                                    <p:animEffect transition="in" filter="fade">
                                      <p:cBhvr>
                                        <p:cTn id="19" dur="1000"/>
                                        <p:tgtEl>
                                          <p:spTgt spid="20483">
                                            <p:txEl>
                                              <p:pRg st="2" end="2"/>
                                            </p:txEl>
                                          </p:spTgt>
                                        </p:tgtEl>
                                      </p:cBhvr>
                                    </p:animEffect>
                                    <p:anim calcmode="lin" valueType="num">
                                      <p:cBhvr>
                                        <p:cTn id="20" dur="10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048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0483">
                                            <p:txEl>
                                              <p:pRg st="3" end="3"/>
                                            </p:txEl>
                                          </p:spTgt>
                                        </p:tgtEl>
                                        <p:attrNameLst>
                                          <p:attrName>style.visibility</p:attrName>
                                        </p:attrNameLst>
                                      </p:cBhvr>
                                      <p:to>
                                        <p:strVal val="visible"/>
                                      </p:to>
                                    </p:set>
                                    <p:animEffect transition="in" filter="fade">
                                      <p:cBhvr>
                                        <p:cTn id="24" dur="1000"/>
                                        <p:tgtEl>
                                          <p:spTgt spid="20483">
                                            <p:txEl>
                                              <p:pRg st="3" end="3"/>
                                            </p:txEl>
                                          </p:spTgt>
                                        </p:tgtEl>
                                      </p:cBhvr>
                                    </p:animEffect>
                                    <p:anim calcmode="lin" valueType="num">
                                      <p:cBhvr>
                                        <p:cTn id="25" dur="10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048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0483">
                                            <p:txEl>
                                              <p:pRg st="4" end="4"/>
                                            </p:txEl>
                                          </p:spTgt>
                                        </p:tgtEl>
                                        <p:attrNameLst>
                                          <p:attrName>style.visibility</p:attrName>
                                        </p:attrNameLst>
                                      </p:cBhvr>
                                      <p:to>
                                        <p:strVal val="visible"/>
                                      </p:to>
                                    </p:set>
                                    <p:animEffect transition="in" filter="fade">
                                      <p:cBhvr>
                                        <p:cTn id="31" dur="1000"/>
                                        <p:tgtEl>
                                          <p:spTgt spid="20483">
                                            <p:txEl>
                                              <p:pRg st="4" end="4"/>
                                            </p:txEl>
                                          </p:spTgt>
                                        </p:tgtEl>
                                      </p:cBhvr>
                                    </p:animEffect>
                                    <p:anim calcmode="lin" valueType="num">
                                      <p:cBhvr>
                                        <p:cTn id="32" dur="10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2048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0483">
                                            <p:txEl>
                                              <p:pRg st="5" end="5"/>
                                            </p:txEl>
                                          </p:spTgt>
                                        </p:tgtEl>
                                        <p:attrNameLst>
                                          <p:attrName>style.visibility</p:attrName>
                                        </p:attrNameLst>
                                      </p:cBhvr>
                                      <p:to>
                                        <p:strVal val="visible"/>
                                      </p:to>
                                    </p:set>
                                    <p:animEffect transition="in" filter="fade">
                                      <p:cBhvr>
                                        <p:cTn id="36" dur="1000"/>
                                        <p:tgtEl>
                                          <p:spTgt spid="20483">
                                            <p:txEl>
                                              <p:pRg st="5" end="5"/>
                                            </p:txEl>
                                          </p:spTgt>
                                        </p:tgtEl>
                                      </p:cBhvr>
                                    </p:animEffect>
                                    <p:anim calcmode="lin" valueType="num">
                                      <p:cBhvr>
                                        <p:cTn id="37" dur="1000" fill="hold"/>
                                        <p:tgtEl>
                                          <p:spTgt spid="2048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2048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20483">
                                            <p:txEl>
                                              <p:pRg st="6" end="6"/>
                                            </p:txEl>
                                          </p:spTgt>
                                        </p:tgtEl>
                                        <p:attrNameLst>
                                          <p:attrName>style.visibility</p:attrName>
                                        </p:attrNameLst>
                                      </p:cBhvr>
                                      <p:to>
                                        <p:strVal val="visible"/>
                                      </p:to>
                                    </p:set>
                                    <p:animEffect transition="in" filter="fade">
                                      <p:cBhvr>
                                        <p:cTn id="41" dur="1000"/>
                                        <p:tgtEl>
                                          <p:spTgt spid="20483">
                                            <p:txEl>
                                              <p:pRg st="6" end="6"/>
                                            </p:txEl>
                                          </p:spTgt>
                                        </p:tgtEl>
                                      </p:cBhvr>
                                    </p:animEffect>
                                    <p:anim calcmode="lin" valueType="num">
                                      <p:cBhvr>
                                        <p:cTn id="42" dur="1000" fill="hold"/>
                                        <p:tgtEl>
                                          <p:spTgt spid="2048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2048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1000"/>
                                        <p:tgtEl>
                                          <p:spTgt spid="12"/>
                                        </p:tgtEl>
                                      </p:cBhvr>
                                    </p:animEffect>
                                    <p:anim calcmode="lin" valueType="num">
                                      <p:cBhvr>
                                        <p:cTn id="49" dur="1000" fill="hold"/>
                                        <p:tgtEl>
                                          <p:spTgt spid="12"/>
                                        </p:tgtEl>
                                        <p:attrNameLst>
                                          <p:attrName>ppt_x</p:attrName>
                                        </p:attrNameLst>
                                      </p:cBhvr>
                                      <p:tavLst>
                                        <p:tav tm="0">
                                          <p:val>
                                            <p:strVal val="#ppt_x"/>
                                          </p:val>
                                        </p:tav>
                                        <p:tav tm="100000">
                                          <p:val>
                                            <p:strVal val="#ppt_x"/>
                                          </p:val>
                                        </p:tav>
                                      </p:tavLst>
                                    </p:anim>
                                    <p:anim calcmode="lin" valueType="num">
                                      <p:cBhvr>
                                        <p:cTn id="5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normAutofit/>
          </a:bodyPr>
          <a:lstStyle/>
          <a:p>
            <a:pPr algn="just">
              <a:defRPr/>
            </a:pPr>
            <a:r>
              <a:rPr lang="en-US" dirty="0">
                <a:effectLst>
                  <a:outerShdw blurRad="38100" dist="38100" dir="2700000" algn="tl">
                    <a:srgbClr val="C0C0C0"/>
                  </a:outerShdw>
                </a:effectLst>
                <a:ea typeface="ＭＳ Ｐゴシック" pitchFamily="34" charset="-128"/>
              </a:rPr>
              <a:t>More Deadlock Prevention Strategies</a:t>
            </a:r>
            <a:endParaRPr lang="en-US" altLang="en-US" dirty="0"/>
          </a:p>
        </p:txBody>
      </p:sp>
      <p:sp>
        <p:nvSpPr>
          <p:cNvPr id="292867" name="Rectangle 3"/>
          <p:cNvSpPr>
            <a:spLocks noGrp="1" noChangeArrowheads="1"/>
          </p:cNvSpPr>
          <p:nvPr>
            <p:ph idx="1"/>
          </p:nvPr>
        </p:nvSpPr>
        <p:spPr>
          <a:xfrm>
            <a:off x="581192" y="2231564"/>
            <a:ext cx="11029616" cy="3369136"/>
          </a:xfrm>
        </p:spPr>
        <p:txBody>
          <a:bodyPr>
            <a:normAutofit/>
          </a:bodyPr>
          <a:lstStyle/>
          <a:p>
            <a:pPr algn="just"/>
            <a:r>
              <a:rPr lang="en-US" altLang="en-US" sz="2000" dirty="0" err="1" smtClean="0">
                <a:ea typeface="ＭＳ Ｐゴシック" pitchFamily="34" charset="-128"/>
                <a:cs typeface="Times New Roman" panose="02020603050405020304" pitchFamily="18" charset="0"/>
              </a:rPr>
              <a:t>Ttimeouts</a:t>
            </a:r>
            <a:r>
              <a:rPr lang="en-US" altLang="en-US" sz="2000" dirty="0" smtClean="0">
                <a:ea typeface="ＭＳ Ｐゴシック" pitchFamily="34" charset="-128"/>
                <a:cs typeface="Times New Roman" panose="02020603050405020304" pitchFamily="18" charset="0"/>
              </a:rPr>
              <a:t>: </a:t>
            </a:r>
            <a:r>
              <a:rPr lang="en-US" altLang="en-US" sz="2000" dirty="0">
                <a:ea typeface="ＭＳ Ｐゴシック" pitchFamily="34" charset="-128"/>
                <a:cs typeface="Times New Roman" panose="02020603050405020304" pitchFamily="18" charset="0"/>
              </a:rPr>
              <a:t>t</a:t>
            </a:r>
            <a:r>
              <a:rPr lang="en-US" altLang="en-US" sz="2000" dirty="0" smtClean="0">
                <a:ea typeface="ＭＳ Ｐゴシック" pitchFamily="34" charset="-128"/>
                <a:cs typeface="Times New Roman" panose="02020603050405020304" pitchFamily="18" charset="0"/>
              </a:rPr>
              <a:t>ransaction that requests lock will only wait for a system-defined period of time. </a:t>
            </a:r>
          </a:p>
          <a:p>
            <a:pPr marL="0" indent="0" algn="just">
              <a:buNone/>
            </a:pPr>
            <a:endParaRPr lang="en-US" altLang="en-US" sz="2000" dirty="0" smtClean="0">
              <a:ea typeface="ＭＳ Ｐゴシック" pitchFamily="34" charset="-128"/>
              <a:cs typeface="Times New Roman" panose="02020603050405020304" pitchFamily="18" charset="0"/>
            </a:endParaRPr>
          </a:p>
          <a:p>
            <a:pPr algn="just"/>
            <a:r>
              <a:rPr lang="en-US" altLang="en-US" sz="2000" dirty="0" smtClean="0">
                <a:ea typeface="ＭＳ Ｐゴシック" pitchFamily="34" charset="-128"/>
                <a:cs typeface="Times New Roman" panose="02020603050405020304" pitchFamily="18" charset="0"/>
              </a:rPr>
              <a:t>If lock has not been granted within this period, lock request times out. </a:t>
            </a:r>
          </a:p>
          <a:p>
            <a:pPr algn="just"/>
            <a:endParaRPr lang="en-US" altLang="en-US" sz="2000" dirty="0" smtClean="0">
              <a:ea typeface="ＭＳ Ｐゴシック" pitchFamily="34" charset="-128"/>
              <a:cs typeface="Times New Roman" panose="02020603050405020304" pitchFamily="18" charset="0"/>
            </a:endParaRPr>
          </a:p>
          <a:p>
            <a:pPr algn="just"/>
            <a:r>
              <a:rPr lang="en-US" altLang="en-US" sz="2000" dirty="0" smtClean="0">
                <a:ea typeface="ＭＳ Ｐゴシック" pitchFamily="34" charset="-128"/>
                <a:cs typeface="Times New Roman" panose="02020603050405020304" pitchFamily="18" charset="0"/>
              </a:rPr>
              <a:t>In this case, DBMS assumes transaction may be deadlocked, even though it may not be, and it aborts and automatically restarts the transaction. </a:t>
            </a:r>
            <a:endParaRPr lang="en-US" altLang="en-US" sz="2000" dirty="0" smtClean="0">
              <a:ea typeface="ＭＳ Ｐゴシック" pitchFamily="34" charset="-128"/>
            </a:endParaRPr>
          </a:p>
        </p:txBody>
      </p:sp>
    </p:spTree>
    <p:extLst>
      <p:ext uri="{BB962C8B-B14F-4D97-AF65-F5344CB8AC3E}">
        <p14:creationId xmlns:p14="http://schemas.microsoft.com/office/powerpoint/2010/main" val="614206127"/>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28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28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28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pPr>
              <a:defRPr/>
            </a:pPr>
            <a:r>
              <a:rPr lang="en-US" smtClean="0">
                <a:effectLst>
                  <a:outerShdw blurRad="38100" dist="38100" dir="2700000" algn="tl">
                    <a:srgbClr val="C0C0C0"/>
                  </a:outerShdw>
                </a:effectLst>
                <a:ea typeface="ＭＳ Ｐゴシック" pitchFamily="34" charset="-128"/>
              </a:rPr>
              <a:t>Deadlock Detection</a:t>
            </a:r>
          </a:p>
        </p:txBody>
      </p:sp>
      <p:sp>
        <p:nvSpPr>
          <p:cNvPr id="22531" name="Rectangle 3"/>
          <p:cNvSpPr>
            <a:spLocks noGrp="1" noChangeArrowheads="1"/>
          </p:cNvSpPr>
          <p:nvPr>
            <p:ph type="body" idx="4294967295"/>
          </p:nvPr>
        </p:nvSpPr>
        <p:spPr>
          <a:xfrm>
            <a:off x="657224" y="1873895"/>
            <a:ext cx="11029950" cy="4189412"/>
          </a:xfrm>
        </p:spPr>
        <p:txBody>
          <a:bodyPr>
            <a:normAutofit/>
          </a:bodyPr>
          <a:lstStyle/>
          <a:p>
            <a:r>
              <a:rPr lang="en-US" altLang="en-US" sz="2000" dirty="0" smtClean="0">
                <a:ea typeface="ＭＳ Ｐゴシック" panose="020B0600070205080204" pitchFamily="34" charset="-128"/>
              </a:rPr>
              <a:t>Deadlocks can be described as a </a:t>
            </a:r>
            <a:r>
              <a:rPr lang="en-US" altLang="en-US" sz="2000" i="1" dirty="0" smtClean="0">
                <a:solidFill>
                  <a:srgbClr val="000099"/>
                </a:solidFill>
                <a:ea typeface="ＭＳ Ｐゴシック" panose="020B0600070205080204" pitchFamily="34" charset="-128"/>
              </a:rPr>
              <a:t>wait-for</a:t>
            </a:r>
            <a:r>
              <a:rPr lang="en-US" altLang="en-US" sz="2000" i="1" dirty="0" smtClean="0">
                <a:ea typeface="ＭＳ Ｐゴシック" panose="020B0600070205080204" pitchFamily="34" charset="-128"/>
              </a:rPr>
              <a:t> graph</a:t>
            </a:r>
            <a:r>
              <a:rPr lang="en-US" altLang="en-US" sz="2000" dirty="0" smtClean="0">
                <a:ea typeface="ＭＳ Ｐゴシック" panose="020B0600070205080204" pitchFamily="34" charset="-128"/>
              </a:rPr>
              <a:t>, which consists of a pair </a:t>
            </a:r>
            <a:r>
              <a:rPr lang="en-US" altLang="en-US" sz="2000" i="1" dirty="0" smtClean="0">
                <a:ea typeface="ＭＳ Ｐゴシック" panose="020B0600070205080204" pitchFamily="34" charset="-128"/>
              </a:rPr>
              <a:t>G</a:t>
            </a:r>
            <a:r>
              <a:rPr lang="en-US" altLang="en-US" sz="2000" dirty="0" smtClean="0">
                <a:ea typeface="ＭＳ Ｐゴシック" panose="020B0600070205080204" pitchFamily="34" charset="-128"/>
              </a:rPr>
              <a:t> = (</a:t>
            </a:r>
            <a:r>
              <a:rPr lang="en-US" altLang="en-US" sz="2000" i="1" dirty="0" smtClean="0">
                <a:ea typeface="ＭＳ Ｐゴシック" panose="020B0600070205080204" pitchFamily="34" charset="-128"/>
              </a:rPr>
              <a:t>V</a:t>
            </a:r>
            <a:r>
              <a:rPr lang="en-US" altLang="en-US" sz="2000" dirty="0" smtClean="0">
                <a:ea typeface="ＭＳ Ｐゴシック" panose="020B0600070205080204" pitchFamily="34" charset="-128"/>
              </a:rPr>
              <a:t>,</a:t>
            </a:r>
            <a:r>
              <a:rPr lang="en-US" altLang="en-US" sz="2000" i="1" dirty="0" smtClean="0">
                <a:ea typeface="ＭＳ Ｐゴシック" panose="020B0600070205080204" pitchFamily="34" charset="-128"/>
              </a:rPr>
              <a:t>E</a:t>
            </a:r>
            <a:r>
              <a:rPr lang="en-US" altLang="en-US" sz="2000" dirty="0" smtClean="0">
                <a:ea typeface="ＭＳ Ｐゴシック" panose="020B0600070205080204" pitchFamily="34" charset="-128"/>
              </a:rPr>
              <a:t>), </a:t>
            </a:r>
          </a:p>
          <a:p>
            <a:pPr lvl="1"/>
            <a:r>
              <a:rPr lang="en-US" altLang="en-US" sz="2000" i="1" dirty="0" smtClean="0">
                <a:ea typeface="ＭＳ Ｐゴシック" panose="020B0600070205080204" pitchFamily="34" charset="-128"/>
              </a:rPr>
              <a:t>V</a:t>
            </a:r>
            <a:r>
              <a:rPr lang="en-US" altLang="en-US" sz="2000" dirty="0" smtClean="0">
                <a:ea typeface="ＭＳ Ｐゴシック" panose="020B0600070205080204" pitchFamily="34" charset="-128"/>
              </a:rPr>
              <a:t> is a set of vertices (all the transactions in the system)</a:t>
            </a:r>
          </a:p>
          <a:p>
            <a:pPr lvl="1"/>
            <a:r>
              <a:rPr lang="en-US" altLang="en-US" sz="2000" i="1" dirty="0" smtClean="0">
                <a:ea typeface="ＭＳ Ｐゴシック" panose="020B0600070205080204" pitchFamily="34" charset="-128"/>
              </a:rPr>
              <a:t>E</a:t>
            </a:r>
            <a:r>
              <a:rPr lang="en-US" altLang="en-US" sz="2000" dirty="0" smtClean="0">
                <a:ea typeface="ＭＳ Ｐゴシック" panose="020B0600070205080204" pitchFamily="34" charset="-128"/>
              </a:rPr>
              <a:t> is a set of edges; each element is an ordered pair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a:t>
            </a:r>
            <a:r>
              <a:rPr lang="en-US" altLang="en-US" sz="2000" dirty="0" smtClean="0">
                <a:ea typeface="ＭＳ Ｐゴシック" panose="020B0600070205080204" pitchFamily="34" charset="-128"/>
                <a:sym typeface="Symbol" panose="05050102010706020507" pitchFamily="18" charset="2"/>
              </a:rPr>
              <a:t></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j</a:t>
            </a:r>
            <a:r>
              <a:rPr lang="en-US" altLang="en-US" sz="2000" dirty="0" smtClean="0">
                <a:ea typeface="ＭＳ Ｐゴシック" panose="020B0600070205080204" pitchFamily="34" charset="-128"/>
              </a:rPr>
              <a:t>.  </a:t>
            </a:r>
          </a:p>
          <a:p>
            <a:r>
              <a:rPr lang="en-US" altLang="en-US" sz="2000" dirty="0" smtClean="0">
                <a:ea typeface="ＭＳ Ｐゴシック" panose="020B0600070205080204" pitchFamily="34" charset="-128"/>
              </a:rPr>
              <a:t>If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i="1" baseline="-25000" dirty="0" smtClean="0">
                <a:ea typeface="ＭＳ Ｐゴシック" panose="020B0600070205080204" pitchFamily="34" charset="-128"/>
              </a:rPr>
              <a:t> </a:t>
            </a:r>
            <a:r>
              <a:rPr lang="en-US" altLang="en-US" sz="2000" i="1" dirty="0" smtClean="0">
                <a:ea typeface="ＭＳ Ｐゴシック" panose="020B0600070205080204" pitchFamily="34" charset="-128"/>
                <a:sym typeface="Symbol" panose="05050102010706020507" pitchFamily="18" charset="2"/>
              </a:rPr>
              <a:t></a:t>
            </a:r>
            <a:r>
              <a:rPr lang="en-US" altLang="en-US" sz="2000" dirty="0" smtClean="0">
                <a:ea typeface="ＭＳ Ｐゴシック" panose="020B0600070205080204" pitchFamily="34" charset="-128"/>
              </a:rPr>
              <a:t>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j</a:t>
            </a:r>
            <a:r>
              <a:rPr lang="en-US" altLang="en-US" sz="2000" baseline="-25000" dirty="0" smtClean="0">
                <a:ea typeface="ＭＳ Ｐゴシック" panose="020B0600070205080204" pitchFamily="34" charset="-128"/>
              </a:rPr>
              <a:t> </a:t>
            </a:r>
            <a:r>
              <a:rPr lang="en-US" altLang="en-US" sz="2000" dirty="0" smtClean="0">
                <a:ea typeface="ＭＳ Ｐゴシック" panose="020B0600070205080204" pitchFamily="34" charset="-128"/>
              </a:rPr>
              <a:t>is in </a:t>
            </a:r>
            <a:r>
              <a:rPr lang="en-US" altLang="en-US" sz="2000" i="1" dirty="0" smtClean="0">
                <a:ea typeface="ＭＳ Ｐゴシック" panose="020B0600070205080204" pitchFamily="34" charset="-128"/>
              </a:rPr>
              <a:t>E</a:t>
            </a:r>
            <a:r>
              <a:rPr lang="en-US" altLang="en-US" sz="2000" dirty="0" smtClean="0">
                <a:ea typeface="ＭＳ Ｐゴシック" panose="020B0600070205080204" pitchFamily="34" charset="-128"/>
              </a:rPr>
              <a:t>, then there is a directed edge from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to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j</a:t>
            </a:r>
            <a:r>
              <a:rPr lang="en-US" altLang="en-US" sz="2000" dirty="0" smtClean="0">
                <a:ea typeface="ＭＳ Ｐゴシック" panose="020B0600070205080204" pitchFamily="34" charset="-128"/>
              </a:rPr>
              <a:t>, implying that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is waiting for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j</a:t>
            </a:r>
            <a:r>
              <a:rPr lang="en-US" altLang="en-US" sz="2000" dirty="0" smtClean="0">
                <a:ea typeface="ＭＳ Ｐゴシック" panose="020B0600070205080204" pitchFamily="34" charset="-128"/>
              </a:rPr>
              <a:t> to release a data item.</a:t>
            </a:r>
          </a:p>
          <a:p>
            <a:r>
              <a:rPr lang="en-US" altLang="en-US" sz="2000" dirty="0" smtClean="0">
                <a:ea typeface="ＭＳ Ｐゴシック" panose="020B0600070205080204" pitchFamily="34" charset="-128"/>
              </a:rPr>
              <a:t>When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requests a data item currently being held by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j</a:t>
            </a:r>
            <a:r>
              <a:rPr lang="en-US" altLang="en-US" sz="2000" dirty="0" smtClean="0">
                <a:ea typeface="ＭＳ Ｐゴシック" panose="020B0600070205080204" pitchFamily="34" charset="-128"/>
              </a:rPr>
              <a:t>, then the edge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 </a:t>
            </a:r>
            <a:r>
              <a:rPr lang="en-US" altLang="en-US" sz="2000" i="1" dirty="0" smtClean="0">
                <a:ea typeface="ＭＳ Ｐゴシック" panose="020B0600070205080204" pitchFamily="34" charset="-128"/>
                <a:sym typeface="Symbol" panose="05050102010706020507" pitchFamily="18" charset="2"/>
              </a:rPr>
              <a:t></a:t>
            </a:r>
            <a:r>
              <a:rPr lang="en-US" altLang="en-US" sz="2000" dirty="0" smtClean="0">
                <a:ea typeface="ＭＳ Ｐゴシック" panose="020B0600070205080204" pitchFamily="34" charset="-128"/>
              </a:rPr>
              <a:t>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j</a:t>
            </a:r>
            <a:r>
              <a:rPr lang="en-US" altLang="en-US" sz="2000" dirty="0" smtClean="0">
                <a:ea typeface="ＭＳ Ｐゴシック" panose="020B0600070205080204" pitchFamily="34" charset="-128"/>
              </a:rPr>
              <a:t> is inserted in the wait-for graph. This edge is removed only when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j</a:t>
            </a:r>
            <a:r>
              <a:rPr lang="en-US" altLang="en-US" sz="2000" dirty="0" smtClean="0">
                <a:ea typeface="ＭＳ Ｐゴシック" panose="020B0600070205080204" pitchFamily="34" charset="-128"/>
              </a:rPr>
              <a:t> is no longer holding a data item needed by </a:t>
            </a:r>
            <a:r>
              <a:rPr lang="en-US" altLang="en-US" sz="2000" i="1" dirty="0" err="1" smtClean="0">
                <a:ea typeface="ＭＳ Ｐゴシック" panose="020B0600070205080204" pitchFamily="34" charset="-128"/>
              </a:rPr>
              <a:t>T</a:t>
            </a:r>
            <a:r>
              <a:rPr lang="en-US" altLang="en-US" sz="2000" i="1" baseline="-25000" dirty="0" err="1" smtClean="0">
                <a:ea typeface="ＭＳ Ｐゴシック" panose="020B0600070205080204" pitchFamily="34" charset="-128"/>
              </a:rPr>
              <a:t>i</a:t>
            </a:r>
            <a:r>
              <a:rPr lang="en-US" altLang="en-US" sz="2000" dirty="0" smtClean="0">
                <a:ea typeface="ＭＳ Ｐゴシック" panose="020B0600070205080204" pitchFamily="34" charset="-128"/>
              </a:rPr>
              <a:t>.</a:t>
            </a:r>
          </a:p>
          <a:p>
            <a:r>
              <a:rPr lang="en-US" altLang="en-US" sz="2000" dirty="0" smtClean="0">
                <a:ea typeface="ＭＳ Ｐゴシック" panose="020B0600070205080204" pitchFamily="34" charset="-128"/>
              </a:rPr>
              <a:t>The system is in a deadlock state if and only if the wait-for graph has a cycle.  Must invoke a deadlock-detection algorithm periodically to look for cycles.</a:t>
            </a:r>
          </a:p>
        </p:txBody>
      </p:sp>
    </p:spTree>
    <p:extLst>
      <p:ext uri="{BB962C8B-B14F-4D97-AF65-F5344CB8AC3E}">
        <p14:creationId xmlns:p14="http://schemas.microsoft.com/office/powerpoint/2010/main" val="655047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1000"/>
                                        <p:tgtEl>
                                          <p:spTgt spid="22531">
                                            <p:txEl>
                                              <p:pRg st="0" end="0"/>
                                            </p:txEl>
                                          </p:spTgt>
                                        </p:tgtEl>
                                      </p:cBhvr>
                                    </p:animEffect>
                                    <p:anim calcmode="lin" valueType="num">
                                      <p:cBhvr>
                                        <p:cTn id="8" dur="1000" fill="hold"/>
                                        <p:tgtEl>
                                          <p:spTgt spid="2253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253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fade">
                                      <p:cBhvr>
                                        <p:cTn id="12" dur="1000"/>
                                        <p:tgtEl>
                                          <p:spTgt spid="22531">
                                            <p:txEl>
                                              <p:pRg st="1" end="1"/>
                                            </p:txEl>
                                          </p:spTgt>
                                        </p:tgtEl>
                                      </p:cBhvr>
                                    </p:animEffect>
                                    <p:anim calcmode="lin" valueType="num">
                                      <p:cBhvr>
                                        <p:cTn id="13" dur="1000" fill="hold"/>
                                        <p:tgtEl>
                                          <p:spTgt spid="2253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253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fade">
                                      <p:cBhvr>
                                        <p:cTn id="17" dur="1000"/>
                                        <p:tgtEl>
                                          <p:spTgt spid="22531">
                                            <p:txEl>
                                              <p:pRg st="2" end="2"/>
                                            </p:txEl>
                                          </p:spTgt>
                                        </p:tgtEl>
                                      </p:cBhvr>
                                    </p:animEffect>
                                    <p:anim calcmode="lin" valueType="num">
                                      <p:cBhvr>
                                        <p:cTn id="18" dur="1000" fill="hold"/>
                                        <p:tgtEl>
                                          <p:spTgt spid="22531">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253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2531">
                                            <p:txEl>
                                              <p:pRg st="3" end="3"/>
                                            </p:txEl>
                                          </p:spTgt>
                                        </p:tgtEl>
                                        <p:attrNameLst>
                                          <p:attrName>style.visibility</p:attrName>
                                        </p:attrNameLst>
                                      </p:cBhvr>
                                      <p:to>
                                        <p:strVal val="visible"/>
                                      </p:to>
                                    </p:set>
                                    <p:animEffect transition="in" filter="fade">
                                      <p:cBhvr>
                                        <p:cTn id="24" dur="1000"/>
                                        <p:tgtEl>
                                          <p:spTgt spid="22531">
                                            <p:txEl>
                                              <p:pRg st="3" end="3"/>
                                            </p:txEl>
                                          </p:spTgt>
                                        </p:tgtEl>
                                      </p:cBhvr>
                                    </p:animEffect>
                                    <p:anim calcmode="lin" valueType="num">
                                      <p:cBhvr>
                                        <p:cTn id="25" dur="1000" fill="hold"/>
                                        <p:tgtEl>
                                          <p:spTgt spid="22531">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253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2531">
                                            <p:txEl>
                                              <p:pRg st="4" end="4"/>
                                            </p:txEl>
                                          </p:spTgt>
                                        </p:tgtEl>
                                        <p:attrNameLst>
                                          <p:attrName>style.visibility</p:attrName>
                                        </p:attrNameLst>
                                      </p:cBhvr>
                                      <p:to>
                                        <p:strVal val="visible"/>
                                      </p:to>
                                    </p:set>
                                    <p:animEffect transition="in" filter="fade">
                                      <p:cBhvr>
                                        <p:cTn id="31" dur="1000"/>
                                        <p:tgtEl>
                                          <p:spTgt spid="22531">
                                            <p:txEl>
                                              <p:pRg st="4" end="4"/>
                                            </p:txEl>
                                          </p:spTgt>
                                        </p:tgtEl>
                                      </p:cBhvr>
                                    </p:animEffect>
                                    <p:anim calcmode="lin" valueType="num">
                                      <p:cBhvr>
                                        <p:cTn id="32" dur="1000" fill="hold"/>
                                        <p:tgtEl>
                                          <p:spTgt spid="22531">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2253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2531">
                                            <p:txEl>
                                              <p:pRg st="5" end="5"/>
                                            </p:txEl>
                                          </p:spTgt>
                                        </p:tgtEl>
                                        <p:attrNameLst>
                                          <p:attrName>style.visibility</p:attrName>
                                        </p:attrNameLst>
                                      </p:cBhvr>
                                      <p:to>
                                        <p:strVal val="visible"/>
                                      </p:to>
                                    </p:set>
                                    <p:animEffect transition="in" filter="fade">
                                      <p:cBhvr>
                                        <p:cTn id="38" dur="1000"/>
                                        <p:tgtEl>
                                          <p:spTgt spid="22531">
                                            <p:txEl>
                                              <p:pRg st="5" end="5"/>
                                            </p:txEl>
                                          </p:spTgt>
                                        </p:tgtEl>
                                      </p:cBhvr>
                                    </p:animEffect>
                                    <p:anim calcmode="lin" valueType="num">
                                      <p:cBhvr>
                                        <p:cTn id="39" dur="1000" fill="hold"/>
                                        <p:tgtEl>
                                          <p:spTgt spid="22531">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22531">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a:xfrm>
            <a:off x="590550" y="1112838"/>
            <a:ext cx="8077200" cy="609600"/>
          </a:xfrm>
        </p:spPr>
        <p:txBody>
          <a:bodyPr>
            <a:normAutofit fontScale="90000"/>
          </a:bodyPr>
          <a:lstStyle/>
          <a:p>
            <a:pPr>
              <a:defRPr/>
            </a:pPr>
            <a:r>
              <a:rPr lang="en-US" dirty="0" smtClean="0">
                <a:effectLst>
                  <a:outerShdw blurRad="38100" dist="38100" dir="2700000" algn="tl">
                    <a:srgbClr val="C0C0C0"/>
                  </a:outerShdw>
                </a:effectLst>
                <a:ea typeface="ＭＳ Ｐゴシック" pitchFamily="34" charset="-128"/>
              </a:rPr>
              <a:t>Deadlock Detection (Cont.)</a:t>
            </a:r>
          </a:p>
        </p:txBody>
      </p:sp>
      <p:sp>
        <p:nvSpPr>
          <p:cNvPr id="23555" name="Text Box 3"/>
          <p:cNvSpPr txBox="1">
            <a:spLocks noChangeArrowheads="1"/>
          </p:cNvSpPr>
          <p:nvPr/>
        </p:nvSpPr>
        <p:spPr bwMode="auto">
          <a:xfrm>
            <a:off x="1852614" y="5162551"/>
            <a:ext cx="3521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000" dirty="0"/>
              <a:t>Wait-for graph without a cycle</a:t>
            </a:r>
          </a:p>
        </p:txBody>
      </p:sp>
      <p:sp>
        <p:nvSpPr>
          <p:cNvPr id="23556" name="Text Box 4"/>
          <p:cNvSpPr txBox="1">
            <a:spLocks noChangeArrowheads="1"/>
          </p:cNvSpPr>
          <p:nvPr/>
        </p:nvSpPr>
        <p:spPr bwMode="auto">
          <a:xfrm>
            <a:off x="6819901" y="5162550"/>
            <a:ext cx="3168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000" dirty="0"/>
              <a:t>Wait-for graph with a cycle</a:t>
            </a:r>
          </a:p>
        </p:txBody>
      </p:sp>
      <p:pic>
        <p:nvPicPr>
          <p:cNvPr id="235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263" y="2822576"/>
            <a:ext cx="2882900" cy="212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3564" y="2681288"/>
            <a:ext cx="2562225"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8281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normAutofit/>
          </a:bodyPr>
          <a:lstStyle/>
          <a:p>
            <a:pPr algn="just">
              <a:defRPr/>
            </a:pPr>
            <a:r>
              <a:rPr lang="en-US" altLang="en-US" dirty="0"/>
              <a:t>Need for Concurrency Control</a:t>
            </a:r>
            <a:endParaRPr lang="en-US" altLang="en-US" sz="9600" dirty="0" smtClean="0"/>
          </a:p>
        </p:txBody>
      </p:sp>
      <p:sp>
        <p:nvSpPr>
          <p:cNvPr id="25604" name="Rectangle 3"/>
          <p:cNvSpPr>
            <a:spLocks noGrp="1" noChangeArrowheads="1"/>
          </p:cNvSpPr>
          <p:nvPr>
            <p:ph idx="1"/>
          </p:nvPr>
        </p:nvSpPr>
        <p:spPr>
          <a:xfrm>
            <a:off x="581192" y="1935148"/>
            <a:ext cx="11029616" cy="2682572"/>
          </a:xfrm>
        </p:spPr>
        <p:txBody>
          <a:bodyPr>
            <a:normAutofit/>
          </a:bodyPr>
          <a:lstStyle/>
          <a:p>
            <a:pPr algn="just"/>
            <a:r>
              <a:rPr lang="en-US" altLang="en-US" sz="2000" dirty="0" smtClean="0">
                <a:ea typeface="ＭＳ Ｐゴシック" pitchFamily="34" charset="-128"/>
              </a:rPr>
              <a:t>Three examples of potential problems caused by concurrency: </a:t>
            </a:r>
          </a:p>
          <a:p>
            <a:pPr algn="just"/>
            <a:endParaRPr lang="en-US" altLang="en-US" sz="2000" dirty="0" smtClean="0">
              <a:ea typeface="ＭＳ Ｐゴシック" pitchFamily="34" charset="-128"/>
            </a:endParaRPr>
          </a:p>
          <a:p>
            <a:pPr lvl="1" algn="just"/>
            <a:r>
              <a:rPr lang="en-US" altLang="en-US" sz="2000" dirty="0" smtClean="0">
                <a:ea typeface="ＭＳ Ｐゴシック" pitchFamily="34" charset="-128"/>
              </a:rPr>
              <a:t>	Lost update problem.</a:t>
            </a:r>
          </a:p>
          <a:p>
            <a:pPr lvl="1" algn="just"/>
            <a:r>
              <a:rPr lang="en-US" altLang="en-US" sz="2000" dirty="0" smtClean="0">
                <a:ea typeface="ＭＳ Ｐゴシック" pitchFamily="34" charset="-128"/>
              </a:rPr>
              <a:t>	Uncommitted dependency problem or Dirty Read Problem</a:t>
            </a:r>
          </a:p>
          <a:p>
            <a:pPr lvl="1" algn="just"/>
            <a:r>
              <a:rPr lang="en-US" altLang="en-US" sz="2000" dirty="0" smtClean="0">
                <a:ea typeface="ＭＳ Ｐゴシック" pitchFamily="34" charset="-128"/>
              </a:rPr>
              <a:t>	</a:t>
            </a:r>
            <a:r>
              <a:rPr lang="en-US" altLang="en-US" sz="2000" dirty="0"/>
              <a:t>Unrepeatable Read Problem</a:t>
            </a:r>
            <a:endParaRPr lang="en-US" altLang="en-US" sz="2000" dirty="0">
              <a:ea typeface="ＭＳ Ｐゴシック" pitchFamily="34" charset="-128"/>
            </a:endParaRPr>
          </a:p>
        </p:txBody>
      </p:sp>
    </p:spTree>
    <p:extLst>
      <p:ext uri="{BB962C8B-B14F-4D97-AF65-F5344CB8AC3E}">
        <p14:creationId xmlns:p14="http://schemas.microsoft.com/office/powerpoint/2010/main" val="3358988036"/>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604">
                                            <p:txEl>
                                              <p:pRg st="0" end="0"/>
                                            </p:txEl>
                                          </p:spTgt>
                                        </p:tgtEl>
                                        <p:attrNameLst>
                                          <p:attrName>style.visibility</p:attrName>
                                        </p:attrNameLst>
                                      </p:cBhvr>
                                      <p:to>
                                        <p:strVal val="visible"/>
                                      </p:to>
                                    </p:set>
                                    <p:animEffect transition="in" filter="fade">
                                      <p:cBhvr>
                                        <p:cTn id="7" dur="1000"/>
                                        <p:tgtEl>
                                          <p:spTgt spid="25604">
                                            <p:txEl>
                                              <p:pRg st="0" end="0"/>
                                            </p:txEl>
                                          </p:spTgt>
                                        </p:tgtEl>
                                      </p:cBhvr>
                                    </p:animEffect>
                                    <p:anim calcmode="lin" valueType="num">
                                      <p:cBhvr>
                                        <p:cTn id="8" dur="1000" fill="hold"/>
                                        <p:tgtEl>
                                          <p:spTgt spid="2560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560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5604">
                                            <p:txEl>
                                              <p:pRg st="2" end="2"/>
                                            </p:txEl>
                                          </p:spTgt>
                                        </p:tgtEl>
                                        <p:attrNameLst>
                                          <p:attrName>style.visibility</p:attrName>
                                        </p:attrNameLst>
                                      </p:cBhvr>
                                      <p:to>
                                        <p:strVal val="visible"/>
                                      </p:to>
                                    </p:set>
                                    <p:animEffect transition="in" filter="fade">
                                      <p:cBhvr>
                                        <p:cTn id="12" dur="1000"/>
                                        <p:tgtEl>
                                          <p:spTgt spid="25604">
                                            <p:txEl>
                                              <p:pRg st="2" end="2"/>
                                            </p:txEl>
                                          </p:spTgt>
                                        </p:tgtEl>
                                      </p:cBhvr>
                                    </p:animEffect>
                                    <p:anim calcmode="lin" valueType="num">
                                      <p:cBhvr>
                                        <p:cTn id="13" dur="1000" fill="hold"/>
                                        <p:tgtEl>
                                          <p:spTgt spid="2560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25604">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5604">
                                            <p:txEl>
                                              <p:pRg st="3" end="3"/>
                                            </p:txEl>
                                          </p:spTgt>
                                        </p:tgtEl>
                                        <p:attrNameLst>
                                          <p:attrName>style.visibility</p:attrName>
                                        </p:attrNameLst>
                                      </p:cBhvr>
                                      <p:to>
                                        <p:strVal val="visible"/>
                                      </p:to>
                                    </p:set>
                                    <p:animEffect transition="in" filter="fade">
                                      <p:cBhvr>
                                        <p:cTn id="17" dur="1000"/>
                                        <p:tgtEl>
                                          <p:spTgt spid="25604">
                                            <p:txEl>
                                              <p:pRg st="3" end="3"/>
                                            </p:txEl>
                                          </p:spTgt>
                                        </p:tgtEl>
                                      </p:cBhvr>
                                    </p:animEffect>
                                    <p:anim calcmode="lin" valueType="num">
                                      <p:cBhvr>
                                        <p:cTn id="18" dur="1000" fill="hold"/>
                                        <p:tgtEl>
                                          <p:spTgt spid="25604">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25604">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5604">
                                            <p:txEl>
                                              <p:pRg st="4" end="4"/>
                                            </p:txEl>
                                          </p:spTgt>
                                        </p:tgtEl>
                                        <p:attrNameLst>
                                          <p:attrName>style.visibility</p:attrName>
                                        </p:attrNameLst>
                                      </p:cBhvr>
                                      <p:to>
                                        <p:strVal val="visible"/>
                                      </p:to>
                                    </p:set>
                                    <p:animEffect transition="in" filter="fade">
                                      <p:cBhvr>
                                        <p:cTn id="22" dur="1000"/>
                                        <p:tgtEl>
                                          <p:spTgt spid="25604">
                                            <p:txEl>
                                              <p:pRg st="4" end="4"/>
                                            </p:txEl>
                                          </p:spTgt>
                                        </p:tgtEl>
                                      </p:cBhvr>
                                    </p:animEffect>
                                    <p:anim calcmode="lin" valueType="num">
                                      <p:cBhvr>
                                        <p:cTn id="23" dur="1000" fill="hold"/>
                                        <p:tgtEl>
                                          <p:spTgt spid="25604">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2560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pPr>
              <a:defRPr/>
            </a:pPr>
            <a:r>
              <a:rPr lang="en-US" smtClean="0">
                <a:effectLst>
                  <a:outerShdw blurRad="38100" dist="38100" dir="2700000" algn="tl">
                    <a:srgbClr val="C0C0C0"/>
                  </a:outerShdw>
                </a:effectLst>
                <a:ea typeface="ＭＳ Ｐゴシック" pitchFamily="34" charset="-128"/>
              </a:rPr>
              <a:t>Deadlock Recovery</a:t>
            </a:r>
          </a:p>
        </p:txBody>
      </p:sp>
      <p:sp>
        <p:nvSpPr>
          <p:cNvPr id="24579" name="Rectangle 3"/>
          <p:cNvSpPr>
            <a:spLocks noGrp="1" noChangeArrowheads="1"/>
          </p:cNvSpPr>
          <p:nvPr>
            <p:ph type="body" idx="4294967295"/>
          </p:nvPr>
        </p:nvSpPr>
        <p:spPr>
          <a:xfrm>
            <a:off x="0" y="2036763"/>
            <a:ext cx="11029950" cy="4459287"/>
          </a:xfrm>
        </p:spPr>
        <p:txBody>
          <a:bodyPr>
            <a:normAutofit/>
          </a:bodyPr>
          <a:lstStyle/>
          <a:p>
            <a:r>
              <a:rPr lang="en-US" altLang="en-US" sz="2000" dirty="0" smtClean="0">
                <a:ea typeface="ＭＳ Ｐゴシック" panose="020B0600070205080204" pitchFamily="34" charset="-128"/>
              </a:rPr>
              <a:t>When deadlock is  detected :</a:t>
            </a:r>
          </a:p>
          <a:p>
            <a:pPr lvl="1"/>
            <a:r>
              <a:rPr lang="en-US" altLang="en-US" sz="2000" dirty="0" smtClean="0">
                <a:ea typeface="ＭＳ Ｐゴシック" panose="020B0600070205080204" pitchFamily="34" charset="-128"/>
              </a:rPr>
              <a:t>Some transaction will have to rolled back (made a victim) to break deadlock.  Select that transaction as victim that will incur minimum cost.</a:t>
            </a:r>
          </a:p>
          <a:p>
            <a:pPr lvl="1"/>
            <a:endParaRPr lang="en-US" altLang="en-US" sz="2000" dirty="0" smtClean="0">
              <a:ea typeface="ＭＳ Ｐゴシック" panose="020B0600070205080204" pitchFamily="34" charset="-128"/>
            </a:endParaRPr>
          </a:p>
          <a:p>
            <a:pPr lvl="1"/>
            <a:r>
              <a:rPr lang="en-US" altLang="en-US" sz="2000" dirty="0" smtClean="0">
                <a:ea typeface="ＭＳ Ｐゴシック" panose="020B0600070205080204" pitchFamily="34" charset="-128"/>
              </a:rPr>
              <a:t>Rollback -- determine how far to roll back transaction</a:t>
            </a:r>
          </a:p>
          <a:p>
            <a:pPr lvl="2"/>
            <a:r>
              <a:rPr lang="en-US" altLang="en-US" sz="2000" dirty="0" smtClean="0">
                <a:solidFill>
                  <a:srgbClr val="000099"/>
                </a:solidFill>
                <a:ea typeface="ＭＳ Ｐゴシック" panose="020B0600070205080204" pitchFamily="34" charset="-128"/>
              </a:rPr>
              <a:t>Total rollback</a:t>
            </a:r>
            <a:r>
              <a:rPr lang="en-US" altLang="en-US" sz="2000" dirty="0" smtClean="0">
                <a:ea typeface="ＭＳ Ｐゴシック" panose="020B0600070205080204" pitchFamily="34" charset="-128"/>
              </a:rPr>
              <a:t>: Abort the transaction and then restart it.</a:t>
            </a:r>
          </a:p>
          <a:p>
            <a:pPr lvl="2"/>
            <a:r>
              <a:rPr lang="en-US" altLang="en-US" sz="2000" dirty="0" smtClean="0">
                <a:ea typeface="ＭＳ Ｐゴシック" panose="020B0600070205080204" pitchFamily="34" charset="-128"/>
              </a:rPr>
              <a:t>More effective to roll back transaction only as far as necessary to break deadlock.</a:t>
            </a:r>
          </a:p>
          <a:p>
            <a:pPr lvl="1"/>
            <a:endParaRPr lang="en-US" altLang="en-US" sz="2000" dirty="0" smtClean="0">
              <a:ea typeface="ＭＳ Ｐゴシック" panose="020B0600070205080204" pitchFamily="34" charset="-128"/>
            </a:endParaRPr>
          </a:p>
          <a:p>
            <a:pPr lvl="1"/>
            <a:r>
              <a:rPr lang="en-US" altLang="en-US" sz="2000" dirty="0" smtClean="0">
                <a:ea typeface="ＭＳ Ｐゴシック" panose="020B0600070205080204" pitchFamily="34" charset="-128"/>
              </a:rPr>
              <a:t>Starvation happens if same transaction is always chosen as victim. Include the number of rollbacks in the cost factor to avoid starvation</a:t>
            </a:r>
          </a:p>
        </p:txBody>
      </p:sp>
    </p:spTree>
    <p:extLst>
      <p:ext uri="{BB962C8B-B14F-4D97-AF65-F5344CB8AC3E}">
        <p14:creationId xmlns:p14="http://schemas.microsoft.com/office/powerpoint/2010/main" val="37777262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Suggested Reading</a:t>
            </a:r>
            <a:endParaRPr lang="en-US" dirty="0"/>
          </a:p>
        </p:txBody>
      </p:sp>
      <p:sp>
        <p:nvSpPr>
          <p:cNvPr id="3" name="Content Placeholder 2"/>
          <p:cNvSpPr>
            <a:spLocks noGrp="1"/>
          </p:cNvSpPr>
          <p:nvPr>
            <p:ph idx="1"/>
          </p:nvPr>
        </p:nvSpPr>
        <p:spPr/>
        <p:txBody>
          <a:bodyPr/>
          <a:lstStyle/>
          <a:p>
            <a:r>
              <a:rPr lang="en-US" dirty="0" smtClean="0"/>
              <a:t>Chapter 22 of Database Systems: A </a:t>
            </a:r>
            <a:r>
              <a:rPr lang="en-US" dirty="0"/>
              <a:t>Practical Approach to Design, </a:t>
            </a:r>
            <a:r>
              <a:rPr lang="en-US" dirty="0" smtClean="0"/>
              <a:t>Implementation, and Management by Thomas </a:t>
            </a:r>
            <a:r>
              <a:rPr lang="en-US" dirty="0" err="1" smtClean="0"/>
              <a:t>Conolly</a:t>
            </a:r>
            <a:r>
              <a:rPr lang="en-US" dirty="0" smtClean="0"/>
              <a:t> 6</a:t>
            </a:r>
            <a:r>
              <a:rPr lang="en-US" baseline="30000" dirty="0" smtClean="0"/>
              <a:t>th</a:t>
            </a:r>
            <a:r>
              <a:rPr lang="en-US" dirty="0" smtClean="0"/>
              <a:t> Edition</a:t>
            </a:r>
          </a:p>
          <a:p>
            <a:r>
              <a:rPr lang="en-US" dirty="0" smtClean="0"/>
              <a:t>Chapter 14, 15 of Database System Concepts by Abraham </a:t>
            </a:r>
            <a:r>
              <a:rPr lang="en-US" dirty="0" err="1" smtClean="0"/>
              <a:t>Silberschatz</a:t>
            </a:r>
            <a:endParaRPr lang="en-US" dirty="0"/>
          </a:p>
        </p:txBody>
      </p:sp>
    </p:spTree>
    <p:extLst>
      <p:ext uri="{BB962C8B-B14F-4D97-AF65-F5344CB8AC3E}">
        <p14:creationId xmlns:p14="http://schemas.microsoft.com/office/powerpoint/2010/main" val="35090987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www.db-book.com/db6/slide-dir/index.html</a:t>
            </a:r>
            <a:endParaRPr lang="en-US" dirty="0" smtClean="0"/>
          </a:p>
          <a:p>
            <a:r>
              <a:rPr lang="en-US" dirty="0">
                <a:hlinkClick r:id="rId3"/>
              </a:rPr>
              <a:t>https://</a:t>
            </a:r>
            <a:r>
              <a:rPr lang="en-US" dirty="0" smtClean="0">
                <a:hlinkClick r:id="rId3"/>
              </a:rPr>
              <a:t>www.pearson.com/us/higher-education/product/Connolly-Powerpoint-Slides-for-Database-Systems</a:t>
            </a:r>
            <a:endParaRPr lang="en-US" dirty="0" smtClean="0"/>
          </a:p>
          <a:p>
            <a:r>
              <a:rPr lang="en-US" dirty="0">
                <a:hlinkClick r:id="rId4"/>
              </a:rPr>
              <a:t>https://www.gatevidyalay.com/equivalence-of-schedules-equivalent-schedules-in-dbms</a:t>
            </a:r>
            <a:r>
              <a:rPr lang="en-US" dirty="0" smtClean="0">
                <a:hlinkClick r:id="rId4"/>
              </a:rPr>
              <a:t>/</a:t>
            </a:r>
            <a:endParaRPr lang="en-US" dirty="0" smtClean="0"/>
          </a:p>
          <a:p>
            <a:endParaRPr lang="en-US" dirty="0"/>
          </a:p>
          <a:p>
            <a:endParaRPr lang="en-US" dirty="0"/>
          </a:p>
        </p:txBody>
      </p:sp>
    </p:spTree>
    <p:extLst>
      <p:ext uri="{BB962C8B-B14F-4D97-AF65-F5344CB8AC3E}">
        <p14:creationId xmlns:p14="http://schemas.microsoft.com/office/powerpoint/2010/main" val="2882620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normAutofit/>
          </a:bodyPr>
          <a:lstStyle/>
          <a:p>
            <a:pPr algn="just">
              <a:defRPr/>
            </a:pPr>
            <a:r>
              <a:rPr lang="en-US" altLang="en-US" dirty="0"/>
              <a:t>Lost Update Problem</a:t>
            </a:r>
          </a:p>
        </p:txBody>
      </p:sp>
      <p:sp>
        <p:nvSpPr>
          <p:cNvPr id="252931" name="Rectangle 3"/>
          <p:cNvSpPr>
            <a:spLocks noGrp="1" noChangeArrowheads="1"/>
          </p:cNvSpPr>
          <p:nvPr>
            <p:ph idx="1"/>
          </p:nvPr>
        </p:nvSpPr>
        <p:spPr>
          <a:xfrm>
            <a:off x="581191" y="2000352"/>
            <a:ext cx="11029617" cy="2964840"/>
          </a:xfrm>
        </p:spPr>
        <p:txBody>
          <a:bodyPr>
            <a:normAutofit/>
          </a:bodyPr>
          <a:lstStyle/>
          <a:p>
            <a:pPr algn="just"/>
            <a:r>
              <a:rPr lang="en-US" sz="2000" dirty="0" smtClean="0"/>
              <a:t>This </a:t>
            </a:r>
            <a:r>
              <a:rPr lang="en-US" sz="2000" dirty="0"/>
              <a:t>problem occurs when multiple transactions execute concurrently and updates from one or more transactions get lost</a:t>
            </a:r>
            <a:r>
              <a:rPr lang="en-US" sz="2000" dirty="0" smtClean="0"/>
              <a:t>.</a:t>
            </a:r>
          </a:p>
          <a:p>
            <a:pPr algn="just"/>
            <a:endParaRPr lang="en-US" sz="2000" dirty="0" smtClean="0"/>
          </a:p>
          <a:p>
            <a:pPr algn="just"/>
            <a:r>
              <a:rPr lang="en-US" altLang="en-US" sz="2000" dirty="0">
                <a:ea typeface="ＭＳ Ｐゴシック" pitchFamily="34" charset="-128"/>
              </a:rPr>
              <a:t>Successfully completed update is overridden by another </a:t>
            </a:r>
            <a:r>
              <a:rPr lang="en-US" altLang="en-US" sz="2000" dirty="0" smtClean="0">
                <a:ea typeface="ＭＳ Ｐゴシック" pitchFamily="34" charset="-128"/>
              </a:rPr>
              <a:t>user</a:t>
            </a:r>
            <a:r>
              <a:rPr lang="en-US" altLang="en-US" sz="2000" dirty="0">
                <a:ea typeface="ＭＳ Ｐゴシック" pitchFamily="34" charset="-128"/>
              </a:rPr>
              <a:t>.</a:t>
            </a:r>
          </a:p>
        </p:txBody>
      </p:sp>
    </p:spTree>
    <p:extLst>
      <p:ext uri="{BB962C8B-B14F-4D97-AF65-F5344CB8AC3E}">
        <p14:creationId xmlns:p14="http://schemas.microsoft.com/office/powerpoint/2010/main" val="641949138"/>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29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29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1"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pPr algn="just">
              <a:defRPr/>
            </a:pPr>
            <a:r>
              <a:rPr lang="en-US" altLang="en-US" dirty="0"/>
              <a:t>Lost Update Problem</a:t>
            </a:r>
          </a:p>
        </p:txBody>
      </p:sp>
      <p:pic>
        <p:nvPicPr>
          <p:cNvPr id="253956" name="Picture 4" descr="DS3-Figure 19-0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468" y="1963611"/>
            <a:ext cx="10298842" cy="3230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1792786"/>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539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pPr algn="just">
              <a:defRPr/>
            </a:pPr>
            <a:r>
              <a:rPr lang="en-US" altLang="en-US" dirty="0"/>
              <a:t>Uncommitted Dependency Problem</a:t>
            </a:r>
            <a:endParaRPr lang="en-US" altLang="en-US" sz="9600" dirty="0" smtClean="0"/>
          </a:p>
        </p:txBody>
      </p:sp>
      <p:sp>
        <p:nvSpPr>
          <p:cNvPr id="254979" name="Rectangle 3"/>
          <p:cNvSpPr>
            <a:spLocks noGrp="1" noChangeArrowheads="1"/>
          </p:cNvSpPr>
          <p:nvPr>
            <p:ph idx="1"/>
          </p:nvPr>
        </p:nvSpPr>
        <p:spPr>
          <a:xfrm>
            <a:off x="581192" y="2413889"/>
            <a:ext cx="11029616" cy="2453386"/>
          </a:xfrm>
        </p:spPr>
        <p:txBody>
          <a:bodyPr>
            <a:normAutofit/>
          </a:bodyPr>
          <a:lstStyle/>
          <a:p>
            <a:pPr algn="just"/>
            <a:r>
              <a:rPr lang="en-US" altLang="en-US" sz="2000" dirty="0" smtClean="0">
                <a:ea typeface="ＭＳ Ｐゴシック" pitchFamily="34" charset="-128"/>
              </a:rPr>
              <a:t>Occurs when one transaction can see intermediate results of another transaction before it has committed. </a:t>
            </a:r>
          </a:p>
          <a:p>
            <a:pPr algn="just"/>
            <a:endParaRPr lang="en-US" altLang="en-US" sz="2000" dirty="0" smtClean="0">
              <a:ea typeface="ＭＳ Ｐゴシック" pitchFamily="34" charset="-128"/>
            </a:endParaRPr>
          </a:p>
          <a:p>
            <a:pPr fontAlgn="base"/>
            <a:r>
              <a:rPr lang="en-US" sz="2000" dirty="0"/>
              <a:t>There is always a chance that the uncommitted transaction might </a:t>
            </a:r>
            <a:r>
              <a:rPr lang="en-US" sz="2000" dirty="0" smtClean="0"/>
              <a:t>fail or roll back </a:t>
            </a:r>
            <a:r>
              <a:rPr lang="en-US" sz="2000" dirty="0"/>
              <a:t>later</a:t>
            </a:r>
            <a:r>
              <a:rPr lang="en-US" sz="2000" dirty="0" smtClean="0"/>
              <a:t>.</a:t>
            </a:r>
          </a:p>
          <a:p>
            <a:pPr fontAlgn="base"/>
            <a:endParaRPr lang="en-US" sz="2000" dirty="0" smtClean="0"/>
          </a:p>
          <a:p>
            <a:pPr fontAlgn="base"/>
            <a:r>
              <a:rPr lang="en-US" sz="2000" dirty="0" smtClean="0"/>
              <a:t>Sometimes referred as dirty Read Problem</a:t>
            </a:r>
            <a:endParaRPr lang="en-US" sz="2000" dirty="0"/>
          </a:p>
        </p:txBody>
      </p:sp>
    </p:spTree>
    <p:extLst>
      <p:ext uri="{BB962C8B-B14F-4D97-AF65-F5344CB8AC3E}">
        <p14:creationId xmlns:p14="http://schemas.microsoft.com/office/powerpoint/2010/main" val="3819919718"/>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49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497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49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normAutofit/>
          </a:bodyPr>
          <a:lstStyle/>
          <a:p>
            <a:pPr algn="just">
              <a:defRPr/>
            </a:pPr>
            <a:r>
              <a:rPr lang="en-US" altLang="en-US" dirty="0"/>
              <a:t>Uncommitted Dependency Problem</a:t>
            </a:r>
            <a:endParaRPr lang="en-US" altLang="en-US" sz="9600" dirty="0" smtClean="0"/>
          </a:p>
        </p:txBody>
      </p:sp>
      <p:pic>
        <p:nvPicPr>
          <p:cNvPr id="2" name="Picture 1"/>
          <p:cNvPicPr>
            <a:picLocks noChangeAspect="1"/>
          </p:cNvPicPr>
          <p:nvPr/>
        </p:nvPicPr>
        <p:blipFill>
          <a:blip r:embed="rId3"/>
          <a:stretch>
            <a:fillRect/>
          </a:stretch>
        </p:blipFill>
        <p:spPr>
          <a:xfrm>
            <a:off x="2324100" y="1871662"/>
            <a:ext cx="6191250" cy="4429125"/>
          </a:xfrm>
          <a:prstGeom prst="rect">
            <a:avLst/>
          </a:prstGeom>
        </p:spPr>
      </p:pic>
    </p:spTree>
    <p:extLst>
      <p:ext uri="{BB962C8B-B14F-4D97-AF65-F5344CB8AC3E}">
        <p14:creationId xmlns:p14="http://schemas.microsoft.com/office/powerpoint/2010/main" val="2495273033"/>
      </p:ext>
    </p:extLst>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normAutofit/>
          </a:bodyPr>
          <a:lstStyle/>
          <a:p>
            <a:pPr algn="just">
              <a:defRPr/>
            </a:pPr>
            <a:r>
              <a:rPr lang="en-US" altLang="en-US" dirty="0"/>
              <a:t>Unrepeatable Read Problem</a:t>
            </a:r>
          </a:p>
        </p:txBody>
      </p:sp>
      <p:sp>
        <p:nvSpPr>
          <p:cNvPr id="257027" name="Rectangle 3"/>
          <p:cNvSpPr>
            <a:spLocks noGrp="1" noChangeArrowheads="1"/>
          </p:cNvSpPr>
          <p:nvPr>
            <p:ph idx="1"/>
          </p:nvPr>
        </p:nvSpPr>
        <p:spPr>
          <a:xfrm>
            <a:off x="581192" y="2086231"/>
            <a:ext cx="10536414" cy="2385186"/>
          </a:xfrm>
        </p:spPr>
        <p:txBody>
          <a:bodyPr>
            <a:normAutofit/>
          </a:bodyPr>
          <a:lstStyle/>
          <a:p>
            <a:pPr algn="just"/>
            <a:r>
              <a:rPr lang="en-US" altLang="en-US" sz="2000" dirty="0" smtClean="0">
                <a:ea typeface="ＭＳ Ｐゴシック" pitchFamily="34" charset="-128"/>
              </a:rPr>
              <a:t>This </a:t>
            </a:r>
            <a:r>
              <a:rPr lang="en-US" altLang="en-US" sz="2000" dirty="0">
                <a:ea typeface="ＭＳ Ｐゴシック" pitchFamily="34" charset="-128"/>
              </a:rPr>
              <a:t>problem occurs when a transaction gets to read unrepeated i.e. different values of the same variable in its different read operations even when it has not updated its value</a:t>
            </a:r>
            <a:r>
              <a:rPr lang="en-US" altLang="en-US" sz="2000" dirty="0" smtClean="0">
                <a:ea typeface="ＭＳ Ｐゴシック" pitchFamily="34" charset="-128"/>
              </a:rPr>
              <a:t>.</a:t>
            </a:r>
          </a:p>
          <a:p>
            <a:pPr algn="just"/>
            <a:endParaRPr lang="en-US" altLang="en-US" sz="2000" dirty="0">
              <a:ea typeface="ＭＳ Ｐゴシック" pitchFamily="34" charset="-128"/>
            </a:endParaRPr>
          </a:p>
        </p:txBody>
      </p:sp>
    </p:spTree>
    <p:extLst>
      <p:ext uri="{BB962C8B-B14F-4D97-AF65-F5344CB8AC3E}">
        <p14:creationId xmlns:p14="http://schemas.microsoft.com/office/powerpoint/2010/main" val="3491179030"/>
      </p:ext>
    </p:extLst>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Theme1">
  <a:themeElements>
    <a:clrScheme name="Metropolitan">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Theme1" id="{D0E9A459-E456-48A8-881C-3844D29F486C}" vid="{2D994757-5801-47AB-817C-C67C4402F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1797</TotalTime>
  <Words>2356</Words>
  <Application>Microsoft Office PowerPoint</Application>
  <PresentationFormat>Widescreen</PresentationFormat>
  <Paragraphs>400</Paragraphs>
  <Slides>42</Slides>
  <Notes>20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42</vt:i4>
      </vt:variant>
    </vt:vector>
  </HeadingPairs>
  <TitlesOfParts>
    <vt:vector size="54" baseType="lpstr">
      <vt:lpstr>ＭＳ Ｐゴシック</vt:lpstr>
      <vt:lpstr>Arial</vt:lpstr>
      <vt:lpstr>Calibri</vt:lpstr>
      <vt:lpstr>Calibri Light</vt:lpstr>
      <vt:lpstr>Helvetica</vt:lpstr>
      <vt:lpstr>Monotype Sorts</vt:lpstr>
      <vt:lpstr>Symbol</vt:lpstr>
      <vt:lpstr>Tahoma</vt:lpstr>
      <vt:lpstr>Times New Roman</vt:lpstr>
      <vt:lpstr>Wingdings</vt:lpstr>
      <vt:lpstr>Wingdings 2</vt:lpstr>
      <vt:lpstr>Theme1</vt:lpstr>
      <vt:lpstr>Lecture 34-36</vt:lpstr>
      <vt:lpstr>Outline</vt:lpstr>
      <vt:lpstr>Concurrency Control</vt:lpstr>
      <vt:lpstr>Need for Concurrency Control</vt:lpstr>
      <vt:lpstr>Lost Update Problem</vt:lpstr>
      <vt:lpstr>Lost Update Problem</vt:lpstr>
      <vt:lpstr>Uncommitted Dependency Problem</vt:lpstr>
      <vt:lpstr>Uncommitted Dependency Problem</vt:lpstr>
      <vt:lpstr>Unrepeatable Read Problem</vt:lpstr>
      <vt:lpstr>Unrepeatable Read Problem</vt:lpstr>
      <vt:lpstr>Concurrency Control Techniques</vt:lpstr>
      <vt:lpstr>Lock-Based Protocols</vt:lpstr>
      <vt:lpstr>Locking - Basic Rules</vt:lpstr>
      <vt:lpstr>Lock-compatibility matrix</vt:lpstr>
      <vt:lpstr>Lock-compatibility matrix</vt:lpstr>
      <vt:lpstr>Lock-compatibility matrix</vt:lpstr>
      <vt:lpstr>Lock-compatibility matrix</vt:lpstr>
      <vt:lpstr>Lock-compatibility matrix</vt:lpstr>
      <vt:lpstr>Example of a transaction performing locking</vt:lpstr>
      <vt:lpstr>The Two-Phase Locking Protocol</vt:lpstr>
      <vt:lpstr>Lock Conversions</vt:lpstr>
      <vt:lpstr>Drawbacks of 2pl</vt:lpstr>
      <vt:lpstr>Strict Two-phase locking (Strict-2PL)</vt:lpstr>
      <vt:lpstr>Improvements in 2PL</vt:lpstr>
      <vt:lpstr>Timestamping ordering protocol</vt:lpstr>
      <vt:lpstr>Timestamping ordering protocol</vt:lpstr>
      <vt:lpstr>Example</vt:lpstr>
      <vt:lpstr>Timestamping- Read (x)</vt:lpstr>
      <vt:lpstr>Timestamping- write (x)</vt:lpstr>
      <vt:lpstr>Timestamping- write (x) Example</vt:lpstr>
      <vt:lpstr>Thomas’ Write Rule</vt:lpstr>
      <vt:lpstr>Starvation / Deadlock</vt:lpstr>
      <vt:lpstr>Deadlock</vt:lpstr>
      <vt:lpstr>Deadlock handling</vt:lpstr>
      <vt:lpstr>Deadlock Prevention</vt:lpstr>
      <vt:lpstr>More Deadlock Prevention Strategies</vt:lpstr>
      <vt:lpstr>More Deadlock Prevention Strategies</vt:lpstr>
      <vt:lpstr>Deadlock Detection</vt:lpstr>
      <vt:lpstr>Deadlock Detection (Cont.)</vt:lpstr>
      <vt:lpstr>Deadlock Recovery</vt:lpstr>
      <vt:lpstr>Suggested Reading</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Khalid hussain Asadullah</dc:creator>
  <cp:lastModifiedBy>Marina Rajput</cp:lastModifiedBy>
  <cp:revision>61</cp:revision>
  <dcterms:created xsi:type="dcterms:W3CDTF">2020-06-10T09:25:41Z</dcterms:created>
  <dcterms:modified xsi:type="dcterms:W3CDTF">2024-04-30T11:13:37Z</dcterms:modified>
</cp:coreProperties>
</file>