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4"/>
  </p:notesMasterIdLst>
  <p:sldIdLst>
    <p:sldId id="256" r:id="rId2"/>
    <p:sldId id="259" r:id="rId3"/>
    <p:sldId id="329" r:id="rId4"/>
    <p:sldId id="330" r:id="rId5"/>
    <p:sldId id="331" r:id="rId6"/>
    <p:sldId id="332" r:id="rId7"/>
    <p:sldId id="333" r:id="rId8"/>
    <p:sldId id="279" r:id="rId9"/>
    <p:sldId id="294" r:id="rId10"/>
    <p:sldId id="295" r:id="rId11"/>
    <p:sldId id="339" r:id="rId12"/>
    <p:sldId id="334" r:id="rId13"/>
    <p:sldId id="338" r:id="rId14"/>
    <p:sldId id="340" r:id="rId15"/>
    <p:sldId id="296" r:id="rId16"/>
    <p:sldId id="282" r:id="rId17"/>
    <p:sldId id="341" r:id="rId18"/>
    <p:sldId id="298" r:id="rId19"/>
    <p:sldId id="343" r:id="rId20"/>
    <p:sldId id="342" r:id="rId21"/>
    <p:sldId id="344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4C6B2-FFAB-4457-947A-AF81D89F9F30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42718-2306-4720-B007-F10CEC1EA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9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CCD1A5-3AD0-436B-8F85-5D2DAB0B70C3}" type="slidenum">
              <a:rPr lang="en-CA" sz="1200">
                <a:latin typeface="Tahoma" panose="020B0604030504040204" pitchFamily="34" charset="0"/>
              </a:rPr>
              <a:pPr eaLnBrk="1" hangingPunct="1"/>
              <a:t>2</a:t>
            </a:fld>
            <a:endParaRPr lang="en-CA" sz="120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7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7066" indent="-291179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4717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0604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96491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2377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28264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94151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60038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241F6F-FDBB-441B-8DE1-CD29F9771CD1}" type="slidenum">
              <a:rPr lang="en-US" altLang="en-US" sz="1200">
                <a:latin typeface="Helvetica" panose="020B0604020202020204" pitchFamily="34" charset="0"/>
                <a:ea typeface="ＭＳ Ｐゴシック" panose="020B0600070205080204" pitchFamily="34" charset="-128"/>
              </a:rPr>
              <a:pPr/>
              <a:t>8</a:t>
            </a:fld>
            <a:endParaRPr lang="en-US" altLang="en-US" sz="120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171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68C20EC-AFB1-4535-BF81-7C6CFD782944}" type="slidenum">
              <a:rPr lang="en-US" altLang="en-US" sz="120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10867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0D740AF-6D7F-4009-A424-C89499405EBD}" type="slidenum">
              <a:rPr lang="en-US" altLang="en-US" sz="12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75084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9C559CF-8786-471D-884F-3E988EBFA13A}" type="slidenum">
              <a:rPr lang="en-US" altLang="en-US" sz="120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83640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7066" indent="-291179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4717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0604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96491" indent="-232943" defTabSz="9479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62377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28264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94151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60038" indent="-232943" defTabSz="947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E89C579-6E3F-4734-99AB-BF47E538611E}" type="slidenum">
              <a:rPr lang="en-US" altLang="en-US" sz="120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167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54F1FE-5C90-41B3-9E18-FD770906F89E}" type="slidenum">
              <a:rPr lang="en-US" altLang="en-US" sz="120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77941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8AD29DD-5CB9-4418-AB1C-C512CC2DFA0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9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0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4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2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8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1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8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4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6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8AD29DD-5CB9-4418-AB1C-C512CC2DFA0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30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8AD29DD-5CB9-4418-AB1C-C512CC2DFA0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4-6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Introduction to relational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2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Select Operation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94953" y="1756721"/>
            <a:ext cx="9749480" cy="4709982"/>
          </a:xfrm>
        </p:spPr>
        <p:txBody>
          <a:bodyPr>
            <a:normAutofit/>
          </a:bodyPr>
          <a:lstStyle/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 smtClean="0"/>
              <a:t>Notation</a:t>
            </a:r>
            <a:r>
              <a:rPr lang="en-US" altLang="en-US" dirty="0"/>
              <a:t>:  </a:t>
            </a:r>
            <a:r>
              <a:rPr lang="en-US" altLang="en-US" b="1" i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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b="1" i="1" baseline="-250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p</a:t>
            </a: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en-US" b="1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R</a:t>
            </a: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b="1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sym typeface="Symbol" panose="05050102010706020507" pitchFamily="18" charset="2"/>
              </a:rPr>
              <a:t> is called the </a:t>
            </a:r>
            <a:r>
              <a:rPr lang="en-US" altLang="en-US" b="1" dirty="0" smtClean="0">
                <a:solidFill>
                  <a:schemeClr val="tx2"/>
                </a:solidFill>
                <a:sym typeface="Symbol" panose="05050102010706020507" pitchFamily="18" charset="2"/>
              </a:rPr>
              <a:t>selection predicate or condition</a:t>
            </a:r>
            <a:r>
              <a:rPr lang="en-US" altLang="en-US" dirty="0" smtClean="0">
                <a:sym typeface="Symbol" panose="05050102010706020507" pitchFamily="18" charset="2"/>
              </a:rPr>
              <a:t/>
            </a:r>
            <a:br>
              <a:rPr lang="en-US" altLang="en-US" dirty="0" smtClean="0">
                <a:sym typeface="Symbol" panose="05050102010706020507" pitchFamily="18" charset="2"/>
              </a:rPr>
            </a:b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altLang="en-US" dirty="0"/>
              <a:t> operation selects tuples that satisfy a given predicate.</a:t>
            </a:r>
          </a:p>
          <a:p>
            <a:r>
              <a:rPr lang="en-US" dirty="0"/>
              <a:t>We use the lowercase Greek letter sigma (</a:t>
            </a:r>
            <a:r>
              <a:rPr lang="el-GR" dirty="0"/>
              <a:t>σ</a:t>
            </a:r>
            <a:r>
              <a:rPr lang="en-US" dirty="0"/>
              <a:t>) to denote selection. </a:t>
            </a:r>
            <a:endParaRPr lang="en-US" altLang="en-US" dirty="0"/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789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690152" cy="3766185"/>
          </a:xfrm>
        </p:spPr>
        <p:txBody>
          <a:bodyPr/>
          <a:lstStyle/>
          <a:p>
            <a:r>
              <a:rPr lang="en-US" dirty="0" smtClean="0"/>
              <a:t>List </a:t>
            </a:r>
            <a:r>
              <a:rPr lang="en-US" dirty="0"/>
              <a:t>those tuples of the </a:t>
            </a:r>
            <a:r>
              <a:rPr lang="en-US" i="1" dirty="0"/>
              <a:t>instructor </a:t>
            </a:r>
            <a:r>
              <a:rPr lang="en-US" dirty="0"/>
              <a:t>relation where the instructor is in </a:t>
            </a:r>
            <a:r>
              <a:rPr lang="en-US" dirty="0" smtClean="0"/>
              <a:t>the </a:t>
            </a:r>
            <a:r>
              <a:rPr lang="en-US" dirty="0"/>
              <a:t>“Physics</a:t>
            </a:r>
            <a:r>
              <a:rPr lang="en-US" dirty="0" smtClean="0"/>
              <a:t>” department. </a:t>
            </a:r>
          </a:p>
          <a:p>
            <a:endParaRPr lang="en-US" dirty="0"/>
          </a:p>
          <a:p>
            <a:r>
              <a:rPr lang="en-US" dirty="0" err="1" smtClean="0"/>
              <a:t>σ</a:t>
            </a:r>
            <a:r>
              <a:rPr lang="en-US" baseline="-25000" dirty="0" err="1" smtClean="0"/>
              <a:t>dept</a:t>
            </a:r>
            <a:r>
              <a:rPr lang="en-US" baseline="-25000" dirty="0" smtClean="0"/>
              <a:t> </a:t>
            </a:r>
            <a:r>
              <a:rPr lang="en-US" baseline="-25000" dirty="0"/>
              <a:t>name =“Physics” </a:t>
            </a:r>
            <a:r>
              <a:rPr lang="en-US" dirty="0"/>
              <a:t>(instructor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49" y="1101726"/>
            <a:ext cx="59626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2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tuples having salary greater than $85000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74041" y="3312067"/>
            <a:ext cx="3433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 smtClean="0"/>
              <a:t>σ</a:t>
            </a:r>
            <a:r>
              <a:rPr lang="en-US" sz="2800" baseline="-25000" dirty="0" smtClean="0"/>
              <a:t>salary&gt;85000 </a:t>
            </a:r>
            <a:r>
              <a:rPr lang="en-US" sz="2800" dirty="0"/>
              <a:t>(instructor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16" y="2048933"/>
            <a:ext cx="5289134" cy="457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1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we allow comparisons using </a:t>
            </a:r>
            <a:r>
              <a:rPr lang="en-US" b="1" dirty="0"/>
              <a:t>=, =, </a:t>
            </a:r>
            <a:r>
              <a:rPr lang="en-US" b="1" i="1" dirty="0"/>
              <a:t>&lt;</a:t>
            </a:r>
            <a:r>
              <a:rPr lang="en-US" b="1" dirty="0"/>
              <a:t>, ≤, </a:t>
            </a:r>
            <a:r>
              <a:rPr lang="en-US" b="1" i="1" dirty="0"/>
              <a:t>&gt;</a:t>
            </a:r>
            <a:r>
              <a:rPr lang="en-US" dirty="0"/>
              <a:t>, and </a:t>
            </a:r>
            <a:r>
              <a:rPr lang="en-US" b="1" dirty="0"/>
              <a:t>≥ </a:t>
            </a:r>
            <a:r>
              <a:rPr lang="en-US" dirty="0"/>
              <a:t>in the selection</a:t>
            </a:r>
          </a:p>
          <a:p>
            <a:r>
              <a:rPr lang="en-US" dirty="0"/>
              <a:t>predicate. Furthermore</a:t>
            </a:r>
            <a:r>
              <a:rPr lang="en-US" dirty="0" smtClean="0"/>
              <a:t>, we </a:t>
            </a:r>
            <a:r>
              <a:rPr lang="en-US" dirty="0"/>
              <a:t>can combine several predicates into a larger predicate</a:t>
            </a:r>
          </a:p>
          <a:p>
            <a:r>
              <a:rPr lang="en-US" dirty="0"/>
              <a:t>by using the connectives </a:t>
            </a:r>
            <a:r>
              <a:rPr lang="en-US" i="1" dirty="0"/>
              <a:t>and </a:t>
            </a:r>
            <a:r>
              <a:rPr lang="en-US" dirty="0"/>
              <a:t>(</a:t>
            </a:r>
            <a:r>
              <a:rPr lang="en-US" b="1" dirty="0"/>
              <a:t>∧</a:t>
            </a:r>
            <a:r>
              <a:rPr lang="en-US" dirty="0"/>
              <a:t>), </a:t>
            </a:r>
            <a:r>
              <a:rPr lang="en-US" i="1" dirty="0"/>
              <a:t>or </a:t>
            </a:r>
            <a:r>
              <a:rPr lang="en-US" dirty="0"/>
              <a:t>(</a:t>
            </a:r>
            <a:r>
              <a:rPr lang="en-US" b="1" dirty="0"/>
              <a:t>∨</a:t>
            </a:r>
            <a:r>
              <a:rPr lang="en-US" dirty="0"/>
              <a:t>), and </a:t>
            </a:r>
            <a:r>
              <a:rPr lang="en-US" i="1" dirty="0"/>
              <a:t>not </a:t>
            </a:r>
            <a:r>
              <a:rPr lang="en-US" dirty="0"/>
              <a:t>(</a:t>
            </a:r>
            <a:r>
              <a:rPr lang="en-US" b="1" dirty="0"/>
              <a:t>￢</a:t>
            </a:r>
            <a:r>
              <a:rPr lang="en-US" dirty="0"/>
              <a:t>).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65" y="3376279"/>
            <a:ext cx="1627187" cy="334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47661" y="3565595"/>
            <a:ext cx="163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Relation r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47661" y="5860236"/>
            <a:ext cx="2060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2"/>
              </a:buClr>
              <a:buFont typeface="Wingdings 2" panose="05020102010507070707" pitchFamily="18" charset="2"/>
              <a:buChar char="¡"/>
            </a:pPr>
            <a:r>
              <a:rPr lang="en-US" altLang="en-US" dirty="0">
                <a:latin typeface="Helvetica" panose="020B060402020202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latin typeface="Helvetica" panose="020B060402020202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A=B ^ D &gt; 5</a:t>
            </a:r>
            <a:r>
              <a:rPr lang="en-US" altLang="en-US" sz="2000" baseline="-25000" dirty="0">
                <a:latin typeface="Helvetica" panose="020B060402020202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Helvetica" panose="020B060402020202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(r)</a:t>
            </a:r>
            <a:endParaRPr lang="en-US" altLang="en-US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6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5012943" cy="3766185"/>
          </a:xfrm>
        </p:spPr>
        <p:txBody>
          <a:bodyPr/>
          <a:lstStyle/>
          <a:p>
            <a:r>
              <a:rPr lang="en-US" dirty="0"/>
              <a:t>find the </a:t>
            </a:r>
            <a:r>
              <a:rPr lang="en-US" dirty="0" smtClean="0"/>
              <a:t>instructors in </a:t>
            </a:r>
            <a:r>
              <a:rPr lang="en-US" dirty="0"/>
              <a:t>Physics with a salary greater than $90,000. </a:t>
            </a:r>
          </a:p>
          <a:p>
            <a:endParaRPr lang="en-US" dirty="0" smtClean="0"/>
          </a:p>
          <a:p>
            <a:r>
              <a:rPr lang="en-US" dirty="0" err="1" smtClean="0"/>
              <a:t>σ</a:t>
            </a:r>
            <a:r>
              <a:rPr lang="en-US" baseline="-25000" dirty="0" err="1" smtClean="0"/>
              <a:t>dept_name</a:t>
            </a:r>
            <a:r>
              <a:rPr lang="en-US" baseline="-25000" dirty="0" smtClean="0"/>
              <a:t>=“</a:t>
            </a:r>
            <a:r>
              <a:rPr lang="en-US" baseline="-25000" dirty="0"/>
              <a:t>Physics”</a:t>
            </a:r>
            <a:r>
              <a:rPr lang="en-US" baseline="-25000" dirty="0" smtClean="0"/>
              <a:t>∧ salary&gt;90000 </a:t>
            </a:r>
            <a:r>
              <a:rPr lang="en-US" dirty="0"/>
              <a:t>(instructor 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474" y="1177926"/>
            <a:ext cx="59626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11029" y="375809"/>
            <a:ext cx="7886700" cy="1327150"/>
          </a:xfrm>
        </p:spPr>
        <p:txBody>
          <a:bodyPr/>
          <a:lstStyle/>
          <a:p>
            <a:r>
              <a:rPr lang="en-US" altLang="en-US" dirty="0" smtClean="0"/>
              <a:t>Project Operation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11029" y="1702959"/>
            <a:ext cx="9982371" cy="48163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 smtClean="0"/>
              <a:t> </a:t>
            </a:r>
            <a:r>
              <a:rPr lang="en-US" altLang="en-US" b="1" dirty="0" smtClean="0"/>
              <a:t>Notation: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</a:p>
          <a:p>
            <a:pPr marL="0" indent="0"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 smtClean="0"/>
              <a:t> where </a:t>
            </a:r>
            <a:r>
              <a:rPr lang="en-US" altLang="en-US" b="1" i="1" dirty="0" smtClean="0"/>
              <a:t>A</a:t>
            </a:r>
            <a:r>
              <a:rPr lang="en-US" altLang="en-US" b="1" i="1" baseline="-25000" dirty="0" smtClean="0"/>
              <a:t>1</a:t>
            </a:r>
            <a:r>
              <a:rPr lang="en-US" altLang="en-US" b="1" i="1" dirty="0" smtClean="0"/>
              <a:t>, A</a:t>
            </a:r>
            <a:r>
              <a:rPr lang="en-US" altLang="en-US" b="1" i="1" baseline="-25000" dirty="0" smtClean="0"/>
              <a:t>2, </a:t>
            </a:r>
            <a:r>
              <a:rPr lang="en-US" altLang="en-US" dirty="0" smtClean="0"/>
              <a:t>….,</a:t>
            </a:r>
            <a:r>
              <a:rPr lang="en-US" altLang="en-US" b="1" i="1" dirty="0" smtClean="0"/>
              <a:t>A </a:t>
            </a:r>
            <a:r>
              <a:rPr lang="en-US" altLang="en-US" b="1" i="1" baseline="-25000" dirty="0" smtClean="0"/>
              <a:t>k</a:t>
            </a:r>
            <a:r>
              <a:rPr lang="en-US" altLang="en-US" dirty="0" smtClean="0"/>
              <a:t> are attribute names and </a:t>
            </a:r>
            <a:r>
              <a:rPr lang="en-US" altLang="en-US" b="1" i="1" dirty="0" smtClean="0"/>
              <a:t>R</a:t>
            </a:r>
            <a:r>
              <a:rPr lang="en-US" altLang="en-US" dirty="0" smtClean="0"/>
              <a:t> is a relation name.</a:t>
            </a:r>
          </a:p>
          <a:p>
            <a:pPr>
              <a:tabLst>
                <a:tab pos="3257550" algn="ctr"/>
              </a:tabLst>
            </a:pPr>
            <a:endParaRPr lang="en-US" altLang="en-US" dirty="0" smtClean="0"/>
          </a:p>
          <a:p>
            <a:pPr>
              <a:tabLst>
                <a:tab pos="3257550" algn="ctr"/>
              </a:tabLst>
            </a:pPr>
            <a:r>
              <a:rPr lang="en-US" altLang="en-US" dirty="0" smtClean="0"/>
              <a:t>Duplicate rows removed from result, since relations are sets</a:t>
            </a:r>
          </a:p>
          <a:p>
            <a:pPr marL="0" indent="0">
              <a:buNone/>
              <a:tabLst>
                <a:tab pos="3257550" algn="ctr"/>
              </a:tabLst>
            </a:pPr>
            <a:r>
              <a:rPr lang="en-US" altLang="en-US" dirty="0" smtClean="0"/>
              <a:t>     	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874041"/>
              </p:ext>
            </p:extLst>
          </p:nvPr>
        </p:nvGraphicFramePr>
        <p:xfrm>
          <a:off x="2337858" y="1817938"/>
          <a:ext cx="19986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4" imgW="914400" imgH="266400" progId="Equation.3">
                  <p:embed/>
                </p:oleObj>
              </mc:Choice>
              <mc:Fallback>
                <p:oleObj name="Equation" r:id="rId4" imgW="914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858" y="1817938"/>
                        <a:ext cx="199866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50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Operation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Relation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514600" y="4114801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438400" y="3962401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057400" y="4114801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IN" altLang="en-US" sz="2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931988" y="4140201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928813" y="3659188"/>
            <a:ext cx="2057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1" lang="en-US" altLang="en-US" sz="1600" dirty="0">
                <a:latin typeface="Helvetica" panose="020B060402020202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endParaRPr lang="en-US" altLang="en-US" sz="16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1899445"/>
            <a:ext cx="2708275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978694" y="4445000"/>
            <a:ext cx="14684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en-US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A,C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(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48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901818" cy="3766185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/>
              <a:t>all instructors’ </a:t>
            </a:r>
            <a:r>
              <a:rPr lang="en-US" i="1" dirty="0"/>
              <a:t>ID</a:t>
            </a:r>
            <a:r>
              <a:rPr lang="en-US" dirty="0"/>
              <a:t>, </a:t>
            </a:r>
            <a:r>
              <a:rPr lang="en-US" i="1" dirty="0"/>
              <a:t>name</a:t>
            </a:r>
            <a:r>
              <a:rPr lang="en-US" dirty="0"/>
              <a:t>, and </a:t>
            </a:r>
            <a:r>
              <a:rPr lang="en-US" i="1" dirty="0"/>
              <a:t>salary</a:t>
            </a:r>
            <a:r>
              <a:rPr lang="en-US" dirty="0"/>
              <a:t>, </a:t>
            </a:r>
            <a:r>
              <a:rPr lang="en-US" dirty="0" smtClean="0"/>
              <a:t>from the instructor relation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474" y="1177926"/>
            <a:ext cx="5962650" cy="516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3196272"/>
            <a:ext cx="37623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0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1278" y="368816"/>
            <a:ext cx="10772775" cy="1658198"/>
          </a:xfrm>
        </p:spPr>
        <p:txBody>
          <a:bodyPr/>
          <a:lstStyle/>
          <a:p>
            <a:r>
              <a:rPr lang="en-US" altLang="en-US" dirty="0" smtClean="0"/>
              <a:t>Union Operation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61591" y="1893925"/>
            <a:ext cx="11149914" cy="3368188"/>
          </a:xfrm>
        </p:spPr>
        <p:txBody>
          <a:bodyPr>
            <a:normAutofit/>
          </a:bodyPr>
          <a:lstStyle/>
          <a:p>
            <a:pPr>
              <a:tabLst>
                <a:tab pos="2965450" algn="ctr"/>
              </a:tabLst>
            </a:pPr>
            <a:r>
              <a:rPr lang="en-US" altLang="en-US" b="1" dirty="0" smtClean="0"/>
              <a:t>Notation:  </a:t>
            </a:r>
            <a:r>
              <a:rPr lang="en-US" altLang="en-US" b="1" i="1" dirty="0" smtClean="0"/>
              <a:t>r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 </a:t>
            </a:r>
            <a:r>
              <a:rPr lang="en-US" altLang="en-US" b="1" i="1" dirty="0" smtClean="0">
                <a:sym typeface="Symbol" panose="05050102010706020507" pitchFamily="18" charset="2"/>
              </a:rPr>
              <a:t>s</a:t>
            </a:r>
          </a:p>
          <a:p>
            <a:pPr>
              <a:tabLst>
                <a:tab pos="2965450" algn="ctr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Defined as:   </a:t>
            </a:r>
            <a:r>
              <a:rPr lang="en-US" altLang="en-US" b="1" i="1" dirty="0" smtClean="0"/>
              <a:t>r</a:t>
            </a:r>
            <a:r>
              <a:rPr lang="en-US" altLang="en-US" b="1" dirty="0" smtClean="0"/>
              <a:t>  </a:t>
            </a:r>
            <a:r>
              <a:rPr lang="en-US" altLang="en-US" b="1" dirty="0" smtClean="0">
                <a:sym typeface="Symbol" panose="05050102010706020507" pitchFamily="18" charset="2"/>
              </a:rPr>
              <a:t> </a:t>
            </a:r>
            <a:r>
              <a:rPr lang="en-US" altLang="en-US" b="1" i="1" dirty="0" smtClean="0">
                <a:sym typeface="Symbol" panose="05050102010706020507" pitchFamily="18" charset="2"/>
              </a:rPr>
              <a:t>s</a:t>
            </a:r>
            <a:r>
              <a:rPr lang="en-US" altLang="en-US" b="1" dirty="0" smtClean="0">
                <a:sym typeface="Symbol" panose="05050102010706020507" pitchFamily="18" charset="2"/>
              </a:rPr>
              <a:t> = {</a:t>
            </a:r>
            <a:r>
              <a:rPr lang="en-US" altLang="en-US" b="1" i="1" dirty="0" smtClean="0">
                <a:sym typeface="Symbol" panose="05050102010706020507" pitchFamily="18" charset="2"/>
              </a:rPr>
              <a:t>t</a:t>
            </a:r>
            <a:r>
              <a:rPr lang="en-US" altLang="en-US" b="1" dirty="0" smtClean="0">
                <a:sym typeface="Symbol" panose="05050102010706020507" pitchFamily="18" charset="2"/>
              </a:rPr>
              <a:t> | </a:t>
            </a:r>
            <a:r>
              <a:rPr lang="en-US" altLang="en-US" b="1" i="1" dirty="0" smtClean="0">
                <a:sym typeface="Symbol" panose="05050102010706020507" pitchFamily="18" charset="2"/>
              </a:rPr>
              <a:t>t</a:t>
            </a:r>
            <a:r>
              <a:rPr lang="en-US" altLang="en-US" b="1" dirty="0" smtClean="0">
                <a:sym typeface="Symbol" panose="05050102010706020507" pitchFamily="18" charset="2"/>
              </a:rPr>
              <a:t>  </a:t>
            </a:r>
            <a:r>
              <a:rPr lang="en-US" altLang="en-US" b="1" i="1" dirty="0" smtClean="0">
                <a:sym typeface="Symbol" panose="05050102010706020507" pitchFamily="18" charset="2"/>
              </a:rPr>
              <a:t>r</a:t>
            </a:r>
            <a:r>
              <a:rPr lang="en-US" altLang="en-US" b="1" dirty="0" smtClean="0">
                <a:sym typeface="Symbol" panose="05050102010706020507" pitchFamily="18" charset="2"/>
              </a:rPr>
              <a:t> or</a:t>
            </a:r>
            <a:r>
              <a:rPr lang="en-US" altLang="en-US" b="1" i="1" dirty="0" smtClean="0">
                <a:sym typeface="Symbol" panose="05050102010706020507" pitchFamily="18" charset="2"/>
              </a:rPr>
              <a:t> t</a:t>
            </a:r>
            <a:r>
              <a:rPr lang="en-US" altLang="en-US" b="1" dirty="0" smtClean="0">
                <a:sym typeface="Symbol" panose="05050102010706020507" pitchFamily="18" charset="2"/>
              </a:rPr>
              <a:t>  </a:t>
            </a:r>
            <a:r>
              <a:rPr lang="en-US" altLang="en-US" b="1" i="1" dirty="0" smtClean="0">
                <a:sym typeface="Symbol" panose="05050102010706020507" pitchFamily="18" charset="2"/>
              </a:rPr>
              <a:t>s</a:t>
            </a:r>
            <a:r>
              <a:rPr lang="en-US" altLang="en-US" b="1" dirty="0" smtClean="0">
                <a:sym typeface="Symbol" panose="05050102010706020507" pitchFamily="18" charset="2"/>
              </a:rPr>
              <a:t>}</a:t>
            </a:r>
          </a:p>
          <a:p>
            <a:pPr>
              <a:tabLst>
                <a:tab pos="2965450" algn="ctr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For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 </a:t>
            </a:r>
            <a:r>
              <a:rPr lang="en-US" altLang="en-US" i="1" dirty="0" smtClean="0"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sym typeface="Symbol" panose="05050102010706020507" pitchFamily="18" charset="2"/>
              </a:rPr>
              <a:t> to be valid.</a:t>
            </a:r>
          </a:p>
          <a:p>
            <a:pPr>
              <a:buNone/>
              <a:tabLst>
                <a:tab pos="2965450" algn="ctr"/>
              </a:tabLst>
            </a:pPr>
            <a:r>
              <a:rPr lang="en-US" altLang="en-US" i="1" dirty="0" smtClean="0"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ym typeface="Symbol" panose="05050102010706020507" pitchFamily="18" charset="2"/>
              </a:rPr>
              <a:t>1.  </a:t>
            </a:r>
            <a:r>
              <a:rPr lang="en-US" altLang="en-US" i="1" dirty="0" smtClean="0">
                <a:sym typeface="Symbol" panose="05050102010706020507" pitchFamily="18" charset="2"/>
              </a:rPr>
              <a:t>r,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sym typeface="Symbol" panose="05050102010706020507" pitchFamily="18" charset="2"/>
              </a:rPr>
              <a:t> must have the </a:t>
            </a:r>
            <a:r>
              <a:rPr lang="en-US" altLang="en-US" i="1" dirty="0" smtClean="0">
                <a:sym typeface="Symbol" panose="05050102010706020507" pitchFamily="18" charset="2"/>
              </a:rPr>
              <a:t>same </a:t>
            </a:r>
            <a:r>
              <a:rPr lang="en-US" altLang="en-US" b="1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arity</a:t>
            </a:r>
            <a:r>
              <a:rPr lang="en-US" altLang="en-US" dirty="0" smtClean="0">
                <a:sym typeface="Symbol" panose="05050102010706020507" pitchFamily="18" charset="2"/>
              </a:rPr>
              <a:t> (same number of attributes)</a:t>
            </a:r>
          </a:p>
          <a:p>
            <a:pPr>
              <a:buNone/>
              <a:tabLst>
                <a:tab pos="2965450" algn="ctr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	2.  The attribute domains must be </a:t>
            </a:r>
            <a:r>
              <a:rPr lang="en-US" altLang="en-US" b="1" dirty="0" smtClean="0">
                <a:solidFill>
                  <a:schemeClr val="tx2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dirty="0" smtClean="0">
                <a:sym typeface="Symbol" panose="05050102010706020507" pitchFamily="18" charset="2"/>
              </a:rPr>
              <a:t> (example: 2</a:t>
            </a:r>
            <a:r>
              <a:rPr lang="en-US" altLang="en-US" baseline="30000" dirty="0" smtClean="0">
                <a:sym typeface="Symbol" panose="05050102010706020507" pitchFamily="18" charset="2"/>
              </a:rPr>
              <a:t>nd</a:t>
            </a:r>
            <a:r>
              <a:rPr lang="en-US" altLang="en-US" dirty="0" smtClean="0">
                <a:sym typeface="Symbol" panose="05050102010706020507" pitchFamily="18" charset="2"/>
              </a:rPr>
              <a:t> column of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en-US" baseline="30000" dirty="0" smtClean="0">
                <a:sym typeface="Symbol" panose="05050102010706020507" pitchFamily="18" charset="2"/>
              </a:rPr>
              <a:t>nd </a:t>
            </a:r>
            <a:r>
              <a:rPr lang="en-US" altLang="en-US" dirty="0" smtClean="0">
                <a:sym typeface="Symbol" panose="05050102010706020507" pitchFamily="18" charset="2"/>
              </a:rPr>
              <a:t>column of </a:t>
            </a:r>
            <a:r>
              <a:rPr lang="en-US" altLang="en-US" i="1" dirty="0" smtClean="0"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buNone/>
              <a:tabLst>
                <a:tab pos="2965450" algn="ctr"/>
              </a:tabLst>
            </a:pPr>
            <a:endParaRPr lang="en-US" alt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10342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Relations </a:t>
            </a:r>
            <a:r>
              <a:rPr lang="en-US" altLang="en-US" i="1" dirty="0">
                <a:ea typeface="ＭＳ Ｐゴシック" panose="020B0600070205080204" pitchFamily="34" charset="-128"/>
              </a:rPr>
              <a:t>r, s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:</a:t>
            </a:r>
          </a:p>
          <a:p>
            <a:endParaRPr lang="en-US" altLang="en-US" i="1" dirty="0">
              <a:ea typeface="ＭＳ Ｐゴシック" panose="020B0600070205080204" pitchFamily="34" charset="-128"/>
            </a:endParaRPr>
          </a:p>
          <a:p>
            <a:endParaRPr lang="en-US" altLang="en-US" i="1" dirty="0" smtClean="0">
              <a:ea typeface="ＭＳ Ｐゴシック" panose="020B0600070205080204" pitchFamily="34" charset="-128"/>
            </a:endParaRPr>
          </a:p>
          <a:p>
            <a:endParaRPr lang="en-US" altLang="en-US" i="1" dirty="0">
              <a:ea typeface="ＭＳ Ｐゴシック" panose="020B0600070205080204" pitchFamily="34" charset="-128"/>
            </a:endParaRPr>
          </a:p>
          <a:p>
            <a:r>
              <a:rPr kumimoji="1" lang="en-US" altLang="en-US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r </a:t>
            </a:r>
            <a:r>
              <a:rPr kumimoji="1" lang="en-US" altLang="en-US" dirty="0">
                <a:latin typeface="Helvetica" panose="020B060402020202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 s</a:t>
            </a:r>
            <a:r>
              <a:rPr kumimoji="1" lang="en-US" altLang="en-US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: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256" y="1615865"/>
            <a:ext cx="2702033" cy="482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3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76656" y="2011680"/>
            <a:ext cx="10848079" cy="4463261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Structure of Relational database</a:t>
            </a:r>
          </a:p>
          <a:p>
            <a:pPr>
              <a:defRPr/>
            </a:pPr>
            <a:r>
              <a:rPr lang="en-US" dirty="0" smtClean="0"/>
              <a:t>Database Schema</a:t>
            </a:r>
          </a:p>
          <a:p>
            <a:pPr>
              <a:defRPr/>
            </a:pPr>
            <a:r>
              <a:rPr lang="en-US" dirty="0" smtClean="0"/>
              <a:t>Relational Keys</a:t>
            </a:r>
            <a:endParaRPr lang="en-US" dirty="0"/>
          </a:p>
          <a:p>
            <a:pPr>
              <a:defRPr/>
            </a:pPr>
            <a:r>
              <a:rPr lang="en-US" dirty="0"/>
              <a:t>Integrity Constraints</a:t>
            </a:r>
          </a:p>
          <a:p>
            <a:pPr>
              <a:defRPr/>
            </a:pPr>
            <a:r>
              <a:rPr lang="en-US" dirty="0" smtClean="0"/>
              <a:t>Relational </a:t>
            </a:r>
            <a:r>
              <a:rPr lang="en-US" dirty="0"/>
              <a:t>Query </a:t>
            </a:r>
            <a:r>
              <a:rPr lang="en-US" dirty="0" smtClean="0"/>
              <a:t>Languages</a:t>
            </a:r>
          </a:p>
          <a:p>
            <a:pPr>
              <a:defRPr/>
            </a:pPr>
            <a:r>
              <a:rPr lang="en-US" dirty="0" smtClean="0"/>
              <a:t>The Relational Algebra</a:t>
            </a:r>
          </a:p>
          <a:p>
            <a:pPr lvl="2">
              <a:defRPr/>
            </a:pPr>
            <a:r>
              <a:rPr lang="en-US" dirty="0" smtClean="0"/>
              <a:t>Select Operation</a:t>
            </a:r>
          </a:p>
          <a:p>
            <a:pPr lvl="2">
              <a:defRPr/>
            </a:pPr>
            <a:r>
              <a:rPr lang="en-US" dirty="0" smtClean="0"/>
              <a:t>Project Operation</a:t>
            </a:r>
          </a:p>
          <a:p>
            <a:pPr lvl="2">
              <a:defRPr/>
            </a:pPr>
            <a:r>
              <a:rPr lang="en-US" dirty="0" smtClean="0"/>
              <a:t>Union Operation</a:t>
            </a:r>
          </a:p>
          <a:p>
            <a:pPr lvl="2">
              <a:defRPr/>
            </a:pPr>
            <a:r>
              <a:rPr lang="en-US" dirty="0" smtClean="0"/>
              <a:t>Set Difference Operation</a:t>
            </a:r>
          </a:p>
          <a:p>
            <a:pPr lvl="2">
              <a:defRPr/>
            </a:pPr>
            <a:r>
              <a:rPr lang="en-US" dirty="0" smtClean="0"/>
              <a:t>Set intersection Operation</a:t>
            </a:r>
          </a:p>
          <a:p>
            <a:pPr lvl="2">
              <a:defRPr/>
            </a:pPr>
            <a:r>
              <a:rPr lang="en-US" dirty="0" smtClean="0"/>
              <a:t>Cartesian Product Operation</a:t>
            </a:r>
          </a:p>
          <a:p>
            <a:pPr marL="4572" lvl="1" indent="0">
              <a:buNone/>
              <a:defRPr/>
            </a:pPr>
            <a:r>
              <a:rPr lang="en-US" dirty="0" smtClean="0"/>
              <a:t>Rename Operation</a:t>
            </a:r>
          </a:p>
          <a:p>
            <a:pPr marL="4572" lvl="1" indent="0">
              <a:buNone/>
              <a:defRPr/>
            </a:pPr>
            <a:r>
              <a:rPr lang="en-US" dirty="0" smtClean="0"/>
              <a:t>Join Operations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441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343" cy="3766185"/>
          </a:xfrm>
        </p:spPr>
        <p:txBody>
          <a:bodyPr/>
          <a:lstStyle/>
          <a:p>
            <a:r>
              <a:rPr lang="en-US" dirty="0"/>
              <a:t>find the set of all courses taught in the Fall 2009 semester, </a:t>
            </a:r>
            <a:r>
              <a:rPr lang="en-US" dirty="0" smtClean="0"/>
              <a:t>the Spring </a:t>
            </a:r>
            <a:r>
              <a:rPr lang="en-US" dirty="0"/>
              <a:t>2010 semester, or both.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881842"/>
            <a:ext cx="5981700" cy="638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564061"/>
            <a:ext cx="5819775" cy="1133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549" y="2735791"/>
            <a:ext cx="5422937" cy="3267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24" y="3642042"/>
            <a:ext cx="54959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0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087880"/>
            <a:ext cx="10753725" cy="3766185"/>
          </a:xfrm>
        </p:spPr>
        <p:txBody>
          <a:bodyPr>
            <a:normAutofit/>
          </a:bodyPr>
          <a:lstStyle/>
          <a:p>
            <a:r>
              <a:rPr lang="en-US" dirty="0"/>
              <a:t>Write the following queries in relational algebra, using the </a:t>
            </a:r>
            <a:r>
              <a:rPr lang="en-US" dirty="0" smtClean="0"/>
              <a:t>university schema</a:t>
            </a:r>
            <a:r>
              <a:rPr lang="en-US" dirty="0"/>
              <a:t>.</a:t>
            </a:r>
          </a:p>
          <a:p>
            <a:r>
              <a:rPr lang="en-US" dirty="0"/>
              <a:t>a. Find the titles of courses in the Comp. Sci. department that have </a:t>
            </a:r>
            <a:r>
              <a:rPr lang="en-US" dirty="0" smtClean="0"/>
              <a:t>3 credits</a:t>
            </a:r>
            <a:r>
              <a:rPr lang="en-US" dirty="0"/>
              <a:t>.</a:t>
            </a:r>
          </a:p>
          <a:p>
            <a:r>
              <a:rPr lang="en-US" dirty="0"/>
              <a:t>b. Find the IDs of all students who were taught by an instructor </a:t>
            </a:r>
            <a:r>
              <a:rPr lang="en-US" dirty="0" smtClean="0"/>
              <a:t>named </a:t>
            </a:r>
            <a:r>
              <a:rPr lang="en-US" dirty="0" err="1" smtClean="0"/>
              <a:t>Einstein;make</a:t>
            </a:r>
            <a:r>
              <a:rPr lang="en-US" dirty="0" smtClean="0"/>
              <a:t> </a:t>
            </a:r>
            <a:r>
              <a:rPr lang="en-US" dirty="0"/>
              <a:t>sure there are no duplicates in the result.</a:t>
            </a:r>
          </a:p>
          <a:p>
            <a:r>
              <a:rPr lang="en-US" dirty="0"/>
              <a:t>c. Find the highest salary of any instructor.</a:t>
            </a:r>
          </a:p>
          <a:p>
            <a:r>
              <a:rPr lang="en-US" dirty="0"/>
              <a:t>d. Find all instructors earning the highest salary (there may be </a:t>
            </a:r>
            <a:r>
              <a:rPr lang="en-US" dirty="0" smtClean="0"/>
              <a:t>more than </a:t>
            </a:r>
            <a:r>
              <a:rPr lang="en-US" dirty="0"/>
              <a:t>one with the same salary).</a:t>
            </a:r>
          </a:p>
        </p:txBody>
      </p:sp>
    </p:spTree>
    <p:extLst>
      <p:ext uri="{BB962C8B-B14F-4D97-AF65-F5344CB8AC3E}">
        <p14:creationId xmlns:p14="http://schemas.microsoft.com/office/powerpoint/2010/main" val="30518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5 of Database Systems: A </a:t>
            </a:r>
            <a:r>
              <a:rPr lang="en-US" dirty="0"/>
              <a:t>Practical Approach to Design, </a:t>
            </a:r>
            <a:r>
              <a:rPr lang="en-US" dirty="0" smtClean="0"/>
              <a:t>Implementation, and Management by Thomas </a:t>
            </a:r>
            <a:r>
              <a:rPr lang="en-US" dirty="0" err="1" smtClean="0"/>
              <a:t>Conolly</a:t>
            </a:r>
            <a:r>
              <a:rPr lang="en-US" dirty="0" smtClean="0"/>
              <a:t>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Chapter 2 of Database System Concepts by Abraham </a:t>
            </a:r>
            <a:r>
              <a:rPr lang="en-US" dirty="0" err="1" smtClean="0"/>
              <a:t>Silberschatz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 of 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Relation: </a:t>
            </a:r>
            <a:r>
              <a:rPr lang="en-US" dirty="0" smtClean="0"/>
              <a:t>a relation is a table with columns and rows.</a:t>
            </a:r>
          </a:p>
          <a:p>
            <a:r>
              <a:rPr lang="en-US" b="1" dirty="0" smtClean="0"/>
              <a:t>Attribute: </a:t>
            </a:r>
            <a:r>
              <a:rPr lang="en-US" dirty="0" smtClean="0"/>
              <a:t>an attribute is a named column of a relation.</a:t>
            </a:r>
          </a:p>
          <a:p>
            <a:r>
              <a:rPr lang="en-US" b="1" dirty="0" smtClean="0"/>
              <a:t>Domain: </a:t>
            </a:r>
            <a:r>
              <a:rPr lang="en-US" dirty="0" smtClean="0"/>
              <a:t>a domain is a set of allowable values for one or more attribute.</a:t>
            </a:r>
          </a:p>
          <a:p>
            <a:r>
              <a:rPr lang="en-US" b="1" dirty="0" smtClean="0"/>
              <a:t>Tuple: </a:t>
            </a:r>
            <a:r>
              <a:rPr lang="en-US" dirty="0" smtClean="0"/>
              <a:t>A tuple is a row of a relation.</a:t>
            </a:r>
          </a:p>
          <a:p>
            <a:r>
              <a:rPr lang="en-US" b="1" dirty="0" smtClean="0"/>
              <a:t>Degree: </a:t>
            </a:r>
            <a:r>
              <a:rPr lang="en-US" dirty="0" smtClean="0"/>
              <a:t>The degree of a relation is the number of attribute it contain</a:t>
            </a:r>
          </a:p>
          <a:p>
            <a:r>
              <a:rPr lang="en-US" b="1" dirty="0" smtClean="0"/>
              <a:t>Cardinality: </a:t>
            </a:r>
            <a:r>
              <a:rPr lang="en-US" dirty="0" smtClean="0"/>
              <a:t>The cardinality of a relation is the number of tuples it contain</a:t>
            </a:r>
          </a:p>
          <a:p>
            <a:r>
              <a:rPr lang="en-US" b="1" dirty="0" smtClean="0"/>
              <a:t>Relational database: </a:t>
            </a:r>
            <a:r>
              <a:rPr lang="en-US" dirty="0" smtClean="0"/>
              <a:t>a collection of normalized relations with distinct relation names.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3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Structure of Relational Database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endParaRPr lang="en-US" altLang="en-US" smtClean="0"/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mtClean="0"/>
              <a:t>			   </a:t>
            </a:r>
            <a:r>
              <a:rPr lang="en-US" altLang="en-US" smtClean="0">
                <a:solidFill>
                  <a:srgbClr val="CC00CC"/>
                </a:solidFill>
              </a:rPr>
              <a:t>		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mtClean="0"/>
              <a:t>												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mtClean="0"/>
              <a:t>					</a:t>
            </a:r>
            <a:endParaRPr lang="en-US" altLang="en-US" smtClean="0">
              <a:solidFill>
                <a:srgbClr val="CC00CC"/>
              </a:solidFill>
            </a:endParaRPr>
          </a:p>
        </p:txBody>
      </p:sp>
      <p:grpSp>
        <p:nvGrpSpPr>
          <p:cNvPr id="7173" name="Group 7"/>
          <p:cNvGrpSpPr>
            <a:grpSpLocks/>
          </p:cNvGrpSpPr>
          <p:nvPr/>
        </p:nvGrpSpPr>
        <p:grpSpPr bwMode="auto">
          <a:xfrm>
            <a:off x="1897064" y="1660525"/>
            <a:ext cx="5349875" cy="1200150"/>
            <a:chOff x="374" y="1221"/>
            <a:chExt cx="3370" cy="756"/>
          </a:xfrm>
        </p:grpSpPr>
        <p:sp>
          <p:nvSpPr>
            <p:cNvPr id="7198" name="Text Box 8"/>
            <p:cNvSpPr txBox="1">
              <a:spLocks noChangeArrowheads="1"/>
            </p:cNvSpPr>
            <p:nvPr/>
          </p:nvSpPr>
          <p:spPr bwMode="auto">
            <a:xfrm>
              <a:off x="374" y="1221"/>
              <a:ext cx="941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/>
                <a:t>Attributes</a:t>
              </a:r>
            </a:p>
            <a:p>
              <a:r>
                <a:rPr lang="en-US" altLang="en-US"/>
                <a:t>(column</a:t>
              </a:r>
            </a:p>
            <a:p>
              <a:r>
                <a:rPr lang="en-US" altLang="en-US"/>
                <a:t>headers)</a:t>
              </a:r>
            </a:p>
          </p:txBody>
        </p:sp>
        <p:sp>
          <p:nvSpPr>
            <p:cNvPr id="7199" name="Line 9"/>
            <p:cNvSpPr>
              <a:spLocks noChangeShapeType="1"/>
            </p:cNvSpPr>
            <p:nvPr/>
          </p:nvSpPr>
          <p:spPr bwMode="auto">
            <a:xfrm>
              <a:off x="1344" y="139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Line 10"/>
            <p:cNvSpPr>
              <a:spLocks noChangeShapeType="1"/>
            </p:cNvSpPr>
            <p:nvPr/>
          </p:nvSpPr>
          <p:spPr bwMode="auto">
            <a:xfrm>
              <a:off x="1344" y="1312"/>
              <a:ext cx="240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4" name="Group 11"/>
          <p:cNvGrpSpPr>
            <a:grpSpLocks/>
          </p:cNvGrpSpPr>
          <p:nvPr/>
        </p:nvGrpSpPr>
        <p:grpSpPr bwMode="auto">
          <a:xfrm>
            <a:off x="8202614" y="4368801"/>
            <a:ext cx="2535237" cy="836613"/>
            <a:chOff x="518" y="1897"/>
            <a:chExt cx="1597" cy="527"/>
          </a:xfrm>
        </p:grpSpPr>
        <p:sp>
          <p:nvSpPr>
            <p:cNvPr id="7196" name="Text Box 12"/>
            <p:cNvSpPr txBox="1">
              <a:spLocks noChangeArrowheads="1"/>
            </p:cNvSpPr>
            <p:nvPr/>
          </p:nvSpPr>
          <p:spPr bwMode="auto">
            <a:xfrm>
              <a:off x="518" y="2133"/>
              <a:ext cx="15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/>
                <a:t>Relation Instance</a:t>
              </a:r>
            </a:p>
          </p:txBody>
        </p:sp>
        <p:sp>
          <p:nvSpPr>
            <p:cNvPr id="7197" name="Line 13"/>
            <p:cNvSpPr>
              <a:spLocks noChangeShapeType="1"/>
            </p:cNvSpPr>
            <p:nvPr/>
          </p:nvSpPr>
          <p:spPr bwMode="auto">
            <a:xfrm flipH="1" flipV="1">
              <a:off x="883" y="1897"/>
              <a:ext cx="144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352800" y="5410201"/>
            <a:ext cx="12755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Relation</a:t>
            </a:r>
          </a:p>
          <a:p>
            <a:r>
              <a:rPr lang="en-US" altLang="en-US"/>
              <a:t> name</a:t>
            </a:r>
          </a:p>
        </p:txBody>
      </p:sp>
      <p:sp>
        <p:nvSpPr>
          <p:cNvPr id="7176" name="Line 16"/>
          <p:cNvSpPr>
            <a:spLocks noChangeShapeType="1"/>
          </p:cNvSpPr>
          <p:nvPr/>
        </p:nvSpPr>
        <p:spPr bwMode="auto">
          <a:xfrm flipV="1">
            <a:off x="4572000" y="53340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138613" y="2579688"/>
          <a:ext cx="6096000" cy="1755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6967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 marT="45731" marB="45731"/>
                </a:tc>
              </a:tr>
              <a:tr h="52950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John</a:t>
                      </a:r>
                      <a:endParaRPr lang="en-US" sz="20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Washington</a:t>
                      </a:r>
                      <a:endParaRPr lang="en-US" sz="2000" dirty="0"/>
                    </a:p>
                  </a:txBody>
                  <a:tcPr marT="45731" marB="45731"/>
                </a:tc>
              </a:tr>
              <a:tr h="52950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Ella</a:t>
                      </a:r>
                      <a:endParaRPr lang="en-US" sz="20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Boston</a:t>
                      </a:r>
                      <a:endParaRPr lang="en-US" sz="2000" dirty="0"/>
                    </a:p>
                  </a:txBody>
                  <a:tcPr marT="45731" marB="45731"/>
                </a:tc>
              </a:tr>
            </a:tbl>
          </a:graphicData>
        </a:graphic>
      </p:graphicFrame>
      <p:sp>
        <p:nvSpPr>
          <p:cNvPr id="7191" name="TextBox 2"/>
          <p:cNvSpPr txBox="1">
            <a:spLocks noChangeArrowheads="1"/>
          </p:cNvSpPr>
          <p:nvPr/>
        </p:nvSpPr>
        <p:spPr bwMode="auto">
          <a:xfrm>
            <a:off x="5803900" y="4926013"/>
            <a:ext cx="226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Customers</a:t>
            </a:r>
          </a:p>
        </p:txBody>
      </p:sp>
      <p:grpSp>
        <p:nvGrpSpPr>
          <p:cNvPr id="7192" name="Group 11"/>
          <p:cNvGrpSpPr>
            <a:grpSpLocks/>
          </p:cNvGrpSpPr>
          <p:nvPr/>
        </p:nvGrpSpPr>
        <p:grpSpPr bwMode="auto">
          <a:xfrm>
            <a:off x="2498726" y="3538541"/>
            <a:ext cx="1616075" cy="830263"/>
            <a:chOff x="518" y="2133"/>
            <a:chExt cx="1018" cy="523"/>
          </a:xfrm>
        </p:grpSpPr>
        <p:sp>
          <p:nvSpPr>
            <p:cNvPr id="7193" name="Text Box 12"/>
            <p:cNvSpPr txBox="1">
              <a:spLocks noChangeArrowheads="1"/>
            </p:cNvSpPr>
            <p:nvPr/>
          </p:nvSpPr>
          <p:spPr bwMode="auto">
            <a:xfrm>
              <a:off x="518" y="2133"/>
              <a:ext cx="67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/>
                <a:t>Tuples</a:t>
              </a:r>
            </a:p>
            <a:p>
              <a:r>
                <a:rPr lang="en-US" altLang="en-US"/>
                <a:t>(rows)</a:t>
              </a:r>
            </a:p>
          </p:txBody>
        </p:sp>
        <p:sp>
          <p:nvSpPr>
            <p:cNvPr id="7194" name="Line 13"/>
            <p:cNvSpPr>
              <a:spLocks noChangeShapeType="1"/>
            </p:cNvSpPr>
            <p:nvPr/>
          </p:nvSpPr>
          <p:spPr bwMode="auto">
            <a:xfrm flipV="1">
              <a:off x="1152" y="2160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14"/>
            <p:cNvSpPr>
              <a:spLocks noChangeShapeType="1"/>
            </p:cNvSpPr>
            <p:nvPr/>
          </p:nvSpPr>
          <p:spPr bwMode="auto">
            <a:xfrm>
              <a:off x="1152" y="240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7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Relation schema: </a:t>
            </a:r>
            <a:r>
              <a:rPr lang="en-US" dirty="0"/>
              <a:t>A named relation defined by a set of attribute and domain </a:t>
            </a:r>
            <a:r>
              <a:rPr lang="en-US" dirty="0" smtClean="0"/>
              <a:t>name pairs.</a:t>
            </a:r>
          </a:p>
          <a:p>
            <a:r>
              <a:rPr lang="en-US" b="1" dirty="0"/>
              <a:t>Relational </a:t>
            </a:r>
            <a:r>
              <a:rPr lang="en-US" b="1" dirty="0" smtClean="0"/>
              <a:t>database schema: </a:t>
            </a:r>
            <a:r>
              <a:rPr lang="en-US" dirty="0"/>
              <a:t>A set of relation schemas, each with a distinct name.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1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Keys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SuperKey</a:t>
            </a:r>
            <a:r>
              <a:rPr lang="en-US" b="1" dirty="0" smtClean="0"/>
              <a:t>: </a:t>
            </a:r>
            <a:r>
              <a:rPr lang="en-US" dirty="0" smtClean="0"/>
              <a:t>An attribute, or set of attributes, that uniquely identifies a tuple within a relation.</a:t>
            </a:r>
          </a:p>
          <a:p>
            <a:r>
              <a:rPr lang="en-US" b="1" dirty="0" smtClean="0"/>
              <a:t>Candidate Key: </a:t>
            </a:r>
            <a:r>
              <a:rPr lang="en-US" dirty="0" smtClean="0"/>
              <a:t>A </a:t>
            </a:r>
            <a:r>
              <a:rPr lang="en-US" dirty="0" err="1" smtClean="0"/>
              <a:t>superkey</a:t>
            </a:r>
            <a:r>
              <a:rPr lang="en-US" dirty="0" smtClean="0"/>
              <a:t> that no  proper subset is a </a:t>
            </a:r>
            <a:r>
              <a:rPr lang="en-US" dirty="0" err="1" smtClean="0"/>
              <a:t>superkey</a:t>
            </a:r>
            <a:r>
              <a:rPr lang="en-US" dirty="0" smtClean="0"/>
              <a:t> within the relation</a:t>
            </a:r>
          </a:p>
          <a:p>
            <a:r>
              <a:rPr lang="en-US" b="1" dirty="0" smtClean="0"/>
              <a:t>Primary Key: </a:t>
            </a:r>
            <a:r>
              <a:rPr lang="en-US" dirty="0" smtClean="0"/>
              <a:t>The candidate key that is selected to identify tuples uniquely within the relation.</a:t>
            </a:r>
          </a:p>
          <a:p>
            <a:r>
              <a:rPr lang="en-US" b="1" dirty="0" smtClean="0"/>
              <a:t>Foreign Key: </a:t>
            </a:r>
            <a:r>
              <a:rPr lang="en-US" dirty="0" smtClean="0"/>
              <a:t>An attribute, or set of attributes, within one or more relation that matches the candidate key of some (possibly the same) relation.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890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Nulls: </a:t>
            </a:r>
            <a:r>
              <a:rPr lang="en-US" dirty="0"/>
              <a:t>Represents a value for an attribute that is currently unknown or is </a:t>
            </a:r>
            <a:r>
              <a:rPr lang="en-US" dirty="0" smtClean="0"/>
              <a:t>not applicable </a:t>
            </a:r>
            <a:r>
              <a:rPr lang="en-US" dirty="0"/>
              <a:t>for this tuple</a:t>
            </a:r>
            <a:r>
              <a:rPr lang="en-US" dirty="0" smtClean="0"/>
              <a:t>.</a:t>
            </a:r>
          </a:p>
          <a:p>
            <a:r>
              <a:rPr lang="en-US" b="1" dirty="0"/>
              <a:t>Entity </a:t>
            </a:r>
            <a:r>
              <a:rPr lang="en-US" b="1" dirty="0" smtClean="0"/>
              <a:t>Integrity: </a:t>
            </a:r>
            <a:r>
              <a:rPr lang="en-US" dirty="0"/>
              <a:t>In a base relation, no attribute of a primary key can be null</a:t>
            </a:r>
            <a:r>
              <a:rPr lang="en-US" dirty="0" smtClean="0"/>
              <a:t>.</a:t>
            </a:r>
          </a:p>
          <a:p>
            <a:r>
              <a:rPr lang="en-US" b="1" dirty="0"/>
              <a:t>Domain </a:t>
            </a:r>
            <a:r>
              <a:rPr lang="en-US" b="1" dirty="0" smtClean="0"/>
              <a:t>Integrity: </a:t>
            </a:r>
            <a:r>
              <a:rPr lang="en-US" dirty="0" smtClean="0"/>
              <a:t>refers </a:t>
            </a:r>
            <a:r>
              <a:rPr lang="en-US" dirty="0"/>
              <a:t>to the rules defined for the values that can be stored for a certain </a:t>
            </a:r>
            <a:r>
              <a:rPr lang="en-US" dirty="0" smtClean="0"/>
              <a:t>attribute</a:t>
            </a:r>
          </a:p>
          <a:p>
            <a:r>
              <a:rPr lang="en-US" b="1" dirty="0" smtClean="0"/>
              <a:t>Referential integrity: </a:t>
            </a:r>
            <a:r>
              <a:rPr lang="en-US" dirty="0"/>
              <a:t>If a foreign key exists in a relation, either the foreign key value </a:t>
            </a:r>
            <a:r>
              <a:rPr lang="en-US" dirty="0" smtClean="0"/>
              <a:t>must match </a:t>
            </a:r>
            <a:r>
              <a:rPr lang="en-US" dirty="0"/>
              <a:t>a candidate key value of some tuple in its home relation </a:t>
            </a:r>
            <a:r>
              <a:rPr lang="en-US" dirty="0" smtClean="0"/>
              <a:t>or the </a:t>
            </a:r>
            <a:r>
              <a:rPr lang="en-US" dirty="0"/>
              <a:t>foreign key value must be wholly null.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9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6608" y="244160"/>
            <a:ext cx="10772775" cy="1658198"/>
          </a:xfrm>
        </p:spPr>
        <p:txBody>
          <a:bodyPr/>
          <a:lstStyle/>
          <a:p>
            <a:r>
              <a:rPr lang="en-US" dirty="0" smtClean="0"/>
              <a:t>Relational Query Languages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25560" y="1472513"/>
            <a:ext cx="11055693" cy="481295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Procedural </a:t>
            </a:r>
          </a:p>
          <a:p>
            <a:pPr marL="256032" lvl="1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Relational algebra</a:t>
            </a:r>
          </a:p>
          <a:p>
            <a:pPr marL="4572" lvl="1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Non-procedural</a:t>
            </a:r>
            <a:r>
              <a:rPr lang="en-US" altLang="en-US" dirty="0">
                <a:ea typeface="ＭＳ Ｐゴシック" panose="020B0600070205080204" pitchFamily="34" charset="-128"/>
              </a:rPr>
              <a:t>, or declarative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Relational calculus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Tuple relational calculus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Domain relational calculus</a:t>
            </a:r>
          </a:p>
          <a:p>
            <a:pPr marL="4572" lvl="1" indent="0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4572" lvl="1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Query </a:t>
            </a:r>
            <a:r>
              <a:rPr lang="en-US" altLang="en-US" dirty="0">
                <a:ea typeface="ＭＳ Ｐゴシック" panose="020B0600070205080204" pitchFamily="34" charset="-128"/>
              </a:rPr>
              <a:t>languages used in practice include elements of both the procedural and the nonprocedural approaches</a:t>
            </a:r>
          </a:p>
          <a:p>
            <a:pPr marL="4572" lvl="1" indent="0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7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0089" y="219446"/>
            <a:ext cx="10772775" cy="1658198"/>
          </a:xfrm>
        </p:spPr>
        <p:txBody>
          <a:bodyPr/>
          <a:lstStyle/>
          <a:p>
            <a:r>
              <a:rPr lang="en-US" altLang="en-US" dirty="0" smtClean="0"/>
              <a:t>Relational Algebra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53363" y="1416909"/>
            <a:ext cx="10788994" cy="504155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Six basic operators</a:t>
            </a:r>
          </a:p>
          <a:p>
            <a:pPr lvl="1"/>
            <a:r>
              <a:rPr lang="en-US" altLang="en-US" dirty="0" smtClean="0"/>
              <a:t>select: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project: </a:t>
            </a:r>
            <a:r>
              <a:rPr lang="en-US" altLang="en-US" dirty="0" smtClean="0">
                <a:sym typeface="Symbol" panose="05050102010706020507" pitchFamily="18" charset="2"/>
              </a:rPr>
              <a:t>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union: </a:t>
            </a:r>
            <a:r>
              <a:rPr lang="en-US" altLang="en-US" dirty="0" smtClean="0">
                <a:sym typeface="Symbol" panose="05050102010706020507" pitchFamily="18" charset="2"/>
              </a:rPr>
              <a:t>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set difference: </a:t>
            </a:r>
            <a:r>
              <a:rPr lang="en-US" altLang="en-US" i="1" dirty="0" smtClean="0"/>
              <a:t>–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Cartesian product: x</a:t>
            </a:r>
          </a:p>
          <a:p>
            <a:pPr lvl="1"/>
            <a:r>
              <a:rPr lang="en-US" altLang="en-US" dirty="0" smtClean="0"/>
              <a:t>rename: </a:t>
            </a:r>
            <a:r>
              <a:rPr lang="en-US" altLang="en-US" sz="2000" i="1" dirty="0">
                <a:sym typeface="Symbol" panose="05050102010706020507" pitchFamily="18" charset="2"/>
              </a:rPr>
              <a:t></a:t>
            </a:r>
            <a:endParaRPr lang="en-US" altLang="en-US" dirty="0" smtClean="0"/>
          </a:p>
          <a:p>
            <a:r>
              <a:rPr lang="en-US" altLang="en-US" dirty="0"/>
              <a:t>The Selection and Projection operations are unary operations, as they operate on one </a:t>
            </a:r>
            <a:r>
              <a:rPr lang="en-US" altLang="en-US" dirty="0" smtClean="0"/>
              <a:t>relation, other </a:t>
            </a:r>
            <a:r>
              <a:rPr lang="en-US" altLang="en-US" dirty="0"/>
              <a:t>operations work on pairs of relations and are </a:t>
            </a:r>
            <a:r>
              <a:rPr lang="en-US" altLang="en-US" dirty="0" smtClean="0"/>
              <a:t>therefore called </a:t>
            </a:r>
            <a:r>
              <a:rPr lang="en-US" altLang="en-US" dirty="0"/>
              <a:t>binary operations</a:t>
            </a:r>
          </a:p>
          <a:p>
            <a:r>
              <a:rPr lang="en-US" altLang="en-US" dirty="0" smtClean="0"/>
              <a:t>The operators take one or  two relations as inputs and produce a new relation as a result.</a:t>
            </a:r>
          </a:p>
        </p:txBody>
      </p:sp>
    </p:spTree>
    <p:extLst>
      <p:ext uri="{BB962C8B-B14F-4D97-AF65-F5344CB8AC3E}">
        <p14:creationId xmlns:p14="http://schemas.microsoft.com/office/powerpoint/2010/main" val="27219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1938</TotalTime>
  <Words>850</Words>
  <Application>Microsoft Office PowerPoint</Application>
  <PresentationFormat>Widescreen</PresentationFormat>
  <Paragraphs>144</Paragraphs>
  <Slides>22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Helvetica</vt:lpstr>
      <vt:lpstr>Monotype Sorts</vt:lpstr>
      <vt:lpstr>Symbol</vt:lpstr>
      <vt:lpstr>Tahoma</vt:lpstr>
      <vt:lpstr>Times New Roman</vt:lpstr>
      <vt:lpstr>Wingdings 2</vt:lpstr>
      <vt:lpstr>Metropolitan</vt:lpstr>
      <vt:lpstr>Equation</vt:lpstr>
      <vt:lpstr>Lecture 4-6</vt:lpstr>
      <vt:lpstr>Outline</vt:lpstr>
      <vt:lpstr>Structure of Relational database</vt:lpstr>
      <vt:lpstr>Structure of Relational Database </vt:lpstr>
      <vt:lpstr>Database Relations</vt:lpstr>
      <vt:lpstr>Relational Keys</vt:lpstr>
      <vt:lpstr>Integrity Constraints</vt:lpstr>
      <vt:lpstr>Relational Query Languages</vt:lpstr>
      <vt:lpstr>Relational Algebra</vt:lpstr>
      <vt:lpstr>Select Operation</vt:lpstr>
      <vt:lpstr>Example</vt:lpstr>
      <vt:lpstr>Select tuples having salary greater than $85000</vt:lpstr>
      <vt:lpstr>Select Operation</vt:lpstr>
      <vt:lpstr>Example</vt:lpstr>
      <vt:lpstr>Project Operation</vt:lpstr>
      <vt:lpstr>Project Operation</vt:lpstr>
      <vt:lpstr>Example</vt:lpstr>
      <vt:lpstr>Union Operation</vt:lpstr>
      <vt:lpstr>Example</vt:lpstr>
      <vt:lpstr>Example</vt:lpstr>
      <vt:lpstr>Exercise</vt:lpstr>
      <vt:lpstr>Suggested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Marina Rajput</dc:creator>
  <cp:lastModifiedBy>Marina Rajput</cp:lastModifiedBy>
  <cp:revision>235</cp:revision>
  <dcterms:created xsi:type="dcterms:W3CDTF">2020-01-09T04:53:40Z</dcterms:created>
  <dcterms:modified xsi:type="dcterms:W3CDTF">2024-01-26T08:30:00Z</dcterms:modified>
</cp:coreProperties>
</file>