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41"/>
  </p:notesMasterIdLst>
  <p:sldIdLst>
    <p:sldId id="256" r:id="rId2"/>
    <p:sldId id="280" r:id="rId3"/>
    <p:sldId id="281" r:id="rId4"/>
    <p:sldId id="308" r:id="rId5"/>
    <p:sldId id="309" r:id="rId6"/>
    <p:sldId id="310" r:id="rId7"/>
    <p:sldId id="311" r:id="rId8"/>
    <p:sldId id="299" r:id="rId9"/>
    <p:sldId id="300" r:id="rId10"/>
    <p:sldId id="301" r:id="rId11"/>
    <p:sldId id="302" r:id="rId12"/>
    <p:sldId id="304" r:id="rId13"/>
    <p:sldId id="305" r:id="rId14"/>
    <p:sldId id="306" r:id="rId15"/>
    <p:sldId id="307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282" r:id="rId26"/>
    <p:sldId id="283" r:id="rId27"/>
    <p:sldId id="284" r:id="rId28"/>
    <p:sldId id="285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1" r:id="rId39"/>
    <p:sldId id="33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203" autoAdjust="0"/>
  </p:normalViewPr>
  <p:slideViewPr>
    <p:cSldViewPr snapToGrid="0">
      <p:cViewPr varScale="1">
        <p:scale>
          <a:sx n="108" d="100"/>
          <a:sy n="108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E7639-44C4-4023-99B0-D710BBF7522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1BBF5-9E89-4870-AB8E-45B0FF4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5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1BBF5-9E89-4870-AB8E-45B0FF4A4F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6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1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1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8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7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4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5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6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7616CA0-919D-4A49-9C8A-62FDFB3A5183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34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5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arson.com/us/higher-education/product/Connolly-Powerpoint-Slides-for-Database-Systems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tevidyalay.com/equivalence-of-schedules-equivalent-schedules-in-dbm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31-33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6224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A6365B-ADCB-41A0-8D59-93FB81D0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B59E18-17A8-4D30-BF65-1B8A0F76B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Check if there exists any blind write operation.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(Writing without reading is called as a blind write).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there does not exist any blind write, then the schedule is surely not view serializable. Stop and report your answer.</a:t>
            </a:r>
          </a:p>
          <a:p>
            <a:r>
              <a:rPr lang="en-US" dirty="0"/>
              <a:t>If there exists any blind write, then the schedule may or may not be view serializable. Go and check using other methods.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No blind write means not a view serializable schedule.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D75946-5C37-46E7-87B9-8C1078A8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4955FB-DCFA-4DDE-9D15-C097701D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method, try finding a view equivalent serial schedule.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using </a:t>
            </a:r>
            <a:r>
              <a:rPr lang="en-US" dirty="0" smtClean="0"/>
              <a:t>the </a:t>
            </a:r>
            <a:r>
              <a:rPr lang="en-US" dirty="0"/>
              <a:t>three conditions, write all the dependencies.</a:t>
            </a:r>
          </a:p>
          <a:p>
            <a:r>
              <a:rPr lang="en-US" dirty="0"/>
              <a:t>Then, draw a graph using those dependencies.</a:t>
            </a:r>
          </a:p>
          <a:p>
            <a:r>
              <a:rPr lang="en-US" dirty="0"/>
              <a:t>If there exists no cycle in the graph, then the schedule is view serializable otherwise not.</a:t>
            </a:r>
          </a:p>
        </p:txBody>
      </p:sp>
    </p:spTree>
    <p:extLst>
      <p:ext uri="{BB962C8B-B14F-4D97-AF65-F5344CB8AC3E}">
        <p14:creationId xmlns:p14="http://schemas.microsoft.com/office/powerpoint/2010/main" val="29127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9A4132-8804-418F-B46D-AA56F701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C97A4E-DA08-4DFB-911A-45F66C575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5BEE8984-F31F-42F1-961E-EC7716707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2" y="1645708"/>
            <a:ext cx="61245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45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655F4-D585-4ECA-B195-C120ED4E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C7D4E0-8328-411F-B8B2-4688E0326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know, if a schedule is conflict serializable, then it is surely view serializable.</a:t>
            </a:r>
          </a:p>
          <a:p>
            <a:pPr marL="0" indent="0">
              <a:buNone/>
            </a:pPr>
            <a:r>
              <a:rPr lang="en-US" dirty="0"/>
              <a:t>So, let us check whether the given schedule is conflict serializable or not.</a:t>
            </a:r>
          </a:p>
        </p:txBody>
      </p:sp>
    </p:spTree>
    <p:extLst>
      <p:ext uri="{BB962C8B-B14F-4D97-AF65-F5344CB8AC3E}">
        <p14:creationId xmlns:p14="http://schemas.microsoft.com/office/powerpoint/2010/main" val="17456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FCF6E-2F8B-4B06-8F19-2C10B794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C94B2D-7910-45F6-86C4-51D6871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List all the conflicting operations and determine the dependency between the transactions-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W1(B) , W2(B)              (T1 → T2)</a:t>
            </a:r>
          </a:p>
          <a:p>
            <a:pPr marL="0" indent="0">
              <a:buNone/>
            </a:pPr>
            <a:r>
              <a:rPr lang="en-US" dirty="0"/>
              <a:t>W1(B) , W3(B)              (T1 → T3)</a:t>
            </a:r>
          </a:p>
          <a:p>
            <a:pPr marL="0" indent="0">
              <a:buNone/>
            </a:pPr>
            <a:r>
              <a:rPr lang="en-US" dirty="0"/>
              <a:t>W1(B) , W4(B)              (T1 → T4)</a:t>
            </a:r>
          </a:p>
          <a:p>
            <a:pPr marL="0" indent="0">
              <a:buNone/>
            </a:pPr>
            <a:r>
              <a:rPr lang="en-US" dirty="0"/>
              <a:t>W2(B) , W3(B)              (T2 → T3)</a:t>
            </a:r>
          </a:p>
          <a:p>
            <a:pPr marL="0" indent="0">
              <a:buNone/>
            </a:pPr>
            <a:r>
              <a:rPr lang="en-US" dirty="0"/>
              <a:t>W2(B) , W4(B)              (T2 → T4)</a:t>
            </a:r>
          </a:p>
          <a:p>
            <a:pPr marL="0" indent="0">
              <a:buNone/>
            </a:pPr>
            <a:r>
              <a:rPr lang="en-US" dirty="0"/>
              <a:t>W3(B) , W4(B)              (T3 → T4)</a:t>
            </a:r>
          </a:p>
        </p:txBody>
      </p:sp>
    </p:spTree>
    <p:extLst>
      <p:ext uri="{BB962C8B-B14F-4D97-AF65-F5344CB8AC3E}">
        <p14:creationId xmlns:p14="http://schemas.microsoft.com/office/powerpoint/2010/main" val="130499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BA37E9-78FF-4F2D-9EC8-22D12F6D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B74D9B-3BBB-4643-87B7-6E00331FE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Draw a graph</a:t>
            </a:r>
          </a:p>
          <a:p>
            <a:r>
              <a:rPr lang="en-US" dirty="0"/>
              <a:t>Clearly, there exists no cycle in the precedence graph.</a:t>
            </a:r>
          </a:p>
          <a:p>
            <a:r>
              <a:rPr lang="en-US" dirty="0"/>
              <a:t>Therefore, the given schedule S is conflict serializable.</a:t>
            </a:r>
          </a:p>
          <a:p>
            <a:r>
              <a:rPr lang="en-US" dirty="0"/>
              <a:t>Thus, we conclude that the given schedule is also view serializable.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32081BA2-78D6-41E8-8FA4-3ED5C9542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485037"/>
            <a:ext cx="28765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44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5B3737-7A0B-4BEA-8AC7-38AD8B69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767712-0FA1-41C2-AF92-04737FB5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9BD49143-743E-4C56-A797-8545ECC0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3" y="2271713"/>
            <a:ext cx="46005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0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3192AB-366B-48C9-A8CF-726A07B7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ABB9B0-F11F-43B0-85D5-A68218B76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know, if a schedule is conflict serializable, then it is surely view serializable.</a:t>
            </a:r>
          </a:p>
          <a:p>
            <a:pPr marL="0" indent="0">
              <a:buNone/>
            </a:pPr>
            <a:r>
              <a:rPr lang="en-US" dirty="0"/>
              <a:t>So, let us check whether the given schedule is conflict serializable or not.</a:t>
            </a:r>
          </a:p>
        </p:txBody>
      </p:sp>
    </p:spTree>
    <p:extLst>
      <p:ext uri="{BB962C8B-B14F-4D97-AF65-F5344CB8AC3E}">
        <p14:creationId xmlns:p14="http://schemas.microsoft.com/office/powerpoint/2010/main" val="29832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BFA789-012F-40A2-A8AF-A990CC6F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930764-A3BD-4964-8723-ACD88862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all the conflicting operations and determine the dependency between the transactions-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R1(A) , W3(A)              (T1 → T3)</a:t>
            </a:r>
          </a:p>
          <a:p>
            <a:pPr marL="0" indent="0">
              <a:buNone/>
            </a:pPr>
            <a:r>
              <a:rPr lang="en-US" dirty="0"/>
              <a:t>R2(A) , W3(A)              (T2 → T3)</a:t>
            </a:r>
          </a:p>
          <a:p>
            <a:pPr marL="0" indent="0">
              <a:buNone/>
            </a:pPr>
            <a:r>
              <a:rPr lang="en-US" dirty="0"/>
              <a:t>R2(A) , W1(A)              (T2 → T1)</a:t>
            </a:r>
          </a:p>
          <a:p>
            <a:pPr marL="0" indent="0">
              <a:buNone/>
            </a:pPr>
            <a:r>
              <a:rPr lang="en-US" dirty="0"/>
              <a:t>W3(A) , W1(A)             (T3 → T1)</a:t>
            </a:r>
          </a:p>
        </p:txBody>
      </p:sp>
    </p:spTree>
    <p:extLst>
      <p:ext uri="{BB962C8B-B14F-4D97-AF65-F5344CB8AC3E}">
        <p14:creationId xmlns:p14="http://schemas.microsoft.com/office/powerpoint/2010/main" val="12328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BA6E39-C22E-45FA-9644-E9A061B7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69B04-6FC0-4DD6-B9AB-5CDCD40AF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Draw a graph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47A77451-4245-4421-B612-E23900D34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2609850"/>
            <a:ext cx="2400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8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View Serializable: </a:t>
            </a:r>
            <a:r>
              <a:rPr lang="en-GB" dirty="0"/>
              <a:t>A Schedule is called view serializable if it is view equal to a serial </a:t>
            </a:r>
            <a:r>
              <a:rPr lang="en-GB" dirty="0" smtClean="0"/>
              <a:t>schedule. </a:t>
            </a:r>
            <a:r>
              <a:rPr lang="en-GB" dirty="0"/>
              <a:t>A conflict schedule is a view serializable but if the </a:t>
            </a:r>
            <a:r>
              <a:rPr lang="en-GB" dirty="0" err="1" smtClean="0"/>
              <a:t>serializability</a:t>
            </a:r>
            <a:r>
              <a:rPr lang="en-GB" dirty="0" smtClean="0"/>
              <a:t> </a:t>
            </a:r>
            <a:r>
              <a:rPr lang="en-GB" dirty="0"/>
              <a:t>contains blind writes, then the view serializable does not conflict serializable.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9B98F6-C95E-4997-B081-98F15C12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3A1497-3FBF-4FD3-BDE4-092A6C87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Clearly, there exists a cycle in the precedence graph.</a:t>
            </a:r>
          </a:p>
          <a:p>
            <a:r>
              <a:rPr lang="en-US" dirty="0"/>
              <a:t>Therefore, the given schedule S is not conflict serializable.</a:t>
            </a:r>
          </a:p>
          <a:p>
            <a:pPr marL="0" indent="0">
              <a:buNone/>
            </a:pPr>
            <a:r>
              <a:rPr lang="en-US" dirty="0"/>
              <a:t>Now,</a:t>
            </a:r>
          </a:p>
          <a:p>
            <a:r>
              <a:rPr lang="en-US" dirty="0"/>
              <a:t>Since, the given schedule S is not conflict serializable, so, it may or may not be view serializable.</a:t>
            </a:r>
          </a:p>
          <a:p>
            <a:r>
              <a:rPr lang="en-US" dirty="0"/>
              <a:t>To check whether S is view serializable or not, let us use another method.</a:t>
            </a:r>
          </a:p>
          <a:p>
            <a:r>
              <a:rPr lang="en-US" dirty="0"/>
              <a:t>Let us check for blind writes.</a:t>
            </a:r>
          </a:p>
        </p:txBody>
      </p:sp>
    </p:spTree>
    <p:extLst>
      <p:ext uri="{BB962C8B-B14F-4D97-AF65-F5344CB8AC3E}">
        <p14:creationId xmlns:p14="http://schemas.microsoft.com/office/powerpoint/2010/main" val="2313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7B358A-B153-4326-8549-1FFDDF35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Blind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2B4293-523B-41C9-BE4B-B171733E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exists a blind write </a:t>
            </a:r>
            <a:r>
              <a:rPr lang="en-US" dirty="0" smtClean="0"/>
              <a:t>in T3 W(A</a:t>
            </a:r>
            <a:r>
              <a:rPr lang="en-US" dirty="0"/>
              <a:t>) in the given schedule S.</a:t>
            </a:r>
          </a:p>
          <a:p>
            <a:r>
              <a:rPr lang="en-US" dirty="0"/>
              <a:t>Therefore, the given schedule S may or may not be view serializable.</a:t>
            </a:r>
          </a:p>
          <a:p>
            <a:pPr marL="0" indent="0">
              <a:buNone/>
            </a:pPr>
            <a:r>
              <a:rPr lang="en-US" dirty="0"/>
              <a:t>Now,</a:t>
            </a:r>
          </a:p>
          <a:p>
            <a:r>
              <a:rPr lang="en-US" dirty="0"/>
              <a:t>To check whether S is view serializable or not, let us use another method.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9BD49143-743E-4C56-A797-8545ECC0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199" y="4220257"/>
            <a:ext cx="46005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1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Drawing a Dependency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42471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T1 firstly reads A and T3 firstly updates A.</a:t>
            </a:r>
          </a:p>
          <a:p>
            <a:pPr fontAlgn="base"/>
            <a:r>
              <a:rPr lang="en-US" dirty="0"/>
              <a:t>So, T1 must execute before T3.</a:t>
            </a:r>
          </a:p>
          <a:p>
            <a:pPr fontAlgn="base"/>
            <a:r>
              <a:rPr lang="en-US" dirty="0"/>
              <a:t>Thus, we get the dependency </a:t>
            </a:r>
            <a:r>
              <a:rPr lang="en-US" b="1" dirty="0"/>
              <a:t>T1 → T3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Final </a:t>
            </a:r>
            <a:r>
              <a:rPr lang="en-US" dirty="0" err="1"/>
              <a:t>updation</a:t>
            </a:r>
            <a:r>
              <a:rPr lang="en-US" dirty="0"/>
              <a:t> on A is made by the transaction T1.</a:t>
            </a:r>
          </a:p>
          <a:p>
            <a:pPr fontAlgn="base"/>
            <a:r>
              <a:rPr lang="en-US" dirty="0"/>
              <a:t>So, T1 must execute after all other transactions.</a:t>
            </a:r>
          </a:p>
          <a:p>
            <a:pPr fontAlgn="base"/>
            <a:r>
              <a:rPr lang="en-US" dirty="0"/>
              <a:t>Thus, we get the dependency </a:t>
            </a:r>
            <a:r>
              <a:rPr lang="en-US" b="1" dirty="0"/>
              <a:t>(T2, T3) → T1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There exists no write-read sequence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Now, let us draw a dependency graph using these </a:t>
            </a:r>
            <a:r>
              <a:rPr lang="en-US" dirty="0" smtClean="0"/>
              <a:t>dependencies-</a:t>
            </a:r>
          </a:p>
          <a:p>
            <a:pPr fontAlgn="base"/>
            <a:r>
              <a:rPr lang="en-US" dirty="0"/>
              <a:t>Clearly, there exists a cycle in the dependency graph.</a:t>
            </a:r>
          </a:p>
          <a:p>
            <a:pPr fontAlgn="base"/>
            <a:r>
              <a:rPr lang="en-US" dirty="0"/>
              <a:t>Thus, we conclude that the given schedule S is not view serializable.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328" y="3101915"/>
            <a:ext cx="30670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Non-serializable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A non-serial </a:t>
            </a:r>
            <a:r>
              <a:rPr lang="en-US" dirty="0"/>
              <a:t>schedule which is not serializable is called as a non-serializable schedule.</a:t>
            </a:r>
          </a:p>
          <a:p>
            <a:pPr fontAlgn="base"/>
            <a:r>
              <a:rPr lang="en-US" dirty="0"/>
              <a:t>A non-serializable schedule is not guaranteed to produce the </a:t>
            </a:r>
            <a:r>
              <a:rPr lang="en-US" dirty="0" smtClean="0"/>
              <a:t>same </a:t>
            </a:r>
            <a:r>
              <a:rPr lang="en-US" dirty="0"/>
              <a:t>effect as produced by some serial schedule on any consistent database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 smtClean="0"/>
              <a:t>Non-serializable </a:t>
            </a:r>
            <a:r>
              <a:rPr lang="en-US" dirty="0"/>
              <a:t>schedules-</a:t>
            </a:r>
          </a:p>
          <a:p>
            <a:pPr lvl="1" fontAlgn="base"/>
            <a:r>
              <a:rPr lang="en-US" dirty="0"/>
              <a:t>may or may not be consistent</a:t>
            </a:r>
          </a:p>
          <a:p>
            <a:pPr lvl="1" fontAlgn="base"/>
            <a:r>
              <a:rPr lang="en-US" dirty="0"/>
              <a:t>may or may not be recoverable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Non-Recoverable Schedule: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If in a </a:t>
            </a:r>
            <a:r>
              <a:rPr lang="en-US" dirty="0" smtClean="0"/>
              <a:t>schedule, a </a:t>
            </a:r>
            <a:r>
              <a:rPr lang="en-US" dirty="0"/>
              <a:t>transaction performs a dirty read operation from an uncommitted </a:t>
            </a:r>
            <a:r>
              <a:rPr lang="en-US" dirty="0" smtClean="0"/>
              <a:t>transaction and </a:t>
            </a:r>
            <a:r>
              <a:rPr lang="en-US" dirty="0"/>
              <a:t>commits before the transaction from which it has read the </a:t>
            </a:r>
            <a:r>
              <a:rPr lang="en-US" dirty="0" smtClean="0"/>
              <a:t>value then </a:t>
            </a:r>
            <a:r>
              <a:rPr lang="en-US" dirty="0"/>
              <a:t>such a schedule is known as an </a:t>
            </a:r>
            <a:r>
              <a:rPr lang="en-US" b="1" dirty="0"/>
              <a:t>Irrecoverable Schedule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815" y="3434715"/>
            <a:ext cx="3381375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34" y="3415878"/>
            <a:ext cx="4086692" cy="288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Recoverable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GB" dirty="0" err="1" smtClean="0"/>
              <a:t>chedules</a:t>
            </a:r>
            <a:r>
              <a:rPr lang="en-GB" dirty="0" smtClean="0"/>
              <a:t> </a:t>
            </a:r>
            <a:r>
              <a:rPr lang="en-GB" dirty="0"/>
              <a:t>in which transactions commit only after all transactions whose changes they read commit are called recoverable schedules</a:t>
            </a:r>
            <a:r>
              <a:rPr lang="en-GB" dirty="0" smtClean="0"/>
              <a:t>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dirty="0" smtClean="0"/>
              <a:t>Cascading Schedule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dirty="0" smtClean="0"/>
              <a:t>Cascade less Schedule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dirty="0" smtClean="0"/>
              <a:t>Strict Schedule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260" y="2842802"/>
            <a:ext cx="4753155" cy="365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Cascading </a:t>
            </a:r>
            <a:r>
              <a:rPr lang="en-GB" dirty="0" smtClean="0"/>
              <a:t>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11" y="1921604"/>
            <a:ext cx="4789645" cy="3767137"/>
          </a:xfrm>
        </p:spPr>
      </p:pic>
      <p:sp>
        <p:nvSpPr>
          <p:cNvPr id="3" name="TextBox 2"/>
          <p:cNvSpPr txBox="1"/>
          <p:nvPr/>
        </p:nvSpPr>
        <p:spPr>
          <a:xfrm>
            <a:off x="894032" y="1921604"/>
            <a:ext cx="4615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If </a:t>
            </a:r>
            <a:r>
              <a:rPr lang="en-US" dirty="0"/>
              <a:t>in a schedule, failure of one transaction causes several other dependent transactions to rollback or abort, then such a schedule is called as a </a:t>
            </a:r>
            <a:r>
              <a:rPr lang="en-US" b="1" dirty="0"/>
              <a:t>Cascading Schedule</a:t>
            </a:r>
            <a:r>
              <a:rPr lang="en-US" dirty="0"/>
              <a:t> or </a:t>
            </a:r>
            <a:r>
              <a:rPr lang="en-US" b="1" dirty="0"/>
              <a:t>Cascading Rollback</a:t>
            </a:r>
            <a:r>
              <a:rPr lang="en-US" dirty="0"/>
              <a:t> or </a:t>
            </a:r>
            <a:r>
              <a:rPr lang="en-US" b="1" dirty="0"/>
              <a:t>Cascading Abort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It simply leads to the wastage of CPU time.</a:t>
            </a:r>
          </a:p>
        </p:txBody>
      </p:sp>
    </p:spTree>
    <p:extLst>
      <p:ext uri="{BB962C8B-B14F-4D97-AF65-F5344CB8AC3E}">
        <p14:creationId xmlns:p14="http://schemas.microsoft.com/office/powerpoint/2010/main" val="34750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Cascadeless</a:t>
            </a:r>
            <a:r>
              <a:rPr lang="en-US" dirty="0"/>
              <a:t> Schedule: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 a schedule, a transaction is not allowed to read a data item until the last transaction that has written it is committed or aborted, then such a schedule is called as a </a:t>
            </a:r>
            <a:r>
              <a:rPr lang="en-US" b="1" dirty="0" err="1"/>
              <a:t>Cascadeless</a:t>
            </a:r>
            <a:r>
              <a:rPr lang="en-US" b="1" dirty="0"/>
              <a:t> Schedule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fontAlgn="base"/>
            <a:r>
              <a:rPr lang="en-US" dirty="0" err="1"/>
              <a:t>Cascadeless</a:t>
            </a:r>
            <a:r>
              <a:rPr lang="en-US" dirty="0"/>
              <a:t> schedule allows only committed read operations.</a:t>
            </a:r>
          </a:p>
          <a:p>
            <a:pPr fontAlgn="base"/>
            <a:r>
              <a:rPr lang="en-US" dirty="0"/>
              <a:t>However, it allows uncommitted write operations.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491" y="3161239"/>
            <a:ext cx="27813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 a schedule, a transaction is neither allowed to read nor write a data item until the last transaction that has written it is committed or aborted, then such a schedule is called as a </a:t>
            </a:r>
            <a:r>
              <a:rPr lang="en-US" b="1" dirty="0"/>
              <a:t>Strict Schedule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25" y="2821566"/>
            <a:ext cx="3375428" cy="38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Strict schedules are more strict than </a:t>
            </a:r>
            <a:r>
              <a:rPr lang="en-US" dirty="0" err="1"/>
              <a:t>cascadeless</a:t>
            </a:r>
            <a:r>
              <a:rPr lang="en-US" dirty="0"/>
              <a:t> schedules.</a:t>
            </a:r>
          </a:p>
          <a:p>
            <a:pPr fontAlgn="base"/>
            <a:r>
              <a:rPr lang="en-US" dirty="0"/>
              <a:t>All strict schedules are </a:t>
            </a:r>
            <a:r>
              <a:rPr lang="en-US" dirty="0" err="1"/>
              <a:t>cascadeless</a:t>
            </a:r>
            <a:r>
              <a:rPr lang="en-US" dirty="0"/>
              <a:t> schedules.</a:t>
            </a:r>
          </a:p>
          <a:p>
            <a:pPr fontAlgn="base"/>
            <a:r>
              <a:rPr lang="en-US" dirty="0"/>
              <a:t>All </a:t>
            </a:r>
            <a:r>
              <a:rPr lang="en-US" dirty="0" err="1"/>
              <a:t>cascadeless</a:t>
            </a:r>
            <a:r>
              <a:rPr lang="en-US" dirty="0"/>
              <a:t> schedules are not strict schedules.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204" y="3349654"/>
            <a:ext cx="62293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615" y="712996"/>
            <a:ext cx="8132769" cy="54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whether the given schedule S is view serializable or not. If yes, then give the serial schedule.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729" y="2365046"/>
            <a:ext cx="4960220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Checking Whether S is Conflict Serializable Or </a:t>
            </a:r>
            <a:r>
              <a:rPr lang="en-US" dirty="0" smtClean="0"/>
              <a:t>Not-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List all the conflicting operations and determine the dependency between the transactions-</a:t>
            </a:r>
          </a:p>
          <a:p>
            <a:pPr fontAlgn="base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(A) , W</a:t>
            </a:r>
            <a:r>
              <a:rPr lang="en-US" baseline="-25000" dirty="0"/>
              <a:t>2</a:t>
            </a:r>
            <a:r>
              <a:rPr lang="en-US" dirty="0"/>
              <a:t>(A) (T</a:t>
            </a:r>
            <a:r>
              <a:rPr lang="en-US" baseline="-25000" dirty="0"/>
              <a:t>1</a:t>
            </a:r>
            <a:r>
              <a:rPr lang="en-US" dirty="0"/>
              <a:t> → T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(A) , W</a:t>
            </a:r>
            <a:r>
              <a:rPr lang="en-US" baseline="-25000" dirty="0"/>
              <a:t>3</a:t>
            </a:r>
            <a:r>
              <a:rPr lang="en-US" dirty="0"/>
              <a:t>(A) (T</a:t>
            </a:r>
            <a:r>
              <a:rPr lang="en-US" baseline="-25000" dirty="0"/>
              <a:t>1</a:t>
            </a:r>
            <a:r>
              <a:rPr lang="en-US" dirty="0"/>
              <a:t> → T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(A) , R</a:t>
            </a:r>
            <a:r>
              <a:rPr lang="en-US" baseline="-25000" dirty="0"/>
              <a:t>3</a:t>
            </a:r>
            <a:r>
              <a:rPr lang="en-US" dirty="0"/>
              <a:t>(A) (T</a:t>
            </a:r>
            <a:r>
              <a:rPr lang="en-US" baseline="-25000" dirty="0"/>
              <a:t>2</a:t>
            </a:r>
            <a:r>
              <a:rPr lang="en-US" dirty="0"/>
              <a:t> → T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(A) , W</a:t>
            </a:r>
            <a:r>
              <a:rPr lang="en-US" baseline="-25000" dirty="0"/>
              <a:t>1</a:t>
            </a:r>
            <a:r>
              <a:rPr lang="en-US" dirty="0"/>
              <a:t>(A) (T</a:t>
            </a:r>
            <a:r>
              <a:rPr lang="en-US" baseline="-25000" dirty="0"/>
              <a:t>2</a:t>
            </a:r>
            <a:r>
              <a:rPr lang="en-US" dirty="0"/>
              <a:t> → T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(A) , W</a:t>
            </a:r>
            <a:r>
              <a:rPr lang="en-US" baseline="-25000" dirty="0"/>
              <a:t>3</a:t>
            </a:r>
            <a:r>
              <a:rPr lang="en-US" dirty="0"/>
              <a:t>(A) (T</a:t>
            </a:r>
            <a:r>
              <a:rPr lang="en-US" baseline="-25000" dirty="0"/>
              <a:t>2</a:t>
            </a:r>
            <a:r>
              <a:rPr lang="en-US" dirty="0"/>
              <a:t> → T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R</a:t>
            </a:r>
            <a:r>
              <a:rPr lang="en-US" baseline="-25000" dirty="0"/>
              <a:t>3</a:t>
            </a:r>
            <a:r>
              <a:rPr lang="en-US" dirty="0"/>
              <a:t>(A) , W</a:t>
            </a:r>
            <a:r>
              <a:rPr lang="en-US" baseline="-25000" dirty="0"/>
              <a:t>1</a:t>
            </a:r>
            <a:r>
              <a:rPr lang="en-US" dirty="0"/>
              <a:t>(A) (T</a:t>
            </a:r>
            <a:r>
              <a:rPr lang="en-US" baseline="-25000" dirty="0"/>
              <a:t>3</a:t>
            </a:r>
            <a:r>
              <a:rPr lang="en-US" dirty="0"/>
              <a:t> → T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(A) , W</a:t>
            </a:r>
            <a:r>
              <a:rPr lang="en-US" baseline="-25000" dirty="0"/>
              <a:t>3</a:t>
            </a:r>
            <a:r>
              <a:rPr lang="en-US" dirty="0"/>
              <a:t>(A) (T</a:t>
            </a:r>
            <a:r>
              <a:rPr lang="en-US" baseline="-25000" dirty="0"/>
              <a:t>1</a:t>
            </a:r>
            <a:r>
              <a:rPr lang="en-US" dirty="0"/>
              <a:t> → T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3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precedence </a:t>
            </a:r>
            <a:r>
              <a:rPr lang="en-US" dirty="0" smtClean="0"/>
              <a:t>graph-</a:t>
            </a:r>
          </a:p>
          <a:p>
            <a:pPr fontAlgn="base"/>
            <a:r>
              <a:rPr lang="en-US" dirty="0"/>
              <a:t>Clearly, there exists a cycle in the precedence graph.</a:t>
            </a:r>
          </a:p>
          <a:p>
            <a:pPr fontAlgn="base"/>
            <a:r>
              <a:rPr lang="en-US" dirty="0"/>
              <a:t>Therefore, the given schedule S is not conflict serializable.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039" y="3669878"/>
            <a:ext cx="49815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Checking for blind </a:t>
            </a:r>
            <a:r>
              <a:rPr lang="en-US" dirty="0" err="1" smtClean="0"/>
              <a:t>wirtes</a:t>
            </a:r>
            <a:endParaRPr lang="en-US" dirty="0" smtClean="0"/>
          </a:p>
          <a:p>
            <a:pPr fontAlgn="base"/>
            <a:r>
              <a:rPr lang="en-US" dirty="0" smtClean="0"/>
              <a:t>There </a:t>
            </a:r>
            <a:r>
              <a:rPr lang="en-US" dirty="0"/>
              <a:t>exists a blind write W</a:t>
            </a:r>
            <a:r>
              <a:rPr lang="en-US" baseline="-25000" dirty="0"/>
              <a:t>2 </a:t>
            </a:r>
            <a:r>
              <a:rPr lang="en-US" dirty="0"/>
              <a:t>(A) in the given schedule S.</a:t>
            </a:r>
          </a:p>
          <a:p>
            <a:pPr fontAlgn="base"/>
            <a:r>
              <a:rPr lang="en-US" dirty="0"/>
              <a:t>Therefore, the given schedule S may or may not be view serializable.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Dependency </a:t>
            </a:r>
            <a:r>
              <a:rPr lang="en-US" dirty="0" smtClean="0"/>
              <a:t>Graph-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T1 firstly reads A and T2 firstly updates A.</a:t>
            </a:r>
          </a:p>
          <a:p>
            <a:pPr fontAlgn="base"/>
            <a:r>
              <a:rPr lang="en-US" dirty="0"/>
              <a:t>So, T1 must execute before T2.</a:t>
            </a:r>
          </a:p>
          <a:p>
            <a:pPr fontAlgn="base"/>
            <a:r>
              <a:rPr lang="en-US" dirty="0"/>
              <a:t>Thus, we get the dependency </a:t>
            </a:r>
            <a:r>
              <a:rPr lang="en-US" b="1" dirty="0"/>
              <a:t>T1 → T2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Final </a:t>
            </a:r>
            <a:r>
              <a:rPr lang="en-US" dirty="0" err="1"/>
              <a:t>updation</a:t>
            </a:r>
            <a:r>
              <a:rPr lang="en-US" dirty="0"/>
              <a:t> on A is made by the transaction T3.</a:t>
            </a:r>
          </a:p>
          <a:p>
            <a:pPr fontAlgn="base"/>
            <a:r>
              <a:rPr lang="en-US" dirty="0"/>
              <a:t>So, T3 must execute after all other transactions.</a:t>
            </a:r>
          </a:p>
          <a:p>
            <a:pPr fontAlgn="base"/>
            <a:r>
              <a:rPr lang="en-US" dirty="0"/>
              <a:t>Thus, we get the dependency </a:t>
            </a:r>
            <a:r>
              <a:rPr lang="en-US" b="1" dirty="0"/>
              <a:t>(T1, T2) → T3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From write-read sequence, we get the dependency </a:t>
            </a:r>
            <a:r>
              <a:rPr lang="en-US" b="1" dirty="0"/>
              <a:t>T2 → T3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Clearly, there exists no cycle in the dependency graph.</a:t>
            </a:r>
          </a:p>
          <a:p>
            <a:pPr fontAlgn="base"/>
            <a:r>
              <a:rPr lang="en-US" dirty="0"/>
              <a:t>Therefore, the given schedule S is view serializable.</a:t>
            </a:r>
          </a:p>
          <a:p>
            <a:pPr fontAlgn="base"/>
            <a:r>
              <a:rPr lang="en-US" dirty="0"/>
              <a:t>The serialization order T1 → T2 → T3.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740" y="4123426"/>
            <a:ext cx="43719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Are the following two schedules conflict equivalent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963" y="1658428"/>
            <a:ext cx="75723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both are equivalent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5972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u="sng" dirty="0"/>
              <a:t>For schedule S1-</a:t>
            </a:r>
            <a:endParaRPr lang="en-US" b="1" dirty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required order is-</a:t>
            </a:r>
          </a:p>
          <a:p>
            <a:pPr fontAlgn="base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(A) , W</a:t>
            </a:r>
            <a:r>
              <a:rPr lang="en-US" baseline="-25000" dirty="0"/>
              <a:t>2</a:t>
            </a:r>
            <a:r>
              <a:rPr lang="en-US" dirty="0"/>
              <a:t>(A)</a:t>
            </a:r>
          </a:p>
          <a:p>
            <a:pPr fontAlgn="base"/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(A) , R</a:t>
            </a:r>
            <a:r>
              <a:rPr lang="en-US" baseline="-25000" dirty="0"/>
              <a:t>2</a:t>
            </a:r>
            <a:r>
              <a:rPr lang="en-US" dirty="0"/>
              <a:t>(A)</a:t>
            </a:r>
          </a:p>
          <a:p>
            <a:pPr fontAlgn="base"/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(A) , W</a:t>
            </a:r>
            <a:r>
              <a:rPr lang="en-US" baseline="-25000" dirty="0"/>
              <a:t>2</a:t>
            </a:r>
            <a:r>
              <a:rPr lang="en-US" dirty="0"/>
              <a:t>(A)</a:t>
            </a:r>
          </a:p>
          <a:p>
            <a:pPr fontAlgn="base"/>
            <a:r>
              <a:rPr lang="en-US" b="1" u="sng" dirty="0"/>
              <a:t>For schedule S2-</a:t>
            </a:r>
            <a:endParaRPr lang="en-US" b="1" dirty="0"/>
          </a:p>
          <a:p>
            <a:pPr fontAlgn="base"/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required order is-</a:t>
            </a:r>
          </a:p>
          <a:p>
            <a:pPr fontAlgn="base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(A) , W</a:t>
            </a:r>
            <a:r>
              <a:rPr lang="en-US" baseline="-25000" dirty="0"/>
              <a:t>2</a:t>
            </a:r>
            <a:r>
              <a:rPr lang="en-US" dirty="0"/>
              <a:t>(A)</a:t>
            </a:r>
          </a:p>
          <a:p>
            <a:pPr fontAlgn="base"/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(A) , R</a:t>
            </a:r>
            <a:r>
              <a:rPr lang="en-US" baseline="-25000" dirty="0"/>
              <a:t>2</a:t>
            </a:r>
            <a:r>
              <a:rPr lang="en-US" dirty="0"/>
              <a:t>(A)</a:t>
            </a:r>
          </a:p>
          <a:p>
            <a:pPr fontAlgn="base"/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(A) , 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(A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22 of Database Systems: A </a:t>
            </a:r>
            <a:r>
              <a:rPr lang="en-US" dirty="0"/>
              <a:t>Practical Approach to Design, </a:t>
            </a:r>
            <a:r>
              <a:rPr lang="en-US" dirty="0" smtClean="0"/>
              <a:t>Implementation, and Management by Thomas </a:t>
            </a:r>
            <a:r>
              <a:rPr lang="en-US" dirty="0" err="1" smtClean="0"/>
              <a:t>Conolly</a:t>
            </a:r>
            <a:r>
              <a:rPr lang="en-US" dirty="0" smtClean="0"/>
              <a:t>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Chapter 14, 15 of Database System Concepts by Abraham </a:t>
            </a:r>
            <a:r>
              <a:rPr lang="en-US" dirty="0" err="1" smtClean="0"/>
              <a:t>Silberschatz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8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www.db-book.com/db6/slide-dir/index.html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www.pearson.com/us/higher-education/product/Connolly-Powerpoint-Slides-for-Database-Systems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https://www.gatevidyalay.com/equivalence-of-schedules-equivalent-schedules-in-dbms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2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581E6F-3610-4790-B2C0-3771CE23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2E5D39-DABB-47DA-A3A7-9E161F7A9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two schedules S1 and S2 each consisting of two transactions T1 and T2.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Schedules S1 and S2 are called view equivalent if the following three conditions hold true for them</a:t>
            </a:r>
          </a:p>
        </p:txBody>
      </p:sp>
    </p:spTree>
    <p:extLst>
      <p:ext uri="{BB962C8B-B14F-4D97-AF65-F5344CB8AC3E}">
        <p14:creationId xmlns:p14="http://schemas.microsoft.com/office/powerpoint/2010/main" val="303806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952062-A79F-4DDF-B956-5DC5038B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78B62D-6B1B-409D-8855-41E9CFE7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each data item X, if transaction </a:t>
            </a:r>
            <a:r>
              <a:rPr lang="en-US" dirty="0" err="1"/>
              <a:t>Ti</a:t>
            </a:r>
            <a:r>
              <a:rPr lang="en-US" dirty="0"/>
              <a:t> reads X from the database initially in schedule S1, then in schedule S2 also, </a:t>
            </a:r>
            <a:r>
              <a:rPr lang="en-US" dirty="0" err="1"/>
              <a:t>Ti</a:t>
            </a:r>
            <a:r>
              <a:rPr lang="en-US" dirty="0"/>
              <a:t> must perform the initial read of X from the database.</a:t>
            </a:r>
          </a:p>
          <a:p>
            <a:pPr marL="0" indent="0" algn="ctr">
              <a:buNone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“Initial readers must be same for all the data items”.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7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C805D2-8802-4968-971D-545E4AF8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F98817-73D6-4E5A-A935-056941CC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transaction </a:t>
            </a:r>
            <a:r>
              <a:rPr lang="en-US" dirty="0" err="1"/>
              <a:t>Tj</a:t>
            </a:r>
            <a:r>
              <a:rPr lang="en-US" dirty="0"/>
              <a:t> reads a data item that has been updated by the transaction </a:t>
            </a:r>
            <a:r>
              <a:rPr lang="en-US" dirty="0" err="1"/>
              <a:t>Ti</a:t>
            </a:r>
            <a:r>
              <a:rPr lang="en-US" dirty="0"/>
              <a:t> in schedule S1, then in schedule S2 also, transaction </a:t>
            </a:r>
            <a:r>
              <a:rPr lang="en-US" dirty="0" err="1"/>
              <a:t>Tj</a:t>
            </a:r>
            <a:r>
              <a:rPr lang="en-US" dirty="0"/>
              <a:t> must read the same data item that has been updated by the transaction </a:t>
            </a:r>
            <a:r>
              <a:rPr lang="en-US" dirty="0" err="1"/>
              <a:t>Ti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“Write-read sequence must be same.”.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9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ED7E9C-6AB1-4383-9C7D-1670FEBF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402A23-1CCE-4307-9CF4-7EA76ADD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each data item X, if X has been updated at last by transaction </a:t>
            </a:r>
            <a:r>
              <a:rPr lang="en-US" dirty="0" err="1"/>
              <a:t>Ti</a:t>
            </a:r>
            <a:r>
              <a:rPr lang="en-US" dirty="0"/>
              <a:t> in schedule S1, then in schedule S2 also, X must be updated at last by transaction </a:t>
            </a:r>
            <a:r>
              <a:rPr lang="en-US" dirty="0" err="1"/>
              <a:t>Ti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“Final writers must be same for all the data items”.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5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AEE9B7-83F0-490D-933D-B9EF93D1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Checking Whether a schedule is serializable or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7B803B-ACC8-423D-AECE-62CC1D83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Method 1: </a:t>
            </a:r>
            <a:r>
              <a:rPr lang="en-US" dirty="0"/>
              <a:t>Check whether the given schedule is conflict serializable or not.</a:t>
            </a:r>
          </a:p>
          <a:p>
            <a:r>
              <a:rPr lang="en-US" b="1" dirty="0"/>
              <a:t>Method 2: </a:t>
            </a:r>
            <a:r>
              <a:rPr lang="en-US" dirty="0"/>
              <a:t>Check if there exists any blind write operation.</a:t>
            </a:r>
          </a:p>
          <a:p>
            <a:r>
              <a:rPr lang="en-US" b="1" dirty="0"/>
              <a:t>Method 3: </a:t>
            </a:r>
            <a:r>
              <a:rPr lang="en-US" dirty="0"/>
              <a:t>Try to find a view equivalent serial schedule.</a:t>
            </a:r>
          </a:p>
        </p:txBody>
      </p:sp>
    </p:spTree>
    <p:extLst>
      <p:ext uri="{BB962C8B-B14F-4D97-AF65-F5344CB8AC3E}">
        <p14:creationId xmlns:p14="http://schemas.microsoft.com/office/powerpoint/2010/main" val="403109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0E6BDB-EBFC-4E49-AFFC-F1424F13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7B2881-DE7D-4C47-8472-94431CD9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Check whether the given schedule is conflict serializable or not.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given schedule is conflict serializable, then it is surely view serializable. Stop and report your answer.</a:t>
            </a:r>
          </a:p>
          <a:p>
            <a:r>
              <a:rPr lang="en-US" dirty="0"/>
              <a:t>If the given schedule is not conflict serializable, then it may or may not be view serializable. Go and check using other methods.</a:t>
            </a:r>
          </a:p>
          <a:p>
            <a:pPr marL="0" indent="0" algn="ctr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All conflict serializable schedules are view serializable.</a:t>
            </a:r>
          </a:p>
          <a:p>
            <a:pPr marL="0" indent="0" algn="ctr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All view serializable schedules may or may not be conflict serializable.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492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0E9A459-E456-48A8-881C-3844D29F486C}" vid="{2D994757-5801-47AB-817C-C67C4402F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1804</TotalTime>
  <Words>1348</Words>
  <Application>Microsoft Office PowerPoint</Application>
  <PresentationFormat>Widescreen</PresentationFormat>
  <Paragraphs>173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Arimo</vt:lpstr>
      <vt:lpstr>Calibri</vt:lpstr>
      <vt:lpstr>Calibri Light</vt:lpstr>
      <vt:lpstr>Theme1</vt:lpstr>
      <vt:lpstr>Lecture 31-33</vt:lpstr>
      <vt:lpstr>Serializable</vt:lpstr>
      <vt:lpstr>PowerPoint Presentation</vt:lpstr>
      <vt:lpstr>View Equivalent Schedule</vt:lpstr>
      <vt:lpstr>Condition#1</vt:lpstr>
      <vt:lpstr>Condition#2</vt:lpstr>
      <vt:lpstr>Condition#3</vt:lpstr>
      <vt:lpstr>Checking Whether a schedule is serializable or not?</vt:lpstr>
      <vt:lpstr>Method#1</vt:lpstr>
      <vt:lpstr>Method#2</vt:lpstr>
      <vt:lpstr>Method#3</vt:lpstr>
      <vt:lpstr>Problem#1</vt:lpstr>
      <vt:lpstr>Solution</vt:lpstr>
      <vt:lpstr>Step#1</vt:lpstr>
      <vt:lpstr>Step#2</vt:lpstr>
      <vt:lpstr>Problem#2</vt:lpstr>
      <vt:lpstr>Solution</vt:lpstr>
      <vt:lpstr>Step#1</vt:lpstr>
      <vt:lpstr>Step#2</vt:lpstr>
      <vt:lpstr>PowerPoint Presentation</vt:lpstr>
      <vt:lpstr>Checking for Blind Writes</vt:lpstr>
      <vt:lpstr>Drawing a Dependency Graph</vt:lpstr>
      <vt:lpstr>Non-serializable</vt:lpstr>
      <vt:lpstr>Non-Recoverable Schedule: </vt:lpstr>
      <vt:lpstr>Recoverable Schedule</vt:lpstr>
      <vt:lpstr>Cascading Schedule</vt:lpstr>
      <vt:lpstr>Cascadeless Schedule:</vt:lpstr>
      <vt:lpstr>Strict schedule</vt:lpstr>
      <vt:lpstr>PowerPoint Presentation</vt:lpstr>
      <vt:lpstr>Check whether the given schedule S is view serializable or not. If yes, then give the serial schedule.</vt:lpstr>
      <vt:lpstr>Checking Whether S is Conflict Serializable Or Not-</vt:lpstr>
      <vt:lpstr>PowerPoint Presentation</vt:lpstr>
      <vt:lpstr>PowerPoint Presentation</vt:lpstr>
      <vt:lpstr>Drawing a Dependency Graph-</vt:lpstr>
      <vt:lpstr>PowerPoint Presentation</vt:lpstr>
      <vt:lpstr>Are the following two schedules conflict equivalent?</vt:lpstr>
      <vt:lpstr>Yes both are equivalent</vt:lpstr>
      <vt:lpstr>Suggested Reading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Khalid hussain Asadullah</dc:creator>
  <cp:lastModifiedBy>Marina Rajput</cp:lastModifiedBy>
  <cp:revision>61</cp:revision>
  <dcterms:created xsi:type="dcterms:W3CDTF">2020-06-10T09:25:41Z</dcterms:created>
  <dcterms:modified xsi:type="dcterms:W3CDTF">2024-04-25T11:04:25Z</dcterms:modified>
</cp:coreProperties>
</file>