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6" r:id="rId2"/>
    <p:sldId id="259" r:id="rId3"/>
    <p:sldId id="343" r:id="rId4"/>
    <p:sldId id="344" r:id="rId5"/>
    <p:sldId id="345" r:id="rId6"/>
    <p:sldId id="337" r:id="rId7"/>
    <p:sldId id="299" r:id="rId8"/>
    <p:sldId id="284" r:id="rId9"/>
    <p:sldId id="338" r:id="rId10"/>
    <p:sldId id="347" r:id="rId11"/>
    <p:sldId id="301" r:id="rId12"/>
    <p:sldId id="285" r:id="rId13"/>
    <p:sldId id="339" r:id="rId14"/>
    <p:sldId id="302" r:id="rId15"/>
    <p:sldId id="286" r:id="rId16"/>
    <p:sldId id="287" r:id="rId17"/>
    <p:sldId id="340" r:id="rId18"/>
    <p:sldId id="348" r:id="rId19"/>
    <p:sldId id="349" r:id="rId20"/>
    <p:sldId id="350" r:id="rId21"/>
    <p:sldId id="303" r:id="rId22"/>
    <p:sldId id="288" r:id="rId23"/>
    <p:sldId id="352" r:id="rId24"/>
    <p:sldId id="353" r:id="rId25"/>
    <p:sldId id="351" r:id="rId26"/>
    <p:sldId id="354" r:id="rId27"/>
    <p:sldId id="346" r:id="rId28"/>
    <p:sldId id="289" r:id="rId29"/>
    <p:sldId id="297" r:id="rId30"/>
    <p:sldId id="300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C6B2-FFAB-4457-947A-AF81D89F9F3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2718-2306-4720-B007-F10CEC1E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CCD1A5-3AD0-436B-8F85-5D2DAB0B70C3}" type="slidenum">
              <a:rPr lang="en-CA" sz="1200">
                <a:latin typeface="Tahoma" panose="020B0604030504040204" pitchFamily="34" charset="0"/>
              </a:rPr>
              <a:pPr eaLnBrk="1" hangingPunct="1"/>
              <a:t>2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7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DB1529-B7FE-46B7-BC8D-37F44527354C}" type="slidenum">
              <a:rPr lang="en-US" altLang="en-US" sz="12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64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602DF6-D1F1-4396-926C-31B131A4B245}" type="slidenum">
              <a:rPr lang="en-US" altLang="en-US" sz="12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52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12A62F-8DF9-44FA-968C-936755A5ADA3}" type="slidenum">
              <a:rPr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2328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F7EBD8-4874-48AE-A7A0-FC9EA91D523B}" type="slidenum">
              <a:rPr lang="en-US" altLang="en-US" sz="12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2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701E3D-BE8E-4611-ABB7-DB7272D16269}" type="slidenum">
              <a:rPr lang="en-US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24339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13CF77-F038-4B02-A150-7537F7B67052}" type="slidenum">
              <a:rPr lang="en-US" altLang="en-US" sz="12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54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9709EA-C3C4-44C1-8CFF-16EEC6729F63}" type="slidenum">
              <a:rPr lang="en-US" altLang="en-US" sz="12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05088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A6BED2-932A-4199-9700-E9CC3CEA078A}" type="slidenum">
              <a:rPr lang="en-US" altLang="en-US" sz="12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730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000F3F-D4DF-43CE-8DE9-781239099A38}" type="slidenum">
              <a:rPr lang="en-US" altLang="en-US" sz="12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97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D3898C-FA7B-4008-96F9-3ABD15BD1CE3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23912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jpe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7</a:t>
            </a:r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Introduction to 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all the courses taught in the Fall 2009 semester but not in </a:t>
            </a:r>
            <a:r>
              <a:rPr lang="en-US" dirty="0" smtClean="0"/>
              <a:t>Spring 2010 semester.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70" y="3123247"/>
            <a:ext cx="6577322" cy="898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746" y="2898353"/>
            <a:ext cx="2390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4803" y="145306"/>
            <a:ext cx="10772775" cy="1658198"/>
          </a:xfrm>
        </p:spPr>
        <p:txBody>
          <a:bodyPr/>
          <a:lstStyle/>
          <a:p>
            <a:r>
              <a:rPr lang="en-US" altLang="en-US" dirty="0" smtClean="0"/>
              <a:t>Set-Intersection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988" y="1474572"/>
            <a:ext cx="10610850" cy="4909752"/>
          </a:xfrm>
        </p:spPr>
        <p:txBody>
          <a:bodyPr/>
          <a:lstStyle/>
          <a:p>
            <a:r>
              <a:rPr lang="en-US" altLang="en-US" dirty="0" smtClean="0"/>
              <a:t>Notation: </a:t>
            </a:r>
            <a:r>
              <a:rPr lang="en-US" altLang="en-US" b="1" i="1" dirty="0" smtClean="0"/>
              <a:t>r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 </a:t>
            </a:r>
            <a:r>
              <a:rPr lang="en-US" altLang="en-US" b="1" i="1" dirty="0" smtClean="0"/>
              <a:t>s</a:t>
            </a:r>
            <a:endParaRPr lang="en-US" altLang="en-US" b="1" dirty="0" smtClean="0"/>
          </a:p>
          <a:p>
            <a:r>
              <a:rPr lang="en-US" altLang="en-US" dirty="0" smtClean="0"/>
              <a:t>Defined as: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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= {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|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and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}</a:t>
            </a:r>
          </a:p>
          <a:p>
            <a:r>
              <a:rPr lang="en-US" altLang="en-US" dirty="0" smtClean="0"/>
              <a:t>Assume: </a:t>
            </a:r>
          </a:p>
          <a:p>
            <a:pPr lvl="1"/>
            <a:r>
              <a:rPr lang="en-US" altLang="en-US" i="1" dirty="0" smtClean="0"/>
              <a:t>1. r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have the </a:t>
            </a:r>
            <a:r>
              <a:rPr lang="en-US" altLang="en-US" i="1" dirty="0" smtClean="0"/>
              <a:t>same </a:t>
            </a:r>
            <a:r>
              <a:rPr lang="en-US" altLang="en-US" i="1" dirty="0" err="1" smtClean="0"/>
              <a:t>arity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2. attributes of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are compatible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Note: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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– (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–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1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827" y="565579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intersection of two relations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513" y="1706563"/>
            <a:ext cx="7848600" cy="296429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r, 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i="1" dirty="0" smtClean="0">
                <a:ea typeface="ＭＳ Ｐゴシック" panose="020B0600070205080204" pitchFamily="34" charset="-128"/>
              </a:rPr>
              <a:t>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i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4" y="1628776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cities where there is both a branch office and property for rent.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23" y="2978772"/>
            <a:ext cx="4631414" cy="6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9516" y="112354"/>
            <a:ext cx="10772775" cy="1658198"/>
          </a:xfrm>
        </p:spPr>
        <p:txBody>
          <a:bodyPr/>
          <a:lstStyle/>
          <a:p>
            <a:r>
              <a:rPr lang="en-US" altLang="en-US" dirty="0" smtClean="0"/>
              <a:t>Cartesian-Product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534" y="1449858"/>
            <a:ext cx="11131379" cy="5132173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dirty="0" smtClean="0"/>
              <a:t>Notation: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r </a:t>
            </a:r>
            <a:r>
              <a:rPr lang="en-US" altLang="en-US" b="1" dirty="0" smtClean="0"/>
              <a:t>x</a:t>
            </a:r>
            <a:r>
              <a:rPr lang="en-US" altLang="en-US" b="1" i="1" dirty="0" smtClean="0"/>
              <a:t> s</a:t>
            </a:r>
            <a:endParaRPr lang="en-US" altLang="en-US" b="1" dirty="0" smtClean="0"/>
          </a:p>
          <a:p>
            <a:pPr>
              <a:tabLst>
                <a:tab pos="3149600" algn="ctr"/>
              </a:tabLst>
            </a:pPr>
            <a:r>
              <a:rPr lang="en-US" altLang="en-US" dirty="0" smtClean="0"/>
              <a:t>Defined as: 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x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= {</a:t>
            </a:r>
            <a:r>
              <a:rPr lang="en-US" altLang="en-US" i="1" dirty="0" smtClean="0"/>
              <a:t>t q </a:t>
            </a:r>
            <a:r>
              <a:rPr lang="en-US" altLang="en-US" dirty="0" smtClean="0"/>
              <a:t>|</a:t>
            </a:r>
            <a:r>
              <a:rPr lang="en-US" altLang="en-US" i="1" dirty="0" smtClean="0"/>
              <a:t> t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i="1" dirty="0" smtClean="0">
                <a:sym typeface="Symbol" panose="05050102010706020507" pitchFamily="18" charset="2"/>
              </a:rPr>
              <a:t> r </a:t>
            </a:r>
            <a:r>
              <a:rPr lang="en-US" altLang="en-US" b="1" dirty="0" smtClean="0">
                <a:sym typeface="Symbol" panose="05050102010706020507" pitchFamily="18" charset="2"/>
              </a:rPr>
              <a:t>and </a:t>
            </a:r>
            <a:r>
              <a:rPr lang="en-US" altLang="en-US" i="1" dirty="0" smtClean="0">
                <a:sym typeface="Symbol" panose="05050102010706020507" pitchFamily="18" charset="2"/>
              </a:rPr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 </a:t>
            </a:r>
            <a:r>
              <a:rPr lang="en-US" altLang="en-US" i="1" dirty="0" smtClean="0"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  <a:br>
              <a:rPr lang="en-US" altLang="en-US" dirty="0" smtClean="0">
                <a:sym typeface="Symbol" panose="05050102010706020507" pitchFamily="18" charset="2"/>
              </a:rPr>
            </a:b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</a:t>
            </a:r>
            <a:r>
              <a:rPr lang="en-US" altLang="en-US" i="1" dirty="0" smtClean="0">
                <a:sym typeface="Symbol" panose="05050102010706020507" pitchFamily="18" charset="2"/>
              </a:rPr>
              <a:t> S</a:t>
            </a:r>
            <a:r>
              <a:rPr lang="en-US" altLang="en-US" dirty="0" smtClean="0">
                <a:sym typeface="Symbol" panose="05050102010706020507" pitchFamily="18" charset="2"/>
              </a:rPr>
              <a:t> = </a:t>
            </a:r>
            <a:r>
              <a:rPr lang="en-US" altLang="en-US" i="1" dirty="0" smtClean="0">
                <a:sym typeface="Symbol" panose="05050102010706020507" pitchFamily="18" charset="2"/>
              </a:rPr>
              <a:t></a:t>
            </a:r>
            <a:r>
              <a:rPr lang="en-US" altLang="en-US" dirty="0" smtClean="0"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If attributes of </a:t>
            </a:r>
            <a:r>
              <a:rPr lang="en-US" altLang="en-US" i="1" dirty="0" smtClean="0">
                <a:sym typeface="Symbol" panose="05050102010706020507" pitchFamily="18" charset="2"/>
              </a:rPr>
              <a:t>r(R)</a:t>
            </a:r>
            <a:r>
              <a:rPr lang="en-US" altLang="en-US" dirty="0" smtClean="0">
                <a:sym typeface="Symbol" panose="05050102010706020507" pitchFamily="18" charset="2"/>
              </a:rPr>
              <a:t> and </a:t>
            </a:r>
            <a:r>
              <a:rPr lang="en-US" altLang="en-US" i="1" dirty="0" smtClean="0">
                <a:sym typeface="Symbol" panose="05050102010706020507" pitchFamily="18" charset="2"/>
              </a:rPr>
              <a:t>s(S</a:t>
            </a:r>
            <a:r>
              <a:rPr lang="en-US" altLang="en-US" dirty="0" smtClean="0">
                <a:sym typeface="Symbol" panose="05050102010706020507" pitchFamily="18" charset="2"/>
              </a:rPr>
              <a:t>) are not disjoint, then renaming must be used.</a:t>
            </a:r>
          </a:p>
          <a:p>
            <a:pPr>
              <a:tabLst>
                <a:tab pos="3149600" algn="ctr"/>
              </a:tabLst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82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3951" y="611983"/>
            <a:ext cx="10863691" cy="689595"/>
          </a:xfrm>
        </p:spPr>
        <p:txBody>
          <a:bodyPr>
            <a:normAutofit fontScale="90000"/>
          </a:bodyPr>
          <a:lstStyle/>
          <a:p>
            <a:r>
              <a:rPr lang="en-US" dirty="0"/>
              <a:t>J</a:t>
            </a:r>
            <a:r>
              <a:rPr lang="en-US" dirty="0" smtClean="0"/>
              <a:t>oining two relations -- Cartesian-product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75377" y="171838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Relations 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r, s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23916" y="3668112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x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41" y="1669450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8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571502"/>
            <a:ext cx="8229600" cy="503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Cartesian-product – naming issue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912938" y="1227138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Relations 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r, s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025951" y="3121886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x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1076326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1"/>
          <p:cNvSpPr>
            <a:spLocks noChangeArrowheads="1"/>
          </p:cNvSpPr>
          <p:nvPr/>
        </p:nvSpPr>
        <p:spPr bwMode="auto">
          <a:xfrm>
            <a:off x="5881689" y="1162051"/>
            <a:ext cx="24923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6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162550" y="3135314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6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40" name="TextBox 2"/>
          <p:cNvSpPr txBox="1">
            <a:spLocks noChangeArrowheads="1"/>
          </p:cNvSpPr>
          <p:nvPr/>
        </p:nvSpPr>
        <p:spPr bwMode="auto">
          <a:xfrm>
            <a:off x="5048251" y="3060700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s.B</a:t>
            </a: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5832475" y="1036638"/>
            <a:ext cx="1328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2" name="Rectangle 6"/>
          <p:cNvSpPr>
            <a:spLocks noChangeArrowheads="1"/>
          </p:cNvSpPr>
          <p:nvPr/>
        </p:nvSpPr>
        <p:spPr bwMode="auto">
          <a:xfrm>
            <a:off x="4827588" y="3141664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6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43" name="TextBox 2"/>
          <p:cNvSpPr txBox="1">
            <a:spLocks noChangeArrowheads="1"/>
          </p:cNvSpPr>
          <p:nvPr/>
        </p:nvSpPr>
        <p:spPr bwMode="auto">
          <a:xfrm>
            <a:off x="4705351" y="3059113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r.B</a:t>
            </a:r>
          </a:p>
        </p:txBody>
      </p:sp>
    </p:spTree>
    <p:extLst>
      <p:ext uri="{BB962C8B-B14F-4D97-AF65-F5344CB8AC3E}">
        <p14:creationId xmlns:p14="http://schemas.microsoft.com/office/powerpoint/2010/main" val="11436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149600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Example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8123" y="2087880"/>
            <a:ext cx="10753725" cy="4009733"/>
          </a:xfrm>
        </p:spPr>
        <p:txBody>
          <a:bodyPr>
            <a:normAutofit/>
          </a:bodyPr>
          <a:lstStyle/>
          <a:p>
            <a:r>
              <a:rPr lang="en-US" dirty="0" smtClean="0"/>
              <a:t>List the names and comments of all clients who have viewed a property for rent.</a:t>
            </a:r>
          </a:p>
          <a:p>
            <a:r>
              <a:rPr lang="en-US" dirty="0" smtClean="0"/>
              <a:t>The </a:t>
            </a:r>
            <a:r>
              <a:rPr lang="en-US" dirty="0"/>
              <a:t>names of clients are held in the Client relation and the details of viewings are </a:t>
            </a:r>
            <a:r>
              <a:rPr lang="en-US" dirty="0" smtClean="0"/>
              <a:t>held in </a:t>
            </a:r>
            <a:r>
              <a:rPr lang="en-US" dirty="0"/>
              <a:t>the Viewing relation. To obtain the list of clients and the comments on properties </a:t>
            </a:r>
            <a:r>
              <a:rPr lang="en-US" dirty="0" smtClean="0"/>
              <a:t>they have </a:t>
            </a:r>
            <a:r>
              <a:rPr lang="en-US" dirty="0"/>
              <a:t>viewed, we need to combine these two relations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its present form, this </a:t>
            </a:r>
            <a:r>
              <a:rPr lang="en-US" dirty="0" smtClean="0"/>
              <a:t>relation contains </a:t>
            </a:r>
            <a:r>
              <a:rPr lang="en-US" dirty="0"/>
              <a:t>more information than we require. For example, the first tuple of this </a:t>
            </a:r>
            <a:r>
              <a:rPr lang="en-US" dirty="0" smtClean="0"/>
              <a:t>relation contains </a:t>
            </a:r>
            <a:r>
              <a:rPr lang="en-US" dirty="0"/>
              <a:t>different </a:t>
            </a:r>
            <a:r>
              <a:rPr lang="en-US" dirty="0" err="1"/>
              <a:t>clientNo</a:t>
            </a:r>
            <a:r>
              <a:rPr lang="en-US" dirty="0"/>
              <a:t> values. To obtain the required list, we need to carry </a:t>
            </a:r>
            <a:r>
              <a:rPr lang="en-US" dirty="0" smtClean="0"/>
              <a:t>out a </a:t>
            </a:r>
            <a:r>
              <a:rPr lang="en-US" dirty="0"/>
              <a:t>Selection operation on this relation to extract those tuples where </a:t>
            </a:r>
            <a:r>
              <a:rPr lang="en-US" dirty="0" err="1"/>
              <a:t>Client.clientNo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err="1" smtClean="0"/>
              <a:t>Viewing.clientNo</a:t>
            </a:r>
            <a:r>
              <a:rPr lang="en-US" dirty="0"/>
              <a:t>. The complete operation is thus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06" y="5985470"/>
            <a:ext cx="9101230" cy="53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06" y="3606971"/>
            <a:ext cx="5610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6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9" y="162015"/>
            <a:ext cx="7000875" cy="625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73" y="3943440"/>
            <a:ext cx="709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names of all instructors in the </a:t>
            </a:r>
            <a:r>
              <a:rPr lang="en-US" dirty="0" smtClean="0"/>
              <a:t>Physics department </a:t>
            </a:r>
            <a:r>
              <a:rPr lang="en-US" dirty="0"/>
              <a:t>together with the course id of all courses they taught.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54" y="3012596"/>
            <a:ext cx="5286375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54" y="4428568"/>
            <a:ext cx="8181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6656" y="2011680"/>
            <a:ext cx="10848079" cy="446326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Relational Algebra</a:t>
            </a:r>
          </a:p>
          <a:p>
            <a:pPr lvl="2">
              <a:defRPr/>
            </a:pPr>
            <a:r>
              <a:rPr lang="en-US" dirty="0" smtClean="0"/>
              <a:t>Select Operation</a:t>
            </a:r>
          </a:p>
          <a:p>
            <a:pPr lvl="2">
              <a:defRPr/>
            </a:pPr>
            <a:r>
              <a:rPr lang="en-US" dirty="0" smtClean="0"/>
              <a:t>Project Operation</a:t>
            </a:r>
          </a:p>
          <a:p>
            <a:pPr lvl="2">
              <a:defRPr/>
            </a:pPr>
            <a:r>
              <a:rPr lang="en-US" dirty="0" smtClean="0"/>
              <a:t>Union Operation</a:t>
            </a:r>
          </a:p>
          <a:p>
            <a:pPr lvl="2">
              <a:defRPr/>
            </a:pPr>
            <a:r>
              <a:rPr lang="en-US" dirty="0" smtClean="0"/>
              <a:t>Set Difference Operation</a:t>
            </a:r>
          </a:p>
          <a:p>
            <a:pPr lvl="2">
              <a:defRPr/>
            </a:pPr>
            <a:r>
              <a:rPr lang="en-US" dirty="0" smtClean="0"/>
              <a:t>Set intersection Operation</a:t>
            </a:r>
          </a:p>
          <a:p>
            <a:pPr lvl="2">
              <a:defRPr/>
            </a:pPr>
            <a:r>
              <a:rPr lang="en-US" dirty="0" smtClean="0"/>
              <a:t>Cartesian Product Operation</a:t>
            </a:r>
          </a:p>
          <a:p>
            <a:pPr marL="4572" lvl="1" indent="0">
              <a:buNone/>
              <a:defRPr/>
            </a:pPr>
            <a:r>
              <a:rPr lang="en-US" dirty="0" smtClean="0"/>
              <a:t>Rename Operation</a:t>
            </a:r>
          </a:p>
          <a:p>
            <a:pPr marL="4572" lvl="1" indent="0">
              <a:buNone/>
              <a:defRPr/>
            </a:pPr>
            <a:r>
              <a:rPr lang="en-US" dirty="0" smtClean="0"/>
              <a:t>Join Operations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441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69653"/>
            <a:ext cx="8246533" cy="6646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46" y="1048386"/>
            <a:ext cx="96678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Rename Operation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76656" y="2011680"/>
            <a:ext cx="10753725" cy="433736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Allows us to name, and therefore to refer to, the results of relational-algebra expressions.</a:t>
            </a:r>
          </a:p>
          <a:p>
            <a:r>
              <a:rPr lang="en-US" altLang="en-US" dirty="0" smtClean="0"/>
              <a:t>Allows us to refer to a relation by more than one name.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Example:   </a:t>
            </a:r>
            <a:r>
              <a:rPr lang="en-US" altLang="en-US" sz="2000" i="1" dirty="0" smtClean="0">
                <a:sym typeface="Symbol" panose="05050102010706020507" pitchFamily="18" charset="2"/>
              </a:rPr>
              <a:t></a:t>
            </a:r>
            <a:r>
              <a:rPr lang="en-US" altLang="en-US" i="1" dirty="0" smtClean="0"/>
              <a:t> </a:t>
            </a:r>
            <a:r>
              <a:rPr lang="en-US" altLang="en-US" i="1" baseline="-25000" dirty="0"/>
              <a:t>x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)</a:t>
            </a:r>
            <a:r>
              <a:rPr lang="en-US" altLang="en-US" dirty="0"/>
              <a:t> </a:t>
            </a:r>
            <a:r>
              <a:rPr lang="en-US" altLang="en-US" dirty="0" smtClean="0"/>
              <a:t>  returns the expression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under the name </a:t>
            </a:r>
            <a:r>
              <a:rPr lang="en-US" altLang="en-US" i="1" dirty="0" smtClean="0"/>
              <a:t>X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If a relational-algebra expression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has </a:t>
            </a:r>
            <a:r>
              <a:rPr lang="en-US" altLang="en-US" dirty="0" err="1" smtClean="0"/>
              <a:t>arity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, then      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returns the result of expression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under the name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, and with the attributes renamed to </a:t>
            </a:r>
            <a:r>
              <a:rPr lang="en-US" altLang="en-US" sz="2000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baseline="-25000" dirty="0" smtClean="0"/>
              <a:t> </a:t>
            </a:r>
            <a:r>
              <a:rPr lang="en-US" altLang="en-US" sz="2000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sz="2000" i="1" baseline="-25000" dirty="0"/>
              <a:t> </a:t>
            </a:r>
            <a:r>
              <a:rPr lang="en-US" altLang="en-US" sz="2000" i="1" dirty="0"/>
              <a:t>, …., A</a:t>
            </a:r>
            <a:r>
              <a:rPr lang="en-US" altLang="en-US" i="1" baseline="-25000" dirty="0"/>
              <a:t>n</a:t>
            </a:r>
            <a:r>
              <a:rPr lang="en-US" altLang="en-US" i="1" baseline="-25000" dirty="0" smtClean="0"/>
              <a:t> 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16221"/>
              </p:ext>
            </p:extLst>
          </p:nvPr>
        </p:nvGraphicFramePr>
        <p:xfrm>
          <a:off x="7234516" y="4545756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4" imgW="964781" imgH="266584" progId="Equation.3">
                  <p:embed/>
                </p:oleObj>
              </mc:Choice>
              <mc:Fallback>
                <p:oleObj name="Equation" r:id="rId4" imgW="96478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516" y="4545756"/>
                        <a:ext cx="29797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0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a Table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6656" y="2011680"/>
            <a:ext cx="10753725" cy="4051776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Allows us to refer to a relation, (say E) by more than one name.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				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i="1" dirty="0"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returns the expression </a:t>
            </a:r>
            <a:r>
              <a:rPr lang="en-US" altLang="en-US" i="1" dirty="0"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under the name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657200" y="5730081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600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Relations 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</a:t>
            </a:r>
            <a:endParaRPr kumimoji="1" lang="en-US" altLang="en-US" sz="16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350513" y="5733466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r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x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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1" lang="en-US" altLang="en-US" sz="1600" i="1" baseline="-25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(r)</a:t>
            </a:r>
            <a:endParaRPr kumimoji="1" lang="en-US" altLang="en-US" sz="16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43611" y="3785811"/>
            <a:ext cx="1828800" cy="2616201"/>
            <a:chOff x="6241878" y="4241799"/>
            <a:chExt cx="1828800" cy="2616201"/>
          </a:xfrm>
        </p:grpSpPr>
        <p:grpSp>
          <p:nvGrpSpPr>
            <p:cNvPr id="5" name="Group 4"/>
            <p:cNvGrpSpPr/>
            <p:nvPr/>
          </p:nvGrpSpPr>
          <p:grpSpPr>
            <a:xfrm>
              <a:off x="6271911" y="4290219"/>
              <a:ext cx="1487488" cy="1570037"/>
              <a:chOff x="3959225" y="4027489"/>
              <a:chExt cx="1487488" cy="1570037"/>
            </a:xfrm>
          </p:grpSpPr>
          <p:sp>
            <p:nvSpPr>
              <p:cNvPr id="20486" name="Rectangle 42"/>
              <p:cNvSpPr>
                <a:spLocks noChangeArrowheads="1"/>
              </p:cNvSpPr>
              <p:nvPr/>
            </p:nvSpPr>
            <p:spPr bwMode="auto">
              <a:xfrm>
                <a:off x="3959225" y="4305301"/>
                <a:ext cx="1487488" cy="1292225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 sz="1600">
                  <a:latin typeface="Helvetica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20487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4327525" y="4305301"/>
                <a:ext cx="0" cy="129222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88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4702175" y="4313239"/>
                <a:ext cx="0" cy="1284287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89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5086350" y="4313239"/>
                <a:ext cx="0" cy="1284287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94" name="Rectangle 1"/>
              <p:cNvSpPr>
                <a:spLocks noChangeArrowheads="1"/>
              </p:cNvSpPr>
              <p:nvPr/>
            </p:nvSpPr>
            <p:spPr bwMode="auto">
              <a:xfrm>
                <a:off x="3959225" y="4027489"/>
                <a:ext cx="1487488" cy="242887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 sz="1600">
                  <a:latin typeface="Helvetica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cxnSp>
            <p:nvCxnSpPr>
              <p:cNvPr id="20496" name="Straight Connector 51"/>
              <p:cNvCxnSpPr>
                <a:cxnSpLocks noChangeShapeType="1"/>
              </p:cNvCxnSpPr>
              <p:nvPr/>
            </p:nvCxnSpPr>
            <p:spPr bwMode="auto">
              <a:xfrm flipV="1">
                <a:off x="4319588" y="4044950"/>
                <a:ext cx="0" cy="2174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7" name="Straight Connector 52"/>
              <p:cNvCxnSpPr>
                <a:cxnSpLocks noChangeShapeType="1"/>
              </p:cNvCxnSpPr>
              <p:nvPr/>
            </p:nvCxnSpPr>
            <p:spPr bwMode="auto">
              <a:xfrm flipV="1">
                <a:off x="4695825" y="4041775"/>
                <a:ext cx="0" cy="2174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8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5081588" y="4041775"/>
                <a:ext cx="0" cy="2174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6241878" y="4241799"/>
              <a:ext cx="1828800" cy="2616201"/>
              <a:chOff x="3916363" y="3956050"/>
              <a:chExt cx="1828800" cy="2616201"/>
            </a:xfrm>
          </p:grpSpPr>
          <p:sp>
            <p:nvSpPr>
              <p:cNvPr id="20490" name="TextBox 46"/>
              <p:cNvSpPr txBox="1">
                <a:spLocks noChangeArrowheads="1"/>
              </p:cNvSpPr>
              <p:nvPr/>
            </p:nvSpPr>
            <p:spPr bwMode="auto">
              <a:xfrm>
                <a:off x="3984626" y="4264026"/>
                <a:ext cx="538163" cy="230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l-GR" altLang="en-US" sz="20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α</a:t>
                </a:r>
                <a:endParaRPr lang="en-US" altLang="en-US" sz="20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r>
                  <a:rPr lang="el-GR" altLang="en-US" sz="20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α</a:t>
                </a:r>
                <a:endParaRPr lang="en-US" altLang="en-US" sz="20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r>
                  <a:rPr lang="el-GR" altLang="en-US" sz="20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β</a:t>
                </a:r>
                <a:endParaRPr lang="en-US" altLang="en-US" sz="20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r>
                  <a:rPr lang="el-GR" altLang="en-US" sz="20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β</a:t>
                </a:r>
                <a:endParaRPr lang="en-US" altLang="en-US" sz="20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1" name="TextBox 47"/>
              <p:cNvSpPr txBox="1">
                <a:spLocks noChangeArrowheads="1"/>
              </p:cNvSpPr>
              <p:nvPr/>
            </p:nvSpPr>
            <p:spPr bwMode="auto">
              <a:xfrm>
                <a:off x="4351338" y="4262439"/>
                <a:ext cx="538162" cy="230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</a:t>
                </a: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2" name="TextBox 48"/>
              <p:cNvSpPr txBox="1">
                <a:spLocks noChangeArrowheads="1"/>
              </p:cNvSpPr>
              <p:nvPr/>
            </p:nvSpPr>
            <p:spPr bwMode="auto">
              <a:xfrm>
                <a:off x="4727576" y="4270375"/>
                <a:ext cx="538163" cy="181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l-GR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α</a:t>
                </a:r>
                <a:endParaRPr lang="en-US" altLang="en-US" sz="20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r>
                  <a:rPr lang="el-GR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β</a:t>
                </a:r>
                <a:endParaRPr lang="en-US" altLang="en-US" sz="20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r>
                  <a:rPr lang="el-GR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α</a:t>
                </a:r>
                <a:endParaRPr lang="en-US" altLang="en-US" sz="20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r>
                  <a:rPr lang="el-GR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β</a:t>
                </a:r>
                <a:endParaRPr lang="en-US" altLang="en-US" sz="20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3" name="TextBox 49"/>
              <p:cNvSpPr txBox="1">
                <a:spLocks noChangeArrowheads="1"/>
              </p:cNvSpPr>
              <p:nvPr/>
            </p:nvSpPr>
            <p:spPr bwMode="auto">
              <a:xfrm>
                <a:off x="5110163" y="4260851"/>
                <a:ext cx="538162" cy="2062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</a:t>
                </a: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endParaRPr lang="en-US" altLang="en-US" sz="16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5" name="TextBox 50"/>
              <p:cNvSpPr txBox="1">
                <a:spLocks noChangeArrowheads="1"/>
              </p:cNvSpPr>
              <p:nvPr/>
            </p:nvSpPr>
            <p:spPr bwMode="auto">
              <a:xfrm>
                <a:off x="3916363" y="3956050"/>
                <a:ext cx="18288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1800" i="1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r.A  r.B </a:t>
                </a:r>
                <a:r>
                  <a:rPr lang="en-US" altLang="en-US" sz="1100" i="1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i="1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s.A  s.B</a:t>
                </a:r>
              </a:p>
            </p:txBody>
          </p:sp>
        </p:grpSp>
      </p:grpSp>
      <p:pic>
        <p:nvPicPr>
          <p:cNvPr id="204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5" y="4250480"/>
            <a:ext cx="1085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6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7" y="3998113"/>
            <a:ext cx="3803650" cy="2859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2" y="-121708"/>
            <a:ext cx="4760412" cy="4209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193" y="0"/>
            <a:ext cx="6557807" cy="4342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74" y="3744113"/>
            <a:ext cx="2838637" cy="29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" y="0"/>
            <a:ext cx="7182196" cy="4353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45" y="1986402"/>
            <a:ext cx="4802188" cy="47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 smtClean="0"/>
              <a:t>highest salary in the university.</a:t>
            </a:r>
          </a:p>
          <a:p>
            <a:r>
              <a:rPr lang="en-US" dirty="0" smtClean="0"/>
              <a:t>Strategy</a:t>
            </a:r>
            <a:endParaRPr lang="en-US" dirty="0"/>
          </a:p>
          <a:p>
            <a:r>
              <a:rPr lang="en-US" dirty="0"/>
              <a:t>(1) compute first a temporary </a:t>
            </a:r>
            <a:r>
              <a:rPr lang="en-US" dirty="0" smtClean="0"/>
              <a:t>relation consisting </a:t>
            </a:r>
            <a:r>
              <a:rPr lang="en-US" dirty="0"/>
              <a:t>of those salaries that are </a:t>
            </a:r>
            <a:r>
              <a:rPr lang="en-US" i="1" dirty="0"/>
              <a:t>not </a:t>
            </a:r>
            <a:r>
              <a:rPr lang="en-US" dirty="0"/>
              <a:t>the largest and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2) take the set </a:t>
            </a:r>
            <a:r>
              <a:rPr lang="en-US" dirty="0" smtClean="0"/>
              <a:t>difference between </a:t>
            </a:r>
            <a:r>
              <a:rPr lang="en-US" dirty="0"/>
              <a:t>the </a:t>
            </a:r>
            <a:r>
              <a:rPr lang="en-US" dirty="0" smtClean="0"/>
              <a:t>relation </a:t>
            </a:r>
            <a:r>
              <a:rPr lang="en-US" i="1" dirty="0" smtClean="0"/>
              <a:t>salary </a:t>
            </a:r>
            <a:r>
              <a:rPr lang="en-US" dirty="0"/>
              <a:t>(</a:t>
            </a:r>
            <a:r>
              <a:rPr lang="en-US" i="1" dirty="0"/>
              <a:t>instructor</a:t>
            </a:r>
            <a:r>
              <a:rPr lang="en-US" dirty="0"/>
              <a:t>) and the temporary relation just </a:t>
            </a:r>
            <a:r>
              <a:rPr lang="en-US" dirty="0" smtClean="0"/>
              <a:t>computed, to </a:t>
            </a:r>
            <a:r>
              <a:rPr lang="en-US" dirty="0"/>
              <a:t>obtain the result.</a:t>
            </a:r>
          </a:p>
        </p:txBody>
      </p:sp>
    </p:spTree>
    <p:extLst>
      <p:ext uri="{BB962C8B-B14F-4D97-AF65-F5344CB8AC3E}">
        <p14:creationId xmlns:p14="http://schemas.microsoft.com/office/powerpoint/2010/main" val="2994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6" y="449263"/>
            <a:ext cx="5637510" cy="3640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5515504"/>
            <a:ext cx="866775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7" y="4425950"/>
            <a:ext cx="2143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9" y="1173787"/>
            <a:ext cx="6927850" cy="5356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/>
              <a:t>of </a:t>
            </a:r>
            <a:r>
              <a:rPr lang="en-US" dirty="0" smtClean="0"/>
              <a:t>the relational algebra operations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7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Can build expressions using multiple operations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8"/>
            <a:r>
              <a:rPr lang="en-US" altLang="en-US" sz="2800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</a:p>
          <a:p>
            <a:endParaRPr lang="en-US" altLang="en-US" sz="3600" i="1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z="3600" i="1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z="3600" baseline="-25000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7"/>
            <a:r>
              <a:rPr lang="en-US" altLang="en-US" sz="2800" baseline="-25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sz="28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800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sz="28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975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25"/>
          <p:cNvSpPr txBox="1">
            <a:spLocks noChangeArrowheads="1"/>
          </p:cNvSpPr>
          <p:nvPr/>
        </p:nvSpPr>
        <p:spPr bwMode="auto">
          <a:xfrm>
            <a:off x="3962111" y="5610225"/>
            <a:ext cx="184731" cy="338554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 sz="16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253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59" y="2494161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65356"/>
            <a:ext cx="9544160" cy="42553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schema </a:t>
            </a:r>
            <a:r>
              <a:rPr lang="en-US" dirty="0"/>
              <a:t>for part of </a:t>
            </a:r>
            <a:r>
              <a:rPr lang="en-US" dirty="0" smtClean="0"/>
              <a:t>the </a:t>
            </a:r>
            <a:r>
              <a:rPr lang="en-US" dirty="0" err="1" smtClean="0"/>
              <a:t>DreamHome</a:t>
            </a:r>
            <a:r>
              <a:rPr lang="en-US" dirty="0" smtClean="0"/>
              <a:t> </a:t>
            </a:r>
            <a:r>
              <a:rPr lang="en-US" dirty="0"/>
              <a:t>case study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512483"/>
            <a:ext cx="9286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show </a:t>
            </a:r>
            <a:r>
              <a:rPr lang="en-US" altLang="en-US" dirty="0">
                <a:sym typeface="Symbol" panose="05050102010706020507" pitchFamily="18" charset="2"/>
              </a:rPr>
              <a:t>records of physics </a:t>
            </a:r>
            <a:r>
              <a:rPr lang="en-US" altLang="en-US" dirty="0" smtClean="0">
                <a:sym typeface="Symbol" panose="05050102010706020507" pitchFamily="18" charset="2"/>
              </a:rPr>
              <a:t>department.</a:t>
            </a:r>
          </a:p>
          <a:p>
            <a:r>
              <a:rPr lang="en-US" altLang="en-US" dirty="0" smtClean="0"/>
              <a:t>Show instructor table without the </a:t>
            </a:r>
            <a:r>
              <a:rPr lang="en-US" altLang="en-US" i="1" dirty="0" err="1"/>
              <a:t>dept_name</a:t>
            </a:r>
            <a:r>
              <a:rPr lang="en-US" altLang="en-US" dirty="0"/>
              <a:t> </a:t>
            </a:r>
            <a:r>
              <a:rPr lang="en-US" altLang="en-US" dirty="0" smtClean="0"/>
              <a:t>attribute</a:t>
            </a:r>
            <a:endParaRPr lang="en-US" altLang="en-US" i="1" dirty="0" smtClean="0"/>
          </a:p>
          <a:p>
            <a:r>
              <a:rPr lang="en-US" altLang="en-US" dirty="0" smtClean="0"/>
              <a:t>find </a:t>
            </a:r>
            <a:r>
              <a:rPr lang="en-US" altLang="en-US" dirty="0"/>
              <a:t>all courses taught in the Fall 2009 semester, or in the Spring 2010 semester, or in </a:t>
            </a:r>
            <a:r>
              <a:rPr lang="en-US" altLang="en-US" dirty="0" smtClean="0"/>
              <a:t>both using union operation</a:t>
            </a:r>
          </a:p>
          <a:p>
            <a:r>
              <a:rPr lang="en-US" altLang="en-US" dirty="0" smtClean="0"/>
              <a:t>find </a:t>
            </a:r>
            <a:r>
              <a:rPr lang="en-US" altLang="en-US" dirty="0"/>
              <a:t>all courses taught in the Fall 2009 semester, but not in the Spring 2010 semester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 of Database Systems: A </a:t>
            </a:r>
            <a:r>
              <a:rPr lang="en-US" dirty="0"/>
              <a:t>Practical Approach to Design, </a:t>
            </a:r>
            <a:r>
              <a:rPr lang="en-US" dirty="0" smtClean="0"/>
              <a:t>Implementation, and Management by Thomas </a:t>
            </a:r>
            <a:r>
              <a:rPr lang="en-US" dirty="0" err="1" smtClean="0"/>
              <a:t>Conolly</a:t>
            </a:r>
            <a:r>
              <a:rPr lang="en-US" dirty="0" smtClean="0"/>
              <a:t>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2 of Database System Concepts by Abraham </a:t>
            </a:r>
            <a:r>
              <a:rPr lang="en-US" dirty="0" err="1" smtClean="0"/>
              <a:t>Silberschatz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" y="173037"/>
            <a:ext cx="98583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85190"/>
            <a:ext cx="8813799" cy="6271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67" y="2806950"/>
            <a:ext cx="3984095" cy="2223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100" y="4865844"/>
            <a:ext cx="3136900" cy="1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List all cities where there is either a branch office or a property for rent.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2" y="2905504"/>
            <a:ext cx="4498356" cy="7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9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Set Difference Operation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dirty="0" smtClean="0"/>
              <a:t>Notation:  </a:t>
            </a:r>
            <a:r>
              <a:rPr lang="en-US" altLang="en-US" b="1" i="1" dirty="0"/>
              <a:t>r – s</a:t>
            </a:r>
          </a:p>
          <a:p>
            <a:r>
              <a:rPr lang="en-US" altLang="en-US" dirty="0"/>
              <a:t>Defined as</a:t>
            </a:r>
            <a:r>
              <a:rPr lang="en-US" altLang="en-US" dirty="0" smtClean="0"/>
              <a:t>:  </a:t>
            </a:r>
            <a:r>
              <a:rPr lang="en-US" altLang="en-US" i="1" dirty="0" smtClean="0"/>
              <a:t>r </a:t>
            </a:r>
            <a:r>
              <a:rPr lang="en-US" altLang="en-US" i="1" dirty="0"/>
              <a:t>– s</a:t>
            </a:r>
            <a:r>
              <a:rPr lang="en-US" altLang="en-US" dirty="0"/>
              <a:t>  = {</a:t>
            </a:r>
            <a:r>
              <a:rPr lang="en-US" altLang="en-US" i="1" dirty="0"/>
              <a:t>t</a:t>
            </a:r>
            <a:r>
              <a:rPr lang="en-US" altLang="en-US" dirty="0"/>
              <a:t> | </a:t>
            </a:r>
            <a:r>
              <a:rPr lang="en-US" altLang="en-US" i="1" dirty="0"/>
              <a:t>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and</a:t>
            </a:r>
            <a:r>
              <a:rPr lang="en-US" altLang="en-US" dirty="0">
                <a:sym typeface="Symbol" panose="05050102010706020507" pitchFamily="18" charset="2"/>
              </a:rPr>
              <a:t> t 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r>
              <a:rPr lang="en-US" altLang="en-US" dirty="0" smtClean="0"/>
              <a:t>Set </a:t>
            </a:r>
            <a:r>
              <a:rPr lang="en-US" altLang="en-US" dirty="0"/>
              <a:t>differences must be taken between </a:t>
            </a:r>
            <a:r>
              <a:rPr lang="en-US" altLang="en-US" b="1" dirty="0">
                <a:solidFill>
                  <a:schemeClr val="tx2"/>
                </a:solidFill>
              </a:rPr>
              <a:t>compatible</a:t>
            </a:r>
            <a:r>
              <a:rPr lang="en-US" altLang="en-US" dirty="0"/>
              <a:t> relations</a:t>
            </a:r>
            <a:r>
              <a:rPr lang="en-US" altLang="en-US" dirty="0" smtClean="0"/>
              <a:t>. </a:t>
            </a:r>
          </a:p>
          <a:p>
            <a:pPr marL="205740" lvl="2" indent="0">
              <a:buNone/>
            </a:pPr>
            <a:r>
              <a:rPr lang="en-US" altLang="en-US" i="1" dirty="0" smtClean="0"/>
              <a:t>1. r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s</a:t>
            </a:r>
            <a:r>
              <a:rPr lang="en-US" altLang="en-US" dirty="0"/>
              <a:t> must have the </a:t>
            </a:r>
            <a:r>
              <a:rPr lang="en-US" altLang="en-US" dirty="0">
                <a:solidFill>
                  <a:schemeClr val="tx2"/>
                </a:solidFill>
              </a:rPr>
              <a:t>same</a:t>
            </a:r>
            <a:r>
              <a:rPr lang="en-US" altLang="en-US" dirty="0"/>
              <a:t> </a:t>
            </a:r>
            <a:r>
              <a:rPr lang="en-US" altLang="en-US" dirty="0" err="1"/>
              <a:t>arity</a:t>
            </a:r>
            <a:endParaRPr lang="en-US" altLang="en-US" dirty="0"/>
          </a:p>
          <a:p>
            <a:pPr marL="205740" lvl="2" indent="0">
              <a:buNone/>
            </a:pPr>
            <a:r>
              <a:rPr lang="en-US" altLang="en-US" dirty="0" smtClean="0"/>
              <a:t>2. attribute </a:t>
            </a:r>
            <a:r>
              <a:rPr lang="en-US" altLang="en-US" dirty="0"/>
              <a:t>domains of </a:t>
            </a:r>
            <a:r>
              <a:rPr lang="en-US" altLang="en-US" i="1" dirty="0"/>
              <a:t>r </a:t>
            </a:r>
            <a:r>
              <a:rPr lang="en-US" altLang="en-US" dirty="0"/>
              <a:t>and </a:t>
            </a:r>
            <a:r>
              <a:rPr lang="en-US" altLang="en-US" i="1" dirty="0"/>
              <a:t>s </a:t>
            </a:r>
            <a:r>
              <a:rPr lang="en-US" altLang="en-US" dirty="0"/>
              <a:t>must be compatible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49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difference of two relations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83709" y="5069290"/>
            <a:ext cx="2054224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  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– s</a:t>
            </a:r>
            <a:r>
              <a:rPr kumimoji="1" lang="en-US" altLang="en-US" sz="1600" i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99" y="2279491"/>
            <a:ext cx="2863607" cy="362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Example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cities where there is a branch office but no properties for rent.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90" y="2903986"/>
            <a:ext cx="4792620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2262</TotalTime>
  <Words>744</Words>
  <Application>Microsoft Office PowerPoint</Application>
  <PresentationFormat>Widescreen</PresentationFormat>
  <Paragraphs>142</Paragraphs>
  <Slides>31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Helvetica</vt:lpstr>
      <vt:lpstr>Monotype Sorts</vt:lpstr>
      <vt:lpstr>Symbol</vt:lpstr>
      <vt:lpstr>Tahoma</vt:lpstr>
      <vt:lpstr>Times New Roman</vt:lpstr>
      <vt:lpstr>Metropolitan</vt:lpstr>
      <vt:lpstr>Equation</vt:lpstr>
      <vt:lpstr>Lecture 7-9</vt:lpstr>
      <vt:lpstr>Outline</vt:lpstr>
      <vt:lpstr>Relational schema for part of the DreamHome case study</vt:lpstr>
      <vt:lpstr>PowerPoint Presentation</vt:lpstr>
      <vt:lpstr>PowerPoint Presentation</vt:lpstr>
      <vt:lpstr>Example</vt:lpstr>
      <vt:lpstr>Set Difference Operation</vt:lpstr>
      <vt:lpstr>Set difference of two relations</vt:lpstr>
      <vt:lpstr>Example</vt:lpstr>
      <vt:lpstr>Example</vt:lpstr>
      <vt:lpstr>Set-Intersection Operation</vt:lpstr>
      <vt:lpstr>Set intersection of two relations</vt:lpstr>
      <vt:lpstr>Example</vt:lpstr>
      <vt:lpstr>Cartesian-Product Operation</vt:lpstr>
      <vt:lpstr>Joining two relations -- Cartesian-product</vt:lpstr>
      <vt:lpstr>Cartesian-product – naming issue</vt:lpstr>
      <vt:lpstr>Example</vt:lpstr>
      <vt:lpstr>PowerPoint Presentation</vt:lpstr>
      <vt:lpstr>Example</vt:lpstr>
      <vt:lpstr>PowerPoint Presentation</vt:lpstr>
      <vt:lpstr>Rename Operation</vt:lpstr>
      <vt:lpstr>Renaming a Table</vt:lpstr>
      <vt:lpstr>PowerPoint Presentation</vt:lpstr>
      <vt:lpstr>PowerPoint Presentation</vt:lpstr>
      <vt:lpstr>Example</vt:lpstr>
      <vt:lpstr>PowerPoint Presentation</vt:lpstr>
      <vt:lpstr>Function of the relational algebra operations.</vt:lpstr>
      <vt:lpstr>Composition of Operations</vt:lpstr>
      <vt:lpstr>University Schema</vt:lpstr>
      <vt:lpstr>Practice Exercise</vt:lpstr>
      <vt:lpstr>Suggested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Marina Rajput</dc:creator>
  <cp:lastModifiedBy>Marina Rajput</cp:lastModifiedBy>
  <cp:revision>236</cp:revision>
  <dcterms:created xsi:type="dcterms:W3CDTF">2020-01-09T04:53:40Z</dcterms:created>
  <dcterms:modified xsi:type="dcterms:W3CDTF">2024-02-01T11:06:05Z</dcterms:modified>
</cp:coreProperties>
</file>