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0"/>
  </p:notesMasterIdLst>
  <p:sldIdLst>
    <p:sldId id="256" r:id="rId2"/>
    <p:sldId id="259" r:id="rId3"/>
    <p:sldId id="258" r:id="rId4"/>
    <p:sldId id="270" r:id="rId5"/>
    <p:sldId id="276" r:id="rId6"/>
    <p:sldId id="292" r:id="rId7"/>
    <p:sldId id="271" r:id="rId8"/>
    <p:sldId id="277" r:id="rId9"/>
    <p:sldId id="278" r:id="rId10"/>
    <p:sldId id="273" r:id="rId11"/>
    <p:sldId id="263" r:id="rId12"/>
    <p:sldId id="279" r:id="rId13"/>
    <p:sldId id="293" r:id="rId14"/>
    <p:sldId id="286" r:id="rId15"/>
    <p:sldId id="280" r:id="rId16"/>
    <p:sldId id="281" r:id="rId17"/>
    <p:sldId id="282" r:id="rId18"/>
    <p:sldId id="283" r:id="rId19"/>
    <p:sldId id="287" r:id="rId20"/>
    <p:sldId id="284" r:id="rId21"/>
    <p:sldId id="285" r:id="rId22"/>
    <p:sldId id="288" r:id="rId23"/>
    <p:sldId id="289" r:id="rId24"/>
    <p:sldId id="290" r:id="rId25"/>
    <p:sldId id="291" r:id="rId26"/>
    <p:sldId id="294" r:id="rId27"/>
    <p:sldId id="295" r:id="rId28"/>
    <p:sldId id="297" r:id="rId29"/>
    <p:sldId id="298" r:id="rId30"/>
    <p:sldId id="299" r:id="rId31"/>
    <p:sldId id="300" r:id="rId32"/>
    <p:sldId id="303" r:id="rId33"/>
    <p:sldId id="302" r:id="rId34"/>
    <p:sldId id="305" r:id="rId35"/>
    <p:sldId id="306" r:id="rId36"/>
    <p:sldId id="307" r:id="rId37"/>
    <p:sldId id="308" r:id="rId38"/>
    <p:sldId id="27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4C6B2-FFAB-4457-947A-AF81D89F9F3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42718-2306-4720-B007-F10CEC1EA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9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CCD1A5-3AD0-436B-8F85-5D2DAB0B70C3}" type="slidenum">
              <a:rPr lang="en-CA" sz="1200">
                <a:latin typeface="Tahoma" panose="020B0604030504040204" pitchFamily="34" charset="0"/>
              </a:rPr>
              <a:pPr eaLnBrk="1" hangingPunct="1"/>
              <a:t>2</a:t>
            </a:fld>
            <a:endParaRPr lang="en-CA" sz="120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076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B2701B8-4B54-4387-8423-B0C8A215C3CA}" type="slidenum">
              <a:rPr lang="en-US" altLang="en-US" sz="1200"/>
              <a:pPr algn="r"/>
              <a:t>30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123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4B4F200-3510-4939-8436-7E81010D2B32}" type="slidenum">
              <a:rPr lang="en-US" altLang="en-US" sz="1200"/>
              <a:pPr algn="r"/>
              <a:t>31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9514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94F041E-CD66-4C51-A607-42D087D5239B}" type="slidenum">
              <a:rPr lang="en-US" altLang="en-US" sz="1200"/>
              <a:pPr algn="r"/>
              <a:t>32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174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3207DD2-43D4-48A1-B44F-D4517C61174C}" type="slidenum">
              <a:rPr lang="en-US" altLang="en-US" sz="1200"/>
              <a:pPr algn="r"/>
              <a:t>33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871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0393FF7-1016-4468-85FA-3616313697DF}" type="slidenum">
              <a:rPr lang="en-US" altLang="en-US" sz="1200"/>
              <a:pPr algn="r"/>
              <a:t>36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991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2F9657-3801-400D-8BDB-967FDAB9CF0F}" type="slidenum">
              <a:rPr lang="en-CA" sz="1200">
                <a:latin typeface="Tahoma" panose="020B0604030504040204" pitchFamily="34" charset="0"/>
              </a:rPr>
              <a:pPr eaLnBrk="1" hangingPunct="1"/>
              <a:t>3</a:t>
            </a:fld>
            <a:endParaRPr lang="en-CA" sz="1200">
              <a:latin typeface="Tahoma" panose="020B060403050404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95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83C165C-F629-4AF8-A3EB-50988632FBC4}" type="slidenum">
              <a:rPr lang="en-US" altLang="en-US" sz="1200"/>
              <a:pPr algn="r"/>
              <a:t>18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4898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76BBD64-112D-4B88-AA17-80C1CDA7565E}" type="slidenum">
              <a:rPr lang="en-US" altLang="en-US" sz="1200"/>
              <a:pPr algn="r"/>
              <a:t>20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837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567AB01-1C00-473A-9572-D98DBADD07BB}" type="slidenum">
              <a:rPr lang="en-US" altLang="en-US" sz="1200"/>
              <a:pPr algn="r"/>
              <a:t>21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0540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42718-2306-4720-B007-F10CEC1EAC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02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FFC30A9-E6F0-499C-A22D-821BA9EEEEC3}" type="slidenum">
              <a:rPr lang="en-US" altLang="en-US" sz="1200"/>
              <a:pPr algn="r"/>
              <a:t>26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321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294F010-96BA-4DF5-9D9B-959F2429C923}" type="slidenum">
              <a:rPr lang="en-US" altLang="en-US" sz="1200"/>
              <a:pPr algn="r"/>
              <a:t>28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0415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2C718F4-CDC8-4DC1-B6E0-6B862FB1ECDB}" type="slidenum">
              <a:rPr lang="en-US" altLang="en-US" sz="1200"/>
              <a:pPr algn="r"/>
              <a:t>29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355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8AD29DD-5CB9-4418-AB1C-C512CC2DFA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9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17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03214"/>
            <a:ext cx="10394951" cy="992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9618" y="1600200"/>
            <a:ext cx="5427133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949952" y="1600200"/>
            <a:ext cx="5429249" cy="457200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1- </a:t>
            </a:r>
            <a:fld id="{6586A21F-9F5F-4B69-AB30-6508ECCD12FB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8973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2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3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2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7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9DD-5CB9-4418-AB1C-C512CC2DFA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4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8AD29DD-5CB9-4418-AB1C-C512CC2DFA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02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8AD29DD-5CB9-4418-AB1C-C512CC2DFA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07A2E30-5DBB-4A5F-AABA-035890DF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5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2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Approach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46" y="2353705"/>
            <a:ext cx="8740242" cy="33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2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Database-System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Enterprise Information: </a:t>
            </a:r>
            <a:r>
              <a:rPr lang="en-US" dirty="0" smtClean="0"/>
              <a:t>Sales, Accounting, Human Resource</a:t>
            </a:r>
            <a:endParaRPr lang="en-US" dirty="0"/>
          </a:p>
          <a:p>
            <a:r>
              <a:rPr lang="en-US" b="1" dirty="0" smtClean="0"/>
              <a:t>Airline </a:t>
            </a:r>
            <a:r>
              <a:rPr lang="en-US" b="1" dirty="0"/>
              <a:t>reservation </a:t>
            </a:r>
            <a:r>
              <a:rPr lang="en-US" b="1" dirty="0" smtClean="0"/>
              <a:t>systems: </a:t>
            </a:r>
            <a:r>
              <a:rPr lang="en-US" dirty="0" smtClean="0"/>
              <a:t>For reservation, scheduling</a:t>
            </a:r>
          </a:p>
          <a:p>
            <a:r>
              <a:rPr lang="en-US" b="1" dirty="0" smtClean="0"/>
              <a:t>Banking systems: </a:t>
            </a:r>
            <a:r>
              <a:rPr lang="en-US" dirty="0" smtClean="0"/>
              <a:t>Credit and transaction, Finance</a:t>
            </a:r>
            <a:endParaRPr lang="en-US" dirty="0"/>
          </a:p>
          <a:p>
            <a:r>
              <a:rPr lang="en-US" b="1" dirty="0" smtClean="0"/>
              <a:t>Telecommunication: </a:t>
            </a:r>
            <a:r>
              <a:rPr lang="en-US" dirty="0" smtClean="0"/>
              <a:t>records of calls, monthly bills, communication networks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6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Levels of Abstraction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dirty="0" smtClean="0"/>
              <a:t>Physical level describes how a record (e.g., customer) is stored.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dirty="0" smtClean="0"/>
              <a:t>Logical level: describes data stored in database, and the relationships among the data.</a:t>
            </a:r>
          </a:p>
          <a:p>
            <a:pPr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dirty="0" smtClean="0"/>
              <a:t>		</a:t>
            </a:r>
            <a:r>
              <a:rPr lang="en-US" altLang="en-US" b="1" dirty="0" smtClean="0"/>
              <a:t>type</a:t>
            </a:r>
            <a:r>
              <a:rPr lang="en-US" altLang="en-US" dirty="0" smtClean="0"/>
              <a:t> customer = </a:t>
            </a:r>
            <a:r>
              <a:rPr lang="en-US" altLang="en-US" b="1" dirty="0" smtClean="0"/>
              <a:t>record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		</a:t>
            </a:r>
            <a:r>
              <a:rPr lang="en-US" altLang="en-US" i="1" dirty="0" smtClean="0"/>
              <a:t>name</a:t>
            </a:r>
            <a:r>
              <a:rPr lang="en-US" altLang="en-US" dirty="0" smtClean="0"/>
              <a:t> : string;</a:t>
            </a:r>
            <a:br>
              <a:rPr lang="en-US" altLang="en-US" dirty="0" smtClean="0"/>
            </a:br>
            <a:r>
              <a:rPr lang="en-US" altLang="en-US" dirty="0" smtClean="0"/>
              <a:t>			</a:t>
            </a:r>
            <a:r>
              <a:rPr lang="en-US" altLang="en-US" i="1" dirty="0" smtClean="0"/>
              <a:t>street</a:t>
            </a:r>
            <a:r>
              <a:rPr lang="en-US" altLang="en-US" dirty="0" smtClean="0"/>
              <a:t> : string;</a:t>
            </a:r>
            <a:br>
              <a:rPr lang="en-US" altLang="en-US" dirty="0" smtClean="0"/>
            </a:br>
            <a:r>
              <a:rPr lang="en-US" altLang="en-US" dirty="0" smtClean="0"/>
              <a:t>			</a:t>
            </a:r>
            <a:r>
              <a:rPr lang="en-US" altLang="en-US" i="1" dirty="0" smtClean="0"/>
              <a:t>city</a:t>
            </a:r>
            <a:r>
              <a:rPr lang="en-US" altLang="en-US" dirty="0" smtClean="0"/>
              <a:t> : integer;</a:t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end</a:t>
            </a:r>
            <a:r>
              <a:rPr lang="en-US" altLang="en-US" dirty="0" smtClean="0"/>
              <a:t>;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dirty="0" smtClean="0"/>
              <a:t>View level: application programs hide details of data types.  Views can also hide information (e.g., salary) for security purposes. </a:t>
            </a:r>
          </a:p>
        </p:txBody>
      </p:sp>
    </p:spTree>
    <p:extLst>
      <p:ext uri="{BB962C8B-B14F-4D97-AF65-F5344CB8AC3E}">
        <p14:creationId xmlns:p14="http://schemas.microsoft.com/office/powerpoint/2010/main" val="132395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566737"/>
            <a:ext cx="111537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7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56" y="593124"/>
            <a:ext cx="9136631" cy="51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4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400" y="508796"/>
            <a:ext cx="7886700" cy="1325562"/>
          </a:xfrm>
        </p:spPr>
        <p:txBody>
          <a:bodyPr/>
          <a:lstStyle/>
          <a:p>
            <a:r>
              <a:rPr lang="en-US" altLang="en-US" dirty="0" smtClean="0"/>
              <a:t>View of Data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86068" y="1647048"/>
            <a:ext cx="68707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" panose="02020603050405020304" pitchFamily="18" charset="0"/>
                <a:cs typeface="Times New Roman" panose="02020603050405020304" pitchFamily="18" charset="0"/>
              </a:rPr>
              <a:t>Allows each user to have his or her own view of the database.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" panose="02020603050405020304" pitchFamily="18" charset="0"/>
                <a:cs typeface="Times New Roman" panose="02020603050405020304" pitchFamily="18" charset="0"/>
              </a:rPr>
              <a:t>A view is essentially some subset of the database.</a:t>
            </a:r>
            <a:r>
              <a:rPr lang="en-GB" altLang="en-US" sz="2000" dirty="0">
                <a:latin typeface="Times" panose="02020603050405020304" pitchFamily="18" charset="0"/>
              </a:rPr>
              <a:t> </a:t>
            </a:r>
            <a:endParaRPr lang="en-US" altLang="en-US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" panose="02020603050405020304" pitchFamily="18" charset="0"/>
                <a:cs typeface="Times New Roman" panose="02020603050405020304" pitchFamily="18" charset="0"/>
              </a:rPr>
              <a:t>An architecture for a database system 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1" t="21413" r="2733" b="13895"/>
          <a:stretch>
            <a:fillRect/>
          </a:stretch>
        </p:blipFill>
        <p:spPr bwMode="auto">
          <a:xfrm>
            <a:off x="2178890" y="3170447"/>
            <a:ext cx="5948363" cy="34813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567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4800" dirty="0" smtClean="0"/>
              <a:t>Views - Benefits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25901" y="1979762"/>
            <a:ext cx="10366075" cy="41148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 smtClean="0">
                <a:cs typeface="Times New Roman" panose="02020603050405020304" pitchFamily="18" charset="0"/>
              </a:rPr>
              <a:t>Reduce complexity</a:t>
            </a:r>
            <a:endParaRPr lang="en-GB" altLang="en-US" dirty="0" smtClean="0"/>
          </a:p>
          <a:p>
            <a:r>
              <a:rPr lang="en-US" altLang="en-US" dirty="0" smtClean="0">
                <a:cs typeface="Times New Roman" panose="02020603050405020304" pitchFamily="18" charset="0"/>
              </a:rPr>
              <a:t>Provide a level of security</a:t>
            </a: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Provide a mechanism to customize the appearance of the database</a:t>
            </a:r>
            <a:endParaRPr lang="en-GB" altLang="en-US" dirty="0" smtClean="0"/>
          </a:p>
          <a:p>
            <a:r>
              <a:rPr lang="en-US" altLang="en-US" dirty="0" smtClean="0">
                <a:cs typeface="Times New Roman" panose="02020603050405020304" pitchFamily="18" charset="0"/>
              </a:rPr>
              <a:t>Present a consistent, unchanging picture of the structure of the database, even if the underlying database is changed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6522435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1350" y="495302"/>
            <a:ext cx="7886700" cy="1325562"/>
          </a:xfrm>
        </p:spPr>
        <p:txBody>
          <a:bodyPr/>
          <a:lstStyle/>
          <a:p>
            <a:r>
              <a:rPr lang="en-US" altLang="en-US" dirty="0" smtClean="0"/>
              <a:t>Instances and Schemas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51349" y="1820864"/>
            <a:ext cx="10509639" cy="456268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800" dirty="0"/>
              <a:t>Similar to types and variables in programming languages</a:t>
            </a:r>
          </a:p>
          <a:p>
            <a:r>
              <a:rPr lang="en-US" altLang="en-US" sz="1800" b="1" dirty="0"/>
              <a:t>Schema</a:t>
            </a:r>
            <a:r>
              <a:rPr lang="en-US" altLang="en-US" sz="1800" dirty="0"/>
              <a:t> – the </a:t>
            </a:r>
            <a:r>
              <a:rPr lang="en-US" altLang="en-US" sz="1800" dirty="0" smtClean="0"/>
              <a:t>structure view (design) of </a:t>
            </a:r>
            <a:r>
              <a:rPr lang="en-US" altLang="en-US" sz="1800" dirty="0"/>
              <a:t>the database </a:t>
            </a:r>
          </a:p>
          <a:p>
            <a:pPr lvl="1"/>
            <a:r>
              <a:rPr lang="en-US" altLang="en-US" sz="1600" dirty="0"/>
              <a:t>e.g., the database consists of information about a set of customers and accounts and the relationship between them)</a:t>
            </a:r>
          </a:p>
          <a:p>
            <a:pPr lvl="1"/>
            <a:r>
              <a:rPr lang="en-US" altLang="en-US" sz="1600" dirty="0"/>
              <a:t>Analogous to type information of a variable in a program</a:t>
            </a:r>
          </a:p>
          <a:p>
            <a:pPr lvl="1"/>
            <a:r>
              <a:rPr lang="en-US" altLang="en-US" sz="1600" b="1" dirty="0"/>
              <a:t>Physical schema</a:t>
            </a:r>
            <a:r>
              <a:rPr lang="en-US" altLang="en-US" sz="1600" dirty="0"/>
              <a:t>: database design at the physical level</a:t>
            </a:r>
          </a:p>
          <a:p>
            <a:pPr lvl="1"/>
            <a:r>
              <a:rPr lang="en-US" altLang="en-US" sz="1600" b="1" dirty="0"/>
              <a:t>Logical schema</a:t>
            </a:r>
            <a:r>
              <a:rPr lang="en-US" altLang="en-US" sz="1600" dirty="0"/>
              <a:t>: database design at the logical level</a:t>
            </a:r>
          </a:p>
          <a:p>
            <a:r>
              <a:rPr lang="en-US" altLang="en-US" sz="1800" b="1" dirty="0"/>
              <a:t>Instance</a:t>
            </a:r>
            <a:r>
              <a:rPr lang="en-US" altLang="en-US" sz="1800" dirty="0"/>
              <a:t> – the actual content of the database at a particular point in time </a:t>
            </a:r>
          </a:p>
          <a:p>
            <a:pPr lvl="1"/>
            <a:r>
              <a:rPr lang="en-US" altLang="en-US" sz="1600" dirty="0"/>
              <a:t>Analogous to the value of a variable</a:t>
            </a:r>
          </a:p>
          <a:p>
            <a:r>
              <a:rPr lang="en-US" altLang="en-US" sz="1800" b="1" dirty="0"/>
              <a:t>Physical Data Independence</a:t>
            </a:r>
            <a:r>
              <a:rPr lang="en-US" altLang="en-US" sz="1800" dirty="0"/>
              <a:t> – the ability to modify the physical schema without changing the logical schema</a:t>
            </a:r>
          </a:p>
          <a:p>
            <a:pPr lvl="1"/>
            <a:r>
              <a:rPr lang="en-US" altLang="en-US" sz="1600" dirty="0"/>
              <a:t>Applications depend on the logical schema</a:t>
            </a:r>
          </a:p>
          <a:p>
            <a:pPr lvl="1"/>
            <a:r>
              <a:rPr lang="en-US" altLang="en-US" sz="16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13117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4453" y="190500"/>
            <a:ext cx="10298322" cy="1657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  <a:ea typeface="ＭＳ Ｐゴシック" panose="020B0600070205080204" pitchFamily="34" charset="-128"/>
              </a:rPr>
              <a:t>Data Models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2860" y="1477963"/>
            <a:ext cx="10193338" cy="497205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Data, Data relationships, Data semantics, Data constraints</a:t>
            </a:r>
          </a:p>
          <a:p>
            <a:r>
              <a:rPr lang="en-US" dirty="0"/>
              <a:t>A data model provides a way to describe the design of a database </a:t>
            </a:r>
            <a:r>
              <a:rPr lang="en-US" dirty="0" smtClean="0"/>
              <a:t>at the </a:t>
            </a:r>
            <a:r>
              <a:rPr lang="en-US" dirty="0"/>
              <a:t>physical, logical, and view </a:t>
            </a:r>
            <a:r>
              <a:rPr lang="en-US" dirty="0" smtClean="0"/>
              <a:t>levels. </a:t>
            </a:r>
            <a:r>
              <a:rPr lang="en-US" dirty="0"/>
              <a:t>The data models can be classified into four different categories: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Relational model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Entity-Relationship data model (mainly for database design)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Object-based data models (Object-oriented and Object-relational)</a:t>
            </a:r>
          </a:p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Semistructured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data model  (XML)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Other older models:</a:t>
            </a:r>
          </a:p>
          <a:p>
            <a:pPr lvl="1">
              <a:lnSpc>
                <a:spcPct val="6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Network model  </a:t>
            </a:r>
          </a:p>
          <a:p>
            <a:pPr lvl="1">
              <a:lnSpc>
                <a:spcPct val="6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Hierarchical model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43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Entity-Relationship Model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70245" y="2071009"/>
            <a:ext cx="7029450" cy="404813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dirty="0" smtClean="0"/>
              <a:t>Example of schema in the entity-relationship model</a:t>
            </a:r>
          </a:p>
        </p:txBody>
      </p:sp>
      <p:pic>
        <p:nvPicPr>
          <p:cNvPr id="1843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" t="30066" r="1308" b="30501"/>
          <a:stretch>
            <a:fillRect/>
          </a:stretch>
        </p:blipFill>
        <p:spPr bwMode="auto">
          <a:xfrm>
            <a:off x="1293857" y="2909060"/>
            <a:ext cx="7508875" cy="22764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94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76656" y="2011680"/>
            <a:ext cx="4770833" cy="4371867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Introduction</a:t>
            </a:r>
          </a:p>
          <a:p>
            <a:pPr>
              <a:defRPr/>
            </a:pPr>
            <a:r>
              <a:rPr lang="en-US" dirty="0" smtClean="0"/>
              <a:t>Traditional File Based system</a:t>
            </a:r>
          </a:p>
          <a:p>
            <a:pPr lvl="1">
              <a:defRPr/>
            </a:pPr>
            <a:r>
              <a:rPr lang="en-US" dirty="0" smtClean="0"/>
              <a:t>File-Based Approach</a:t>
            </a:r>
          </a:p>
          <a:p>
            <a:pPr lvl="1">
              <a:defRPr/>
            </a:pPr>
            <a:r>
              <a:rPr lang="en-US" dirty="0" smtClean="0"/>
              <a:t>Limitation of File Based system</a:t>
            </a:r>
          </a:p>
          <a:p>
            <a:pPr>
              <a:defRPr/>
            </a:pPr>
            <a:r>
              <a:rPr lang="en-US" dirty="0" smtClean="0"/>
              <a:t>Database Approach</a:t>
            </a:r>
          </a:p>
          <a:p>
            <a:pPr lvl="1">
              <a:defRPr/>
            </a:pPr>
            <a:r>
              <a:rPr lang="en-US" dirty="0"/>
              <a:t>Applications of Database </a:t>
            </a:r>
            <a:r>
              <a:rPr lang="en-US" dirty="0" smtClean="0"/>
              <a:t>System</a:t>
            </a:r>
          </a:p>
          <a:p>
            <a:pPr marL="4572" lvl="1" indent="0">
              <a:buNone/>
              <a:defRPr/>
            </a:pPr>
            <a:r>
              <a:rPr lang="en-US" dirty="0" smtClean="0"/>
              <a:t> View </a:t>
            </a:r>
            <a:r>
              <a:rPr lang="en-US" dirty="0"/>
              <a:t>of Data</a:t>
            </a:r>
          </a:p>
          <a:p>
            <a:pPr lvl="1">
              <a:defRPr/>
            </a:pPr>
            <a:r>
              <a:rPr lang="en-US" dirty="0" smtClean="0"/>
              <a:t>Data </a:t>
            </a:r>
            <a:r>
              <a:rPr lang="en-US" dirty="0"/>
              <a:t>Abstraction</a:t>
            </a:r>
          </a:p>
          <a:p>
            <a:pPr lvl="1">
              <a:defRPr/>
            </a:pPr>
            <a:r>
              <a:rPr lang="en-US" dirty="0" smtClean="0"/>
              <a:t>Instances </a:t>
            </a:r>
            <a:r>
              <a:rPr lang="en-US" dirty="0"/>
              <a:t>and Schemas</a:t>
            </a:r>
          </a:p>
          <a:p>
            <a:pPr lvl="1">
              <a:defRPr/>
            </a:pPr>
            <a:r>
              <a:rPr lang="en-US" dirty="0" smtClean="0"/>
              <a:t>Data Models</a:t>
            </a:r>
          </a:p>
          <a:p>
            <a:pPr marL="4572" lvl="1" indent="0">
              <a:buNone/>
              <a:defRPr/>
            </a:pPr>
            <a:r>
              <a:rPr lang="en-US" dirty="0" smtClean="0"/>
              <a:t>Database Languages</a:t>
            </a:r>
            <a:endParaRPr lang="en-US" dirty="0"/>
          </a:p>
          <a:p>
            <a:pPr marL="205740" lvl="2" indent="0">
              <a:buNone/>
              <a:defRPr/>
            </a:pPr>
            <a:r>
              <a:rPr lang="en-US" dirty="0" smtClean="0"/>
              <a:t>   </a:t>
            </a:r>
            <a:r>
              <a:rPr lang="en-US" sz="2400" i="0" dirty="0" smtClean="0"/>
              <a:t>DML</a:t>
            </a:r>
          </a:p>
          <a:p>
            <a:pPr marL="256032" lvl="1" indent="0">
              <a:buNone/>
              <a:defRPr/>
            </a:pPr>
            <a:r>
              <a:rPr lang="en-US" dirty="0" smtClean="0"/>
              <a:t>  DDL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4164" y="2011680"/>
            <a:ext cx="4521877" cy="3766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US" smtClean="0"/>
              <a:t>Database Design</a:t>
            </a:r>
          </a:p>
          <a:p>
            <a:pPr marL="256032" lvl="1" indent="0">
              <a:buFont typeface="Arial" pitchFamily="34" charset="0"/>
              <a:buNone/>
              <a:defRPr/>
            </a:pPr>
            <a:r>
              <a:rPr lang="en-US" smtClean="0"/>
              <a:t>Design Process</a:t>
            </a:r>
          </a:p>
          <a:p>
            <a:pPr marL="256032" lvl="1" indent="0">
              <a:buFont typeface="Arial" pitchFamily="34" charset="0"/>
              <a:buNone/>
              <a:defRPr/>
            </a:pPr>
            <a:r>
              <a:rPr lang="en-US" smtClean="0"/>
              <a:t>The Entity-Relationship Model</a:t>
            </a:r>
          </a:p>
          <a:p>
            <a:pPr marL="256032" lvl="1" indent="0">
              <a:buFont typeface="Arial" pitchFamily="34" charset="0"/>
              <a:buNone/>
              <a:defRPr/>
            </a:pPr>
            <a:r>
              <a:rPr lang="en-US" smtClean="0"/>
              <a:t>Normalization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mtClean="0"/>
              <a:t>Data Storage and Querying</a:t>
            </a:r>
          </a:p>
          <a:p>
            <a:pPr marL="256032" lvl="1" indent="0">
              <a:buFont typeface="Arial" pitchFamily="34" charset="0"/>
              <a:buNone/>
              <a:defRPr/>
            </a:pPr>
            <a:r>
              <a:rPr lang="en-US" smtClean="0"/>
              <a:t>Storage Manager</a:t>
            </a:r>
          </a:p>
          <a:p>
            <a:pPr marL="256032" lvl="1" indent="0">
              <a:buFont typeface="Arial" pitchFamily="34" charset="0"/>
              <a:buNone/>
              <a:defRPr/>
            </a:pPr>
            <a:r>
              <a:rPr lang="en-US" smtClean="0"/>
              <a:t>The Query Processor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mtClean="0"/>
              <a:t>Transaction Management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mtClean="0"/>
              <a:t>Database Architecture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mtClean="0"/>
              <a:t>Database Users and Administrators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4412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3079" y="411321"/>
            <a:ext cx="10772775" cy="1657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  <a:ea typeface="ＭＳ Ｐゴシック" panose="020B0600070205080204" pitchFamily="34" charset="-128"/>
              </a:rPr>
              <a:t>Relational Model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4233" y="1782923"/>
            <a:ext cx="7661275" cy="896937"/>
          </a:xfrm>
        </p:spPr>
        <p:txBody>
          <a:bodyPr>
            <a:normAutofit fontScale="47500" lnSpcReduction="20000"/>
          </a:bodyPr>
          <a:lstStyle/>
          <a:p>
            <a:pPr>
              <a:buFont typeface="Monotype Sorts" pitchFamily="2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sz="3300" dirty="0" smtClean="0">
                <a:ea typeface="ＭＳ Ｐゴシック" panose="020B0600070205080204" pitchFamily="34" charset="-128"/>
              </a:rPr>
              <a:t>All the data is stored in various tables.</a:t>
            </a:r>
          </a:p>
          <a:p>
            <a:r>
              <a:rPr lang="en-US" altLang="en-US" sz="3300" dirty="0" smtClean="0">
                <a:ea typeface="ＭＳ Ｐゴシック" panose="020B0600070205080204" pitchFamily="34" charset="-128"/>
              </a:rPr>
              <a:t>Example of tabular data in the relational model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77029" y="1754347"/>
            <a:ext cx="6843459" cy="4681537"/>
            <a:chOff x="3138489" y="1322388"/>
            <a:chExt cx="6843459" cy="4681537"/>
          </a:xfrm>
        </p:grpSpPr>
        <p:sp>
          <p:nvSpPr>
            <p:cNvPr id="25604" name="Line 31"/>
            <p:cNvSpPr>
              <a:spLocks noChangeShapeType="1"/>
            </p:cNvSpPr>
            <p:nvPr/>
          </p:nvSpPr>
          <p:spPr bwMode="auto">
            <a:xfrm flipH="1">
              <a:off x="7980363" y="1609726"/>
              <a:ext cx="85725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05" name="Text Box 32"/>
            <p:cNvSpPr txBox="1">
              <a:spLocks noChangeArrowheads="1"/>
            </p:cNvSpPr>
            <p:nvPr/>
          </p:nvSpPr>
          <p:spPr bwMode="auto">
            <a:xfrm>
              <a:off x="8382000" y="1322388"/>
              <a:ext cx="10951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Columns</a:t>
              </a:r>
            </a:p>
          </p:txBody>
        </p:sp>
        <p:sp>
          <p:nvSpPr>
            <p:cNvPr id="25606" name="Line 33"/>
            <p:cNvSpPr>
              <a:spLocks noChangeShapeType="1"/>
            </p:cNvSpPr>
            <p:nvPr/>
          </p:nvSpPr>
          <p:spPr bwMode="auto">
            <a:xfrm flipH="1">
              <a:off x="7096126" y="1638300"/>
              <a:ext cx="1509713" cy="623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25607" name="Picture 37" descr="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30"/>
            <a:stretch>
              <a:fillRect/>
            </a:stretch>
          </p:blipFill>
          <p:spPr bwMode="auto">
            <a:xfrm>
              <a:off x="3138489" y="2259013"/>
              <a:ext cx="5526087" cy="374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8" name="Text Box 38"/>
            <p:cNvSpPr txBox="1">
              <a:spLocks noChangeArrowheads="1"/>
            </p:cNvSpPr>
            <p:nvPr/>
          </p:nvSpPr>
          <p:spPr bwMode="auto">
            <a:xfrm>
              <a:off x="9220201" y="2590800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Rows</a:t>
              </a:r>
            </a:p>
          </p:txBody>
        </p:sp>
        <p:sp>
          <p:nvSpPr>
            <p:cNvPr id="25609" name="Line 39"/>
            <p:cNvSpPr>
              <a:spLocks noChangeShapeType="1"/>
            </p:cNvSpPr>
            <p:nvPr/>
          </p:nvSpPr>
          <p:spPr bwMode="auto">
            <a:xfrm flipH="1">
              <a:off x="8691563" y="2765426"/>
              <a:ext cx="527050" cy="28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0" name="Line 40"/>
            <p:cNvSpPr>
              <a:spLocks noChangeShapeType="1"/>
            </p:cNvSpPr>
            <p:nvPr/>
          </p:nvSpPr>
          <p:spPr bwMode="auto">
            <a:xfrm flipH="1">
              <a:off x="8704263" y="2841626"/>
              <a:ext cx="527050" cy="2416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22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4068" y="205147"/>
            <a:ext cx="10772775" cy="1657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4800" dirty="0" smtClean="0">
                <a:effectLst/>
                <a:ea typeface="ＭＳ Ｐゴシック" panose="020B0600070205080204" pitchFamily="34" charset="-128"/>
              </a:rPr>
              <a:t>A Sample Relational Database</a:t>
            </a:r>
          </a:p>
        </p:txBody>
      </p:sp>
      <p:pic>
        <p:nvPicPr>
          <p:cNvPr id="27651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1" y="1712914"/>
            <a:ext cx="4170363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7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Database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Database system provides DDL to specify the database schema and DML to express database queries and updates.</a:t>
            </a:r>
          </a:p>
          <a:p>
            <a:pPr marL="0" indent="0">
              <a:buNone/>
              <a:defRPr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3833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89161" y="680948"/>
            <a:ext cx="9138249" cy="82004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Data Definition Language (DDL)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87801" y="1575220"/>
            <a:ext cx="10136757" cy="4860086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 smtClean="0"/>
              <a:t>Specification notation for defining the database schema</a:t>
            </a:r>
          </a:p>
          <a:p>
            <a:pPr lvl="1"/>
            <a:r>
              <a:rPr lang="en-US" altLang="en-US" dirty="0" smtClean="0"/>
              <a:t>E.g.  </a:t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  <a:r>
              <a:rPr lang="en-US" altLang="en-US" b="1" dirty="0" smtClean="0"/>
              <a:t>create table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account</a:t>
            </a:r>
            <a:r>
              <a:rPr lang="en-US" altLang="en-US" dirty="0" smtClean="0"/>
              <a:t> (</a:t>
            </a:r>
            <a:br>
              <a:rPr lang="en-US" altLang="en-US" dirty="0" smtClean="0"/>
            </a:br>
            <a:r>
              <a:rPr lang="en-US" altLang="en-US" dirty="0" smtClean="0"/>
              <a:t>             </a:t>
            </a:r>
            <a:r>
              <a:rPr lang="en-US" altLang="en-US" i="1" dirty="0" smtClean="0"/>
              <a:t>account-number</a:t>
            </a:r>
            <a:r>
              <a:rPr lang="en-US" altLang="en-US" dirty="0" smtClean="0"/>
              <a:t>    </a:t>
            </a:r>
            <a:r>
              <a:rPr lang="en-US" altLang="en-US" b="1" dirty="0" smtClean="0"/>
              <a:t>char</a:t>
            </a:r>
            <a:r>
              <a:rPr lang="en-US" altLang="en-US" dirty="0" smtClean="0"/>
              <a:t>(10),</a:t>
            </a:r>
            <a:br>
              <a:rPr lang="en-US" altLang="en-US" dirty="0" smtClean="0"/>
            </a:br>
            <a:r>
              <a:rPr lang="en-US" altLang="en-US" dirty="0" smtClean="0"/>
              <a:t>             </a:t>
            </a:r>
            <a:r>
              <a:rPr lang="en-US" altLang="en-US" i="1" dirty="0" smtClean="0"/>
              <a:t>balance</a:t>
            </a:r>
            <a:r>
              <a:rPr lang="en-US" altLang="en-US" dirty="0" smtClean="0"/>
              <a:t>                 </a:t>
            </a:r>
            <a:r>
              <a:rPr lang="en-US" altLang="en-US" b="1" dirty="0" smtClean="0"/>
              <a:t>integer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DDL compiler generates a set of tables stored in a </a:t>
            </a:r>
            <a:r>
              <a:rPr lang="en-US" altLang="en-US" i="1" dirty="0" smtClean="0"/>
              <a:t>data dictionary</a:t>
            </a:r>
          </a:p>
          <a:p>
            <a:r>
              <a:rPr lang="en-US" altLang="en-US" dirty="0" smtClean="0"/>
              <a:t>Data dictionary contains metadata (i.e., data about data)</a:t>
            </a:r>
          </a:p>
          <a:p>
            <a:r>
              <a:rPr lang="en-US" altLang="en-US" dirty="0" smtClean="0"/>
              <a:t>Data </a:t>
            </a:r>
            <a:r>
              <a:rPr lang="en-US" altLang="en-US" i="1" dirty="0" smtClean="0"/>
              <a:t>storage and definition</a:t>
            </a:r>
            <a:r>
              <a:rPr lang="en-US" altLang="en-US" dirty="0" smtClean="0"/>
              <a:t> language </a:t>
            </a:r>
          </a:p>
          <a:p>
            <a:pPr lvl="2"/>
            <a:r>
              <a:rPr lang="en-US" altLang="en-US" dirty="0"/>
              <a:t>These statements define the implementation details of </a:t>
            </a:r>
            <a:r>
              <a:rPr lang="en-US" altLang="en-US" dirty="0" smtClean="0"/>
              <a:t>the database </a:t>
            </a:r>
            <a:r>
              <a:rPr lang="en-US" altLang="en-US" dirty="0"/>
              <a:t>schemas, which are usually hidden from the users.</a:t>
            </a:r>
          </a:p>
          <a:p>
            <a:pPr lvl="2"/>
            <a:r>
              <a:rPr lang="en-US" altLang="en-US" dirty="0" smtClean="0"/>
              <a:t>Usually an extension of the data definition language	</a:t>
            </a:r>
          </a:p>
        </p:txBody>
      </p:sp>
    </p:spTree>
    <p:extLst>
      <p:ext uri="{BB962C8B-B14F-4D97-AF65-F5344CB8AC3E}">
        <p14:creationId xmlns:p14="http://schemas.microsoft.com/office/powerpoint/2010/main" val="2071755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Manipulation Language (DML)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Language for accessing and manipulating the data organized by the appropriate data model</a:t>
            </a:r>
          </a:p>
          <a:p>
            <a:pPr lvl="1"/>
            <a:r>
              <a:rPr lang="en-US" altLang="en-US" dirty="0" smtClean="0"/>
              <a:t>DML also known as query language</a:t>
            </a:r>
          </a:p>
          <a:p>
            <a:r>
              <a:rPr lang="en-US" altLang="en-US" dirty="0" smtClean="0"/>
              <a:t>Two classes of languages </a:t>
            </a:r>
          </a:p>
          <a:p>
            <a:pPr lvl="1"/>
            <a:r>
              <a:rPr lang="en-US" altLang="en-US" dirty="0" smtClean="0"/>
              <a:t>Procedural – user specifies what data is required and how to get those data </a:t>
            </a:r>
          </a:p>
          <a:p>
            <a:pPr lvl="1"/>
            <a:r>
              <a:rPr lang="en-US" altLang="en-US" dirty="0" smtClean="0"/>
              <a:t>Nonprocedural – user specifies what data is required without specifying how to get those data</a:t>
            </a:r>
          </a:p>
          <a:p>
            <a:r>
              <a:rPr lang="en-US" altLang="en-US" dirty="0" smtClean="0"/>
              <a:t>SQL is the most widely used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3941327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43489" y="163103"/>
            <a:ext cx="10772775" cy="1658198"/>
          </a:xfrm>
        </p:spPr>
        <p:txBody>
          <a:bodyPr/>
          <a:lstStyle/>
          <a:p>
            <a:r>
              <a:rPr lang="en-US" altLang="en-US" dirty="0" smtClean="0"/>
              <a:t>SQL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86904" y="1523911"/>
            <a:ext cx="10465458" cy="49459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en-US" dirty="0" smtClean="0"/>
              <a:t>SQL: widely used non-procedural language</a:t>
            </a:r>
          </a:p>
          <a:p>
            <a:pPr lvl="1"/>
            <a:r>
              <a:rPr lang="en-US" altLang="en-US" dirty="0" smtClean="0"/>
              <a:t>E.g. find the name of the customer with customer-id 192-83-7465</a:t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select</a:t>
            </a:r>
            <a:r>
              <a:rPr lang="en-US" altLang="en-US" dirty="0" smtClean="0"/>
              <a:t>   </a:t>
            </a:r>
            <a:r>
              <a:rPr lang="en-US" altLang="en-US" i="1" dirty="0" err="1" smtClean="0"/>
              <a:t>customer.customer</a:t>
            </a:r>
            <a:r>
              <a:rPr lang="en-US" altLang="en-US" i="1" dirty="0" smtClean="0"/>
              <a:t>-name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from</a:t>
            </a:r>
            <a:r>
              <a:rPr lang="en-US" altLang="en-US" dirty="0" smtClean="0"/>
              <a:t>     </a:t>
            </a:r>
            <a:r>
              <a:rPr lang="en-US" altLang="en-US" i="1" dirty="0" smtClean="0"/>
              <a:t>customer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where</a:t>
            </a:r>
            <a:r>
              <a:rPr lang="en-US" altLang="en-US" dirty="0" smtClean="0"/>
              <a:t>  </a:t>
            </a:r>
            <a:r>
              <a:rPr lang="en-US" altLang="en-US" i="1" dirty="0" err="1" smtClean="0"/>
              <a:t>customer.customer</a:t>
            </a:r>
            <a:r>
              <a:rPr lang="en-US" altLang="en-US" i="1" dirty="0" smtClean="0"/>
              <a:t>-id</a:t>
            </a:r>
            <a:r>
              <a:rPr lang="en-US" altLang="en-US" dirty="0" smtClean="0"/>
              <a:t> = ‘192-83-7465’</a:t>
            </a:r>
          </a:p>
          <a:p>
            <a:pPr lvl="1"/>
            <a:r>
              <a:rPr lang="en-US" altLang="en-US" dirty="0" smtClean="0"/>
              <a:t>E.g. find the balances of all accounts held by the customer with customer-id 192-83-7465</a:t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select</a:t>
            </a:r>
            <a:r>
              <a:rPr lang="en-US" altLang="en-US" dirty="0" smtClean="0"/>
              <a:t>   </a:t>
            </a:r>
            <a:r>
              <a:rPr lang="en-US" altLang="en-US" i="1" dirty="0" err="1" smtClean="0"/>
              <a:t>account.balance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from</a:t>
            </a:r>
            <a:r>
              <a:rPr lang="en-US" altLang="en-US" dirty="0" smtClean="0"/>
              <a:t>     </a:t>
            </a:r>
            <a:r>
              <a:rPr lang="en-US" altLang="en-US" i="1" dirty="0" smtClean="0"/>
              <a:t>depositor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account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where</a:t>
            </a:r>
            <a:r>
              <a:rPr lang="en-US" altLang="en-US" dirty="0" smtClean="0"/>
              <a:t>  </a:t>
            </a:r>
            <a:r>
              <a:rPr lang="en-US" altLang="en-US" i="1" dirty="0" err="1" smtClean="0"/>
              <a:t>depositor.customer</a:t>
            </a:r>
            <a:r>
              <a:rPr lang="en-US" altLang="en-US" i="1" dirty="0" smtClean="0"/>
              <a:t>-id</a:t>
            </a:r>
            <a:r>
              <a:rPr lang="en-US" altLang="en-US" dirty="0" smtClean="0"/>
              <a:t> = ‘192-83-7465’ </a:t>
            </a:r>
            <a:r>
              <a:rPr lang="en-US" altLang="en-US" b="1" dirty="0" smtClean="0"/>
              <a:t>and</a:t>
            </a:r>
            <a:br>
              <a:rPr lang="en-US" altLang="en-US" b="1" dirty="0" smtClean="0"/>
            </a:br>
            <a:r>
              <a:rPr lang="en-US" altLang="en-US" b="1" dirty="0" smtClean="0"/>
              <a:t>		            </a:t>
            </a:r>
            <a:r>
              <a:rPr lang="en-US" altLang="en-US" i="1" dirty="0" err="1" smtClean="0"/>
              <a:t>depositor.account</a:t>
            </a:r>
            <a:r>
              <a:rPr lang="en-US" altLang="en-US" i="1" dirty="0" smtClean="0"/>
              <a:t>-number = </a:t>
            </a:r>
            <a:r>
              <a:rPr lang="en-US" altLang="en-US" i="1" dirty="0" err="1" smtClean="0"/>
              <a:t>account.account</a:t>
            </a:r>
            <a:r>
              <a:rPr lang="en-US" altLang="en-US" i="1" dirty="0" smtClean="0"/>
              <a:t>-number</a:t>
            </a:r>
          </a:p>
          <a:p>
            <a:r>
              <a:rPr lang="en-US" altLang="en-US" dirty="0" smtClean="0"/>
              <a:t>Application programs generally access databases through one of</a:t>
            </a:r>
          </a:p>
          <a:p>
            <a:pPr lvl="1"/>
            <a:r>
              <a:rPr lang="en-US" altLang="en-US" dirty="0" smtClean="0"/>
              <a:t>Language extensions to allow embedded SQL</a:t>
            </a:r>
          </a:p>
          <a:p>
            <a:pPr lvl="1"/>
            <a:r>
              <a:rPr lang="en-US" altLang="en-US" dirty="0" smtClean="0"/>
              <a:t>Application program interface (e.g. ODBC/JDBC) which allow SQL queries to be sent to a database</a:t>
            </a:r>
          </a:p>
          <a:p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3317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7751" y="379293"/>
            <a:ext cx="10772775" cy="1657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  <a:ea typeface="ＭＳ Ｐゴシック" panose="020B0600070205080204" pitchFamily="34" charset="-128"/>
              </a:rPr>
              <a:t>Database Design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0498" y="1792168"/>
            <a:ext cx="10421938" cy="4600575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process of designing the general structure of the database</a:t>
            </a:r>
            <a:r>
              <a:rPr lang="en-US" altLang="en-US" dirty="0" smtClean="0"/>
              <a:t>:</a:t>
            </a:r>
          </a:p>
          <a:p>
            <a:r>
              <a:rPr lang="en-US" altLang="en-US" dirty="0" smtClean="0"/>
              <a:t>Specification: </a:t>
            </a:r>
            <a:r>
              <a:rPr lang="en-US" dirty="0"/>
              <a:t>to characterize fully the data needs of the </a:t>
            </a:r>
            <a:r>
              <a:rPr lang="en-US" dirty="0" smtClean="0"/>
              <a:t>prospective database </a:t>
            </a:r>
            <a:r>
              <a:rPr lang="en-US" dirty="0"/>
              <a:t>users.</a:t>
            </a:r>
            <a:endParaRPr lang="en-US" altLang="en-US" dirty="0" smtClean="0"/>
          </a:p>
          <a:p>
            <a:r>
              <a:rPr lang="en-US" altLang="en-US" dirty="0" smtClean="0"/>
              <a:t>Conceptual Design: </a:t>
            </a:r>
            <a:r>
              <a:rPr lang="en-US" dirty="0" smtClean="0"/>
              <a:t>The </a:t>
            </a:r>
            <a:r>
              <a:rPr lang="en-US" dirty="0"/>
              <a:t>focus at this point is on describing the data and their </a:t>
            </a:r>
            <a:r>
              <a:rPr lang="en-US" dirty="0" smtClean="0"/>
              <a:t>relationships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Business decision – What attributes should we record in the database?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Computer Science decision –  What relation schemas should we have and how should the attributes be distributed among the various relation schemas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?</a:t>
            </a:r>
          </a:p>
          <a:p>
            <a:pPr lvl="2"/>
            <a:r>
              <a:rPr lang="en-US" dirty="0" smtClean="0"/>
              <a:t>There </a:t>
            </a:r>
            <a:r>
              <a:rPr lang="en-US" dirty="0"/>
              <a:t>are principally two ways to tackle the problem</a:t>
            </a:r>
            <a:r>
              <a:rPr lang="en-US" dirty="0" smtClean="0"/>
              <a:t>. </a:t>
            </a:r>
          </a:p>
          <a:p>
            <a:pPr lvl="3"/>
            <a:r>
              <a:rPr lang="en-US" dirty="0" smtClean="0"/>
              <a:t>entity-relationship </a:t>
            </a:r>
            <a:r>
              <a:rPr lang="en-US" dirty="0"/>
              <a:t>model </a:t>
            </a:r>
            <a:endParaRPr lang="en-US" dirty="0" smtClean="0"/>
          </a:p>
          <a:p>
            <a:pPr lvl="3"/>
            <a:r>
              <a:rPr lang="en-US" i="1" dirty="0" smtClean="0"/>
              <a:t>Normalization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that takes </a:t>
            </a:r>
            <a:r>
              <a:rPr lang="en-US" dirty="0" smtClean="0"/>
              <a:t>as input </a:t>
            </a:r>
            <a:r>
              <a:rPr lang="en-US" dirty="0"/>
              <a:t>the set of all attributes and generates a set of </a:t>
            </a:r>
            <a:r>
              <a:rPr lang="en-US" dirty="0" smtClean="0"/>
              <a:t>tables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2451100" y="1074738"/>
            <a:ext cx="7327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endParaRPr kumimoji="0" lang="en-US" altLang="en-US" dirty="0"/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kumimoji="0" lang="en-US" altLang="en-US" dirty="0">
                <a:sym typeface="Symbol" panose="05050102010706020507" pitchFamily="18" charset="2"/>
              </a:rPr>
              <a:t> </a:t>
            </a:r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47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process of moving from an abstract data model to the implementation of the database proceeds in two final design phases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Logical </a:t>
            </a:r>
            <a:r>
              <a:rPr lang="en-US" altLang="en-US" dirty="0">
                <a:ea typeface="ＭＳ Ｐゴシック" panose="020B0600070205080204" pitchFamily="34" charset="-128"/>
              </a:rPr>
              <a:t>Design: </a:t>
            </a:r>
            <a:r>
              <a:rPr lang="en-US" dirty="0"/>
              <a:t>designer maps the high-level conceptual schema onto the </a:t>
            </a:r>
            <a:r>
              <a:rPr lang="en-US" dirty="0" smtClean="0"/>
              <a:t>implementation </a:t>
            </a:r>
            <a:r>
              <a:rPr lang="en-US" dirty="0"/>
              <a:t>data model of the database system that will be used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Physical Design: </a:t>
            </a:r>
            <a:r>
              <a:rPr lang="en-US" dirty="0" smtClean="0"/>
              <a:t>the </a:t>
            </a:r>
            <a:r>
              <a:rPr lang="en-US" dirty="0"/>
              <a:t>physical features of the database are specified. These features </a:t>
            </a:r>
            <a:r>
              <a:rPr lang="en-US" dirty="0" smtClean="0"/>
              <a:t>include the </a:t>
            </a:r>
            <a:r>
              <a:rPr lang="en-US" dirty="0"/>
              <a:t>form of file organization and the internal storage structures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             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2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9948" y="352905"/>
            <a:ext cx="10772775" cy="1658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  <a:ea typeface="ＭＳ Ｐゴシック" panose="020B0600070205080204" pitchFamily="34" charset="-128"/>
              </a:rPr>
              <a:t>Design Approaches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9948" y="1516212"/>
            <a:ext cx="10644188" cy="4892675"/>
          </a:xfrm>
        </p:spPr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Need to come up with a methodology to ensure that each of the relations in the database is “good”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Two ways of doing so: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Entity Relationship Model (Chapter 7)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entities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and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relationships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entity-relationship diagram: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Normalization Theory (Chapter 8)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pitchFamily="2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6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6377" y="413799"/>
            <a:ext cx="10772775" cy="1657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  <a:ea typeface="ＭＳ Ｐゴシック" panose="020B0600070205080204" pitchFamily="34" charset="-128"/>
              </a:rPr>
              <a:t>Database Engine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6377" y="1784769"/>
            <a:ext cx="10545762" cy="4176713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Storage manager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Query processing</a:t>
            </a:r>
          </a:p>
        </p:txBody>
      </p:sp>
    </p:spTree>
    <p:extLst>
      <p:ext uri="{BB962C8B-B14F-4D97-AF65-F5344CB8AC3E}">
        <p14:creationId xmlns:p14="http://schemas.microsoft.com/office/powerpoint/2010/main" val="42367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8697" y="1447799"/>
            <a:ext cx="9003141" cy="492004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What is Data?</a:t>
            </a:r>
          </a:p>
          <a:p>
            <a:r>
              <a:rPr lang="en-US" dirty="0" smtClean="0"/>
              <a:t>Fact and Figures or distinct </a:t>
            </a:r>
            <a:r>
              <a:rPr lang="en-US" dirty="0"/>
              <a:t>pieces of </a:t>
            </a:r>
            <a:r>
              <a:rPr lang="en-US" dirty="0" smtClean="0"/>
              <a:t>information</a:t>
            </a:r>
          </a:p>
          <a:p>
            <a:endParaRPr lang="en-US" sz="2400" dirty="0" smtClean="0"/>
          </a:p>
          <a:p>
            <a:r>
              <a:rPr lang="en-US" sz="2400" dirty="0" smtClean="0"/>
              <a:t>What </a:t>
            </a:r>
            <a:r>
              <a:rPr lang="en-US" sz="2400" dirty="0"/>
              <a:t>is a database?</a:t>
            </a:r>
          </a:p>
          <a:p>
            <a:pPr lvl="1"/>
            <a:r>
              <a:rPr lang="en-US" sz="2200" dirty="0"/>
              <a:t>Collection of related </a:t>
            </a:r>
            <a:r>
              <a:rPr lang="en-US" sz="2200" dirty="0" smtClean="0"/>
              <a:t>data.</a:t>
            </a:r>
          </a:p>
          <a:p>
            <a:pPr lvl="1"/>
            <a:endParaRPr lang="en-US" sz="2200" dirty="0"/>
          </a:p>
          <a:p>
            <a:r>
              <a:rPr lang="en-US" sz="2400" dirty="0" smtClean="0"/>
              <a:t>What </a:t>
            </a:r>
            <a:r>
              <a:rPr lang="en-US" sz="2400" dirty="0"/>
              <a:t>is a </a:t>
            </a:r>
            <a:r>
              <a:rPr lang="en-US" sz="2400" dirty="0" smtClean="0"/>
              <a:t>database Management System?</a:t>
            </a:r>
            <a:endParaRPr lang="en-US" sz="2400" dirty="0"/>
          </a:p>
          <a:p>
            <a:pPr lvl="1"/>
            <a:r>
              <a:rPr lang="en-GB" sz="2000" dirty="0" smtClean="0"/>
              <a:t>Database </a:t>
            </a:r>
            <a:r>
              <a:rPr lang="en-GB" sz="2000" dirty="0"/>
              <a:t>systems give a set of tools for storing, searching and managing this </a:t>
            </a:r>
            <a:r>
              <a:rPr lang="en-GB" sz="2000" dirty="0" smtClean="0"/>
              <a:t>information</a:t>
            </a:r>
          </a:p>
          <a:p>
            <a:endParaRPr lang="en-US" sz="2600" dirty="0" smtClean="0"/>
          </a:p>
          <a:p>
            <a:r>
              <a:rPr lang="en-US" sz="2600" dirty="0" smtClean="0"/>
              <a:t>What </a:t>
            </a:r>
            <a:r>
              <a:rPr lang="en-US" sz="2600" dirty="0"/>
              <a:t>is a database </a:t>
            </a:r>
            <a:r>
              <a:rPr lang="en-US" sz="2600" dirty="0" smtClean="0"/>
              <a:t>Application?</a:t>
            </a:r>
            <a:endParaRPr lang="en-US" sz="2600" dirty="0"/>
          </a:p>
          <a:p>
            <a:pPr lvl="1"/>
            <a:r>
              <a:rPr lang="en-US" sz="2100" dirty="0" smtClean="0"/>
              <a:t>database </a:t>
            </a:r>
            <a:r>
              <a:rPr lang="en-US" sz="2100" dirty="0"/>
              <a:t>application is simply a program that interacts </a:t>
            </a:r>
            <a:r>
              <a:rPr lang="en-US" sz="2100" dirty="0" smtClean="0"/>
              <a:t>with the </a:t>
            </a:r>
            <a:r>
              <a:rPr lang="en-US" sz="2100" dirty="0"/>
              <a:t>database at some point in its execution. </a:t>
            </a:r>
            <a:r>
              <a:rPr lang="en-US" sz="2100" dirty="0" smtClean="0"/>
              <a:t>It is an intermediary between user and DBMS. </a:t>
            </a:r>
            <a:endParaRPr lang="en-US" sz="2100" dirty="0"/>
          </a:p>
          <a:p>
            <a:pPr marL="4572" lvl="1" indent="0">
              <a:buNone/>
            </a:pPr>
            <a:endParaRPr lang="en-US" sz="2100" dirty="0" smtClean="0"/>
          </a:p>
        </p:txBody>
      </p:sp>
      <p:graphicFrame>
        <p:nvGraphicFramePr>
          <p:cNvPr id="17412" name="Object 4"/>
          <p:cNvGraphicFramePr>
            <a:graphicFrameLocks noGrp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94083045"/>
              </p:ext>
            </p:extLst>
          </p:nvPr>
        </p:nvGraphicFramePr>
        <p:xfrm>
          <a:off x="9850438" y="1447800"/>
          <a:ext cx="1700212" cy="365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ClipArt" r:id="rId4" imgW="1700871" imgH="3659054" progId="MS_ClipArt_Gallery.2">
                  <p:embed/>
                </p:oleObj>
              </mc:Choice>
              <mc:Fallback>
                <p:oleObj name="ClipArt" r:id="rId4" imgW="1700871" imgH="3659054" progId="MS_ClipArt_Gallery.2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0438" y="1447800"/>
                        <a:ext cx="1700212" cy="365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844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4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4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0936" y="354013"/>
            <a:ext cx="10772775" cy="1657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  <a:ea typeface="ＭＳ Ｐゴシック" panose="020B0600070205080204" pitchFamily="34" charset="-128"/>
              </a:rPr>
              <a:t>Storage Management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959" y="2011363"/>
            <a:ext cx="10753725" cy="3767137"/>
          </a:xfrm>
        </p:spPr>
        <p:txBody>
          <a:bodyPr>
            <a:normAutofit lnSpcReduction="10000"/>
          </a:bodyPr>
          <a:lstStyle/>
          <a:p>
            <a:r>
              <a:rPr lang="en-US" altLang="en-US" b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Storage manager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storage manager is responsible to the following tasks: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Interaction with the OS file manager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Efficient storing, retrieving and updating of data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Issues: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Storage access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File organization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Indexing and hashing</a:t>
            </a:r>
          </a:p>
          <a:p>
            <a:pPr lvl="1">
              <a:buFont typeface="Monotype Sorts" pitchFamily="2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94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3849" y="784718"/>
            <a:ext cx="6931025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ffectLst/>
                <a:ea typeface="ＭＳ Ｐゴシック" panose="020B0600070205080204" pitchFamily="34" charset="-128"/>
              </a:rPr>
              <a:t>Query 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97467" y="1797672"/>
            <a:ext cx="10566400" cy="44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The query processor components include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85000"/>
              </a:lnSpc>
            </a:pP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85000"/>
              </a:lnSpc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DDL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interpreter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, which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interprets DDL statements and records the definitions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in the data dictionary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85000"/>
              </a:lnSpc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85000"/>
              </a:lnSpc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DML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compiler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, which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translates DML statements in a query language into an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evaluation plan consisting of low-level instructions that the query evaluation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engine understands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.</a:t>
            </a:r>
          </a:p>
          <a:p>
            <a:r>
              <a:rPr lang="en-US" sz="2400" dirty="0"/>
              <a:t>The </a:t>
            </a:r>
            <a:r>
              <a:rPr lang="en-US" sz="2400" dirty="0" smtClean="0"/>
              <a:t>DML compiler </a:t>
            </a:r>
            <a:r>
              <a:rPr lang="en-US" sz="2400" dirty="0"/>
              <a:t>also </a:t>
            </a:r>
            <a:r>
              <a:rPr lang="en-US" sz="2400" dirty="0" smtClean="0"/>
              <a:t>performs </a:t>
            </a:r>
            <a:r>
              <a:rPr lang="en-US" sz="2400" b="1" dirty="0" smtClean="0"/>
              <a:t>query </a:t>
            </a:r>
            <a:r>
              <a:rPr lang="en-US" sz="2400" b="1" dirty="0"/>
              <a:t>optimization</a:t>
            </a:r>
            <a:r>
              <a:rPr lang="en-US" sz="2400" dirty="0"/>
              <a:t>; that is, it picks the lowest cost evaluation plan </a:t>
            </a:r>
            <a:r>
              <a:rPr lang="en-US" sz="2400" dirty="0" smtClean="0"/>
              <a:t>from among </a:t>
            </a:r>
            <a:r>
              <a:rPr lang="en-US" sz="2400" dirty="0"/>
              <a:t>the alternatives</a:t>
            </a:r>
            <a:r>
              <a:rPr lang="en-US" sz="2400" dirty="0" smtClean="0"/>
              <a:t>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Query </a:t>
            </a:r>
            <a:r>
              <a:rPr lang="en-US" sz="2400" b="1" dirty="0"/>
              <a:t>evaluation engine</a:t>
            </a:r>
            <a:r>
              <a:rPr lang="en-US" sz="2400" dirty="0"/>
              <a:t>, which executes low-level instructions </a:t>
            </a:r>
            <a:r>
              <a:rPr lang="en-US" sz="2400" dirty="0" smtClean="0"/>
              <a:t>generated by </a:t>
            </a:r>
            <a:r>
              <a:rPr lang="en-US" sz="2400" dirty="0"/>
              <a:t>the DML compiler.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151261"/>
      </p:ext>
    </p:extLst>
  </p:cSld>
  <p:clrMapOvr>
    <a:masterClrMapping/>
  </p:clrMapOvr>
  <p:transition advTm="152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3466" y="283105"/>
            <a:ext cx="10772775" cy="1658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  <a:ea typeface="ＭＳ Ｐゴシック" panose="020B0600070205080204" pitchFamily="34" charset="-128"/>
              </a:rPr>
              <a:t>Transaction Management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3466" y="1646767"/>
            <a:ext cx="10399713" cy="4903788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What if the system fails?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What if more than one user is concurrently updating the same data?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b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transaction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a collection of operations that performs a single logical function in a database application</a:t>
            </a:r>
          </a:p>
          <a:p>
            <a:r>
              <a:rPr lang="en-US" altLang="en-US" b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Transaction-management component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b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Concurrency-control manager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controls the interaction among the concurrent transactions, to ensure the consistency of the database.</a:t>
            </a:r>
            <a:r>
              <a:rPr lang="en-US" altLang="en-US" b="1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89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4672" y="0"/>
            <a:ext cx="10772775" cy="1658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  <a:ea typeface="ＭＳ Ｐゴシック" panose="020B0600070205080204" pitchFamily="34" charset="-128"/>
              </a:rPr>
              <a:t>Database System Internals</a:t>
            </a:r>
          </a:p>
        </p:txBody>
      </p:sp>
      <p:pic>
        <p:nvPicPr>
          <p:cNvPr id="58374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526" y="1219291"/>
            <a:ext cx="4313206" cy="556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5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Database Users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Users are differentiated by the way they expect to interact with the system</a:t>
            </a:r>
          </a:p>
          <a:p>
            <a:r>
              <a:rPr lang="en-US" altLang="en-US" dirty="0" smtClean="0"/>
              <a:t>Application programmers – interact with system through DML calls</a:t>
            </a:r>
          </a:p>
          <a:p>
            <a:r>
              <a:rPr lang="en-US" altLang="en-US" dirty="0" smtClean="0"/>
              <a:t>Sophisticated users – form requests in a database query language</a:t>
            </a:r>
          </a:p>
          <a:p>
            <a:r>
              <a:rPr lang="en-US" altLang="en-US" dirty="0" smtClean="0"/>
              <a:t>Specialized users – write specialized database applications that do not fit into the traditional data processing framework</a:t>
            </a:r>
          </a:p>
          <a:p>
            <a:r>
              <a:rPr lang="en-US" altLang="en-US" dirty="0" smtClean="0"/>
              <a:t>Naïve users – invoke one of the permanent application programs that have been written previously</a:t>
            </a:r>
          </a:p>
          <a:p>
            <a:pPr lvl="1"/>
            <a:r>
              <a:rPr lang="en-US" altLang="en-US" dirty="0" smtClean="0"/>
              <a:t>E.g. people accessing database over the web, bank tellers, clerical staff</a:t>
            </a:r>
          </a:p>
        </p:txBody>
      </p:sp>
    </p:spTree>
    <p:extLst>
      <p:ext uri="{BB962C8B-B14F-4D97-AF65-F5344CB8AC3E}">
        <p14:creationId xmlns:p14="http://schemas.microsoft.com/office/powerpoint/2010/main" val="289230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Database Administrator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idx="1"/>
          </p:nvPr>
        </p:nvSpPr>
        <p:spPr bwMode="auto">
          <a:xfrm>
            <a:off x="951361" y="1801243"/>
            <a:ext cx="10478637" cy="4539171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 smtClean="0"/>
              <a:t>Coordinates all the activities of the database system; the database administrator has a good understanding of the enterprise’s information resources and needs.</a:t>
            </a:r>
          </a:p>
          <a:p>
            <a:r>
              <a:rPr lang="en-US" altLang="en-US" dirty="0" smtClean="0"/>
              <a:t>Database administrator's duties include:</a:t>
            </a:r>
          </a:p>
          <a:p>
            <a:pPr lvl="1"/>
            <a:r>
              <a:rPr lang="en-US" altLang="en-US" dirty="0" smtClean="0"/>
              <a:t>Schema definition</a:t>
            </a:r>
          </a:p>
          <a:p>
            <a:pPr lvl="1"/>
            <a:r>
              <a:rPr lang="en-US" altLang="en-US" dirty="0" smtClean="0"/>
              <a:t>Storage structure and access method definition</a:t>
            </a:r>
          </a:p>
          <a:p>
            <a:pPr lvl="1"/>
            <a:r>
              <a:rPr lang="en-US" altLang="en-US" dirty="0" smtClean="0"/>
              <a:t>Schema and physical organization modification</a:t>
            </a:r>
          </a:p>
          <a:p>
            <a:pPr lvl="1"/>
            <a:r>
              <a:rPr lang="en-US" altLang="en-US" dirty="0" smtClean="0"/>
              <a:t>Granting user authority to access the database</a:t>
            </a:r>
          </a:p>
          <a:p>
            <a:pPr lvl="1"/>
            <a:r>
              <a:rPr lang="en-US" altLang="en-US" dirty="0" smtClean="0"/>
              <a:t>Specifying integrity constraints</a:t>
            </a:r>
          </a:p>
          <a:p>
            <a:pPr lvl="1"/>
            <a:r>
              <a:rPr lang="en-US" altLang="en-US" dirty="0" smtClean="0"/>
              <a:t>Acting as liaison with users</a:t>
            </a:r>
          </a:p>
          <a:p>
            <a:pPr lvl="1"/>
            <a:r>
              <a:rPr lang="en-US" altLang="en-US" dirty="0" smtClean="0"/>
              <a:t>Monitoring performance and responding to changes in requirements</a:t>
            </a:r>
          </a:p>
        </p:txBody>
      </p:sp>
    </p:spTree>
    <p:extLst>
      <p:ext uri="{BB962C8B-B14F-4D97-AF65-F5344CB8AC3E}">
        <p14:creationId xmlns:p14="http://schemas.microsoft.com/office/powerpoint/2010/main" val="2089078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5367" y="729721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ffectLst/>
                <a:ea typeface="ＭＳ Ｐゴシック" panose="020B0600070205080204" pitchFamily="34" charset="-128"/>
              </a:rPr>
              <a:t>Database Architecture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266" y="1926696"/>
            <a:ext cx="9059333" cy="299085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architecture of a database systems is greatly influenced by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 the underlying computer system on which the database is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running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Centralized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Client-server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Parallel (multi-processor)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Distributed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708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3588" y="277813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Application Architectures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" t="13150" r="1439" b="13425"/>
          <a:stretch>
            <a:fillRect/>
          </a:stretch>
        </p:blipFill>
        <p:spPr bwMode="auto">
          <a:xfrm>
            <a:off x="3059114" y="1119188"/>
            <a:ext cx="6027737" cy="34036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2055814" y="4764089"/>
            <a:ext cx="76977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1800" b="1"/>
              <a:t>Two-tier architecture</a:t>
            </a:r>
            <a:r>
              <a:rPr lang="en-US" altLang="en-US" sz="1800"/>
              <a:t>:  E.g. client programs using ODBC/JDBC to  </a:t>
            </a:r>
            <a:br>
              <a:rPr lang="en-US" altLang="en-US" sz="1800"/>
            </a:br>
            <a:r>
              <a:rPr lang="en-US" altLang="en-US" sz="1800"/>
              <a:t>  communicate with a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b="1"/>
              <a:t>Three-tier architecture</a:t>
            </a:r>
            <a:r>
              <a:rPr lang="en-US" altLang="en-US" sz="1800"/>
              <a:t>: E.g. web-based applications, and </a:t>
            </a:r>
            <a:br>
              <a:rPr lang="en-US" altLang="en-US" sz="1800"/>
            </a:br>
            <a:r>
              <a:rPr lang="en-US" altLang="en-US" sz="1800"/>
              <a:t>  applications built using “middleware”</a:t>
            </a:r>
          </a:p>
        </p:txBody>
      </p:sp>
    </p:spTree>
    <p:extLst>
      <p:ext uri="{BB962C8B-B14F-4D97-AF65-F5344CB8AC3E}">
        <p14:creationId xmlns:p14="http://schemas.microsoft.com/office/powerpoint/2010/main" val="3040293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860348" cy="3766185"/>
          </a:xfrm>
        </p:spPr>
        <p:txBody>
          <a:bodyPr/>
          <a:lstStyle/>
          <a:p>
            <a:r>
              <a:rPr lang="en-US" dirty="0" smtClean="0"/>
              <a:t>Chapter 1 of Database System Concepts by Abraham </a:t>
            </a:r>
            <a:r>
              <a:rPr lang="en-US" dirty="0" err="1" smtClean="0"/>
              <a:t>Silberschatz</a:t>
            </a:r>
            <a:endParaRPr lang="en-US" dirty="0" smtClean="0"/>
          </a:p>
          <a:p>
            <a:r>
              <a:rPr lang="en-US" dirty="0"/>
              <a:t>Chapter </a:t>
            </a:r>
            <a:r>
              <a:rPr lang="en-US" dirty="0" smtClean="0"/>
              <a:t>1,2,3,4 </a:t>
            </a:r>
            <a:r>
              <a:rPr lang="en-US" dirty="0"/>
              <a:t>of Database Systems: A Practical Approach to Design, </a:t>
            </a:r>
            <a:r>
              <a:rPr lang="en-US" dirty="0" smtClean="0"/>
              <a:t>Implementation, and </a:t>
            </a:r>
            <a:r>
              <a:rPr lang="en-US" dirty="0"/>
              <a:t>Management by Thomas </a:t>
            </a:r>
            <a:r>
              <a:rPr lang="en-US" dirty="0" err="1"/>
              <a:t>Conolly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4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File Based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application programs that perform services for </a:t>
            </a:r>
            <a:r>
              <a:rPr lang="en-US" dirty="0" smtClean="0"/>
              <a:t>the end-users</a:t>
            </a:r>
            <a:r>
              <a:rPr lang="en-US" dirty="0"/>
              <a:t>, such as the production of reports. Each program </a:t>
            </a:r>
            <a:r>
              <a:rPr lang="en-US" dirty="0" smtClean="0"/>
              <a:t>defines and </a:t>
            </a:r>
            <a:r>
              <a:rPr lang="en-US" dirty="0"/>
              <a:t>manages its own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Conventional </a:t>
            </a:r>
            <a:r>
              <a:rPr lang="en-US" dirty="0"/>
              <a:t>file systems are inadequate as database systems, because they fail to support efficient search, efficient modifications to small pieces of data, complex queries, </a:t>
            </a:r>
            <a:r>
              <a:rPr lang="en-US" dirty="0" smtClean="0"/>
              <a:t>or </a:t>
            </a:r>
            <a:r>
              <a:rPr lang="en-US" dirty="0"/>
              <a:t>atomic and independent execution of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2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44999" y="309752"/>
            <a:ext cx="10772775" cy="1658198"/>
          </a:xfrm>
        </p:spPr>
        <p:txBody>
          <a:bodyPr>
            <a:normAutofit/>
          </a:bodyPr>
          <a:lstStyle/>
          <a:p>
            <a:r>
              <a:rPr lang="en-GB" altLang="en-US" sz="4400" dirty="0" smtClean="0"/>
              <a:t>File-Based Processing</a:t>
            </a:r>
          </a:p>
        </p:txBody>
      </p:sp>
      <p:pic>
        <p:nvPicPr>
          <p:cNvPr id="8196" name="Picture 12" descr="C01NF0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0" y="1603765"/>
            <a:ext cx="7775575" cy="2868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5" name="Picture 9" descr="DS3-Figure 01-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99" y="4471987"/>
            <a:ext cx="7775575" cy="192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Text Box 13"/>
          <p:cNvSpPr txBox="1">
            <a:spLocks noChangeArrowheads="1"/>
          </p:cNvSpPr>
          <p:nvPr/>
        </p:nvSpPr>
        <p:spPr bwMode="auto">
          <a:xfrm>
            <a:off x="4648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© Pearson Education Limited 1995, 2005</a:t>
            </a:r>
          </a:p>
        </p:txBody>
      </p:sp>
    </p:spTree>
    <p:extLst>
      <p:ext uri="{BB962C8B-B14F-4D97-AF65-F5344CB8AC3E}">
        <p14:creationId xmlns:p14="http://schemas.microsoft.com/office/powerpoint/2010/main" val="347544763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Make a group of two people</a:t>
            </a:r>
          </a:p>
          <a:p>
            <a:r>
              <a:rPr lang="en-US" dirty="0" smtClean="0"/>
              <a:t>Search on web or from your text book the limitation of the file based system.</a:t>
            </a:r>
          </a:p>
          <a:p>
            <a:r>
              <a:rPr lang="en-US" smtClean="0"/>
              <a:t>Give presentation on </a:t>
            </a:r>
            <a:r>
              <a:rPr lang="en-US" dirty="0" smtClean="0"/>
              <a:t>it using 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6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61510"/>
            <a:ext cx="10772775" cy="1658198"/>
          </a:xfrm>
        </p:spPr>
        <p:txBody>
          <a:bodyPr/>
          <a:lstStyle/>
          <a:p>
            <a:r>
              <a:rPr lang="en-US" dirty="0" smtClean="0"/>
              <a:t>Limitation of File Based system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57225" y="1535501"/>
            <a:ext cx="10772774" cy="4953510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In the early days, database applications were built on top of file systems</a:t>
            </a:r>
          </a:p>
          <a:p>
            <a:r>
              <a:rPr lang="en-US" altLang="en-US" dirty="0" smtClean="0"/>
              <a:t>Drawbacks of using file systems to store data:</a:t>
            </a:r>
          </a:p>
          <a:p>
            <a:pPr lvl="1"/>
            <a:r>
              <a:rPr lang="en-US" altLang="en-US" dirty="0" smtClean="0"/>
              <a:t>Data redundancy and inconsistency</a:t>
            </a:r>
          </a:p>
          <a:p>
            <a:pPr lvl="2"/>
            <a:r>
              <a:rPr lang="en-US" altLang="en-US" dirty="0" smtClean="0"/>
              <a:t>Multiple file formats, duplication of information in different files</a:t>
            </a:r>
          </a:p>
          <a:p>
            <a:pPr lvl="1"/>
            <a:r>
              <a:rPr lang="en-US" altLang="en-US" dirty="0" smtClean="0"/>
              <a:t>Difficulty in accessing data </a:t>
            </a:r>
          </a:p>
          <a:p>
            <a:pPr lvl="2"/>
            <a:r>
              <a:rPr lang="en-US" altLang="en-US" dirty="0" smtClean="0"/>
              <a:t>Need to write a new program to carry out each new task</a:t>
            </a:r>
          </a:p>
          <a:p>
            <a:pPr lvl="1"/>
            <a:r>
              <a:rPr lang="en-US" altLang="en-US" dirty="0" smtClean="0"/>
              <a:t>Data isolation — multiple files and formats:</a:t>
            </a:r>
          </a:p>
          <a:p>
            <a:pPr lvl="2"/>
            <a:r>
              <a:rPr lang="en-GB" altLang="en-US" dirty="0" smtClean="0"/>
              <a:t>Incompatible file formats</a:t>
            </a:r>
          </a:p>
          <a:p>
            <a:pPr lvl="2"/>
            <a:r>
              <a:rPr lang="en-GB" altLang="en-US" sz="1600" dirty="0" smtClean="0"/>
              <a:t>Programs are written in different languages, and so cannot easily access each other’s files.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Integrity problems</a:t>
            </a:r>
          </a:p>
          <a:p>
            <a:pPr lvl="2"/>
            <a:r>
              <a:rPr lang="en-US" altLang="en-US" dirty="0" smtClean="0"/>
              <a:t>Integrity constraints  (e.g. account balance &gt; 0) become part of program code</a:t>
            </a:r>
          </a:p>
          <a:p>
            <a:pPr lvl="2"/>
            <a:r>
              <a:rPr lang="en-US" altLang="en-US" i="0" dirty="0" smtClean="0"/>
              <a:t>Hard</a:t>
            </a:r>
            <a:r>
              <a:rPr lang="en-US" altLang="en-US" dirty="0" smtClean="0"/>
              <a:t> to add new constraints or change existing ones</a:t>
            </a:r>
          </a:p>
          <a:p>
            <a:pPr lvl="2"/>
            <a:r>
              <a:rPr lang="en-GB" altLang="en-US" dirty="0" smtClean="0"/>
              <a:t>Fixed Queries/Proliferation of application programs</a:t>
            </a:r>
          </a:p>
          <a:p>
            <a:pPr lvl="2"/>
            <a:r>
              <a:rPr lang="en-GB" altLang="en-US" dirty="0" smtClean="0"/>
              <a:t>Any new requirement needs a new program.</a:t>
            </a:r>
          </a:p>
          <a:p>
            <a:pPr lvl="2"/>
            <a:endParaRPr lang="en-GB" altLang="en-US" dirty="0" smtClean="0"/>
          </a:p>
          <a:p>
            <a:pPr lvl="2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8161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55200" y="699309"/>
            <a:ext cx="10619117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 of File Based system</a:t>
            </a:r>
            <a:r>
              <a:rPr lang="en-US" altLang="en-US" dirty="0" smtClean="0"/>
              <a:t>(Cont.)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idx="1"/>
          </p:nvPr>
        </p:nvSpPr>
        <p:spPr>
          <a:xfrm>
            <a:off x="897927" y="1558955"/>
            <a:ext cx="10333665" cy="4876800"/>
          </a:xfrm>
        </p:spPr>
        <p:txBody>
          <a:bodyPr/>
          <a:lstStyle/>
          <a:p>
            <a:pPr lvl="1">
              <a:defRPr/>
            </a:pPr>
            <a:r>
              <a:rPr lang="en-US" altLang="en-US" dirty="0" smtClean="0"/>
              <a:t>Atomicity of updates</a:t>
            </a:r>
          </a:p>
          <a:p>
            <a:pPr lvl="2">
              <a:defRPr/>
            </a:pPr>
            <a:r>
              <a:rPr lang="en-US" altLang="en-US" dirty="0" smtClean="0"/>
              <a:t>Failures may leave database in an inconsistent state with partial updates carried out</a:t>
            </a:r>
          </a:p>
          <a:p>
            <a:pPr lvl="2">
              <a:defRPr/>
            </a:pPr>
            <a:r>
              <a:rPr lang="en-US" altLang="en-US" dirty="0" smtClean="0"/>
              <a:t>E.g. transfer of funds from one account to another should either complete or not happen at all</a:t>
            </a:r>
          </a:p>
          <a:p>
            <a:pPr lvl="1">
              <a:defRPr/>
            </a:pPr>
            <a:r>
              <a:rPr lang="en-US" altLang="en-US" dirty="0" smtClean="0"/>
              <a:t>Concurrent access by multiple users</a:t>
            </a:r>
          </a:p>
          <a:p>
            <a:pPr lvl="2">
              <a:defRPr/>
            </a:pPr>
            <a:r>
              <a:rPr lang="en-US" altLang="en-US" dirty="0" smtClean="0"/>
              <a:t>Concurrent accessed needed for performance</a:t>
            </a:r>
          </a:p>
          <a:p>
            <a:pPr lvl="2">
              <a:defRPr/>
            </a:pPr>
            <a:r>
              <a:rPr lang="en-US" altLang="en-US" dirty="0" smtClean="0"/>
              <a:t>Uncontrolled concurrent accesses can lead to inconsistencies</a:t>
            </a:r>
          </a:p>
          <a:p>
            <a:pPr lvl="3">
              <a:defRPr/>
            </a:pPr>
            <a:r>
              <a:rPr lang="en-US" altLang="en-US" sz="1350" dirty="0"/>
              <a:t>E.g. two people reading a balance and updating it at the same time</a:t>
            </a:r>
          </a:p>
          <a:p>
            <a:pPr lvl="1">
              <a:defRPr/>
            </a:pPr>
            <a:r>
              <a:rPr lang="en-US" altLang="en-US" dirty="0" smtClean="0"/>
              <a:t>Security problems</a:t>
            </a:r>
          </a:p>
          <a:p>
            <a:pPr>
              <a:defRPr/>
            </a:pPr>
            <a:r>
              <a:rPr lang="en-US" altLang="en-US" dirty="0" smtClean="0"/>
              <a:t>Database systems offer solutions to all the above problems</a:t>
            </a:r>
          </a:p>
        </p:txBody>
      </p:sp>
    </p:spTree>
    <p:extLst>
      <p:ext uri="{BB962C8B-B14F-4D97-AF65-F5344CB8AC3E}">
        <p14:creationId xmlns:p14="http://schemas.microsoft.com/office/powerpoint/2010/main" val="300644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4800" dirty="0" smtClean="0"/>
              <a:t>Database Management System (DBMS)</a:t>
            </a:r>
          </a:p>
        </p:txBody>
      </p:sp>
      <p:pic>
        <p:nvPicPr>
          <p:cNvPr id="11267" name="Picture 6" descr="C01NF0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19" y="1784052"/>
            <a:ext cx="7993063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8" name="Text Box 8"/>
          <p:cNvSpPr txBox="1">
            <a:spLocks noChangeArrowheads="1"/>
          </p:cNvSpPr>
          <p:nvPr/>
        </p:nvSpPr>
        <p:spPr bwMode="auto">
          <a:xfrm>
            <a:off x="4648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© Pearson Education Limited 1995, 2005</a:t>
            </a:r>
          </a:p>
        </p:txBody>
      </p:sp>
    </p:spTree>
    <p:extLst>
      <p:ext uri="{BB962C8B-B14F-4D97-AF65-F5344CB8AC3E}">
        <p14:creationId xmlns:p14="http://schemas.microsoft.com/office/powerpoint/2010/main" val="407002205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872</TotalTime>
  <Words>1725</Words>
  <Application>Microsoft Office PowerPoint</Application>
  <PresentationFormat>Widescreen</PresentationFormat>
  <Paragraphs>253</Paragraphs>
  <Slides>38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ＭＳ Ｐゴシック</vt:lpstr>
      <vt:lpstr>Arial</vt:lpstr>
      <vt:lpstr>Calibri</vt:lpstr>
      <vt:lpstr>Calibri Light</vt:lpstr>
      <vt:lpstr>Helvetica</vt:lpstr>
      <vt:lpstr>Monotype Sorts</vt:lpstr>
      <vt:lpstr>Symbol</vt:lpstr>
      <vt:lpstr>Tahoma</vt:lpstr>
      <vt:lpstr>Times</vt:lpstr>
      <vt:lpstr>Times New Roman</vt:lpstr>
      <vt:lpstr>Wingdings</vt:lpstr>
      <vt:lpstr>Metropolitan</vt:lpstr>
      <vt:lpstr>ClipArt</vt:lpstr>
      <vt:lpstr>Lecture 1-3</vt:lpstr>
      <vt:lpstr>Outline</vt:lpstr>
      <vt:lpstr>Introduction</vt:lpstr>
      <vt:lpstr>Traditional File Based System</vt:lpstr>
      <vt:lpstr>File-Based Processing</vt:lpstr>
      <vt:lpstr>Activity</vt:lpstr>
      <vt:lpstr>Limitation of File Based system</vt:lpstr>
      <vt:lpstr>Limitation of File Based system(Cont.)</vt:lpstr>
      <vt:lpstr>Database Management System (DBMS)</vt:lpstr>
      <vt:lpstr>Database Approach</vt:lpstr>
      <vt:lpstr>Applications of Database-System</vt:lpstr>
      <vt:lpstr>Levels of Abstraction</vt:lpstr>
      <vt:lpstr>PowerPoint Presentation</vt:lpstr>
      <vt:lpstr>PowerPoint Presentation</vt:lpstr>
      <vt:lpstr>View of Data</vt:lpstr>
      <vt:lpstr>Views - Benefits</vt:lpstr>
      <vt:lpstr>Instances and Schemas</vt:lpstr>
      <vt:lpstr>Data Models</vt:lpstr>
      <vt:lpstr>Entity-Relationship Model</vt:lpstr>
      <vt:lpstr>Relational Model</vt:lpstr>
      <vt:lpstr>A Sample Relational Database</vt:lpstr>
      <vt:lpstr>Database Languages</vt:lpstr>
      <vt:lpstr>Data Definition Language (DDL)</vt:lpstr>
      <vt:lpstr>Data Manipulation Language (DML)</vt:lpstr>
      <vt:lpstr>SQL</vt:lpstr>
      <vt:lpstr>Database Design</vt:lpstr>
      <vt:lpstr>Continue</vt:lpstr>
      <vt:lpstr>Design Approaches</vt:lpstr>
      <vt:lpstr>Database Engine</vt:lpstr>
      <vt:lpstr>Storage Management</vt:lpstr>
      <vt:lpstr>Query Processing</vt:lpstr>
      <vt:lpstr>Transaction Management </vt:lpstr>
      <vt:lpstr>Database System Internals</vt:lpstr>
      <vt:lpstr>Database Users</vt:lpstr>
      <vt:lpstr>Database Administrator</vt:lpstr>
      <vt:lpstr>Database Architecture</vt:lpstr>
      <vt:lpstr>Application Architectures</vt:lpstr>
      <vt:lpstr>Suggested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Marina Rajput</dc:creator>
  <cp:lastModifiedBy>Marina Rajput</cp:lastModifiedBy>
  <cp:revision>82</cp:revision>
  <dcterms:created xsi:type="dcterms:W3CDTF">2020-01-09T04:53:40Z</dcterms:created>
  <dcterms:modified xsi:type="dcterms:W3CDTF">2024-01-18T10:13:28Z</dcterms:modified>
</cp:coreProperties>
</file>