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3782"/>
          <c:y val="0"/>
          <c:w val="0.252436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5624"/>
          <c:y val="0.114879"/>
          <c:w val="0.889376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v>Продажи</c:v>
          </c:tx>
          <c:spPr>
            <a:solidFill>
              <a:srgbClr val="80BC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Pt>
            <c:idx val="0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Кв. 1</c:v>
              </c:pt>
              <c:pt idx="1">
                <c:v>Кв. 2</c:v>
              </c:pt>
              <c:pt idx="2">
                <c:v>Кв. 3</c:v>
              </c:pt>
              <c:pt idx="3">
                <c:v>Кв. 4</c:v>
              </c:pt>
            </c:strLit>
          </c:cat>
          <c:val>
            <c:numLit>
              <c:ptCount val="4"/>
              <c:pt idx="0">
                <c:v>8.200000</c:v>
              </c:pt>
              <c:pt idx="1">
                <c:v>3.200000</c:v>
              </c:pt>
              <c:pt idx="2">
                <c:v>1.400000</c:v>
              </c:pt>
              <c:pt idx="3">
                <c:v>1.200000</c:v>
              </c:pt>
            </c:numLit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80474"/>
          <c:y val="0.945779"/>
          <c:w val="0.692729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9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3" name="Google Shape;17;p22" descr="Google Shape;1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"/>
            <a:ext cx="12192000" cy="41994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Google Shape;18;p22"/>
          <p:cNvSpPr txBox="1"/>
          <p:nvPr>
            <p:ph type="body" sz="quarter" idx="21"/>
          </p:nvPr>
        </p:nvSpPr>
        <p:spPr>
          <a:xfrm>
            <a:off x="620489" y="6088615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" name="Google Shape;19;p22" descr="Google Shape;19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936" y="431463"/>
            <a:ext cx="1759226" cy="39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Текст заголовка"/>
          <p:cNvSpPr txBox="1"/>
          <p:nvPr>
            <p:ph type="title"/>
          </p:nvPr>
        </p:nvSpPr>
        <p:spPr>
          <a:xfrm>
            <a:off x="628483" y="628955"/>
            <a:ext cx="807464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7" name="Уровень текста 1…"/>
          <p:cNvSpPr txBox="1"/>
          <p:nvPr>
            <p:ph type="body" sz="quarter" idx="1"/>
          </p:nvPr>
        </p:nvSpPr>
        <p:spPr>
          <a:xfrm>
            <a:off x="620489" y="3851693"/>
            <a:ext cx="5165169" cy="928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Google Shape;71;p30"/>
          <p:cNvSpPr/>
          <p:nvPr>
            <p:ph type="pic" sz="quarter" idx="21"/>
          </p:nvPr>
        </p:nvSpPr>
        <p:spPr>
          <a:xfrm>
            <a:off x="620487" y="1601151"/>
            <a:ext cx="5165170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9" name="Google Shape;72;p30"/>
          <p:cNvSpPr txBox="1"/>
          <p:nvPr>
            <p:ph type="body" sz="quarter" idx="22"/>
          </p:nvPr>
        </p:nvSpPr>
        <p:spPr>
          <a:xfrm>
            <a:off x="620489" y="5045454"/>
            <a:ext cx="5165169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20" name="Google Shape;73;p30"/>
          <p:cNvSpPr/>
          <p:nvPr>
            <p:ph type="pic" sz="quarter" idx="23"/>
          </p:nvPr>
        </p:nvSpPr>
        <p:spPr>
          <a:xfrm>
            <a:off x="6188633" y="1601151"/>
            <a:ext cx="5165169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Google Shape;74;p30"/>
          <p:cNvSpPr txBox="1"/>
          <p:nvPr>
            <p:ph type="body" sz="quarter" idx="24"/>
          </p:nvPr>
        </p:nvSpPr>
        <p:spPr>
          <a:xfrm>
            <a:off x="6188633" y="5045454"/>
            <a:ext cx="5165169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22" name="Google Shape;75;p30"/>
          <p:cNvSpPr txBox="1"/>
          <p:nvPr>
            <p:ph type="body" sz="quarter" idx="25"/>
          </p:nvPr>
        </p:nvSpPr>
        <p:spPr>
          <a:xfrm>
            <a:off x="6188633" y="3835825"/>
            <a:ext cx="5165169" cy="943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Текст заголовка"/>
          <p:cNvSpPr txBox="1"/>
          <p:nvPr>
            <p:ph type="title"/>
          </p:nvPr>
        </p:nvSpPr>
        <p:spPr>
          <a:xfrm>
            <a:off x="62048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1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5703917" cy="928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2" name="Google Shape;80;p31"/>
          <p:cNvSpPr/>
          <p:nvPr>
            <p:ph type="pic" sz="half" idx="21"/>
          </p:nvPr>
        </p:nvSpPr>
        <p:spPr>
          <a:xfrm>
            <a:off x="6749143" y="1948078"/>
            <a:ext cx="4604659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Google Shape;81;p31"/>
          <p:cNvSpPr txBox="1"/>
          <p:nvPr>
            <p:ph type="body" sz="quarter" idx="22"/>
          </p:nvPr>
        </p:nvSpPr>
        <p:spPr>
          <a:xfrm>
            <a:off x="620488" y="3308782"/>
            <a:ext cx="5703918" cy="2621844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крывающи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2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Google Shape;86;p32"/>
          <p:cNvSpPr txBox="1"/>
          <p:nvPr>
            <p:ph type="body" sz="quarter" idx="21"/>
          </p:nvPr>
        </p:nvSpPr>
        <p:spPr>
          <a:xfrm>
            <a:off x="620489" y="6088615"/>
            <a:ext cx="5921628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Google Shape;87;p32" descr="Google Shape;87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199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88;p32" descr="Google Shape;88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936" y="431463"/>
            <a:ext cx="1759226" cy="39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крывающий слайд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4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Google Shape;86;p32"/>
          <p:cNvSpPr txBox="1"/>
          <p:nvPr>
            <p:ph type="body" sz="quarter" idx="21"/>
          </p:nvPr>
        </p:nvSpPr>
        <p:spPr>
          <a:xfrm>
            <a:off x="620489" y="6088615"/>
            <a:ext cx="5921628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 (зеленый)">
    <p:bg>
      <p:bgPr>
        <a:solidFill>
          <a:srgbClr val="80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конки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 заголовка"/>
          <p:cNvSpPr txBox="1"/>
          <p:nvPr>
            <p:ph type="title"/>
          </p:nvPr>
        </p:nvSpPr>
        <p:spPr>
          <a:xfrm>
            <a:off x="83819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172" name="Google Shape;93;p34" descr="Google Shape;93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08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oogle Shape;94;p34" descr="Google Shape;94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3154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oogle Shape;95;p34" descr="Google Shape;95;p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6325" y="2082156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oogle Shape;96;p34" descr="Google Shape;96;p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33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oogle Shape;97;p34" descr="Google Shape;97;p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12941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8;p34" descr="Google Shape;98;p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36386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oogle Shape;99;p34" descr="Google Shape;99;p3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59557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oogle Shape;100;p34" descr="Google Shape;100;p3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82866" y="209458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oogle Shape;101;p34" descr="Google Shape;101;p3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3438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oogle Shape;102;p34" descr="Google Shape;102;p3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2430" y="548718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Google Shape;103;p34" descr="Google Shape;103;p3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48787" y="5622106"/>
            <a:ext cx="589425" cy="319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Google Shape;104;p34" descr="Google Shape;104;p3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63850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oogle Shape;105;p34" descr="Google Shape;105;p3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8199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06;p34" descr="Google Shape;106;p34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6167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07;p34" descr="Google Shape;107;p3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1050" y="4260803"/>
            <a:ext cx="417624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ogle Shape;108;p34" descr="Google Shape;108;p34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08626" y="4273094"/>
            <a:ext cx="589425" cy="56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109;p34" descr="Google Shape;109;p3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32102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oogle Shape;110;p34" descr="Google Shape;110;p34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016896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oogle Shape;111;p34" descr="Google Shape;111;p34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37905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112;p34" descr="Google Shape;112;p34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831948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oogle Shape;113;p34" descr="Google Shape;113;p34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025489" y="5487180"/>
            <a:ext cx="491371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114;p34" descr="Google Shape;114;p34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404138" y="5511624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Google Shape;115;p34" descr="Google Shape;115;p34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2312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oogle Shape;116;p34" descr="Google Shape;116;p34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38227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117;p34" descr="Google Shape;117;p34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265763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18;p34" descr="Google Shape;118;p34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270964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19;p34" descr="Google Shape;119;p34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750933" y="314677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oogle Shape;120;p34" descr="Google Shape;120;p34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108266" y="318364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121;p34" descr="Google Shape;121;p34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526917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Google Shape;122;p34" descr="Google Shape;122;p34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970011" y="3146770"/>
            <a:ext cx="540536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Google Shape;123;p34" descr="Google Shape;123;p34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9364219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24;p34" descr="Google Shape;124;p34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82866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конки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Текст заголовка"/>
          <p:cNvSpPr txBox="1"/>
          <p:nvPr>
            <p:ph type="title"/>
          </p:nvPr>
        </p:nvSpPr>
        <p:spPr>
          <a:xfrm>
            <a:off x="635003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212" name="Google Shape;127;p35" descr="Google Shape;127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08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128;p35" descr="Google Shape;12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3154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oogle Shape;129;p35" descr="Google Shape;129;p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6325" y="2082156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oogle Shape;130;p35" descr="Google Shape;130;p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33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oogle Shape;131;p35" descr="Google Shape;131;p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12941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132;p35" descr="Google Shape;132;p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36386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133;p35" descr="Google Shape;133;p3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59557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134;p35" descr="Google Shape;134;p3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82866" y="209458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35;p35" descr="Google Shape;135;p3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3438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36;p35" descr="Google Shape;136;p3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2430" y="548718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137;p35" descr="Google Shape;137;p3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48787" y="5622106"/>
            <a:ext cx="589425" cy="319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138;p35" descr="Google Shape;138;p35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63850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139;p35" descr="Google Shape;139;p3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8199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oogle Shape;140;p35" descr="Google Shape;140;p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6167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141;p35" descr="Google Shape;141;p35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1050" y="4260803"/>
            <a:ext cx="417624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oogle Shape;142;p35" descr="Google Shape;142;p35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08626" y="4273094"/>
            <a:ext cx="589425" cy="56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143;p35" descr="Google Shape;143;p35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32102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144;p35" descr="Google Shape;144;p3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016896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145;p35" descr="Google Shape;145;p35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37905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146;p35" descr="Google Shape;146;p35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831948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Google Shape;147;p35" descr="Google Shape;147;p3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025489" y="5487180"/>
            <a:ext cx="491371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Google Shape;148;p35" descr="Google Shape;148;p35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404138" y="5511624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Google Shape;149;p35" descr="Google Shape;149;p35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2312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oogle Shape;150;p35" descr="Google Shape;150;p35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38227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Google Shape;151;p35" descr="Google Shape;151;p35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265763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Google Shape;152;p35" descr="Google Shape;152;p35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270964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oogle Shape;153;p35" descr="Google Shape;153;p35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750933" y="314677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oogle Shape;154;p35" descr="Google Shape;154;p35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108266" y="318364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Google Shape;155;p35" descr="Google Shape;155;p35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526917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156;p35" descr="Google Shape;156;p35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970011" y="3146770"/>
            <a:ext cx="540536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oogle Shape;157;p35" descr="Google Shape;157;p35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9364219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oogle Shape;158;p35" descr="Google Shape;158;p35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82866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руговая диаграм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Текст заголовка"/>
          <p:cNvSpPr txBox="1"/>
          <p:nvPr>
            <p:ph type="title"/>
          </p:nvPr>
        </p:nvSpPr>
        <p:spPr>
          <a:xfrm>
            <a:off x="620489" y="628955"/>
            <a:ext cx="7952013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2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53" name="Google Shape;162;p36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54" name="Google Shape;163;p36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5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руговая диаграм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Текст заголовка"/>
          <p:cNvSpPr txBox="1"/>
          <p:nvPr>
            <p:ph type="title"/>
          </p:nvPr>
        </p:nvSpPr>
        <p:spPr>
          <a:xfrm>
            <a:off x="620489" y="628955"/>
            <a:ext cx="7952013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63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64" name="Google Shape;168;p37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65" name="Google Shape;169;p37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66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истограм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74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75" name="Google Shape;174;p38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76" name="Google Shape;175;p38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77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9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Google Shape;18;p22"/>
          <p:cNvSpPr txBox="1"/>
          <p:nvPr>
            <p:ph type="body" sz="quarter" idx="21"/>
          </p:nvPr>
        </p:nvSpPr>
        <p:spPr>
          <a:xfrm>
            <a:off x="620489" y="6088615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истограм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5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86" name="Google Shape;180;p39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87" name="Google Shape;181;p39"/>
          <p:cNvGraphicFramePr/>
          <p:nvPr/>
        </p:nvGraphicFramePr>
        <p:xfrm>
          <a:off x="6646523" y="2078376"/>
          <a:ext cx="4034408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88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aphicFrame>
        <p:nvGraphicFramePr>
          <p:cNvPr id="296" name="Google Shape;185;p40"/>
          <p:cNvGraphicFramePr/>
          <p:nvPr/>
        </p:nvGraphicFramePr>
        <p:xfrm>
          <a:off x="620489" y="1605189"/>
          <a:ext cx="10951000" cy="44714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t>Текст</a:t>
                      </a:r>
                      <a:r>
                        <a:rPr sz="1200"/>
                        <a:t>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97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aphicFrame>
        <p:nvGraphicFramePr>
          <p:cNvPr id="305" name="Google Shape;189;p41"/>
          <p:cNvGraphicFramePr/>
          <p:nvPr/>
        </p:nvGraphicFramePr>
        <p:xfrm>
          <a:off x="620489" y="1605189"/>
          <a:ext cx="10951000" cy="44714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t>Текст</a:t>
                      </a:r>
                      <a:r>
                        <a:rPr sz="1200"/>
                        <a:t>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06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хе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14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хе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22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 (сини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2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5703917" cy="928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" name="Google Shape;25;p24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" name="Google Shape;26;p24"/>
          <p:cNvSpPr txBox="1"/>
          <p:nvPr>
            <p:ph type="body" sz="quarter" idx="22"/>
          </p:nvPr>
        </p:nvSpPr>
        <p:spPr>
          <a:xfrm>
            <a:off x="620487" y="3308782"/>
            <a:ext cx="5703918" cy="2621844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зеленый)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9;p25"/>
          <p:cNvSpPr/>
          <p:nvPr>
            <p:ph type="pic" idx="21"/>
          </p:nvPr>
        </p:nvSpPr>
        <p:spPr>
          <a:xfrm>
            <a:off x="6734630" y="0"/>
            <a:ext cx="545737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Google Shape;30;p25"/>
          <p:cNvSpPr/>
          <p:nvPr/>
        </p:nvSpPr>
        <p:spPr>
          <a:xfrm>
            <a:off x="-2" y="1719130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Google Shape;31;p25"/>
          <p:cNvSpPr/>
          <p:nvPr/>
        </p:nvSpPr>
        <p:spPr>
          <a:xfrm>
            <a:off x="-2" y="1719130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620489" y="628955"/>
            <a:ext cx="5703917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6724651" cy="92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Google Shape;34;p25"/>
          <p:cNvSpPr txBox="1"/>
          <p:nvPr>
            <p:ph type="body" sz="quarter" idx="22"/>
          </p:nvPr>
        </p:nvSpPr>
        <p:spPr>
          <a:xfrm>
            <a:off x="620488" y="4700454"/>
            <a:ext cx="5703918" cy="1230171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58" name="Google Shape;35;p25"/>
          <p:cNvSpPr txBox="1"/>
          <p:nvPr>
            <p:ph type="body" sz="quarter" idx="23"/>
          </p:nvPr>
        </p:nvSpPr>
        <p:spPr>
          <a:xfrm>
            <a:off x="620489" y="3305175"/>
            <a:ext cx="5703890" cy="1085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синий)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8;p26"/>
          <p:cNvSpPr/>
          <p:nvPr>
            <p:ph type="pic" idx="21"/>
          </p:nvPr>
        </p:nvSpPr>
        <p:spPr>
          <a:xfrm>
            <a:off x="6734630" y="0"/>
            <a:ext cx="545737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" name="Текст заголовка"/>
          <p:cNvSpPr txBox="1"/>
          <p:nvPr>
            <p:ph type="title"/>
          </p:nvPr>
        </p:nvSpPr>
        <p:spPr>
          <a:xfrm>
            <a:off x="620489" y="628955"/>
            <a:ext cx="5703917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8" name="Уровень текста 1…"/>
          <p:cNvSpPr txBox="1"/>
          <p:nvPr>
            <p:ph type="body" sz="quarter" idx="1"/>
          </p:nvPr>
        </p:nvSpPr>
        <p:spPr>
          <a:xfrm>
            <a:off x="620489" y="4700454"/>
            <a:ext cx="5703917" cy="1230171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Google Shape;41;p26"/>
          <p:cNvSpPr txBox="1"/>
          <p:nvPr>
            <p:ph type="body" sz="quarter" idx="22"/>
          </p:nvPr>
        </p:nvSpPr>
        <p:spPr>
          <a:xfrm>
            <a:off x="620489" y="3305175"/>
            <a:ext cx="5703890" cy="1085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Google Shape;43;p26"/>
          <p:cNvSpPr/>
          <p:nvPr/>
        </p:nvSpPr>
        <p:spPr>
          <a:xfrm>
            <a:off x="-1" y="1733551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+подзаголовок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9" name="Google Shape;47;p27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" name="Уровень текста 1…"/>
          <p:cNvSpPr txBox="1"/>
          <p:nvPr>
            <p:ph type="body" sz="quarter" idx="1"/>
          </p:nvPr>
        </p:nvSpPr>
        <p:spPr>
          <a:xfrm>
            <a:off x="620489" y="3981796"/>
            <a:ext cx="5703917" cy="1948830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Google Shape;49;p27"/>
          <p:cNvSpPr txBox="1"/>
          <p:nvPr>
            <p:ph type="body" sz="quarter" idx="22"/>
          </p:nvPr>
        </p:nvSpPr>
        <p:spPr>
          <a:xfrm>
            <a:off x="620489" y="2602639"/>
            <a:ext cx="5703890" cy="10858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Google Shape;50;p27"/>
          <p:cNvSpPr txBox="1"/>
          <p:nvPr>
            <p:ph type="body" sz="quarter" idx="23"/>
          </p:nvPr>
        </p:nvSpPr>
        <p:spPr>
          <a:xfrm>
            <a:off x="620489" y="1379425"/>
            <a:ext cx="5703890" cy="108585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80BC00"/>
                </a:solidFill>
              </a:defRPr>
            </a:pPr>
          </a:p>
        </p:txBody>
      </p:sp>
      <p:sp>
        <p:nvSpPr>
          <p:cNvPr id="83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+подзаголовок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1" name="Google Shape;54;p28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620489" y="3981796"/>
            <a:ext cx="5703917" cy="1948830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56;p28"/>
          <p:cNvSpPr txBox="1"/>
          <p:nvPr>
            <p:ph type="body" sz="quarter" idx="22"/>
          </p:nvPr>
        </p:nvSpPr>
        <p:spPr>
          <a:xfrm>
            <a:off x="620489" y="2602639"/>
            <a:ext cx="5703890" cy="10858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Google Shape;57;p28"/>
          <p:cNvSpPr txBox="1"/>
          <p:nvPr>
            <p:ph type="body" sz="quarter" idx="23"/>
          </p:nvPr>
        </p:nvSpPr>
        <p:spPr>
          <a:xfrm>
            <a:off x="620489" y="1379425"/>
            <a:ext cx="5703890" cy="108585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80BC00"/>
                </a:solidFill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xfrm>
            <a:off x="62048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quarter" idx="1"/>
          </p:nvPr>
        </p:nvSpPr>
        <p:spPr>
          <a:xfrm>
            <a:off x="620489" y="3851693"/>
            <a:ext cx="5161544" cy="928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62;p29"/>
          <p:cNvSpPr/>
          <p:nvPr>
            <p:ph type="pic" sz="quarter" idx="21"/>
          </p:nvPr>
        </p:nvSpPr>
        <p:spPr>
          <a:xfrm>
            <a:off x="620487" y="1601151"/>
            <a:ext cx="5161545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Google Shape;63;p29"/>
          <p:cNvSpPr txBox="1"/>
          <p:nvPr>
            <p:ph type="body" sz="quarter" idx="22"/>
          </p:nvPr>
        </p:nvSpPr>
        <p:spPr>
          <a:xfrm>
            <a:off x="620488" y="5045454"/>
            <a:ext cx="5161545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06" name="Google Shape;64;p29"/>
          <p:cNvSpPr/>
          <p:nvPr>
            <p:ph type="pic" sz="quarter" idx="23"/>
          </p:nvPr>
        </p:nvSpPr>
        <p:spPr>
          <a:xfrm>
            <a:off x="6200990" y="1601151"/>
            <a:ext cx="5167326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Google Shape;65;p29"/>
          <p:cNvSpPr txBox="1"/>
          <p:nvPr>
            <p:ph type="body" sz="quarter" idx="24"/>
          </p:nvPr>
        </p:nvSpPr>
        <p:spPr>
          <a:xfrm>
            <a:off x="6206771" y="5045454"/>
            <a:ext cx="5161546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08" name="Google Shape;66;p29"/>
          <p:cNvSpPr txBox="1"/>
          <p:nvPr>
            <p:ph type="body" sz="quarter" idx="25"/>
          </p:nvPr>
        </p:nvSpPr>
        <p:spPr>
          <a:xfrm>
            <a:off x="6206771" y="3835825"/>
            <a:ext cx="5161545" cy="943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1850" y="2834639"/>
            <a:ext cx="10515600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22860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22860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60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201;p1"/>
          <p:cNvSpPr txBox="1"/>
          <p:nvPr>
            <p:ph type="title"/>
          </p:nvPr>
        </p:nvSpPr>
        <p:spPr>
          <a:xfrm>
            <a:off x="649941" y="4431436"/>
            <a:ext cx="9162144" cy="589425"/>
          </a:xfrm>
          <a:prstGeom prst="rect">
            <a:avLst/>
          </a:prstGeom>
        </p:spPr>
        <p:txBody>
          <a:bodyPr/>
          <a:lstStyle>
            <a:lvl1pPr defTabSz="822959">
              <a:defRPr b="1" sz="2880"/>
            </a:lvl1pPr>
          </a:lstStyle>
          <a:p>
            <a:pPr/>
            <a:r>
              <a:t>Разработка веб-приложения для обмена фотографиями</a:t>
            </a:r>
          </a:p>
        </p:txBody>
      </p:sp>
      <p:sp>
        <p:nvSpPr>
          <p:cNvPr id="332" name="Google Shape;202;p1"/>
          <p:cNvSpPr txBox="1"/>
          <p:nvPr>
            <p:ph type="body" sz="quarter" idx="1"/>
          </p:nvPr>
        </p:nvSpPr>
        <p:spPr>
          <a:xfrm>
            <a:off x="7440628" y="6111707"/>
            <a:ext cx="4562706" cy="33792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b="1"/>
            </a:pPr>
            <a:r>
              <a:t>Выполнила: </a:t>
            </a:r>
            <a:r>
              <a:rPr b="0"/>
              <a:t>Сидоркина Марина Николаевна</a:t>
            </a:r>
          </a:p>
        </p:txBody>
      </p:sp>
      <p:pic>
        <p:nvPicPr>
          <p:cNvPr id="333" name="Google Shape;203;p1" descr="Google Shape;203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6" y="17491"/>
            <a:ext cx="12196991" cy="4201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Google Shape;204;p1" descr="Google Shape;20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454" y="438012"/>
            <a:ext cx="1930971" cy="434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Цель работы - разработать  веб-приложение, представляющее собой аналог социальной сети для обмена фотографиями с возможностью авторизации пользователя, регистрации нового пользователя, личным кабинетом с функцией редактирования, а также возможностью прос"/>
          <p:cNvSpPr txBox="1"/>
          <p:nvPr/>
        </p:nvSpPr>
        <p:spPr>
          <a:xfrm>
            <a:off x="381000" y="825229"/>
            <a:ext cx="11430000" cy="51948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  <a:defRPr sz="1700"/>
            </a:pPr>
            <a:r>
              <a:rPr b="1">
                <a:solidFill>
                  <a:schemeClr val="accent6">
                    <a:lumOff val="-956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 рабо</a:t>
            </a:r>
            <a:r>
              <a:rPr b="1">
                <a:solidFill>
                  <a:srgbClr val="6DA11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ты</a:t>
            </a:r>
            <a:r>
              <a:t> - разработать  веб-приложение, представляющее собой аналог социальной сети для обмена фотографиями с возможностью авторизации пользователя, регистрации нового пользователя, личным кабинетом с функцией редактирования, а также возможностью просматривать списки и подробную информацию о пользователях и постах с фотографиями.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Для достижения указанной цели были поставлены следующие </a:t>
            </a:r>
            <a:r>
              <a:rPr b="1">
                <a:solidFill>
                  <a:schemeClr val="accent6">
                    <a:lumOff val="-956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</a:t>
            </a:r>
            <a:r>
              <a:t>:</a:t>
            </a:r>
          </a:p>
          <a:p>
            <a:pPr>
              <a:defRPr sz="1700"/>
            </a:pP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Изучить и выбрать технологии для разработки веб-приложения.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Разработать адаптивную клиентскую часть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Разработать серверную часть приложения для взаимодействия со сторонним API.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Предусмотреть возможность переключения языка просмотра (русский, английский).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Предусмотреть возможность переключения цветовой темы сайта.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Провести тестирование серверной части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Провести тестирование клиентской части приложения.</a:t>
            </a:r>
          </a:p>
        </p:txBody>
      </p:sp>
      <p:pic>
        <p:nvPicPr>
          <p:cNvPr id="338" name="Google Shape;212;g1057795b482_0_0" descr="Google Shape;212;g1057795b482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Для реализации клиентской части приложения выбраны следующие технологии:…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клиентской части приложения выбраны следующие технологии:</a:t>
            </a:r>
          </a:p>
          <a:p>
            <a:pPr marL="228600" indent="-228600">
              <a:lnSpc>
                <a:spcPct val="12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React</a:t>
            </a:r>
            <a:endParaRPr b="1"/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 </a:t>
            </a:r>
            <a:r>
              <a:t>Повышение производительности благодаря Virtual DOM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Увеличения скорости разработки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Переиспользуемость кода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Redux, Redux-Thunk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Управление состоянием данных и состоянием интерфейса</a:t>
            </a:r>
          </a:p>
          <a:p>
            <a:pPr lvl="3"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TypeScript</a:t>
            </a:r>
          </a:p>
          <a:p>
            <a:pPr lvl="4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Типизация предотвращает случайное или неправильное использование данных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Axios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Упрощение создания запросов и обработки ошибок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Автоматическое преобразование данных JSON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i18next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Быстрый и простой способ локализации приложений на React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Ant Design</a:t>
            </a:r>
            <a:r>
              <a:t> 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Готовые элементы пользовательского интерфейса с высоким качеством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SCSS, CSS Modules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Дополнительные возможности для упрощения стилизации компонентов</a:t>
            </a:r>
          </a:p>
        </p:txBody>
      </p:sp>
      <p:pic>
        <p:nvPicPr>
          <p:cNvPr id="341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Для реализации серверной части приложения выбраны следующие технологии:…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серверной части приложения выбраны следующие технологии:</a:t>
            </a:r>
          </a:p>
          <a:p>
            <a:pPr marL="228600" indent="-228600">
              <a:lnSpc>
                <a:spcPct val="12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Express</a:t>
            </a:r>
            <a:endParaRPr b="1"/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 </a:t>
            </a:r>
            <a:r>
              <a:t>Быстрая разработка на стороне сервера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Хорошо задокументирован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Стабильность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Axios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Упрощение создания запросов и обработки ошибок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Автоматическое преобразование данных JSON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simple</a:t>
            </a:r>
            <a:r>
              <a:rPr b="0">
                <a:solidFill>
                  <a:srgbClr val="4D5156"/>
                </a:solidFill>
              </a:rPr>
              <a:t>-</a:t>
            </a:r>
            <a:r>
              <a:t>node</a:t>
            </a:r>
            <a:r>
              <a:rPr b="0">
                <a:solidFill>
                  <a:srgbClr val="4D5156"/>
                </a:solidFill>
              </a:rPr>
              <a:t>-</a:t>
            </a:r>
            <a:r>
              <a:t>logger</a:t>
            </a:r>
          </a:p>
          <a:p>
            <a:pPr lvl="1" marL="487947" indent="-170447">
              <a:lnSpc>
                <a:spcPct val="120000"/>
              </a:lnSpc>
              <a:spcBef>
                <a:spcPts val="2700"/>
              </a:spcBef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Простой регистратор событий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тестирования выбраны следующие технологии:</a:t>
            </a:r>
          </a:p>
          <a:p>
            <a:pPr marL="228600" indent="-228600">
              <a:lnSpc>
                <a:spcPct val="15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Jest</a:t>
            </a:r>
            <a:endParaRPr b="1"/>
          </a:p>
          <a:p>
            <a:pPr lvl="1" marL="228600" indent="-228600">
              <a:lnSpc>
                <a:spcPct val="15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Enzyme</a:t>
            </a:r>
          </a:p>
        </p:txBody>
      </p:sp>
      <p:sp>
        <p:nvSpPr>
          <p:cNvPr id="345" name="4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6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В результате работы были решены следующие задачи:…"/>
          <p:cNvSpPr txBox="1"/>
          <p:nvPr/>
        </p:nvSpPr>
        <p:spPr>
          <a:xfrm>
            <a:off x="381000" y="825229"/>
            <a:ext cx="11430000" cy="36512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</a:p>
          <a:p>
            <a:pPr>
              <a:defRPr b="1" sz="1700" u="sng">
                <a:solidFill>
                  <a:schemeClr val="accent6">
                    <a:lumOff val="-9568"/>
                  </a:schemeClr>
                </a:solidFill>
              </a:defRPr>
            </a:pPr>
            <a:r>
              <a:t>В результате работы были решены следующие задачи:</a:t>
            </a:r>
          </a:p>
          <a:p>
            <a:pPr>
              <a:defRPr sz="1700"/>
            </a:pP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Изучены и выбраны технологии для разработки веб-приложения.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Разработана адаптивная клиентская часть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Разработана серверная часть приложения для взаимодействия со сторонним API.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Предусмотрена возможность переключения языка просмотра (русский, английский).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Предусмотрена возможность переключения цветовой темы сайта.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Проведено тестирование серверной части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Проведено тестирование клиентской части приложения.</a:t>
            </a:r>
          </a:p>
        </p:txBody>
      </p:sp>
      <p:pic>
        <p:nvPicPr>
          <p:cNvPr id="349" name="Google Shape;212;g1057795b482_0_0" descr="Google Shape;212;g1057795b482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463;p20"/>
          <p:cNvSpPr txBox="1"/>
          <p:nvPr>
            <p:ph type="body" sz="quarter" idx="1"/>
          </p:nvPr>
        </p:nvSpPr>
        <p:spPr>
          <a:xfrm>
            <a:off x="9933016" y="6210986"/>
            <a:ext cx="1930971" cy="33792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Декабрь 2021 года</a:t>
            </a:r>
          </a:p>
        </p:txBody>
      </p:sp>
      <p:sp>
        <p:nvSpPr>
          <p:cNvPr id="353" name="Google Shape;465;p20"/>
          <p:cNvSpPr/>
          <p:nvPr/>
        </p:nvSpPr>
        <p:spPr>
          <a:xfrm>
            <a:off x="9409042" y="4683228"/>
            <a:ext cx="2199862" cy="5894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54" name="Google Shape;466;p20" descr="Google Shape;46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7" y="4238"/>
            <a:ext cx="12196990" cy="4201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oogle Shape;467;p20" descr="Google Shape;467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706" y="424760"/>
            <a:ext cx="1930971" cy="434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U">
  <a:themeElements>
    <a:clrScheme name="I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U">
  <a:themeElements>
    <a:clrScheme name="I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