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Average"/>
      <p:regular r:id="rId26"/>
    </p:embeddedFont>
    <p:embeddedFont>
      <p:font typeface="Oswald SemiBold"/>
      <p:regular r:id="rId27"/>
      <p:bold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font" Target="fonts/Roboto-boldItalic.fntdata"/><Relationship Id="rId28" Type="http://schemas.openxmlformats.org/officeDocument/2006/relationships/font" Target="fonts/OswaldSemiBold-bold.fntdata"/><Relationship Id="rId27" Type="http://schemas.openxmlformats.org/officeDocument/2006/relationships/font" Target="fonts/Oswald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fc3b59aa6_0_1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fc3b59aa6_0_1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fc3b59aa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fc3b59aa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fc3b59aa6_0_1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fc3b59aa6_0_1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fc3b59aa6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fc3b59aa6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fc3b59aa6_0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fc3b59aa6_0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fc3b59aa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fc3b59aa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fc3b59aa6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fc3b59aa6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fc3b59aa6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fc3b59aa6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fc3b59aa6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fc3b59aa6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fc3b59aa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fc3b59aa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fc3b59aa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fc3b59aa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fc3b59aa6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fc3b59aa6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fc3b59aa6_0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fc3b59aa6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1480875"/>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
                <a:solidFill>
                  <a:srgbClr val="FFFFFF"/>
                </a:solidFill>
              </a:rPr>
              <a:t>BARCELONA AIRBNB LISTINGS ANALYSIS</a:t>
            </a:r>
            <a:endParaRPr b="1">
              <a:solidFill>
                <a:srgbClr val="FFFFFF"/>
              </a:solidFill>
            </a:endParaRPr>
          </a:p>
          <a:p>
            <a:pPr indent="0" lvl="0" marL="0" rtl="0" algn="ctr">
              <a:spcBef>
                <a:spcPts val="0"/>
              </a:spcBef>
              <a:spcAft>
                <a:spcPts val="0"/>
              </a:spcAft>
              <a:buNone/>
            </a:pPr>
            <a:r>
              <a:t/>
            </a:r>
            <a:endParaRPr/>
          </a:p>
        </p:txBody>
      </p:sp>
      <p:pic>
        <p:nvPicPr>
          <p:cNvPr id="60" name="Google Shape;60;p13"/>
          <p:cNvPicPr preferRelativeResize="0"/>
          <p:nvPr/>
        </p:nvPicPr>
        <p:blipFill>
          <a:blip r:embed="rId3">
            <a:alphaModFix/>
          </a:blip>
          <a:stretch>
            <a:fillRect/>
          </a:stretch>
        </p:blipFill>
        <p:spPr>
          <a:xfrm>
            <a:off x="3762750" y="3210973"/>
            <a:ext cx="1618500" cy="1618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sz="2911">
                <a:latin typeface="Oswald"/>
                <a:ea typeface="Oswald"/>
                <a:cs typeface="Oswald"/>
                <a:sym typeface="Oswald"/>
              </a:rPr>
              <a:t>PRICES &amp; AREAS ANALYSIS</a:t>
            </a:r>
            <a:endParaRPr b="1" sz="2911">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sp>
        <p:nvSpPr>
          <p:cNvPr id="146" name="Google Shape;146;p22"/>
          <p:cNvSpPr txBox="1"/>
          <p:nvPr>
            <p:ph type="title"/>
          </p:nvPr>
        </p:nvSpPr>
        <p:spPr>
          <a:xfrm>
            <a:off x="414325" y="11118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sz="2022">
                <a:latin typeface="Oswald"/>
                <a:ea typeface="Oswald"/>
                <a:cs typeface="Oswald"/>
                <a:sym typeface="Oswald"/>
              </a:rPr>
              <a:t>How different attributes correlate to the price</a:t>
            </a:r>
            <a:endParaRPr sz="1911">
              <a:latin typeface="Oswald SemiBold"/>
              <a:ea typeface="Oswald SemiBold"/>
              <a:cs typeface="Oswald SemiBold"/>
              <a:sym typeface="Oswald SemiBold"/>
            </a:endParaRPr>
          </a:p>
          <a:p>
            <a:pPr indent="0" lvl="0" marL="0" rtl="0" algn="l">
              <a:spcBef>
                <a:spcPts val="0"/>
              </a:spcBef>
              <a:spcAft>
                <a:spcPts val="0"/>
              </a:spcAft>
              <a:buNone/>
            </a:pPr>
            <a:r>
              <a:t/>
            </a:r>
            <a:endParaRPr>
              <a:latin typeface="Roboto"/>
              <a:ea typeface="Roboto"/>
              <a:cs typeface="Roboto"/>
              <a:sym typeface="Roboto"/>
            </a:endParaRPr>
          </a:p>
        </p:txBody>
      </p:sp>
      <p:pic>
        <p:nvPicPr>
          <p:cNvPr id="147" name="Google Shape;147;p22"/>
          <p:cNvPicPr preferRelativeResize="0"/>
          <p:nvPr/>
        </p:nvPicPr>
        <p:blipFill>
          <a:blip r:embed="rId3">
            <a:alphaModFix/>
          </a:blip>
          <a:stretch>
            <a:fillRect/>
          </a:stretch>
        </p:blipFill>
        <p:spPr>
          <a:xfrm>
            <a:off x="1995700" y="1111797"/>
            <a:ext cx="395950" cy="395950"/>
          </a:xfrm>
          <a:prstGeom prst="rect">
            <a:avLst/>
          </a:prstGeom>
          <a:noFill/>
          <a:ln>
            <a:noFill/>
          </a:ln>
        </p:spPr>
      </p:pic>
      <p:pic>
        <p:nvPicPr>
          <p:cNvPr id="148" name="Google Shape;148;p22"/>
          <p:cNvPicPr preferRelativeResize="0"/>
          <p:nvPr/>
        </p:nvPicPr>
        <p:blipFill>
          <a:blip r:embed="rId3">
            <a:alphaModFix/>
          </a:blip>
          <a:stretch>
            <a:fillRect/>
          </a:stretch>
        </p:blipFill>
        <p:spPr>
          <a:xfrm>
            <a:off x="6893375" y="1111797"/>
            <a:ext cx="395950" cy="395950"/>
          </a:xfrm>
          <a:prstGeom prst="rect">
            <a:avLst/>
          </a:prstGeom>
          <a:noFill/>
          <a:ln>
            <a:noFill/>
          </a:ln>
        </p:spPr>
      </p:pic>
      <p:pic>
        <p:nvPicPr>
          <p:cNvPr id="149" name="Google Shape;149;p22"/>
          <p:cNvPicPr preferRelativeResize="0"/>
          <p:nvPr/>
        </p:nvPicPr>
        <p:blipFill>
          <a:blip r:embed="rId4">
            <a:alphaModFix/>
          </a:blip>
          <a:stretch>
            <a:fillRect/>
          </a:stretch>
        </p:blipFill>
        <p:spPr>
          <a:xfrm>
            <a:off x="311700" y="1957850"/>
            <a:ext cx="3821449" cy="2530175"/>
          </a:xfrm>
          <a:prstGeom prst="rect">
            <a:avLst/>
          </a:prstGeom>
          <a:noFill/>
          <a:ln>
            <a:noFill/>
          </a:ln>
        </p:spPr>
      </p:pic>
      <p:pic>
        <p:nvPicPr>
          <p:cNvPr id="150" name="Google Shape;150;p22"/>
          <p:cNvPicPr preferRelativeResize="0"/>
          <p:nvPr/>
        </p:nvPicPr>
        <p:blipFill>
          <a:blip r:embed="rId5">
            <a:alphaModFix/>
          </a:blip>
          <a:stretch>
            <a:fillRect/>
          </a:stretch>
        </p:blipFill>
        <p:spPr>
          <a:xfrm>
            <a:off x="4973156" y="1999625"/>
            <a:ext cx="3699294" cy="2530175"/>
          </a:xfrm>
          <a:prstGeom prst="rect">
            <a:avLst/>
          </a:prstGeom>
          <a:noFill/>
          <a:ln>
            <a:noFill/>
          </a:ln>
        </p:spPr>
      </p:pic>
      <p:sp>
        <p:nvSpPr>
          <p:cNvPr id="151" name="Google Shape;151;p22"/>
          <p:cNvSpPr txBox="1"/>
          <p:nvPr/>
        </p:nvSpPr>
        <p:spPr>
          <a:xfrm>
            <a:off x="76625" y="4691200"/>
            <a:ext cx="73476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accent3"/>
                </a:solidFill>
                <a:latin typeface="Average"/>
                <a:ea typeface="Average"/>
                <a:cs typeface="Average"/>
                <a:sym typeface="Average"/>
              </a:rPr>
              <a:t>**Graph shows price up to  1000€ and 500€ just to avoid outliers.</a:t>
            </a:r>
            <a:endParaRPr sz="1800">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3"/>
          <p:cNvPicPr preferRelativeResize="0"/>
          <p:nvPr/>
        </p:nvPicPr>
        <p:blipFill>
          <a:blip r:embed="rId3">
            <a:alphaModFix/>
          </a:blip>
          <a:stretch>
            <a:fillRect/>
          </a:stretch>
        </p:blipFill>
        <p:spPr>
          <a:xfrm>
            <a:off x="153000" y="530875"/>
            <a:ext cx="8912299" cy="4369450"/>
          </a:xfrm>
          <a:prstGeom prst="rect">
            <a:avLst/>
          </a:prstGeom>
          <a:noFill/>
          <a:ln>
            <a:noFill/>
          </a:ln>
        </p:spPr>
      </p:pic>
      <p:pic>
        <p:nvPicPr>
          <p:cNvPr id="157" name="Google Shape;157;p23"/>
          <p:cNvPicPr preferRelativeResize="0"/>
          <p:nvPr/>
        </p:nvPicPr>
        <p:blipFill>
          <a:blip r:embed="rId4">
            <a:alphaModFix/>
          </a:blip>
          <a:stretch>
            <a:fillRect/>
          </a:stretch>
        </p:blipFill>
        <p:spPr>
          <a:xfrm>
            <a:off x="286125" y="4156025"/>
            <a:ext cx="1797475" cy="574775"/>
          </a:xfrm>
          <a:prstGeom prst="rect">
            <a:avLst/>
          </a:prstGeom>
          <a:noFill/>
          <a:ln>
            <a:noFill/>
          </a:ln>
        </p:spPr>
      </p:pic>
      <p:sp>
        <p:nvSpPr>
          <p:cNvPr id="158" name="Google Shape;158;p23"/>
          <p:cNvSpPr txBox="1"/>
          <p:nvPr/>
        </p:nvSpPr>
        <p:spPr>
          <a:xfrm>
            <a:off x="1057250" y="964875"/>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181€</a:t>
            </a:r>
            <a:endParaRPr b="1" sz="1100">
              <a:solidFill>
                <a:schemeClr val="lt2"/>
              </a:solidFill>
            </a:endParaRPr>
          </a:p>
        </p:txBody>
      </p:sp>
      <p:sp>
        <p:nvSpPr>
          <p:cNvPr id="159" name="Google Shape;159;p23"/>
          <p:cNvSpPr txBox="1"/>
          <p:nvPr/>
        </p:nvSpPr>
        <p:spPr>
          <a:xfrm>
            <a:off x="1808800" y="1330425"/>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148€</a:t>
            </a:r>
            <a:endParaRPr b="1" sz="1100">
              <a:solidFill>
                <a:schemeClr val="lt2"/>
              </a:solidFill>
            </a:endParaRPr>
          </a:p>
        </p:txBody>
      </p:sp>
      <p:sp>
        <p:nvSpPr>
          <p:cNvPr id="160" name="Google Shape;160;p23"/>
          <p:cNvSpPr txBox="1"/>
          <p:nvPr/>
        </p:nvSpPr>
        <p:spPr>
          <a:xfrm>
            <a:off x="2575925" y="1600775"/>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129€</a:t>
            </a:r>
            <a:endParaRPr b="1" sz="1100">
              <a:solidFill>
                <a:schemeClr val="lt2"/>
              </a:solidFill>
            </a:endParaRPr>
          </a:p>
        </p:txBody>
      </p:sp>
      <p:sp>
        <p:nvSpPr>
          <p:cNvPr id="161" name="Google Shape;161;p23"/>
          <p:cNvSpPr txBox="1"/>
          <p:nvPr/>
        </p:nvSpPr>
        <p:spPr>
          <a:xfrm>
            <a:off x="3335275" y="180765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120€</a:t>
            </a:r>
            <a:endParaRPr b="1" sz="1100">
              <a:solidFill>
                <a:schemeClr val="lt2"/>
              </a:solidFill>
            </a:endParaRPr>
          </a:p>
        </p:txBody>
      </p:sp>
      <p:sp>
        <p:nvSpPr>
          <p:cNvPr id="162" name="Google Shape;162;p23"/>
          <p:cNvSpPr txBox="1"/>
          <p:nvPr/>
        </p:nvSpPr>
        <p:spPr>
          <a:xfrm>
            <a:off x="4919450" y="209535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93</a:t>
            </a:r>
            <a:r>
              <a:rPr b="1" lang="es" sz="1100">
                <a:solidFill>
                  <a:schemeClr val="lt1"/>
                </a:solidFill>
              </a:rPr>
              <a:t>€</a:t>
            </a:r>
            <a:endParaRPr b="1" sz="1100">
              <a:solidFill>
                <a:schemeClr val="lt2"/>
              </a:solidFill>
            </a:endParaRPr>
          </a:p>
        </p:txBody>
      </p:sp>
      <p:sp>
        <p:nvSpPr>
          <p:cNvPr id="163" name="Google Shape;163;p23"/>
          <p:cNvSpPr txBox="1"/>
          <p:nvPr/>
        </p:nvSpPr>
        <p:spPr>
          <a:xfrm>
            <a:off x="4100125" y="202685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100€</a:t>
            </a:r>
            <a:endParaRPr b="1" sz="1100">
              <a:solidFill>
                <a:schemeClr val="lt2"/>
              </a:solidFill>
            </a:endParaRPr>
          </a:p>
        </p:txBody>
      </p:sp>
      <p:sp>
        <p:nvSpPr>
          <p:cNvPr id="164" name="Google Shape;164;p23"/>
          <p:cNvSpPr txBox="1"/>
          <p:nvPr/>
        </p:nvSpPr>
        <p:spPr>
          <a:xfrm>
            <a:off x="5678813" y="220105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85</a:t>
            </a:r>
            <a:r>
              <a:rPr b="1" lang="es" sz="1100">
                <a:solidFill>
                  <a:schemeClr val="lt1"/>
                </a:solidFill>
              </a:rPr>
              <a:t>€</a:t>
            </a:r>
            <a:endParaRPr b="1" sz="1100">
              <a:solidFill>
                <a:schemeClr val="lt2"/>
              </a:solidFill>
            </a:endParaRPr>
          </a:p>
        </p:txBody>
      </p:sp>
      <p:sp>
        <p:nvSpPr>
          <p:cNvPr id="165" name="Google Shape;165;p23"/>
          <p:cNvSpPr txBox="1"/>
          <p:nvPr/>
        </p:nvSpPr>
        <p:spPr>
          <a:xfrm>
            <a:off x="6438175" y="231455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78</a:t>
            </a:r>
            <a:r>
              <a:rPr b="1" lang="es" sz="1100">
                <a:solidFill>
                  <a:schemeClr val="lt1"/>
                </a:solidFill>
              </a:rPr>
              <a:t>€</a:t>
            </a:r>
            <a:endParaRPr b="1" sz="1100">
              <a:solidFill>
                <a:schemeClr val="lt2"/>
              </a:solidFill>
            </a:endParaRPr>
          </a:p>
        </p:txBody>
      </p:sp>
      <p:sp>
        <p:nvSpPr>
          <p:cNvPr id="166" name="Google Shape;166;p23"/>
          <p:cNvSpPr txBox="1"/>
          <p:nvPr/>
        </p:nvSpPr>
        <p:spPr>
          <a:xfrm>
            <a:off x="7197513" y="242790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74€</a:t>
            </a:r>
            <a:endParaRPr b="1" sz="1100">
              <a:solidFill>
                <a:schemeClr val="lt2"/>
              </a:solidFill>
            </a:endParaRPr>
          </a:p>
        </p:txBody>
      </p:sp>
      <p:sp>
        <p:nvSpPr>
          <p:cNvPr id="167" name="Google Shape;167;p23"/>
          <p:cNvSpPr txBox="1"/>
          <p:nvPr/>
        </p:nvSpPr>
        <p:spPr>
          <a:xfrm>
            <a:off x="7956875" y="257175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65</a:t>
            </a:r>
            <a:r>
              <a:rPr b="1" lang="es" sz="1100">
                <a:solidFill>
                  <a:schemeClr val="lt1"/>
                </a:solidFill>
              </a:rPr>
              <a:t>€</a:t>
            </a:r>
            <a:endParaRPr b="1" sz="1100">
              <a:solidFill>
                <a:schemeClr val="lt2"/>
              </a:solidFill>
            </a:endParaRPr>
          </a:p>
        </p:txBody>
      </p:sp>
      <p:sp>
        <p:nvSpPr>
          <p:cNvPr id="168" name="Google Shape;168;p23"/>
          <p:cNvSpPr txBox="1"/>
          <p:nvPr/>
        </p:nvSpPr>
        <p:spPr>
          <a:xfrm>
            <a:off x="1394488" y="308580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34%</a:t>
            </a:r>
            <a:endParaRPr b="1" sz="1100">
              <a:solidFill>
                <a:schemeClr val="lt2"/>
              </a:solidFill>
            </a:endParaRPr>
          </a:p>
        </p:txBody>
      </p:sp>
      <p:sp>
        <p:nvSpPr>
          <p:cNvPr id="169" name="Google Shape;169;p23"/>
          <p:cNvSpPr txBox="1"/>
          <p:nvPr/>
        </p:nvSpPr>
        <p:spPr>
          <a:xfrm>
            <a:off x="3694450" y="308580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4%</a:t>
            </a:r>
            <a:endParaRPr b="1" sz="1100">
              <a:solidFill>
                <a:schemeClr val="lt2"/>
              </a:solidFill>
            </a:endParaRPr>
          </a:p>
        </p:txBody>
      </p:sp>
      <p:sp>
        <p:nvSpPr>
          <p:cNvPr id="170" name="Google Shape;170;p23"/>
          <p:cNvSpPr txBox="1"/>
          <p:nvPr/>
        </p:nvSpPr>
        <p:spPr>
          <a:xfrm>
            <a:off x="2208700" y="3085800"/>
            <a:ext cx="4194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9%</a:t>
            </a:r>
            <a:endParaRPr b="1" sz="1100">
              <a:solidFill>
                <a:schemeClr val="lt2"/>
              </a:solidFill>
            </a:endParaRPr>
          </a:p>
        </p:txBody>
      </p:sp>
      <p:sp>
        <p:nvSpPr>
          <p:cNvPr id="171" name="Google Shape;171;p23"/>
          <p:cNvSpPr txBox="1"/>
          <p:nvPr/>
        </p:nvSpPr>
        <p:spPr>
          <a:xfrm>
            <a:off x="5999200" y="308580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23%</a:t>
            </a:r>
            <a:endParaRPr b="1" sz="1100">
              <a:solidFill>
                <a:schemeClr val="lt2"/>
              </a:solidFill>
            </a:endParaRPr>
          </a:p>
        </p:txBody>
      </p:sp>
      <p:sp>
        <p:nvSpPr>
          <p:cNvPr id="172" name="Google Shape;172;p23"/>
          <p:cNvSpPr txBox="1"/>
          <p:nvPr/>
        </p:nvSpPr>
        <p:spPr>
          <a:xfrm>
            <a:off x="5232550" y="308580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2%</a:t>
            </a:r>
            <a:endParaRPr b="1" sz="1100">
              <a:solidFill>
                <a:schemeClr val="lt2"/>
              </a:solidFill>
            </a:endParaRPr>
          </a:p>
        </p:txBody>
      </p:sp>
      <p:sp>
        <p:nvSpPr>
          <p:cNvPr id="173" name="Google Shape;173;p23"/>
          <p:cNvSpPr txBox="1"/>
          <p:nvPr/>
        </p:nvSpPr>
        <p:spPr>
          <a:xfrm>
            <a:off x="4465900" y="308580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11%</a:t>
            </a:r>
            <a:endParaRPr b="1" sz="1100">
              <a:solidFill>
                <a:schemeClr val="lt2"/>
              </a:solidFill>
            </a:endParaRPr>
          </a:p>
        </p:txBody>
      </p:sp>
      <p:sp>
        <p:nvSpPr>
          <p:cNvPr id="174" name="Google Shape;174;p23"/>
          <p:cNvSpPr txBox="1"/>
          <p:nvPr/>
        </p:nvSpPr>
        <p:spPr>
          <a:xfrm>
            <a:off x="2927800" y="308580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11%</a:t>
            </a:r>
            <a:endParaRPr b="1" sz="1100">
              <a:solidFill>
                <a:schemeClr val="lt2"/>
              </a:solidFill>
            </a:endParaRPr>
          </a:p>
        </p:txBody>
      </p:sp>
      <p:sp>
        <p:nvSpPr>
          <p:cNvPr id="175" name="Google Shape;175;p23"/>
          <p:cNvSpPr txBox="1"/>
          <p:nvPr/>
        </p:nvSpPr>
        <p:spPr>
          <a:xfrm>
            <a:off x="7508500" y="308580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2%</a:t>
            </a:r>
            <a:endParaRPr b="1" sz="1100">
              <a:solidFill>
                <a:schemeClr val="lt2"/>
              </a:solidFill>
            </a:endParaRPr>
          </a:p>
        </p:txBody>
      </p:sp>
      <p:sp>
        <p:nvSpPr>
          <p:cNvPr id="176" name="Google Shape;176;p23"/>
          <p:cNvSpPr txBox="1"/>
          <p:nvPr/>
        </p:nvSpPr>
        <p:spPr>
          <a:xfrm>
            <a:off x="8255950" y="308580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1</a:t>
            </a:r>
            <a:r>
              <a:rPr b="1" lang="es" sz="1100">
                <a:solidFill>
                  <a:schemeClr val="lt1"/>
                </a:solidFill>
              </a:rPr>
              <a:t>%</a:t>
            </a:r>
            <a:endParaRPr b="1" sz="1100">
              <a:solidFill>
                <a:schemeClr val="lt2"/>
              </a:solidFill>
            </a:endParaRPr>
          </a:p>
        </p:txBody>
      </p:sp>
      <p:sp>
        <p:nvSpPr>
          <p:cNvPr id="177" name="Google Shape;177;p23"/>
          <p:cNvSpPr txBox="1"/>
          <p:nvPr/>
        </p:nvSpPr>
        <p:spPr>
          <a:xfrm>
            <a:off x="6761050" y="308580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3</a:t>
            </a:r>
            <a:r>
              <a:rPr b="1" lang="es" sz="1100">
                <a:solidFill>
                  <a:schemeClr val="lt1"/>
                </a:solidFill>
              </a:rPr>
              <a:t>%</a:t>
            </a:r>
            <a:endParaRPr b="1" sz="1100">
              <a:solidFill>
                <a:schemeClr val="lt2"/>
              </a:solidFill>
            </a:endParaRPr>
          </a:p>
        </p:txBody>
      </p:sp>
      <p:sp>
        <p:nvSpPr>
          <p:cNvPr id="178" name="Google Shape;178;p23"/>
          <p:cNvSpPr txBox="1"/>
          <p:nvPr/>
        </p:nvSpPr>
        <p:spPr>
          <a:xfrm>
            <a:off x="2208700" y="4156025"/>
            <a:ext cx="6891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19.7K</a:t>
            </a:r>
            <a:endParaRPr b="1" sz="1100">
              <a:solidFill>
                <a:schemeClr val="lt2"/>
              </a:solidFill>
            </a:endParaRPr>
          </a:p>
        </p:txBody>
      </p:sp>
      <p:sp>
        <p:nvSpPr>
          <p:cNvPr id="179" name="Google Shape;179;p23"/>
          <p:cNvSpPr txBox="1"/>
          <p:nvPr/>
        </p:nvSpPr>
        <p:spPr>
          <a:xfrm>
            <a:off x="2208700" y="4321125"/>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105€</a:t>
            </a:r>
            <a:endParaRPr b="1" sz="1100">
              <a:solidFill>
                <a:schemeClr val="lt2"/>
              </a:solidFill>
            </a:endParaRPr>
          </a:p>
        </p:txBody>
      </p:sp>
      <p:pic>
        <p:nvPicPr>
          <p:cNvPr id="180" name="Google Shape;180;p23"/>
          <p:cNvPicPr preferRelativeResize="0"/>
          <p:nvPr/>
        </p:nvPicPr>
        <p:blipFill>
          <a:blip r:embed="rId5">
            <a:alphaModFix/>
          </a:blip>
          <a:stretch>
            <a:fillRect/>
          </a:stretch>
        </p:blipFill>
        <p:spPr>
          <a:xfrm>
            <a:off x="6664975" y="530875"/>
            <a:ext cx="287700" cy="287700"/>
          </a:xfrm>
          <a:prstGeom prst="rect">
            <a:avLst/>
          </a:prstGeom>
          <a:noFill/>
          <a:ln>
            <a:noFill/>
          </a:ln>
        </p:spPr>
      </p:pic>
      <p:sp>
        <p:nvSpPr>
          <p:cNvPr id="181" name="Google Shape;181;p23"/>
          <p:cNvSpPr/>
          <p:nvPr/>
        </p:nvSpPr>
        <p:spPr>
          <a:xfrm>
            <a:off x="359425" y="4127075"/>
            <a:ext cx="1797600" cy="632700"/>
          </a:xfrm>
          <a:prstGeom prst="roundRect">
            <a:avLst>
              <a:gd fmla="val 11613"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2" name="Google Shape;182;p23"/>
          <p:cNvPicPr preferRelativeResize="0"/>
          <p:nvPr/>
        </p:nvPicPr>
        <p:blipFill>
          <a:blip r:embed="rId5">
            <a:alphaModFix/>
          </a:blip>
          <a:stretch>
            <a:fillRect/>
          </a:stretch>
        </p:blipFill>
        <p:spPr>
          <a:xfrm>
            <a:off x="2470275" y="530875"/>
            <a:ext cx="287700" cy="287700"/>
          </a:xfrm>
          <a:prstGeom prst="rect">
            <a:avLst/>
          </a:prstGeom>
          <a:noFill/>
          <a:ln>
            <a:noFill/>
          </a:ln>
        </p:spPr>
      </p:pic>
      <p:pic>
        <p:nvPicPr>
          <p:cNvPr id="183" name="Google Shape;183;p23"/>
          <p:cNvPicPr preferRelativeResize="0"/>
          <p:nvPr/>
        </p:nvPicPr>
        <p:blipFill>
          <a:blip r:embed="rId6">
            <a:alphaModFix/>
          </a:blip>
          <a:stretch>
            <a:fillRect/>
          </a:stretch>
        </p:blipFill>
        <p:spPr>
          <a:xfrm>
            <a:off x="429186" y="4187067"/>
            <a:ext cx="1658075" cy="5126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4"/>
          <p:cNvPicPr preferRelativeResize="0"/>
          <p:nvPr/>
        </p:nvPicPr>
        <p:blipFill>
          <a:blip r:embed="rId3">
            <a:alphaModFix/>
          </a:blip>
          <a:stretch>
            <a:fillRect/>
          </a:stretch>
        </p:blipFill>
        <p:spPr>
          <a:xfrm>
            <a:off x="152400" y="152400"/>
            <a:ext cx="8839199" cy="4330013"/>
          </a:xfrm>
          <a:prstGeom prst="rect">
            <a:avLst/>
          </a:prstGeom>
          <a:noFill/>
          <a:ln>
            <a:noFill/>
          </a:ln>
        </p:spPr>
      </p:pic>
      <p:sp>
        <p:nvSpPr>
          <p:cNvPr id="189" name="Google Shape;189;p24"/>
          <p:cNvSpPr/>
          <p:nvPr/>
        </p:nvSpPr>
        <p:spPr>
          <a:xfrm>
            <a:off x="497750" y="4586475"/>
            <a:ext cx="1611900" cy="47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190" name="Google Shape;190;p24"/>
          <p:cNvPicPr preferRelativeResize="0"/>
          <p:nvPr/>
        </p:nvPicPr>
        <p:blipFill>
          <a:blip r:embed="rId4">
            <a:alphaModFix/>
          </a:blip>
          <a:stretch>
            <a:fillRect/>
          </a:stretch>
        </p:blipFill>
        <p:spPr>
          <a:xfrm>
            <a:off x="613400" y="4645326"/>
            <a:ext cx="1380612" cy="356287"/>
          </a:xfrm>
          <a:prstGeom prst="rect">
            <a:avLst/>
          </a:prstGeom>
          <a:noFill/>
          <a:ln>
            <a:noFill/>
          </a:ln>
        </p:spPr>
      </p:pic>
      <p:pic>
        <p:nvPicPr>
          <p:cNvPr id="191" name="Google Shape;191;p24"/>
          <p:cNvPicPr preferRelativeResize="0"/>
          <p:nvPr/>
        </p:nvPicPr>
        <p:blipFill>
          <a:blip r:embed="rId5">
            <a:alphaModFix/>
          </a:blip>
          <a:stretch>
            <a:fillRect/>
          </a:stretch>
        </p:blipFill>
        <p:spPr>
          <a:xfrm>
            <a:off x="2168900" y="268475"/>
            <a:ext cx="287700" cy="287700"/>
          </a:xfrm>
          <a:prstGeom prst="rect">
            <a:avLst/>
          </a:prstGeom>
          <a:noFill/>
          <a:ln>
            <a:noFill/>
          </a:ln>
        </p:spPr>
      </p:pic>
      <p:pic>
        <p:nvPicPr>
          <p:cNvPr id="192" name="Google Shape;192;p24"/>
          <p:cNvPicPr preferRelativeResize="0"/>
          <p:nvPr/>
        </p:nvPicPr>
        <p:blipFill>
          <a:blip r:embed="rId5">
            <a:alphaModFix/>
          </a:blip>
          <a:stretch>
            <a:fillRect/>
          </a:stretch>
        </p:blipFill>
        <p:spPr>
          <a:xfrm>
            <a:off x="6557350" y="268475"/>
            <a:ext cx="287700" cy="287700"/>
          </a:xfrm>
          <a:prstGeom prst="rect">
            <a:avLst/>
          </a:prstGeom>
          <a:noFill/>
          <a:ln>
            <a:noFill/>
          </a:ln>
        </p:spPr>
      </p:pic>
      <p:sp>
        <p:nvSpPr>
          <p:cNvPr id="193" name="Google Shape;193;p24"/>
          <p:cNvSpPr txBox="1"/>
          <p:nvPr/>
        </p:nvSpPr>
        <p:spPr>
          <a:xfrm>
            <a:off x="749075" y="2991475"/>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181€</a:t>
            </a:r>
            <a:endParaRPr b="1" sz="1100">
              <a:solidFill>
                <a:schemeClr val="lt2"/>
              </a:solidFill>
            </a:endParaRPr>
          </a:p>
        </p:txBody>
      </p:sp>
      <p:sp>
        <p:nvSpPr>
          <p:cNvPr id="194" name="Google Shape;194;p24"/>
          <p:cNvSpPr txBox="1"/>
          <p:nvPr/>
        </p:nvSpPr>
        <p:spPr>
          <a:xfrm>
            <a:off x="3719400" y="2991475"/>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148€</a:t>
            </a:r>
            <a:endParaRPr b="1" sz="1100">
              <a:solidFill>
                <a:schemeClr val="lt2"/>
              </a:solidFill>
            </a:endParaRPr>
          </a:p>
        </p:txBody>
      </p:sp>
      <p:sp>
        <p:nvSpPr>
          <p:cNvPr id="195" name="Google Shape;195;p24"/>
          <p:cNvSpPr txBox="1"/>
          <p:nvPr/>
        </p:nvSpPr>
        <p:spPr>
          <a:xfrm>
            <a:off x="2978850" y="2991475"/>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129€</a:t>
            </a:r>
            <a:endParaRPr b="1" sz="1100">
              <a:solidFill>
                <a:schemeClr val="lt2"/>
              </a:solidFill>
            </a:endParaRPr>
          </a:p>
        </p:txBody>
      </p:sp>
      <p:sp>
        <p:nvSpPr>
          <p:cNvPr id="196" name="Google Shape;196;p24"/>
          <p:cNvSpPr txBox="1"/>
          <p:nvPr/>
        </p:nvSpPr>
        <p:spPr>
          <a:xfrm>
            <a:off x="4459950" y="304020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120€</a:t>
            </a:r>
            <a:endParaRPr b="1" sz="1100">
              <a:solidFill>
                <a:schemeClr val="lt2"/>
              </a:solidFill>
            </a:endParaRPr>
          </a:p>
        </p:txBody>
      </p:sp>
      <p:sp>
        <p:nvSpPr>
          <p:cNvPr id="197" name="Google Shape;197;p24"/>
          <p:cNvSpPr txBox="1"/>
          <p:nvPr/>
        </p:nvSpPr>
        <p:spPr>
          <a:xfrm>
            <a:off x="5941050" y="2991475"/>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93€</a:t>
            </a:r>
            <a:endParaRPr b="1" sz="1100">
              <a:solidFill>
                <a:schemeClr val="lt2"/>
              </a:solidFill>
            </a:endParaRPr>
          </a:p>
        </p:txBody>
      </p:sp>
      <p:sp>
        <p:nvSpPr>
          <p:cNvPr id="198" name="Google Shape;198;p24"/>
          <p:cNvSpPr txBox="1"/>
          <p:nvPr/>
        </p:nvSpPr>
        <p:spPr>
          <a:xfrm>
            <a:off x="1479488" y="304020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85€</a:t>
            </a:r>
            <a:endParaRPr b="1" sz="1100">
              <a:solidFill>
                <a:schemeClr val="lt2"/>
              </a:solidFill>
            </a:endParaRPr>
          </a:p>
        </p:txBody>
      </p:sp>
      <p:sp>
        <p:nvSpPr>
          <p:cNvPr id="199" name="Google Shape;199;p24"/>
          <p:cNvSpPr txBox="1"/>
          <p:nvPr/>
        </p:nvSpPr>
        <p:spPr>
          <a:xfrm>
            <a:off x="5319000" y="304020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78€</a:t>
            </a:r>
            <a:endParaRPr b="1" sz="1100">
              <a:solidFill>
                <a:schemeClr val="lt2"/>
              </a:solidFill>
            </a:endParaRPr>
          </a:p>
        </p:txBody>
      </p:sp>
      <p:sp>
        <p:nvSpPr>
          <p:cNvPr id="200" name="Google Shape;200;p24"/>
          <p:cNvSpPr txBox="1"/>
          <p:nvPr/>
        </p:nvSpPr>
        <p:spPr>
          <a:xfrm>
            <a:off x="6785763" y="304020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74€</a:t>
            </a:r>
            <a:endParaRPr b="1" sz="1100">
              <a:solidFill>
                <a:schemeClr val="lt2"/>
              </a:solidFill>
            </a:endParaRPr>
          </a:p>
        </p:txBody>
      </p:sp>
      <p:sp>
        <p:nvSpPr>
          <p:cNvPr id="201" name="Google Shape;201;p24"/>
          <p:cNvSpPr txBox="1"/>
          <p:nvPr/>
        </p:nvSpPr>
        <p:spPr>
          <a:xfrm>
            <a:off x="7422150" y="304020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65€</a:t>
            </a:r>
            <a:endParaRPr b="1" sz="1100">
              <a:solidFill>
                <a:schemeClr val="lt2"/>
              </a:solidFill>
            </a:endParaRPr>
          </a:p>
        </p:txBody>
      </p:sp>
      <p:sp>
        <p:nvSpPr>
          <p:cNvPr id="202" name="Google Shape;202;p24"/>
          <p:cNvSpPr txBox="1"/>
          <p:nvPr/>
        </p:nvSpPr>
        <p:spPr>
          <a:xfrm>
            <a:off x="2229175" y="3040200"/>
            <a:ext cx="514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lt1"/>
                </a:solidFill>
              </a:rPr>
              <a:t>100€</a:t>
            </a:r>
            <a:endParaRPr b="1" sz="11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sz="2911"/>
              <a:t>CONCLUSION</a:t>
            </a:r>
            <a:endParaRPr b="1" sz="2911">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sp>
        <p:nvSpPr>
          <p:cNvPr id="208" name="Google Shape;208;p25"/>
          <p:cNvSpPr txBox="1"/>
          <p:nvPr>
            <p:ph type="title"/>
          </p:nvPr>
        </p:nvSpPr>
        <p:spPr>
          <a:xfrm>
            <a:off x="414325" y="11118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sz="2022"/>
              <a:t>Airbnb operates in a dynamic marketplace being a very </a:t>
            </a:r>
            <a:r>
              <a:rPr b="1" lang="es" sz="2022"/>
              <a:t>popular</a:t>
            </a:r>
            <a:r>
              <a:rPr b="1" lang="es" sz="2022"/>
              <a:t> way to make an income both from professionals or neighbours.</a:t>
            </a:r>
            <a:endParaRPr sz="1911">
              <a:latin typeface="Oswald SemiBold"/>
              <a:ea typeface="Oswald SemiBold"/>
              <a:cs typeface="Oswald SemiBold"/>
              <a:sym typeface="Oswald SemiBold"/>
            </a:endParaRPr>
          </a:p>
          <a:p>
            <a:pPr indent="0" lvl="0" marL="0" rtl="0" algn="l">
              <a:spcBef>
                <a:spcPts val="0"/>
              </a:spcBef>
              <a:spcAft>
                <a:spcPts val="0"/>
              </a:spcAft>
              <a:buNone/>
            </a:pPr>
            <a:r>
              <a:t/>
            </a:r>
            <a:endParaRPr>
              <a:latin typeface="Roboto"/>
              <a:ea typeface="Roboto"/>
              <a:cs typeface="Roboto"/>
              <a:sym typeface="Roboto"/>
            </a:endParaRPr>
          </a:p>
        </p:txBody>
      </p:sp>
      <p:pic>
        <p:nvPicPr>
          <p:cNvPr id="209" name="Google Shape;209;p25"/>
          <p:cNvPicPr preferRelativeResize="0"/>
          <p:nvPr/>
        </p:nvPicPr>
        <p:blipFill>
          <a:blip r:embed="rId3">
            <a:alphaModFix/>
          </a:blip>
          <a:stretch>
            <a:fillRect/>
          </a:stretch>
        </p:blipFill>
        <p:spPr>
          <a:xfrm>
            <a:off x="162275" y="1111797"/>
            <a:ext cx="395950" cy="395950"/>
          </a:xfrm>
          <a:prstGeom prst="rect">
            <a:avLst/>
          </a:prstGeom>
          <a:noFill/>
          <a:ln>
            <a:noFill/>
          </a:ln>
        </p:spPr>
      </p:pic>
      <p:sp>
        <p:nvSpPr>
          <p:cNvPr id="210" name="Google Shape;210;p25"/>
          <p:cNvSpPr txBox="1"/>
          <p:nvPr/>
        </p:nvSpPr>
        <p:spPr>
          <a:xfrm>
            <a:off x="76625" y="4691200"/>
            <a:ext cx="73476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211" name="Google Shape;211;p25"/>
          <p:cNvSpPr txBox="1"/>
          <p:nvPr>
            <p:ph type="title"/>
          </p:nvPr>
        </p:nvSpPr>
        <p:spPr>
          <a:xfrm>
            <a:off x="1064250" y="3001025"/>
            <a:ext cx="7577400" cy="90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49499"/>
              <a:buFont typeface="Arial"/>
              <a:buNone/>
            </a:pPr>
            <a:r>
              <a:rPr lang="es" sz="2000">
                <a:latin typeface="Oswald SemiBold"/>
                <a:ea typeface="Oswald SemiBold"/>
                <a:cs typeface="Oswald SemiBold"/>
                <a:sym typeface="Oswald SemiBold"/>
              </a:rPr>
              <a:t>Further information will be required in order to fully understand this market : apartment size, host licence, figures of the actual bookings. Also collecting data from after the pandemic and see if patterns have changed.</a:t>
            </a:r>
            <a:endParaRPr sz="2000">
              <a:latin typeface="Oswald SemiBold"/>
              <a:ea typeface="Oswald SemiBold"/>
              <a:cs typeface="Oswald SemiBold"/>
              <a:sym typeface="Oswald SemiBold"/>
            </a:endParaRPr>
          </a:p>
          <a:p>
            <a:pPr indent="0" lvl="0" marL="0" rtl="0" algn="l">
              <a:spcBef>
                <a:spcPts val="0"/>
              </a:spcBef>
              <a:spcAft>
                <a:spcPts val="0"/>
              </a:spcAft>
              <a:buNone/>
            </a:pPr>
            <a:r>
              <a:t/>
            </a:r>
            <a:endParaRPr>
              <a:latin typeface="Roboto"/>
              <a:ea typeface="Roboto"/>
              <a:cs typeface="Roboto"/>
              <a:sym typeface="Roboto"/>
            </a:endParaRPr>
          </a:p>
        </p:txBody>
      </p:sp>
      <p:sp>
        <p:nvSpPr>
          <p:cNvPr id="212" name="Google Shape;212;p25"/>
          <p:cNvSpPr txBox="1"/>
          <p:nvPr>
            <p:ph type="title"/>
          </p:nvPr>
        </p:nvSpPr>
        <p:spPr>
          <a:xfrm>
            <a:off x="592650" y="1968038"/>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sz="2022"/>
              <a:t>There is not very a strong correlation between the most popular areas and the highest prices:   quieter areas with a lower bid seems to be very desirable</a:t>
            </a:r>
            <a:endParaRPr sz="1911">
              <a:latin typeface="Oswald SemiBold"/>
              <a:ea typeface="Oswald SemiBold"/>
              <a:cs typeface="Oswald SemiBold"/>
              <a:sym typeface="Oswald SemiBold"/>
            </a:endParaRPr>
          </a:p>
          <a:p>
            <a:pPr indent="0" lvl="0" marL="0" rtl="0" algn="l">
              <a:spcBef>
                <a:spcPts val="0"/>
              </a:spcBef>
              <a:spcAft>
                <a:spcPts val="0"/>
              </a:spcAft>
              <a:buNone/>
            </a:pPr>
            <a:r>
              <a:t/>
            </a:r>
            <a:endParaRPr>
              <a:latin typeface="Roboto"/>
              <a:ea typeface="Roboto"/>
              <a:cs typeface="Roboto"/>
              <a:sym typeface="Roboto"/>
            </a:endParaRPr>
          </a:p>
        </p:txBody>
      </p:sp>
      <p:pic>
        <p:nvPicPr>
          <p:cNvPr id="213" name="Google Shape;213;p25"/>
          <p:cNvPicPr preferRelativeResize="0"/>
          <p:nvPr/>
        </p:nvPicPr>
        <p:blipFill>
          <a:blip r:embed="rId3">
            <a:alphaModFix/>
          </a:blip>
          <a:stretch>
            <a:fillRect/>
          </a:stretch>
        </p:blipFill>
        <p:spPr>
          <a:xfrm>
            <a:off x="744150" y="3177772"/>
            <a:ext cx="395950" cy="395950"/>
          </a:xfrm>
          <a:prstGeom prst="rect">
            <a:avLst/>
          </a:prstGeom>
          <a:noFill/>
          <a:ln>
            <a:noFill/>
          </a:ln>
        </p:spPr>
      </p:pic>
      <p:pic>
        <p:nvPicPr>
          <p:cNvPr id="214" name="Google Shape;214;p25"/>
          <p:cNvPicPr preferRelativeResize="0"/>
          <p:nvPr/>
        </p:nvPicPr>
        <p:blipFill>
          <a:blip r:embed="rId3">
            <a:alphaModFix/>
          </a:blip>
          <a:stretch>
            <a:fillRect/>
          </a:stretch>
        </p:blipFill>
        <p:spPr>
          <a:xfrm>
            <a:off x="311700" y="1968047"/>
            <a:ext cx="395950" cy="39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ctrTitle"/>
          </p:nvPr>
        </p:nvSpPr>
        <p:spPr>
          <a:xfrm>
            <a:off x="671258" y="1480875"/>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a:solidFill>
                  <a:srgbClr val="FFFFFF"/>
                </a:solidFill>
              </a:rPr>
              <a:t>Thank you!</a:t>
            </a:r>
            <a:endParaRPr b="1">
              <a:solidFill>
                <a:srgbClr val="FFFFFF"/>
              </a:solidFill>
            </a:endParaRPr>
          </a:p>
          <a:p>
            <a:pPr indent="0" lvl="0" marL="0" rtl="0" algn="ctr">
              <a:spcBef>
                <a:spcPts val="0"/>
              </a:spcBef>
              <a:spcAft>
                <a:spcPts val="0"/>
              </a:spcAft>
              <a:buNone/>
            </a:pPr>
            <a:r>
              <a:t/>
            </a:r>
            <a:endParaRPr/>
          </a:p>
        </p:txBody>
      </p:sp>
      <p:pic>
        <p:nvPicPr>
          <p:cNvPr id="220" name="Google Shape;220;p26"/>
          <p:cNvPicPr preferRelativeResize="0"/>
          <p:nvPr/>
        </p:nvPicPr>
        <p:blipFill>
          <a:blip r:embed="rId3">
            <a:alphaModFix/>
          </a:blip>
          <a:stretch>
            <a:fillRect/>
          </a:stretch>
        </p:blipFill>
        <p:spPr>
          <a:xfrm>
            <a:off x="3762750" y="3210973"/>
            <a:ext cx="1618500" cy="1618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663675" y="1410325"/>
            <a:ext cx="5119800" cy="25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66" name="Google Shape;66;p14"/>
          <p:cNvSpPr txBox="1"/>
          <p:nvPr/>
        </p:nvSpPr>
        <p:spPr>
          <a:xfrm>
            <a:off x="758500" y="948100"/>
            <a:ext cx="7513800" cy="3851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s">
                <a:solidFill>
                  <a:schemeClr val="dk1"/>
                </a:solidFill>
                <a:latin typeface="Oswald SemiBold"/>
                <a:ea typeface="Oswald SemiBold"/>
                <a:cs typeface="Oswald SemiBold"/>
                <a:sym typeface="Oswald SemiBold"/>
              </a:rPr>
              <a:t>The growing number of vacation rentals in Barcelona has resulted in a significant rise in the cost of buying and renting a home.</a:t>
            </a:r>
            <a:endParaRPr>
              <a:solidFill>
                <a:schemeClr val="dk1"/>
              </a:solidFill>
              <a:latin typeface="Oswald SemiBold"/>
              <a:ea typeface="Oswald SemiBold"/>
              <a:cs typeface="Oswald SemiBold"/>
              <a:sym typeface="Oswald SemiBold"/>
            </a:endParaRPr>
          </a:p>
          <a:p>
            <a:pPr indent="0" lvl="0" marL="457200" rtl="0" algn="l">
              <a:lnSpc>
                <a:spcPct val="115000"/>
              </a:lnSpc>
              <a:spcBef>
                <a:spcPts val="1200"/>
              </a:spcBef>
              <a:spcAft>
                <a:spcPts val="0"/>
              </a:spcAft>
              <a:buNone/>
            </a:pPr>
            <a:r>
              <a:rPr lang="es">
                <a:solidFill>
                  <a:schemeClr val="dk1"/>
                </a:solidFill>
                <a:latin typeface="Oswald SemiBold"/>
                <a:ea typeface="Oswald SemiBold"/>
                <a:cs typeface="Oswald SemiBold"/>
                <a:sym typeface="Oswald SemiBold"/>
              </a:rPr>
              <a:t>In addition to the issue of housing availability, placing tourists in residential buildings can occasionally result in noise complaints, the degradation of communal espaces, and an increased sense of unease. Also the city's infrastructure can also be overloaded.</a:t>
            </a:r>
            <a:endParaRPr>
              <a:solidFill>
                <a:schemeClr val="dk1"/>
              </a:solidFill>
              <a:latin typeface="Oswald SemiBold"/>
              <a:ea typeface="Oswald SemiBold"/>
              <a:cs typeface="Oswald SemiBold"/>
              <a:sym typeface="Oswald SemiBold"/>
            </a:endParaRPr>
          </a:p>
          <a:p>
            <a:pPr indent="0" lvl="0" marL="457200" rtl="0" algn="l">
              <a:lnSpc>
                <a:spcPct val="115000"/>
              </a:lnSpc>
              <a:spcBef>
                <a:spcPts val="1200"/>
              </a:spcBef>
              <a:spcAft>
                <a:spcPts val="0"/>
              </a:spcAft>
              <a:buNone/>
            </a:pPr>
            <a:r>
              <a:rPr lang="es">
                <a:solidFill>
                  <a:schemeClr val="dk1"/>
                </a:solidFill>
                <a:latin typeface="Oswald SemiBold"/>
                <a:ea typeface="Oswald SemiBold"/>
                <a:cs typeface="Oswald SemiBold"/>
                <a:sym typeface="Oswald SemiBold"/>
              </a:rPr>
              <a:t>Given that Airbnb is the primary platform for facilitating vacation rentals, Barcelona City Council is in need of a thorough analysis of the properties listed in the platform in order to </a:t>
            </a:r>
            <a:r>
              <a:rPr lang="es">
                <a:solidFill>
                  <a:schemeClr val="dk1"/>
                </a:solidFill>
                <a:latin typeface="Oswald SemiBold"/>
                <a:ea typeface="Oswald SemiBold"/>
                <a:cs typeface="Oswald SemiBold"/>
                <a:sym typeface="Oswald SemiBold"/>
              </a:rPr>
              <a:t>examine the distribution of this kind of properties in each neighbourhood, its features, user experiences,  prices, and any other aspect to understand how this market operates.</a:t>
            </a:r>
            <a:endParaRPr>
              <a:solidFill>
                <a:schemeClr val="dk1"/>
              </a:solidFill>
              <a:latin typeface="Oswald SemiBold"/>
              <a:ea typeface="Oswald SemiBold"/>
              <a:cs typeface="Oswald SemiBold"/>
              <a:sym typeface="Oswald SemiBold"/>
            </a:endParaRPr>
          </a:p>
          <a:p>
            <a:pPr indent="0" lvl="0" marL="457200" rtl="0" algn="l">
              <a:lnSpc>
                <a:spcPct val="115000"/>
              </a:lnSpc>
              <a:spcBef>
                <a:spcPts val="1200"/>
              </a:spcBef>
              <a:spcAft>
                <a:spcPts val="0"/>
              </a:spcAft>
              <a:buNone/>
            </a:pPr>
            <a:r>
              <a:rPr lang="es">
                <a:solidFill>
                  <a:schemeClr val="dk1"/>
                </a:solidFill>
                <a:latin typeface="Oswald SemiBold"/>
                <a:ea typeface="Oswald SemiBold"/>
                <a:cs typeface="Oswald SemiBold"/>
                <a:sym typeface="Oswald SemiBold"/>
              </a:rPr>
              <a:t>The final goal will be to determine if it is necessary to establish certain restrictions on this type of rentals in order to develop a more sustainable tourism strategy.</a:t>
            </a:r>
            <a:endParaRPr>
              <a:solidFill>
                <a:schemeClr val="dk1"/>
              </a:solidFill>
              <a:latin typeface="Oswald SemiBold"/>
              <a:ea typeface="Oswald SemiBold"/>
              <a:cs typeface="Oswald SemiBold"/>
              <a:sym typeface="Oswald SemiBold"/>
            </a:endParaRPr>
          </a:p>
          <a:p>
            <a:pPr indent="0" lvl="0" marL="457200" rtl="0" algn="l">
              <a:lnSpc>
                <a:spcPct val="115000"/>
              </a:lnSpc>
              <a:spcBef>
                <a:spcPts val="1200"/>
              </a:spcBef>
              <a:spcAft>
                <a:spcPts val="1200"/>
              </a:spcAft>
              <a:buNone/>
            </a:pPr>
            <a:r>
              <a:t/>
            </a:r>
            <a:endParaRPr sz="1800">
              <a:solidFill>
                <a:schemeClr val="accent3"/>
              </a:solidFill>
              <a:latin typeface="Average"/>
              <a:ea typeface="Average"/>
              <a:cs typeface="Average"/>
              <a:sym typeface="Average"/>
            </a:endParaRPr>
          </a:p>
        </p:txBody>
      </p:sp>
      <p:pic>
        <p:nvPicPr>
          <p:cNvPr id="67" name="Google Shape;67;p14"/>
          <p:cNvPicPr preferRelativeResize="0"/>
          <p:nvPr/>
        </p:nvPicPr>
        <p:blipFill>
          <a:blip r:embed="rId3">
            <a:alphaModFix/>
          </a:blip>
          <a:stretch>
            <a:fillRect/>
          </a:stretch>
        </p:blipFill>
        <p:spPr>
          <a:xfrm>
            <a:off x="607475" y="1114050"/>
            <a:ext cx="423750" cy="426626"/>
          </a:xfrm>
          <a:prstGeom prst="rect">
            <a:avLst/>
          </a:prstGeom>
          <a:noFill/>
          <a:ln>
            <a:noFill/>
          </a:ln>
        </p:spPr>
      </p:pic>
      <p:pic>
        <p:nvPicPr>
          <p:cNvPr id="68" name="Google Shape;68;p14"/>
          <p:cNvPicPr preferRelativeResize="0"/>
          <p:nvPr/>
        </p:nvPicPr>
        <p:blipFill>
          <a:blip r:embed="rId3">
            <a:alphaModFix/>
          </a:blip>
          <a:stretch>
            <a:fillRect/>
          </a:stretch>
        </p:blipFill>
        <p:spPr>
          <a:xfrm>
            <a:off x="607475" y="3032300"/>
            <a:ext cx="423750" cy="426626"/>
          </a:xfrm>
          <a:prstGeom prst="rect">
            <a:avLst/>
          </a:prstGeom>
          <a:noFill/>
          <a:ln>
            <a:noFill/>
          </a:ln>
        </p:spPr>
      </p:pic>
      <p:sp>
        <p:nvSpPr>
          <p:cNvPr id="69" name="Google Shape;69;p14"/>
          <p:cNvSpPr txBox="1"/>
          <p:nvPr>
            <p:ph type="title"/>
          </p:nvPr>
        </p:nvSpPr>
        <p:spPr>
          <a:xfrm>
            <a:off x="311700" y="25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00"/>
              <a:t>PROJECT OVERVIEW </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00"/>
              <a:t>PROJECT OVERVIEW </a:t>
            </a:r>
            <a:endParaRPr sz="2900"/>
          </a:p>
        </p:txBody>
      </p:sp>
      <p:sp>
        <p:nvSpPr>
          <p:cNvPr id="75" name="Google Shape;75;p15"/>
          <p:cNvSpPr txBox="1"/>
          <p:nvPr>
            <p:ph idx="1" type="body"/>
          </p:nvPr>
        </p:nvSpPr>
        <p:spPr>
          <a:xfrm>
            <a:off x="1351050" y="1152475"/>
            <a:ext cx="74814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4300">
                <a:solidFill>
                  <a:schemeClr val="dk1"/>
                </a:solidFill>
                <a:latin typeface="Oswald SemiBold"/>
                <a:ea typeface="Oswald SemiBold"/>
                <a:cs typeface="Oswald SemiBold"/>
                <a:sym typeface="Oswald SemiBold"/>
              </a:rPr>
              <a:t>DATASET: </a:t>
            </a:r>
            <a:endParaRPr sz="4300">
              <a:solidFill>
                <a:schemeClr val="dk1"/>
              </a:solidFill>
              <a:latin typeface="Oswald SemiBold"/>
              <a:ea typeface="Oswald SemiBold"/>
              <a:cs typeface="Oswald SemiBold"/>
              <a:sym typeface="Oswald SemiBold"/>
            </a:endParaRPr>
          </a:p>
          <a:p>
            <a:pPr indent="0" lvl="0" marL="0" rtl="0" algn="l">
              <a:spcBef>
                <a:spcPts val="1200"/>
              </a:spcBef>
              <a:spcAft>
                <a:spcPts val="0"/>
              </a:spcAft>
              <a:buNone/>
            </a:pPr>
            <a:r>
              <a:rPr lang="es" sz="4300">
                <a:solidFill>
                  <a:schemeClr val="dk1"/>
                </a:solidFill>
                <a:latin typeface="Oswald SemiBold"/>
                <a:ea typeface="Oswald SemiBold"/>
                <a:cs typeface="Oswald SemiBold"/>
                <a:sym typeface="Oswald SemiBold"/>
              </a:rPr>
              <a:t>Contains all the listed properties Barcelona from 2008 to 2019 attending at their different characteristics and precise location. It also provides other information regarding the host scores,response, and availability. (19k rows x 100 col.)</a:t>
            </a:r>
            <a:endParaRPr sz="4300">
              <a:solidFill>
                <a:schemeClr val="dk1"/>
              </a:solidFill>
              <a:latin typeface="Oswald SemiBold"/>
              <a:ea typeface="Oswald SemiBold"/>
              <a:cs typeface="Oswald SemiBold"/>
              <a:sym typeface="Oswald SemiBold"/>
            </a:endParaRPr>
          </a:p>
          <a:p>
            <a:pPr indent="0" lvl="0" marL="0" rtl="0" algn="l">
              <a:spcBef>
                <a:spcPts val="1200"/>
              </a:spcBef>
              <a:spcAft>
                <a:spcPts val="0"/>
              </a:spcAft>
              <a:buNone/>
            </a:pPr>
            <a:r>
              <a:t/>
            </a:r>
            <a:endParaRPr sz="4300">
              <a:solidFill>
                <a:schemeClr val="dk1"/>
              </a:solidFill>
              <a:latin typeface="Oswald SemiBold"/>
              <a:ea typeface="Oswald SemiBold"/>
              <a:cs typeface="Oswald SemiBold"/>
              <a:sym typeface="Oswald SemiBold"/>
            </a:endParaRPr>
          </a:p>
          <a:p>
            <a:pPr indent="0" lvl="0" marL="0" rtl="0" algn="l">
              <a:spcBef>
                <a:spcPts val="1200"/>
              </a:spcBef>
              <a:spcAft>
                <a:spcPts val="0"/>
              </a:spcAft>
              <a:buNone/>
            </a:pPr>
            <a:r>
              <a:rPr lang="es" sz="4300">
                <a:solidFill>
                  <a:schemeClr val="dk1"/>
                </a:solidFill>
                <a:latin typeface="Oswald SemiBold"/>
                <a:ea typeface="Oswald SemiBold"/>
                <a:cs typeface="Oswald SemiBold"/>
                <a:sym typeface="Oswald SemiBold"/>
              </a:rPr>
              <a:t>PROJECT OBJECTIVE:</a:t>
            </a:r>
            <a:endParaRPr sz="4300">
              <a:solidFill>
                <a:schemeClr val="dk1"/>
              </a:solidFill>
              <a:latin typeface="Oswald SemiBold"/>
              <a:ea typeface="Oswald SemiBold"/>
              <a:cs typeface="Oswald SemiBold"/>
              <a:sym typeface="Oswald SemiBold"/>
            </a:endParaRPr>
          </a:p>
          <a:p>
            <a:pPr indent="0" lvl="0" marL="0" rtl="0" algn="l">
              <a:spcBef>
                <a:spcPts val="1200"/>
              </a:spcBef>
              <a:spcAft>
                <a:spcPts val="0"/>
              </a:spcAft>
              <a:buNone/>
            </a:pPr>
            <a:r>
              <a:rPr lang="es" sz="4300">
                <a:solidFill>
                  <a:schemeClr val="dk1"/>
                </a:solidFill>
                <a:latin typeface="Oswald SemiBold"/>
                <a:ea typeface="Oswald SemiBold"/>
                <a:cs typeface="Oswald SemiBold"/>
                <a:sym typeface="Oswald SemiBold"/>
              </a:rPr>
              <a:t>Based on the data provided the main focus is to understand the number of listings per area and the evolution along the years. Also the price variations depending on the neighbourhood, and other attributes.</a:t>
            </a:r>
            <a:endParaRPr sz="4300">
              <a:solidFill>
                <a:schemeClr val="dk1"/>
              </a:solidFill>
              <a:latin typeface="Oswald SemiBold"/>
              <a:ea typeface="Oswald SemiBold"/>
              <a:cs typeface="Oswald SemiBold"/>
              <a:sym typeface="Oswald SemiBold"/>
            </a:endParaRPr>
          </a:p>
          <a:p>
            <a:pPr indent="0" lvl="0" marL="0" rtl="0" algn="l">
              <a:spcBef>
                <a:spcPts val="1200"/>
              </a:spcBef>
              <a:spcAft>
                <a:spcPts val="0"/>
              </a:spcAft>
              <a:buNone/>
            </a:pPr>
            <a:r>
              <a:t/>
            </a:r>
            <a:endParaRPr sz="4300">
              <a:solidFill>
                <a:schemeClr val="dk1"/>
              </a:solidFill>
              <a:latin typeface="Oswald SemiBold"/>
              <a:ea typeface="Oswald SemiBold"/>
              <a:cs typeface="Oswald SemiBold"/>
              <a:sym typeface="Oswald SemiBold"/>
            </a:endParaRPr>
          </a:p>
          <a:p>
            <a:pPr indent="0" lvl="0" marL="0" rtl="0" algn="l">
              <a:spcBef>
                <a:spcPts val="1200"/>
              </a:spcBef>
              <a:spcAft>
                <a:spcPts val="0"/>
              </a:spcAft>
              <a:buNone/>
            </a:pPr>
            <a:r>
              <a:rPr lang="es" sz="4300">
                <a:solidFill>
                  <a:schemeClr val="dk1"/>
                </a:solidFill>
                <a:latin typeface="Oswald SemiBold"/>
                <a:ea typeface="Oswald SemiBold"/>
                <a:cs typeface="Oswald SemiBold"/>
                <a:sym typeface="Oswald SemiBold"/>
              </a:rPr>
              <a:t>ROADMAPPING</a:t>
            </a:r>
            <a:endParaRPr sz="4300">
              <a:solidFill>
                <a:schemeClr val="dk1"/>
              </a:solidFill>
              <a:latin typeface="Oswald SemiBold"/>
              <a:ea typeface="Oswald SemiBold"/>
              <a:cs typeface="Oswald SemiBold"/>
              <a:sym typeface="Oswald SemiBold"/>
            </a:endParaRPr>
          </a:p>
          <a:p>
            <a:pPr indent="-296862" lvl="0" marL="457200" rtl="0" algn="l">
              <a:spcBef>
                <a:spcPts val="1200"/>
              </a:spcBef>
              <a:spcAft>
                <a:spcPts val="0"/>
              </a:spcAft>
              <a:buClr>
                <a:schemeClr val="dk1"/>
              </a:buClr>
              <a:buSzPct val="100000"/>
              <a:buFont typeface="Oswald SemiBold"/>
              <a:buChar char="●"/>
            </a:pPr>
            <a:r>
              <a:rPr lang="es" sz="4300">
                <a:solidFill>
                  <a:schemeClr val="dk1"/>
                </a:solidFill>
                <a:latin typeface="Oswald SemiBold"/>
                <a:ea typeface="Oswald SemiBold"/>
                <a:cs typeface="Oswald SemiBold"/>
                <a:sym typeface="Oswald SemiBold"/>
              </a:rPr>
              <a:t>Navigating through the data set and understanding the information provided.</a:t>
            </a:r>
            <a:endParaRPr sz="4300">
              <a:solidFill>
                <a:schemeClr val="dk1"/>
              </a:solidFill>
              <a:latin typeface="Oswald SemiBold"/>
              <a:ea typeface="Oswald SemiBold"/>
              <a:cs typeface="Oswald SemiBold"/>
              <a:sym typeface="Oswald SemiBold"/>
            </a:endParaRPr>
          </a:p>
          <a:p>
            <a:pPr indent="-296862" lvl="0" marL="457200" rtl="0" algn="l">
              <a:spcBef>
                <a:spcPts val="0"/>
              </a:spcBef>
              <a:spcAft>
                <a:spcPts val="0"/>
              </a:spcAft>
              <a:buClr>
                <a:schemeClr val="dk1"/>
              </a:buClr>
              <a:buSzPct val="100000"/>
              <a:buFont typeface="Oswald SemiBold"/>
              <a:buChar char="●"/>
            </a:pPr>
            <a:r>
              <a:rPr lang="es" sz="4300">
                <a:solidFill>
                  <a:schemeClr val="dk1"/>
                </a:solidFill>
                <a:latin typeface="Oswald SemiBold"/>
                <a:ea typeface="Oswald SemiBold"/>
                <a:cs typeface="Oswald SemiBold"/>
                <a:sym typeface="Oswald SemiBold"/>
              </a:rPr>
              <a:t>Data processing - Cleaning and restructuring key data. Adding columns to group information and ease analysis.</a:t>
            </a:r>
            <a:endParaRPr sz="4300">
              <a:solidFill>
                <a:schemeClr val="dk1"/>
              </a:solidFill>
              <a:latin typeface="Oswald SemiBold"/>
              <a:ea typeface="Oswald SemiBold"/>
              <a:cs typeface="Oswald SemiBold"/>
              <a:sym typeface="Oswald SemiBold"/>
            </a:endParaRPr>
          </a:p>
          <a:p>
            <a:pPr indent="-296862" lvl="0" marL="457200" rtl="0" algn="l">
              <a:spcBef>
                <a:spcPts val="0"/>
              </a:spcBef>
              <a:spcAft>
                <a:spcPts val="0"/>
              </a:spcAft>
              <a:buClr>
                <a:schemeClr val="dk1"/>
              </a:buClr>
              <a:buSzPct val="100000"/>
              <a:buFont typeface="Oswald SemiBold"/>
              <a:buChar char="●"/>
            </a:pPr>
            <a:r>
              <a:rPr lang="es" sz="4300">
                <a:solidFill>
                  <a:schemeClr val="dk1"/>
                </a:solidFill>
                <a:latin typeface="Oswald SemiBold"/>
                <a:ea typeface="Oswald SemiBold"/>
                <a:cs typeface="Oswald SemiBold"/>
                <a:sym typeface="Oswald SemiBold"/>
              </a:rPr>
              <a:t>Exploratory  data analysis  supported by data visualization.</a:t>
            </a:r>
            <a:endParaRPr sz="4300">
              <a:solidFill>
                <a:schemeClr val="dk1"/>
              </a:solidFill>
              <a:latin typeface="Oswald SemiBold"/>
              <a:ea typeface="Oswald SemiBold"/>
              <a:cs typeface="Oswald SemiBold"/>
              <a:sym typeface="Oswald SemiBold"/>
            </a:endParaRPr>
          </a:p>
          <a:p>
            <a:pPr indent="-296862" lvl="0" marL="457200" rtl="0" algn="l">
              <a:spcBef>
                <a:spcPts val="0"/>
              </a:spcBef>
              <a:spcAft>
                <a:spcPts val="0"/>
              </a:spcAft>
              <a:buClr>
                <a:schemeClr val="dk1"/>
              </a:buClr>
              <a:buSzPct val="100000"/>
              <a:buFont typeface="Oswald SemiBold"/>
              <a:buChar char="●"/>
            </a:pPr>
            <a:r>
              <a:rPr lang="es" sz="4300">
                <a:solidFill>
                  <a:schemeClr val="dk1"/>
                </a:solidFill>
                <a:latin typeface="Oswald SemiBold"/>
                <a:ea typeface="Oswald SemiBold"/>
                <a:cs typeface="Oswald SemiBold"/>
                <a:sym typeface="Oswald SemiBold"/>
              </a:rPr>
              <a:t>Data insights and conclusions.</a:t>
            </a:r>
            <a:endParaRPr sz="4300">
              <a:solidFill>
                <a:schemeClr val="dk1"/>
              </a:solidFill>
              <a:latin typeface="Oswald SemiBold"/>
              <a:ea typeface="Oswald SemiBold"/>
              <a:cs typeface="Oswald SemiBold"/>
              <a:sym typeface="Oswald SemiBold"/>
            </a:endParaRPr>
          </a:p>
          <a:p>
            <a:pPr indent="0" lvl="0" marL="0" rtl="0" algn="l">
              <a:spcBef>
                <a:spcPts val="1200"/>
              </a:spcBef>
              <a:spcAft>
                <a:spcPts val="1200"/>
              </a:spcAft>
              <a:buNone/>
            </a:pPr>
            <a:r>
              <a:rPr lang="es" sz="1400"/>
              <a:t>I</a:t>
            </a:r>
            <a:endParaRPr sz="1400"/>
          </a:p>
        </p:txBody>
      </p:sp>
      <p:pic>
        <p:nvPicPr>
          <p:cNvPr id="76" name="Google Shape;76;p15"/>
          <p:cNvPicPr preferRelativeResize="0"/>
          <p:nvPr/>
        </p:nvPicPr>
        <p:blipFill>
          <a:blip r:embed="rId3">
            <a:alphaModFix/>
          </a:blip>
          <a:stretch>
            <a:fillRect/>
          </a:stretch>
        </p:blipFill>
        <p:spPr>
          <a:xfrm>
            <a:off x="820800" y="1413198"/>
            <a:ext cx="423750" cy="423750"/>
          </a:xfrm>
          <a:prstGeom prst="rect">
            <a:avLst/>
          </a:prstGeom>
          <a:noFill/>
          <a:ln>
            <a:noFill/>
          </a:ln>
        </p:spPr>
      </p:pic>
      <p:pic>
        <p:nvPicPr>
          <p:cNvPr id="77" name="Google Shape;77;p15"/>
          <p:cNvPicPr preferRelativeResize="0"/>
          <p:nvPr/>
        </p:nvPicPr>
        <p:blipFill>
          <a:blip r:embed="rId3">
            <a:alphaModFix/>
          </a:blip>
          <a:stretch>
            <a:fillRect/>
          </a:stretch>
        </p:blipFill>
        <p:spPr>
          <a:xfrm>
            <a:off x="820800" y="2442623"/>
            <a:ext cx="423750" cy="423750"/>
          </a:xfrm>
          <a:prstGeom prst="rect">
            <a:avLst/>
          </a:prstGeom>
          <a:noFill/>
          <a:ln>
            <a:noFill/>
          </a:ln>
        </p:spPr>
      </p:pic>
      <p:pic>
        <p:nvPicPr>
          <p:cNvPr id="78" name="Google Shape;78;p15"/>
          <p:cNvPicPr preferRelativeResize="0"/>
          <p:nvPr/>
        </p:nvPicPr>
        <p:blipFill>
          <a:blip r:embed="rId3">
            <a:alphaModFix/>
          </a:blip>
          <a:stretch>
            <a:fillRect/>
          </a:stretch>
        </p:blipFill>
        <p:spPr>
          <a:xfrm>
            <a:off x="820800" y="3639573"/>
            <a:ext cx="423750" cy="42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00"/>
              <a:t>DATA WRANGLING AND CLEANING</a:t>
            </a:r>
            <a:r>
              <a:rPr lang="es" sz="2900"/>
              <a:t> </a:t>
            </a:r>
            <a:endParaRPr sz="2900"/>
          </a:p>
        </p:txBody>
      </p:sp>
      <p:sp>
        <p:nvSpPr>
          <p:cNvPr id="84" name="Google Shape;84;p16"/>
          <p:cNvSpPr txBox="1"/>
          <p:nvPr>
            <p:ph idx="1" type="body"/>
          </p:nvPr>
        </p:nvSpPr>
        <p:spPr>
          <a:xfrm>
            <a:off x="1351050" y="1152475"/>
            <a:ext cx="74814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5100">
                <a:solidFill>
                  <a:schemeClr val="dk1"/>
                </a:solidFill>
                <a:latin typeface="Oswald SemiBold"/>
                <a:ea typeface="Oswald SemiBold"/>
                <a:cs typeface="Oswald SemiBold"/>
                <a:sym typeface="Oswald SemiBold"/>
              </a:rPr>
              <a:t>Loads of categorical values.  / Date formatting / Filling Nan values / Creating New columns / Re-grouping</a:t>
            </a:r>
            <a:endParaRPr sz="5100">
              <a:solidFill>
                <a:schemeClr val="dk1"/>
              </a:solidFill>
              <a:latin typeface="Oswald SemiBold"/>
              <a:ea typeface="Oswald SemiBold"/>
              <a:cs typeface="Oswald SemiBold"/>
              <a:sym typeface="Oswald SemiBold"/>
            </a:endParaRPr>
          </a:p>
          <a:p>
            <a:pPr indent="0" lvl="0" marL="0" rtl="0" algn="l">
              <a:spcBef>
                <a:spcPts val="1200"/>
              </a:spcBef>
              <a:spcAft>
                <a:spcPts val="0"/>
              </a:spcAft>
              <a:buNone/>
            </a:pPr>
            <a:r>
              <a:t/>
            </a:r>
            <a:endParaRPr sz="5100">
              <a:solidFill>
                <a:schemeClr val="dk1"/>
              </a:solidFill>
              <a:latin typeface="Oswald SemiBold"/>
              <a:ea typeface="Oswald SemiBold"/>
              <a:cs typeface="Oswald SemiBold"/>
              <a:sym typeface="Oswald SemiBold"/>
            </a:endParaRPr>
          </a:p>
          <a:p>
            <a:pPr indent="0" lvl="0" marL="0" rtl="0" algn="l">
              <a:spcBef>
                <a:spcPts val="1200"/>
              </a:spcBef>
              <a:spcAft>
                <a:spcPts val="0"/>
              </a:spcAft>
              <a:buNone/>
            </a:pPr>
            <a:r>
              <a:rPr lang="es" sz="5100">
                <a:solidFill>
                  <a:schemeClr val="dk1"/>
                </a:solidFill>
                <a:latin typeface="Oswald SemiBold"/>
                <a:ea typeface="Oswald SemiBold"/>
                <a:cs typeface="Oswald SemiBold"/>
                <a:sym typeface="Oswald SemiBold"/>
              </a:rPr>
              <a:t>USE OF : Numpy, Pandas, Matplotly, Seaborn</a:t>
            </a:r>
            <a:endParaRPr sz="5100">
              <a:solidFill>
                <a:schemeClr val="dk1"/>
              </a:solidFill>
              <a:latin typeface="Oswald SemiBold"/>
              <a:ea typeface="Oswald SemiBold"/>
              <a:cs typeface="Oswald SemiBold"/>
              <a:sym typeface="Oswald SemiBold"/>
            </a:endParaRPr>
          </a:p>
          <a:p>
            <a:pPr indent="0" lvl="0" marL="0" rtl="0" algn="l">
              <a:spcBef>
                <a:spcPts val="1200"/>
              </a:spcBef>
              <a:spcAft>
                <a:spcPts val="0"/>
              </a:spcAft>
              <a:buNone/>
            </a:pPr>
            <a:r>
              <a:rPr lang="es" sz="5100">
                <a:solidFill>
                  <a:schemeClr val="dk1"/>
                </a:solidFill>
                <a:latin typeface="Oswald SemiBold"/>
                <a:ea typeface="Oswald SemiBold"/>
                <a:cs typeface="Oswald SemiBold"/>
                <a:sym typeface="Oswald SemiBold"/>
              </a:rPr>
              <a:t>Special feature - Plotly: density interactive map and a price interactive map.</a:t>
            </a:r>
            <a:endParaRPr sz="5100">
              <a:solidFill>
                <a:schemeClr val="dk1"/>
              </a:solidFill>
              <a:latin typeface="Oswald SemiBold"/>
              <a:ea typeface="Oswald SemiBold"/>
              <a:cs typeface="Oswald SemiBold"/>
              <a:sym typeface="Oswald SemiBold"/>
            </a:endParaRPr>
          </a:p>
          <a:p>
            <a:pPr indent="0" lvl="0" marL="0" rtl="0" algn="l">
              <a:spcBef>
                <a:spcPts val="1200"/>
              </a:spcBef>
              <a:spcAft>
                <a:spcPts val="0"/>
              </a:spcAft>
              <a:buNone/>
            </a:pPr>
            <a:r>
              <a:t/>
            </a:r>
            <a:endParaRPr sz="5100">
              <a:solidFill>
                <a:schemeClr val="dk1"/>
              </a:solidFill>
              <a:latin typeface="Oswald SemiBold"/>
              <a:ea typeface="Oswald SemiBold"/>
              <a:cs typeface="Oswald SemiBold"/>
              <a:sym typeface="Oswald SemiBold"/>
            </a:endParaRPr>
          </a:p>
          <a:p>
            <a:pPr indent="0" lvl="0" marL="0" rtl="0" algn="l">
              <a:spcBef>
                <a:spcPts val="1200"/>
              </a:spcBef>
              <a:spcAft>
                <a:spcPts val="0"/>
              </a:spcAft>
              <a:buNone/>
            </a:pPr>
            <a:r>
              <a:rPr lang="es" sz="5100">
                <a:solidFill>
                  <a:schemeClr val="dk1"/>
                </a:solidFill>
                <a:latin typeface="Oswald SemiBold"/>
                <a:ea typeface="Oswald SemiBold"/>
                <a:cs typeface="Oswald SemiBold"/>
                <a:sym typeface="Oswald SemiBold"/>
              </a:rPr>
              <a:t>Challenges :   </a:t>
            </a:r>
            <a:endParaRPr sz="5100">
              <a:solidFill>
                <a:schemeClr val="dk1"/>
              </a:solidFill>
              <a:latin typeface="Oswald SemiBold"/>
              <a:ea typeface="Oswald SemiBold"/>
              <a:cs typeface="Oswald SemiBold"/>
              <a:sym typeface="Oswald SemiBold"/>
            </a:endParaRPr>
          </a:p>
          <a:p>
            <a:pPr indent="0" lvl="0" marL="0" rtl="0" algn="l">
              <a:spcBef>
                <a:spcPts val="1200"/>
              </a:spcBef>
              <a:spcAft>
                <a:spcPts val="0"/>
              </a:spcAft>
              <a:buNone/>
            </a:pPr>
            <a:r>
              <a:rPr lang="es" sz="5100">
                <a:solidFill>
                  <a:schemeClr val="dk1"/>
                </a:solidFill>
                <a:latin typeface="Oswald SemiBold"/>
                <a:ea typeface="Oswald SemiBold"/>
                <a:cs typeface="Oswald SemiBold"/>
                <a:sym typeface="Oswald SemiBold"/>
              </a:rPr>
              <a:t>Time management and having a proper understanding from the beginning of the information that was relevant for the analysis.</a:t>
            </a:r>
            <a:endParaRPr sz="5500">
              <a:solidFill>
                <a:schemeClr val="dk1"/>
              </a:solidFill>
              <a:latin typeface="Oswald SemiBold"/>
              <a:ea typeface="Oswald SemiBold"/>
              <a:cs typeface="Oswald SemiBold"/>
              <a:sym typeface="Oswald SemiBold"/>
            </a:endParaRPr>
          </a:p>
          <a:p>
            <a:pPr indent="0" lvl="0" marL="0" rtl="0" algn="l">
              <a:spcBef>
                <a:spcPts val="1200"/>
              </a:spcBef>
              <a:spcAft>
                <a:spcPts val="0"/>
              </a:spcAft>
              <a:buNone/>
            </a:pPr>
            <a:r>
              <a:t/>
            </a:r>
            <a:endParaRPr sz="4300">
              <a:solidFill>
                <a:schemeClr val="dk1"/>
              </a:solidFill>
              <a:latin typeface="Oswald SemiBold"/>
              <a:ea typeface="Oswald SemiBold"/>
              <a:cs typeface="Oswald SemiBold"/>
              <a:sym typeface="Oswald SemiBold"/>
            </a:endParaRPr>
          </a:p>
          <a:p>
            <a:pPr indent="0" lvl="0" marL="0" rtl="0" algn="l">
              <a:spcBef>
                <a:spcPts val="1200"/>
              </a:spcBef>
              <a:spcAft>
                <a:spcPts val="0"/>
              </a:spcAft>
              <a:buNone/>
            </a:pPr>
            <a:r>
              <a:t/>
            </a:r>
            <a:endParaRPr sz="4300">
              <a:solidFill>
                <a:schemeClr val="dk1"/>
              </a:solidFill>
              <a:latin typeface="Oswald SemiBold"/>
              <a:ea typeface="Oswald SemiBold"/>
              <a:cs typeface="Oswald SemiBold"/>
              <a:sym typeface="Oswald SemiBold"/>
            </a:endParaRPr>
          </a:p>
          <a:p>
            <a:pPr indent="0" lvl="0" marL="0" rtl="0" algn="l">
              <a:spcBef>
                <a:spcPts val="1200"/>
              </a:spcBef>
              <a:spcAft>
                <a:spcPts val="0"/>
              </a:spcAft>
              <a:buNone/>
            </a:pPr>
            <a:r>
              <a:t/>
            </a:r>
            <a:endParaRPr sz="4300">
              <a:solidFill>
                <a:schemeClr val="dk1"/>
              </a:solidFill>
              <a:latin typeface="Oswald SemiBold"/>
              <a:ea typeface="Oswald SemiBold"/>
              <a:cs typeface="Oswald SemiBold"/>
              <a:sym typeface="Oswald SemiBold"/>
            </a:endParaRPr>
          </a:p>
          <a:p>
            <a:pPr indent="0" lvl="0" marL="0" rtl="0" algn="l">
              <a:spcBef>
                <a:spcPts val="1200"/>
              </a:spcBef>
              <a:spcAft>
                <a:spcPts val="1200"/>
              </a:spcAft>
              <a:buNone/>
            </a:pPr>
            <a:r>
              <a:rPr lang="es" sz="1400">
                <a:latin typeface="Oswald SemiBold"/>
                <a:ea typeface="Oswald SemiBold"/>
                <a:cs typeface="Oswald SemiBold"/>
                <a:sym typeface="Oswald SemiBold"/>
              </a:rPr>
              <a:t>I</a:t>
            </a:r>
            <a:endParaRPr sz="1400">
              <a:latin typeface="Oswald SemiBold"/>
              <a:ea typeface="Oswald SemiBold"/>
              <a:cs typeface="Oswald SemiBold"/>
              <a:sym typeface="Oswald SemiBold"/>
            </a:endParaRPr>
          </a:p>
        </p:txBody>
      </p:sp>
      <p:pic>
        <p:nvPicPr>
          <p:cNvPr id="85" name="Google Shape;85;p16"/>
          <p:cNvPicPr preferRelativeResize="0"/>
          <p:nvPr/>
        </p:nvPicPr>
        <p:blipFill>
          <a:blip r:embed="rId3">
            <a:alphaModFix/>
          </a:blip>
          <a:stretch>
            <a:fillRect/>
          </a:stretch>
        </p:blipFill>
        <p:spPr>
          <a:xfrm>
            <a:off x="820800" y="1294673"/>
            <a:ext cx="423750" cy="423750"/>
          </a:xfrm>
          <a:prstGeom prst="rect">
            <a:avLst/>
          </a:prstGeom>
          <a:noFill/>
          <a:ln>
            <a:noFill/>
          </a:ln>
        </p:spPr>
      </p:pic>
      <p:pic>
        <p:nvPicPr>
          <p:cNvPr id="86" name="Google Shape;86;p16"/>
          <p:cNvPicPr preferRelativeResize="0"/>
          <p:nvPr/>
        </p:nvPicPr>
        <p:blipFill>
          <a:blip r:embed="rId3">
            <a:alphaModFix/>
          </a:blip>
          <a:stretch>
            <a:fillRect/>
          </a:stretch>
        </p:blipFill>
        <p:spPr>
          <a:xfrm>
            <a:off x="761200" y="3106698"/>
            <a:ext cx="423750" cy="42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ctrTitle"/>
          </p:nvPr>
        </p:nvSpPr>
        <p:spPr>
          <a:xfrm>
            <a:off x="671258" y="1480875"/>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a:solidFill>
                  <a:srgbClr val="FFFFFF"/>
                </a:solidFill>
              </a:rPr>
              <a:t>Exploratory data analysis</a:t>
            </a:r>
            <a:endParaRPr b="1">
              <a:solidFill>
                <a:srgbClr val="FFFFFF"/>
              </a:solidFill>
            </a:endParaRPr>
          </a:p>
          <a:p>
            <a:pPr indent="0" lvl="0" marL="0" rtl="0" algn="ctr">
              <a:spcBef>
                <a:spcPts val="0"/>
              </a:spcBef>
              <a:spcAft>
                <a:spcPts val="0"/>
              </a:spcAft>
              <a:buNone/>
            </a:pPr>
            <a:r>
              <a:t/>
            </a:r>
            <a:endParaRPr/>
          </a:p>
        </p:txBody>
      </p:sp>
      <p:pic>
        <p:nvPicPr>
          <p:cNvPr id="92" name="Google Shape;92;p17"/>
          <p:cNvPicPr preferRelativeResize="0"/>
          <p:nvPr/>
        </p:nvPicPr>
        <p:blipFill>
          <a:blip r:embed="rId3">
            <a:alphaModFix/>
          </a:blip>
          <a:stretch>
            <a:fillRect/>
          </a:stretch>
        </p:blipFill>
        <p:spPr>
          <a:xfrm>
            <a:off x="3762750" y="3210973"/>
            <a:ext cx="1618500" cy="161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sz="2911">
                <a:latin typeface="Oswald"/>
                <a:ea typeface="Oswald"/>
                <a:cs typeface="Oswald"/>
                <a:sym typeface="Oswald"/>
              </a:rPr>
              <a:t>LISTINGS ANALYSIS</a:t>
            </a:r>
            <a:endParaRPr b="1" sz="2911">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pic>
        <p:nvPicPr>
          <p:cNvPr id="98" name="Google Shape;98;p18"/>
          <p:cNvPicPr preferRelativeResize="0"/>
          <p:nvPr/>
        </p:nvPicPr>
        <p:blipFill>
          <a:blip r:embed="rId3">
            <a:alphaModFix/>
          </a:blip>
          <a:stretch>
            <a:fillRect/>
          </a:stretch>
        </p:blipFill>
        <p:spPr>
          <a:xfrm>
            <a:off x="668325" y="1503872"/>
            <a:ext cx="395950" cy="395950"/>
          </a:xfrm>
          <a:prstGeom prst="rect">
            <a:avLst/>
          </a:prstGeom>
          <a:noFill/>
          <a:ln>
            <a:noFill/>
          </a:ln>
        </p:spPr>
      </p:pic>
      <p:pic>
        <p:nvPicPr>
          <p:cNvPr id="99" name="Google Shape;99;p18"/>
          <p:cNvPicPr preferRelativeResize="0"/>
          <p:nvPr/>
        </p:nvPicPr>
        <p:blipFill>
          <a:blip r:embed="rId3">
            <a:alphaModFix/>
          </a:blip>
          <a:stretch>
            <a:fillRect/>
          </a:stretch>
        </p:blipFill>
        <p:spPr>
          <a:xfrm>
            <a:off x="668325" y="2275297"/>
            <a:ext cx="395950" cy="395950"/>
          </a:xfrm>
          <a:prstGeom prst="rect">
            <a:avLst/>
          </a:prstGeom>
          <a:noFill/>
          <a:ln>
            <a:noFill/>
          </a:ln>
        </p:spPr>
      </p:pic>
      <p:sp>
        <p:nvSpPr>
          <p:cNvPr id="100" name="Google Shape;100;p18"/>
          <p:cNvSpPr txBox="1"/>
          <p:nvPr/>
        </p:nvSpPr>
        <p:spPr>
          <a:xfrm>
            <a:off x="1064275" y="1339600"/>
            <a:ext cx="26733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chemeClr val="lt2"/>
                </a:solidFill>
                <a:latin typeface="Oswald SemiBold"/>
                <a:ea typeface="Oswald SemiBold"/>
                <a:cs typeface="Oswald SemiBold"/>
                <a:sym typeface="Oswald SemiBold"/>
              </a:rPr>
              <a:t>56% properties are instant bookable</a:t>
            </a:r>
            <a:endParaRPr sz="2000">
              <a:solidFill>
                <a:schemeClr val="lt2"/>
              </a:solidFill>
              <a:latin typeface="Oswald SemiBold"/>
              <a:ea typeface="Oswald SemiBold"/>
              <a:cs typeface="Oswald SemiBold"/>
              <a:sym typeface="Oswald SemiBold"/>
            </a:endParaRPr>
          </a:p>
        </p:txBody>
      </p:sp>
      <p:sp>
        <p:nvSpPr>
          <p:cNvPr id="101" name="Google Shape;101;p18"/>
          <p:cNvSpPr txBox="1"/>
          <p:nvPr/>
        </p:nvSpPr>
        <p:spPr>
          <a:xfrm>
            <a:off x="1064275" y="2175750"/>
            <a:ext cx="26733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chemeClr val="lt2"/>
                </a:solidFill>
                <a:latin typeface="Oswald SemiBold"/>
                <a:ea typeface="Oswald SemiBold"/>
                <a:cs typeface="Oswald SemiBold"/>
                <a:sym typeface="Oswald SemiBold"/>
              </a:rPr>
              <a:t>20</a:t>
            </a:r>
            <a:r>
              <a:rPr lang="es" sz="2000">
                <a:solidFill>
                  <a:schemeClr val="lt2"/>
                </a:solidFill>
                <a:latin typeface="Oswald SemiBold"/>
                <a:ea typeface="Oswald SemiBold"/>
                <a:cs typeface="Oswald SemiBold"/>
                <a:sym typeface="Oswald SemiBold"/>
              </a:rPr>
              <a:t>% hosts are super hosts</a:t>
            </a:r>
            <a:endParaRPr sz="2000">
              <a:solidFill>
                <a:schemeClr val="lt2"/>
              </a:solidFill>
              <a:latin typeface="Oswald SemiBold"/>
              <a:ea typeface="Oswald SemiBold"/>
              <a:cs typeface="Oswald SemiBold"/>
              <a:sym typeface="Oswald SemiBold"/>
            </a:endParaRPr>
          </a:p>
        </p:txBody>
      </p:sp>
      <p:pic>
        <p:nvPicPr>
          <p:cNvPr id="102" name="Google Shape;102;p18"/>
          <p:cNvPicPr preferRelativeResize="0"/>
          <p:nvPr/>
        </p:nvPicPr>
        <p:blipFill>
          <a:blip r:embed="rId3">
            <a:alphaModFix/>
          </a:blip>
          <a:stretch>
            <a:fillRect/>
          </a:stretch>
        </p:blipFill>
        <p:spPr>
          <a:xfrm>
            <a:off x="668325" y="3102947"/>
            <a:ext cx="395950" cy="395950"/>
          </a:xfrm>
          <a:prstGeom prst="rect">
            <a:avLst/>
          </a:prstGeom>
          <a:noFill/>
          <a:ln>
            <a:noFill/>
          </a:ln>
        </p:spPr>
      </p:pic>
      <p:sp>
        <p:nvSpPr>
          <p:cNvPr id="103" name="Google Shape;103;p18"/>
          <p:cNvSpPr txBox="1"/>
          <p:nvPr/>
        </p:nvSpPr>
        <p:spPr>
          <a:xfrm>
            <a:off x="1064275" y="3011900"/>
            <a:ext cx="26733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chemeClr val="lt2"/>
                </a:solidFill>
                <a:latin typeface="Oswald Medium"/>
                <a:ea typeface="Oswald Medium"/>
                <a:cs typeface="Oswald Medium"/>
                <a:sym typeface="Oswald Medium"/>
              </a:rPr>
              <a:t>50% </a:t>
            </a:r>
            <a:r>
              <a:rPr lang="es" sz="2000">
                <a:solidFill>
                  <a:schemeClr val="lt2"/>
                </a:solidFill>
                <a:latin typeface="Oswald Medium"/>
                <a:ea typeface="Oswald Medium"/>
                <a:cs typeface="Oswald Medium"/>
                <a:sym typeface="Oswald Medium"/>
              </a:rPr>
              <a:t>hosts</a:t>
            </a:r>
            <a:r>
              <a:rPr lang="es" sz="2000">
                <a:solidFill>
                  <a:schemeClr val="lt2"/>
                </a:solidFill>
                <a:latin typeface="Oswald Medium"/>
                <a:ea typeface="Oswald Medium"/>
                <a:cs typeface="Oswald Medium"/>
                <a:sym typeface="Oswald Medium"/>
              </a:rPr>
              <a:t> </a:t>
            </a:r>
            <a:r>
              <a:rPr lang="es" sz="2000">
                <a:solidFill>
                  <a:schemeClr val="lt2"/>
                </a:solidFill>
                <a:latin typeface="Oswald Medium"/>
                <a:ea typeface="Oswald Medium"/>
                <a:cs typeface="Oswald Medium"/>
                <a:sym typeface="Oswald Medium"/>
              </a:rPr>
              <a:t>identity</a:t>
            </a:r>
            <a:endParaRPr sz="2000">
              <a:solidFill>
                <a:schemeClr val="lt2"/>
              </a:solidFill>
              <a:latin typeface="Oswald Medium"/>
              <a:ea typeface="Oswald Medium"/>
              <a:cs typeface="Oswald Medium"/>
              <a:sym typeface="Oswald Medium"/>
            </a:endParaRPr>
          </a:p>
          <a:p>
            <a:pPr indent="0" lvl="0" marL="0" rtl="0" algn="l">
              <a:spcBef>
                <a:spcPts val="0"/>
              </a:spcBef>
              <a:spcAft>
                <a:spcPts val="0"/>
              </a:spcAft>
              <a:buNone/>
            </a:pPr>
            <a:r>
              <a:rPr lang="es" sz="2000">
                <a:solidFill>
                  <a:schemeClr val="lt2"/>
                </a:solidFill>
                <a:latin typeface="Oswald Medium"/>
                <a:ea typeface="Oswald Medium"/>
                <a:cs typeface="Oswald Medium"/>
                <a:sym typeface="Oswald Medium"/>
              </a:rPr>
              <a:t>has been verified</a:t>
            </a:r>
            <a:endParaRPr sz="2000">
              <a:solidFill>
                <a:schemeClr val="lt2"/>
              </a:solidFill>
              <a:latin typeface="Oswald Medium"/>
              <a:ea typeface="Oswald Medium"/>
              <a:cs typeface="Oswald Medium"/>
              <a:sym typeface="Oswald Medium"/>
            </a:endParaRPr>
          </a:p>
        </p:txBody>
      </p:sp>
      <p:pic>
        <p:nvPicPr>
          <p:cNvPr id="104" name="Google Shape;104;p18"/>
          <p:cNvPicPr preferRelativeResize="0"/>
          <p:nvPr/>
        </p:nvPicPr>
        <p:blipFill>
          <a:blip r:embed="rId4">
            <a:alphaModFix/>
          </a:blip>
          <a:stretch>
            <a:fillRect/>
          </a:stretch>
        </p:blipFill>
        <p:spPr>
          <a:xfrm>
            <a:off x="5047650" y="1444675"/>
            <a:ext cx="2819400" cy="514350"/>
          </a:xfrm>
          <a:prstGeom prst="rect">
            <a:avLst/>
          </a:prstGeom>
          <a:noFill/>
          <a:ln>
            <a:noFill/>
          </a:ln>
        </p:spPr>
      </p:pic>
      <p:pic>
        <p:nvPicPr>
          <p:cNvPr id="105" name="Google Shape;105;p18"/>
          <p:cNvPicPr preferRelativeResize="0"/>
          <p:nvPr/>
        </p:nvPicPr>
        <p:blipFill>
          <a:blip r:embed="rId5">
            <a:alphaModFix/>
          </a:blip>
          <a:stretch>
            <a:fillRect/>
          </a:stretch>
        </p:blipFill>
        <p:spPr>
          <a:xfrm>
            <a:off x="6222775" y="2128113"/>
            <a:ext cx="266700" cy="2447925"/>
          </a:xfrm>
          <a:prstGeom prst="rect">
            <a:avLst/>
          </a:prstGeom>
          <a:noFill/>
          <a:ln>
            <a:noFill/>
          </a:ln>
        </p:spPr>
      </p:pic>
      <p:pic>
        <p:nvPicPr>
          <p:cNvPr id="106" name="Google Shape;106;p18"/>
          <p:cNvPicPr preferRelativeResize="0"/>
          <p:nvPr/>
        </p:nvPicPr>
        <p:blipFill>
          <a:blip r:embed="rId6">
            <a:alphaModFix/>
          </a:blip>
          <a:stretch>
            <a:fillRect/>
          </a:stretch>
        </p:blipFill>
        <p:spPr>
          <a:xfrm>
            <a:off x="4980350" y="2029325"/>
            <a:ext cx="1200150" cy="2543175"/>
          </a:xfrm>
          <a:prstGeom prst="rect">
            <a:avLst/>
          </a:prstGeom>
          <a:noFill/>
          <a:ln>
            <a:noFill/>
          </a:ln>
        </p:spPr>
      </p:pic>
      <p:sp>
        <p:nvSpPr>
          <p:cNvPr id="107" name="Google Shape;107;p18"/>
          <p:cNvSpPr txBox="1"/>
          <p:nvPr/>
        </p:nvSpPr>
        <p:spPr>
          <a:xfrm>
            <a:off x="1438850" y="340550"/>
            <a:ext cx="4767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highlight>
                <a:srgbClr val="FFFF00"/>
              </a:highlight>
            </a:endParaRPr>
          </a:p>
        </p:txBody>
      </p:sp>
      <p:sp>
        <p:nvSpPr>
          <p:cNvPr id="108" name="Google Shape;108;p18"/>
          <p:cNvSpPr txBox="1"/>
          <p:nvPr/>
        </p:nvSpPr>
        <p:spPr>
          <a:xfrm>
            <a:off x="6531750" y="2128125"/>
            <a:ext cx="1514100" cy="22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chemeClr val="lt2"/>
                </a:solidFill>
                <a:latin typeface="Oswald SemiBold"/>
                <a:ea typeface="Oswald SemiBold"/>
                <a:cs typeface="Oswald SemiBold"/>
                <a:sym typeface="Oswald SemiBold"/>
              </a:rPr>
              <a:t>10% of the total amount</a:t>
            </a:r>
            <a:endParaRPr sz="2000">
              <a:solidFill>
                <a:schemeClr val="lt2"/>
              </a:solidFill>
              <a:latin typeface="Oswald SemiBold"/>
              <a:ea typeface="Oswald SemiBold"/>
              <a:cs typeface="Oswald SemiBold"/>
              <a:sym typeface="Oswald SemiBold"/>
            </a:endParaRPr>
          </a:p>
          <a:p>
            <a:pPr indent="0" lvl="0" marL="0" rtl="0" algn="l">
              <a:spcBef>
                <a:spcPts val="0"/>
              </a:spcBef>
              <a:spcAft>
                <a:spcPts val="0"/>
              </a:spcAft>
              <a:buNone/>
            </a:pPr>
            <a:r>
              <a:rPr lang="es" sz="2000">
                <a:solidFill>
                  <a:schemeClr val="lt2"/>
                </a:solidFill>
                <a:latin typeface="Oswald SemiBold"/>
                <a:ea typeface="Oswald SemiBold"/>
                <a:cs typeface="Oswald SemiBold"/>
                <a:sym typeface="Oswald SemiBold"/>
              </a:rPr>
              <a:t>of listings</a:t>
            </a:r>
            <a:endParaRPr sz="2000">
              <a:solidFill>
                <a:schemeClr val="lt2"/>
              </a:solidFill>
              <a:latin typeface="Oswald SemiBold"/>
              <a:ea typeface="Oswald SemiBold"/>
              <a:cs typeface="Oswald SemiBold"/>
              <a:sym typeface="Oswald SemiBold"/>
            </a:endParaRPr>
          </a:p>
          <a:p>
            <a:pPr indent="0" lvl="0" marL="0" rtl="0" algn="l">
              <a:spcBef>
                <a:spcPts val="0"/>
              </a:spcBef>
              <a:spcAft>
                <a:spcPts val="0"/>
              </a:spcAft>
              <a:buNone/>
            </a:pPr>
            <a:r>
              <a:rPr lang="es" sz="2000">
                <a:solidFill>
                  <a:schemeClr val="lt2"/>
                </a:solidFill>
                <a:latin typeface="Oswald SemiBold"/>
                <a:ea typeface="Oswald SemiBold"/>
                <a:cs typeface="Oswald SemiBold"/>
                <a:sym typeface="Oswald SemiBold"/>
              </a:rPr>
              <a:t>belong</a:t>
            </a:r>
            <a:r>
              <a:rPr lang="es" sz="2000">
                <a:solidFill>
                  <a:schemeClr val="lt2"/>
                </a:solidFill>
                <a:latin typeface="Oswald SemiBold"/>
                <a:ea typeface="Oswald SemiBold"/>
                <a:cs typeface="Oswald SemiBold"/>
                <a:sym typeface="Oswald SemiBold"/>
              </a:rPr>
              <a:t> to the top 20 hosts.</a:t>
            </a:r>
            <a:endParaRPr sz="2000">
              <a:solidFill>
                <a:schemeClr val="lt2"/>
              </a:solidFill>
              <a:latin typeface="Oswald SemiBold"/>
              <a:ea typeface="Oswald SemiBold"/>
              <a:cs typeface="Oswald SemiBold"/>
              <a:sym typeface="Oswald SemiBold"/>
            </a:endParaRPr>
          </a:p>
        </p:txBody>
      </p:sp>
      <p:sp>
        <p:nvSpPr>
          <p:cNvPr id="109" name="Google Shape;109;p18"/>
          <p:cNvSpPr/>
          <p:nvPr/>
        </p:nvSpPr>
        <p:spPr>
          <a:xfrm>
            <a:off x="7568900" y="1627425"/>
            <a:ext cx="544800" cy="272400"/>
          </a:xfrm>
          <a:prstGeom prst="lef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8"/>
          <p:cNvSpPr txBox="1"/>
          <p:nvPr/>
        </p:nvSpPr>
        <p:spPr>
          <a:xfrm>
            <a:off x="1064275" y="3848050"/>
            <a:ext cx="26733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chemeClr val="lt2"/>
                </a:solidFill>
                <a:latin typeface="Oswald Medium"/>
                <a:ea typeface="Oswald Medium"/>
                <a:cs typeface="Oswald Medium"/>
                <a:sym typeface="Oswald Medium"/>
              </a:rPr>
              <a:t>average rating 9.1</a:t>
            </a:r>
            <a:endParaRPr sz="2000">
              <a:solidFill>
                <a:schemeClr val="lt2"/>
              </a:solidFill>
              <a:latin typeface="Oswald Medium"/>
              <a:ea typeface="Oswald Medium"/>
              <a:cs typeface="Oswald Medium"/>
              <a:sym typeface="Oswald Medium"/>
            </a:endParaRPr>
          </a:p>
        </p:txBody>
      </p:sp>
      <p:pic>
        <p:nvPicPr>
          <p:cNvPr id="111" name="Google Shape;111;p18"/>
          <p:cNvPicPr preferRelativeResize="0"/>
          <p:nvPr/>
        </p:nvPicPr>
        <p:blipFill>
          <a:blip r:embed="rId3">
            <a:alphaModFix/>
          </a:blip>
          <a:stretch>
            <a:fillRect/>
          </a:stretch>
        </p:blipFill>
        <p:spPr>
          <a:xfrm>
            <a:off x="668325" y="3848047"/>
            <a:ext cx="395950" cy="395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1080950" y="135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a:latin typeface="Oswald"/>
                <a:ea typeface="Oswald"/>
                <a:cs typeface="Oswald"/>
                <a:sym typeface="Oswald"/>
              </a:rPr>
              <a:t>LISTINGS ANALYSIS</a:t>
            </a:r>
            <a:endParaRPr b="1">
              <a:latin typeface="Oswald"/>
              <a:ea typeface="Oswald"/>
              <a:cs typeface="Oswald"/>
              <a:sym typeface="Oswald"/>
            </a:endParaRPr>
          </a:p>
        </p:txBody>
      </p:sp>
      <p:pic>
        <p:nvPicPr>
          <p:cNvPr id="117" name="Google Shape;117;p19"/>
          <p:cNvPicPr preferRelativeResize="0"/>
          <p:nvPr/>
        </p:nvPicPr>
        <p:blipFill>
          <a:blip r:embed="rId3">
            <a:alphaModFix/>
          </a:blip>
          <a:stretch>
            <a:fillRect/>
          </a:stretch>
        </p:blipFill>
        <p:spPr>
          <a:xfrm>
            <a:off x="302525" y="839750"/>
            <a:ext cx="5429176" cy="1902650"/>
          </a:xfrm>
          <a:prstGeom prst="rect">
            <a:avLst/>
          </a:prstGeom>
          <a:noFill/>
          <a:ln>
            <a:noFill/>
          </a:ln>
        </p:spPr>
      </p:pic>
      <p:sp>
        <p:nvSpPr>
          <p:cNvPr id="118" name="Google Shape;118;p19"/>
          <p:cNvSpPr txBox="1"/>
          <p:nvPr/>
        </p:nvSpPr>
        <p:spPr>
          <a:xfrm>
            <a:off x="6123825" y="1084575"/>
            <a:ext cx="2486100" cy="11430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s" sz="1600" u="sng">
                <a:solidFill>
                  <a:schemeClr val="dk1"/>
                </a:solidFill>
                <a:latin typeface="Oswald"/>
                <a:ea typeface="Oswald"/>
                <a:cs typeface="Oswald"/>
                <a:sym typeface="Oswald"/>
              </a:rPr>
              <a:t>BY YEAR</a:t>
            </a:r>
            <a:endParaRPr sz="1600" u="sng">
              <a:solidFill>
                <a:schemeClr val="dk1"/>
              </a:solidFill>
              <a:latin typeface="Oswald"/>
              <a:ea typeface="Oswald"/>
              <a:cs typeface="Oswald"/>
              <a:sym typeface="Oswald"/>
            </a:endParaRPr>
          </a:p>
          <a:p>
            <a:pPr indent="0" lvl="0" marL="457200" rtl="0" algn="ctr">
              <a:spcBef>
                <a:spcPts val="0"/>
              </a:spcBef>
              <a:spcAft>
                <a:spcPts val="0"/>
              </a:spcAft>
              <a:buNone/>
            </a:pPr>
            <a:r>
              <a:rPr lang="es" sz="1600">
                <a:solidFill>
                  <a:schemeClr val="dk1"/>
                </a:solidFill>
                <a:latin typeface="Oswald"/>
                <a:ea typeface="Oswald"/>
                <a:cs typeface="Oswald"/>
                <a:sym typeface="Oswald"/>
              </a:rPr>
              <a:t>NUMBER OF LISTINGS SPIKED AFTER 2012</a:t>
            </a:r>
            <a:endParaRPr sz="1600">
              <a:solidFill>
                <a:schemeClr val="dk1"/>
              </a:solidFill>
              <a:latin typeface="Oswald"/>
              <a:ea typeface="Oswald"/>
              <a:cs typeface="Oswald"/>
              <a:sym typeface="Oswald"/>
            </a:endParaRPr>
          </a:p>
        </p:txBody>
      </p:sp>
      <p:pic>
        <p:nvPicPr>
          <p:cNvPr id="119" name="Google Shape;119;p19"/>
          <p:cNvPicPr preferRelativeResize="0"/>
          <p:nvPr/>
        </p:nvPicPr>
        <p:blipFill>
          <a:blip r:embed="rId4">
            <a:alphaModFix/>
          </a:blip>
          <a:stretch>
            <a:fillRect/>
          </a:stretch>
        </p:blipFill>
        <p:spPr>
          <a:xfrm>
            <a:off x="319238" y="2873550"/>
            <a:ext cx="5395750" cy="2158675"/>
          </a:xfrm>
          <a:prstGeom prst="rect">
            <a:avLst/>
          </a:prstGeom>
          <a:noFill/>
          <a:ln>
            <a:noFill/>
          </a:ln>
        </p:spPr>
      </p:pic>
      <p:sp>
        <p:nvSpPr>
          <p:cNvPr id="120" name="Google Shape;120;p19"/>
          <p:cNvSpPr txBox="1"/>
          <p:nvPr/>
        </p:nvSpPr>
        <p:spPr>
          <a:xfrm>
            <a:off x="6643300" y="3281025"/>
            <a:ext cx="1919100" cy="11430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sz="1600">
              <a:solidFill>
                <a:schemeClr val="dk1"/>
              </a:solidFill>
              <a:latin typeface="Oswald"/>
              <a:ea typeface="Oswald"/>
              <a:cs typeface="Oswald"/>
              <a:sym typeface="Oswald"/>
            </a:endParaRPr>
          </a:p>
        </p:txBody>
      </p:sp>
      <p:sp>
        <p:nvSpPr>
          <p:cNvPr id="121" name="Google Shape;121;p19"/>
          <p:cNvSpPr txBox="1"/>
          <p:nvPr/>
        </p:nvSpPr>
        <p:spPr>
          <a:xfrm>
            <a:off x="6159400" y="3281025"/>
            <a:ext cx="2403000" cy="11430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s" sz="1600" u="sng">
                <a:solidFill>
                  <a:schemeClr val="dk1"/>
                </a:solidFill>
                <a:latin typeface="Oswald"/>
                <a:ea typeface="Oswald"/>
                <a:cs typeface="Oswald"/>
                <a:sym typeface="Oswald"/>
              </a:rPr>
              <a:t>BY MONTH</a:t>
            </a:r>
            <a:endParaRPr sz="1600" u="sng">
              <a:solidFill>
                <a:schemeClr val="dk1"/>
              </a:solidFill>
              <a:latin typeface="Oswald"/>
              <a:ea typeface="Oswald"/>
              <a:cs typeface="Oswald"/>
              <a:sym typeface="Oswald"/>
            </a:endParaRPr>
          </a:p>
          <a:p>
            <a:pPr indent="0" lvl="0" marL="457200" rtl="0" algn="ctr">
              <a:spcBef>
                <a:spcPts val="0"/>
              </a:spcBef>
              <a:spcAft>
                <a:spcPts val="0"/>
              </a:spcAft>
              <a:buNone/>
            </a:pPr>
            <a:r>
              <a:rPr lang="es" sz="1600">
                <a:solidFill>
                  <a:schemeClr val="dk1"/>
                </a:solidFill>
                <a:latin typeface="Oswald"/>
                <a:ea typeface="Oswald"/>
                <a:cs typeface="Oswald"/>
                <a:sym typeface="Oswald"/>
              </a:rPr>
              <a:t>SEASONALITY IS A KEY FACTOR</a:t>
            </a:r>
            <a:endParaRPr sz="1600">
              <a:solidFill>
                <a:schemeClr val="dk1"/>
              </a:solidFill>
              <a:latin typeface="Oswald"/>
              <a:ea typeface="Oswald"/>
              <a:cs typeface="Oswald"/>
              <a:sym typeface="Oswald"/>
            </a:endParaRPr>
          </a:p>
        </p:txBody>
      </p:sp>
      <p:pic>
        <p:nvPicPr>
          <p:cNvPr id="122" name="Google Shape;122;p19"/>
          <p:cNvPicPr preferRelativeResize="0"/>
          <p:nvPr/>
        </p:nvPicPr>
        <p:blipFill>
          <a:blip r:embed="rId5">
            <a:alphaModFix/>
          </a:blip>
          <a:stretch>
            <a:fillRect/>
          </a:stretch>
        </p:blipFill>
        <p:spPr>
          <a:xfrm>
            <a:off x="6832425" y="1024597"/>
            <a:ext cx="395950" cy="395950"/>
          </a:xfrm>
          <a:prstGeom prst="rect">
            <a:avLst/>
          </a:prstGeom>
          <a:noFill/>
          <a:ln>
            <a:noFill/>
          </a:ln>
        </p:spPr>
      </p:pic>
      <p:pic>
        <p:nvPicPr>
          <p:cNvPr id="123" name="Google Shape;123;p19"/>
          <p:cNvPicPr preferRelativeResize="0"/>
          <p:nvPr/>
        </p:nvPicPr>
        <p:blipFill>
          <a:blip r:embed="rId5">
            <a:alphaModFix/>
          </a:blip>
          <a:stretch>
            <a:fillRect/>
          </a:stretch>
        </p:blipFill>
        <p:spPr>
          <a:xfrm>
            <a:off x="6779650" y="3245022"/>
            <a:ext cx="395950" cy="395950"/>
          </a:xfrm>
          <a:prstGeom prst="rect">
            <a:avLst/>
          </a:prstGeom>
          <a:noFill/>
          <a:ln>
            <a:noFill/>
          </a:ln>
        </p:spPr>
      </p:pic>
      <p:sp>
        <p:nvSpPr>
          <p:cNvPr id="124" name="Google Shape;124;p19"/>
          <p:cNvSpPr txBox="1"/>
          <p:nvPr/>
        </p:nvSpPr>
        <p:spPr>
          <a:xfrm>
            <a:off x="7175600" y="1949700"/>
            <a:ext cx="1507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2"/>
                </a:solidFill>
              </a:rPr>
              <a:t>2010 : 77 </a:t>
            </a:r>
            <a:endParaRPr sz="1000">
              <a:solidFill>
                <a:schemeClr val="lt2"/>
              </a:solidFill>
            </a:endParaRPr>
          </a:p>
          <a:p>
            <a:pPr indent="0" lvl="0" marL="0" rtl="0" algn="l">
              <a:spcBef>
                <a:spcPts val="0"/>
              </a:spcBef>
              <a:spcAft>
                <a:spcPts val="0"/>
              </a:spcAft>
              <a:buNone/>
            </a:pPr>
            <a:r>
              <a:rPr lang="es" sz="1000">
                <a:solidFill>
                  <a:schemeClr val="lt2"/>
                </a:solidFill>
              </a:rPr>
              <a:t>2019 : 19.600</a:t>
            </a:r>
            <a:endParaRPr sz="10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sz="2911">
                <a:latin typeface="Oswald"/>
                <a:ea typeface="Oswald"/>
                <a:cs typeface="Oswald"/>
                <a:sym typeface="Oswald"/>
              </a:rPr>
              <a:t>TYPES OF PROPERTIES</a:t>
            </a:r>
            <a:endParaRPr b="1" sz="2911">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pic>
        <p:nvPicPr>
          <p:cNvPr id="130" name="Google Shape;130;p20"/>
          <p:cNvPicPr preferRelativeResize="0"/>
          <p:nvPr/>
        </p:nvPicPr>
        <p:blipFill>
          <a:blip r:embed="rId3">
            <a:alphaModFix/>
          </a:blip>
          <a:stretch>
            <a:fillRect/>
          </a:stretch>
        </p:blipFill>
        <p:spPr>
          <a:xfrm>
            <a:off x="86125" y="1343775"/>
            <a:ext cx="4328276" cy="2612499"/>
          </a:xfrm>
          <a:prstGeom prst="rect">
            <a:avLst/>
          </a:prstGeom>
          <a:noFill/>
          <a:ln>
            <a:noFill/>
          </a:ln>
        </p:spPr>
      </p:pic>
      <p:pic>
        <p:nvPicPr>
          <p:cNvPr id="131" name="Google Shape;131;p20"/>
          <p:cNvPicPr preferRelativeResize="0"/>
          <p:nvPr/>
        </p:nvPicPr>
        <p:blipFill>
          <a:blip r:embed="rId4">
            <a:alphaModFix/>
          </a:blip>
          <a:stretch>
            <a:fillRect/>
          </a:stretch>
        </p:blipFill>
        <p:spPr>
          <a:xfrm>
            <a:off x="4663550" y="1343774"/>
            <a:ext cx="4168750" cy="2612500"/>
          </a:xfrm>
          <a:prstGeom prst="rect">
            <a:avLst/>
          </a:prstGeom>
          <a:noFill/>
          <a:ln>
            <a:noFill/>
          </a:ln>
        </p:spPr>
      </p:pic>
      <p:sp>
        <p:nvSpPr>
          <p:cNvPr id="132" name="Google Shape;132;p20"/>
          <p:cNvSpPr/>
          <p:nvPr/>
        </p:nvSpPr>
        <p:spPr>
          <a:xfrm>
            <a:off x="5700500" y="3956275"/>
            <a:ext cx="580800" cy="572700"/>
          </a:xfrm>
          <a:prstGeom prst="up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sz="2911">
                <a:latin typeface="Oswald"/>
                <a:ea typeface="Oswald"/>
                <a:cs typeface="Oswald"/>
                <a:sym typeface="Oswald"/>
              </a:rPr>
              <a:t>PRICES &amp; AREAS ANALYSIS</a:t>
            </a:r>
            <a:endParaRPr b="1" sz="2911">
              <a:latin typeface="Oswald"/>
              <a:ea typeface="Oswald"/>
              <a:cs typeface="Oswald"/>
              <a:sym typeface="Oswald"/>
            </a:endParaRPr>
          </a:p>
          <a:p>
            <a:pPr indent="0" lvl="0" marL="0" rtl="0" algn="l">
              <a:spcBef>
                <a:spcPts val="0"/>
              </a:spcBef>
              <a:spcAft>
                <a:spcPts val="0"/>
              </a:spcAft>
              <a:buNone/>
            </a:pPr>
            <a:r>
              <a:t/>
            </a:r>
            <a:endParaRPr>
              <a:latin typeface="Roboto"/>
              <a:ea typeface="Roboto"/>
              <a:cs typeface="Roboto"/>
              <a:sym typeface="Roboto"/>
            </a:endParaRPr>
          </a:p>
        </p:txBody>
      </p:sp>
      <p:pic>
        <p:nvPicPr>
          <p:cNvPr id="138" name="Google Shape;138;p21"/>
          <p:cNvPicPr preferRelativeResize="0"/>
          <p:nvPr/>
        </p:nvPicPr>
        <p:blipFill>
          <a:blip r:embed="rId3">
            <a:alphaModFix/>
          </a:blip>
          <a:stretch>
            <a:fillRect/>
          </a:stretch>
        </p:blipFill>
        <p:spPr>
          <a:xfrm>
            <a:off x="648600" y="1413125"/>
            <a:ext cx="2671875" cy="3028125"/>
          </a:xfrm>
          <a:prstGeom prst="rect">
            <a:avLst/>
          </a:prstGeom>
          <a:noFill/>
          <a:ln>
            <a:noFill/>
          </a:ln>
        </p:spPr>
      </p:pic>
      <p:pic>
        <p:nvPicPr>
          <p:cNvPr id="139" name="Google Shape;139;p21"/>
          <p:cNvPicPr preferRelativeResize="0"/>
          <p:nvPr/>
        </p:nvPicPr>
        <p:blipFill>
          <a:blip r:embed="rId4">
            <a:alphaModFix/>
          </a:blip>
          <a:stretch>
            <a:fillRect/>
          </a:stretch>
        </p:blipFill>
        <p:spPr>
          <a:xfrm>
            <a:off x="3719775" y="1413125"/>
            <a:ext cx="5202850" cy="2935125"/>
          </a:xfrm>
          <a:prstGeom prst="rect">
            <a:avLst/>
          </a:prstGeom>
          <a:noFill/>
          <a:ln>
            <a:noFill/>
          </a:ln>
        </p:spPr>
      </p:pic>
      <p:sp>
        <p:nvSpPr>
          <p:cNvPr id="140" name="Google Shape;140;p21"/>
          <p:cNvSpPr/>
          <p:nvPr/>
        </p:nvSpPr>
        <p:spPr>
          <a:xfrm>
            <a:off x="2052455" y="2683269"/>
            <a:ext cx="796750" cy="385100"/>
          </a:xfrm>
          <a:custGeom>
            <a:rect b="b" l="l" r="r" t="t"/>
            <a:pathLst>
              <a:path extrusionOk="0" h="15404" w="31870">
                <a:moveTo>
                  <a:pt x="23475" y="1648"/>
                </a:moveTo>
                <a:cubicBezTo>
                  <a:pt x="16306" y="-1936"/>
                  <a:pt x="-2218" y="514"/>
                  <a:pt x="317" y="8118"/>
                </a:cubicBezTo>
                <a:cubicBezTo>
                  <a:pt x="2217" y="13818"/>
                  <a:pt x="11033" y="14268"/>
                  <a:pt x="17005" y="14930"/>
                </a:cubicBezTo>
                <a:cubicBezTo>
                  <a:pt x="21829" y="15465"/>
                  <a:pt x="28614" y="16242"/>
                  <a:pt x="31308" y="12205"/>
                </a:cubicBezTo>
                <a:cubicBezTo>
                  <a:pt x="34207" y="7860"/>
                  <a:pt x="24952" y="1648"/>
                  <a:pt x="19729" y="1648"/>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