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KCGtlxT1ryEP0lpiFpGYK0/a2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2.xml"/><Relationship Id="rId19" Type="http://schemas.openxmlformats.org/officeDocument/2006/relationships/font" Target="fonts/Economica-italic.fntdata"/><Relationship Id="rId1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a63f9d3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8a63f9d30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a63f9d30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8a63f9d306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a63f9d3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8a63f9d30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a63f9d3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8a63f9d306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7db0c045c2_0_4"/>
          <p:cNvSpPr/>
          <p:nvPr/>
        </p:nvSpPr>
        <p:spPr>
          <a:xfrm>
            <a:off x="3658683" y="10089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17db0c045c2_0_4"/>
          <p:cNvSpPr/>
          <p:nvPr/>
        </p:nvSpPr>
        <p:spPr>
          <a:xfrm rot="10800000">
            <a:off x="7091169" y="43556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g17db0c045c2_0_4"/>
          <p:cNvSpPr txBox="1"/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3" name="Google Shape;13;g17db0c045c2_0_4"/>
          <p:cNvSpPr txBox="1"/>
          <p:nvPr>
            <p:ph idx="1" type="subTitle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g17db0c045c2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7db0c045c2_0_46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7db0c045c2_0_46"/>
          <p:cNvSpPr txBox="1"/>
          <p:nvPr>
            <p:ph hasCustomPrompt="1" type="title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g17db0c045c2_0_46"/>
          <p:cNvSpPr txBox="1"/>
          <p:nvPr>
            <p:ph idx="1" type="body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5" name="Google Shape;55;g17db0c045c2_0_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db0c045c2_0_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db0c045c2_0_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0" name="Google Shape;60;g17db0c045c2_0_5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g17db0c045c2_0_53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g17db0c045c2_0_5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17db0c045c2_0_5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17db0c045c2_0_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db0c045c2_0_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7" name="Google Shape;67;g17db0c045c2_0_6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8" name="Google Shape;68;g17db0c045c2_0_6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17db0c045c2_0_6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17db0c045c2_0_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7db0c045c2_0_10"/>
          <p:cNvSpPr/>
          <p:nvPr/>
        </p:nvSpPr>
        <p:spPr>
          <a:xfrm flipH="1">
            <a:off x="10127953" y="6136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g17db0c045c2_0_10"/>
          <p:cNvSpPr/>
          <p:nvPr/>
        </p:nvSpPr>
        <p:spPr>
          <a:xfrm flipH="1" rot="10800000">
            <a:off x="621900" y="47444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g17db0c045c2_0_10"/>
          <p:cNvSpPr txBox="1"/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17db0c045c2_0_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7db0c045c2_0_15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17db0c045c2_0_15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17db0c045c2_0_15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g17db0c045c2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7db0c045c2_0_20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g17db0c045c2_0_20"/>
          <p:cNvSpPr txBox="1"/>
          <p:nvPr>
            <p:ph idx="1" type="body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17db0c045c2_0_20"/>
          <p:cNvSpPr txBox="1"/>
          <p:nvPr>
            <p:ph idx="2" type="body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g17db0c045c2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7db0c045c2_0_25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2" name="Google Shape;32;g17db0c045c2_0_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7db0c045c2_0_2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5" name="Google Shape;35;g17db0c045c2_0_28"/>
          <p:cNvSpPr txBox="1"/>
          <p:nvPr>
            <p:ph idx="1" type="body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g17db0c045c2_0_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7db0c045c2_0_32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7db0c045c2_0_32"/>
          <p:cNvSpPr txBox="1"/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g17db0c045c2_0_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7db0c045c2_0_36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g17db0c045c2_0_36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g17db0c045c2_0_36"/>
          <p:cNvSpPr txBox="1"/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g17db0c045c2_0_36"/>
          <p:cNvSpPr txBox="1"/>
          <p:nvPr>
            <p:ph idx="1" type="subTitle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g17db0c045c2_0_36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17db0c045c2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7db0c045c2_0_43"/>
          <p:cNvSpPr txBox="1"/>
          <p:nvPr>
            <p:ph idx="1" type="body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g17db0c045c2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7db0c045c2_0_0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g17db0c045c2_0_0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g17db0c045c2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-S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>
            <p:ph type="title"/>
          </p:nvPr>
        </p:nvSpPr>
        <p:spPr>
          <a:xfrm>
            <a:off x="653675" y="600200"/>
            <a:ext cx="7838400" cy="3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700"/>
              <a:buFont typeface="Calibri"/>
              <a:buNone/>
            </a:pPr>
            <a:r>
              <a:rPr lang="sl-SI" sz="5300"/>
              <a:t>Functions in Bash</a:t>
            </a:r>
            <a:endParaRPr sz="5300"/>
          </a:p>
        </p:txBody>
      </p:sp>
      <p:pic>
        <p:nvPicPr>
          <p:cNvPr id="76" name="Google Shape;7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080" y="4010300"/>
            <a:ext cx="4215770" cy="253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a63f9d306_0_5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sl-SI">
                <a:solidFill>
                  <a:schemeClr val="accent5"/>
                </a:solidFill>
              </a:rPr>
              <a:t>Exercise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6" name="Google Shape;146;g18a63f9d306_0_5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sl-SI"/>
              <a:t>Write a script that takes command line arguments and conducts some operation. (that is: up to 9 arguments)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AutoNum type="alphaLcParenR"/>
            </a:pPr>
            <a:r>
              <a:rPr lang="sl-SI"/>
              <a:t>Build different functions that do the following: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l-SI"/>
              <a:t>sum of passed arguments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l-SI"/>
              <a:t>difference of passed </a:t>
            </a:r>
            <a:r>
              <a:rPr lang="sl-SI"/>
              <a:t>arguments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l-SI"/>
              <a:t>multiplication of passed arguments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AutoNum type="alphaLcParenR"/>
            </a:pPr>
            <a:r>
              <a:rPr lang="sl-SI"/>
              <a:t>Program should ask the user to select the type of operation he/she would like to perform.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63f9d306_0_16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sl-SI">
                <a:solidFill>
                  <a:schemeClr val="accent5"/>
                </a:solidFill>
              </a:rPr>
              <a:t>Exercise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2" name="Google Shape;152;g18a63f9d306_0_16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sl-SI"/>
              <a:t>#!/bin/ bash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l-SI"/>
              <a:t>function addseq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l-SI"/>
              <a:t>  sum=0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l-SI"/>
              <a:t>  for element in $@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l-SI"/>
              <a:t>  do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l-SI"/>
              <a:t>	let sum=sum+$element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l-SI"/>
              <a:t>  done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l-SI"/>
              <a:t>  echo $sum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sl-SI"/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a63f9d306_0_0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sl-SI">
                <a:solidFill>
                  <a:schemeClr val="accent5"/>
                </a:solidFill>
              </a:rPr>
              <a:t>Exercise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8" name="Google Shape;158;g18a63f9d306_0_0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sl-SI" sz="2400"/>
              <a:t>Write a bash script to implement getopts statement.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sl-SI" sz="2400"/>
              <a:t>Your script should understand following command line argument called this script options.sh: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sl-SI" sz="2400">
                <a:latin typeface="Consolas"/>
                <a:ea typeface="Consolas"/>
                <a:cs typeface="Consolas"/>
                <a:sym typeface="Consolas"/>
              </a:rPr>
              <a:t>./options.sh -c –d -u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sl-SI" sz="2400"/>
              <a:t>Where options work 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sl-SI" sz="2400">
                <a:latin typeface="Consolas"/>
                <a:ea typeface="Consolas"/>
                <a:cs typeface="Consolas"/>
                <a:sym typeface="Consolas"/>
              </a:rPr>
              <a:t>-c</a:t>
            </a:r>
            <a:r>
              <a:rPr lang="sl-SI" sz="2400"/>
              <a:t> clear the screen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sl-SI" sz="2400">
                <a:latin typeface="Consolas"/>
                <a:ea typeface="Consolas"/>
                <a:cs typeface="Consolas"/>
                <a:sym typeface="Consolas"/>
              </a:rPr>
              <a:t>-d</a:t>
            </a:r>
            <a:r>
              <a:rPr lang="sl-SI" sz="2400"/>
              <a:t> show list of files in current working directory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sl-SI" sz="2400">
                <a:latin typeface="Consolas"/>
                <a:ea typeface="Consolas"/>
                <a:cs typeface="Consolas"/>
                <a:sym typeface="Consolas"/>
              </a:rPr>
              <a:t>-u </a:t>
            </a:r>
            <a:r>
              <a:rPr lang="sl-SI" sz="2400"/>
              <a:t>print the details of a user running the programme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rPr lang="sl-SI" sz="2400"/>
              <a:t>- show help for running the command if no switches or unknown switches are used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sl-SI">
                <a:solidFill>
                  <a:schemeClr val="accent5"/>
                </a:solidFill>
              </a:rPr>
              <a:t>Functions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2" name="Google Shape;82;p2"/>
          <p:cNvSpPr txBox="1"/>
          <p:nvPr>
            <p:ph idx="4294967295" type="body"/>
          </p:nvPr>
        </p:nvSpPr>
        <p:spPr>
          <a:xfrm>
            <a:off x="6172199" y="1825625"/>
            <a:ext cx="5584371" cy="4787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2100"/>
              <a:t>Functions can be written in two different formats: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100"/>
              <a:t> 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</a:pPr>
            <a:r>
              <a:rPr lang="sl-SI" sz="21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Function_name 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</a:pPr>
            <a:r>
              <a:rPr lang="sl-SI" sz="21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	    &lt;commands&gt;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</a:pPr>
            <a:r>
              <a:rPr lang="sl-SI" sz="21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2100"/>
              <a:t>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</a:pPr>
            <a:r>
              <a:rPr lang="sl-SI" sz="21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function function_name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</a:pPr>
            <a:r>
              <a:rPr lang="sl-SI" sz="21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    &lt;commands&gt;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</a:pPr>
            <a:r>
              <a:rPr lang="sl-SI" sz="21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</a:pPr>
            <a:r>
              <a:rPr lang="sl-SI" sz="1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8598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l-SI" sz="2100"/>
              <a:t>In other programming languages it is common to have arguments passed to the function listed inside the brackets (). </a:t>
            </a:r>
            <a:br>
              <a:rPr lang="sl-SI" sz="2100"/>
            </a:br>
            <a:r>
              <a:rPr lang="sl-SI" sz="2100"/>
              <a:t>In Bash they are there for decoration only and you don‘t put anything inside them.</a:t>
            </a:r>
            <a:endParaRPr/>
          </a:p>
          <a:p>
            <a:pPr indent="-218598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sl-SI" sz="2100"/>
              <a:t>The function definition ( the actual function itself) must appear in the script</a:t>
            </a:r>
            <a:r>
              <a:rPr b="1" lang="sl-SI" sz="2100"/>
              <a:t> before </a:t>
            </a:r>
            <a:r>
              <a:rPr lang="sl-SI" sz="2100"/>
              <a:t>any calls to the function.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</p:txBody>
      </p:sp>
      <p:sp>
        <p:nvSpPr>
          <p:cNvPr id="83" name="Google Shape;83;p2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1. #!/bin/bash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2. </a:t>
            </a:r>
            <a:r>
              <a:rPr i="1" lang="sl-SI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 Basic function</a:t>
            </a:r>
            <a:endParaRPr i="1"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3.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4. print_something 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5.     Echo Hello, I am a function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6.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7.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8. print_something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9. print_something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882404" y="4767941"/>
            <a:ext cx="4165600" cy="1567544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919843" y="4845632"/>
            <a:ext cx="4361873" cy="218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user@bash: </a:t>
            </a:r>
            <a:r>
              <a:rPr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./function.sh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Hello, I am a function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Hello, I am a function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user@bash</a:t>
            </a:r>
            <a:r>
              <a:rPr b="1" lang="sl-SI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sl-SI">
                <a:solidFill>
                  <a:schemeClr val="accent5"/>
                </a:solidFill>
              </a:rPr>
              <a:t>Functions – passing arguments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1" name="Google Shape;91;p3"/>
          <p:cNvSpPr txBox="1"/>
          <p:nvPr>
            <p:ph idx="4294967295" type="body"/>
          </p:nvPr>
        </p:nvSpPr>
        <p:spPr>
          <a:xfrm>
            <a:off x="6172199" y="1825625"/>
            <a:ext cx="5584371" cy="4787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sl-SI" sz="1800"/>
              <a:t>To send the data to the function, we do it in the similar way as when passing command line arguments to a script.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lang="sl-SI" sz="1800"/>
              <a:t>We supply the arguments directly after (calling) the function name. Within the function they are accessible as </a:t>
            </a:r>
            <a:r>
              <a:rPr b="1" lang="sl-SI" sz="1800">
                <a:latin typeface="Consolas"/>
                <a:ea typeface="Consolas"/>
                <a:cs typeface="Consolas"/>
                <a:sym typeface="Consolas"/>
              </a:rPr>
              <a:t>$1</a:t>
            </a:r>
            <a:r>
              <a:rPr b="1" lang="sl-SI" sz="1800"/>
              <a:t>, </a:t>
            </a:r>
            <a:r>
              <a:rPr b="1" lang="sl-SI" sz="1800">
                <a:latin typeface="Consolas"/>
                <a:ea typeface="Consolas"/>
                <a:cs typeface="Consolas"/>
                <a:sym typeface="Consolas"/>
              </a:rPr>
              <a:t>$2</a:t>
            </a:r>
            <a:r>
              <a:rPr b="1" lang="sl-SI" sz="1800"/>
              <a:t>, etc</a:t>
            </a:r>
            <a:r>
              <a:rPr lang="sl-SI" sz="1800"/>
              <a:t>.</a:t>
            </a:r>
            <a:endParaRPr sz="1200"/>
          </a:p>
        </p:txBody>
      </p:sp>
      <p:sp>
        <p:nvSpPr>
          <p:cNvPr id="92" name="Google Shape;92;p3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1. #!/bin/bash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2. </a:t>
            </a:r>
            <a:r>
              <a:rPr i="1" lang="sl-SI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 Passing arguments to a function</a:t>
            </a:r>
            <a:endParaRPr i="1"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3.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4. print_something 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5.     Echo Hello, $1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6.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7.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8. print_something Mark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9. print_something Nina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882404" y="4767941"/>
            <a:ext cx="4165600" cy="1567544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919843" y="4845632"/>
            <a:ext cx="4361873" cy="218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user@bash: </a:t>
            </a:r>
            <a:r>
              <a:rPr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./function_arguments.sh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Hello, Mark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Hello, Nina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user@bash</a:t>
            </a:r>
            <a:r>
              <a:rPr b="1" lang="sl-SI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sl-SI">
                <a:solidFill>
                  <a:schemeClr val="accent5"/>
                </a:solidFill>
              </a:rPr>
              <a:t>Functions – return values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0" name="Google Shape;100;p4"/>
          <p:cNvSpPr txBox="1"/>
          <p:nvPr>
            <p:ph idx="4294967295" type="body"/>
          </p:nvPr>
        </p:nvSpPr>
        <p:spPr>
          <a:xfrm>
            <a:off x="6172199" y="1825625"/>
            <a:ext cx="5584371" cy="4787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sl-SI" sz="1800"/>
              <a:t>Bash functions don‘t allow us to send (return) the data back to the original calling location.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sl-SI" sz="1800"/>
              <a:t>But they do allow us to set a return status in a similar way to how a program or command exits with an exit status which indicates whether it succeeded or not.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sl-SI" sz="1800"/>
              <a:t>We use the </a:t>
            </a:r>
            <a:r>
              <a:rPr b="1" lang="sl-SI" sz="180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sl-SI" sz="1800"/>
              <a:t> keyword to indicate a return status.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i="1" lang="sl-SI" sz="1800"/>
              <a:t>If you want to return a number (eg. the result of a calculation) then you can consider using the return status to achieve this. </a:t>
            </a:r>
            <a:br>
              <a:rPr i="1" lang="sl-SI" sz="1800"/>
            </a:br>
            <a:r>
              <a:rPr i="1" lang="sl-SI" sz="1800"/>
              <a:t>(It is not it's intended purpose but it will work.)</a:t>
            </a:r>
            <a:endParaRPr i="1" sz="800"/>
          </a:p>
        </p:txBody>
      </p:sp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1.  #!/bin/bash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2.  </a:t>
            </a:r>
            <a:r>
              <a:rPr i="1" lang="sl-SI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 Setting a return status for a function</a:t>
            </a:r>
            <a:endParaRPr i="1"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3.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4.  print_something 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5.      Echo Hello, $1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6.      return 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7.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8.  print_something Mark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9.  print_something Nina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10. echo The previous function has a return value of $?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882404" y="4996547"/>
            <a:ext cx="4165600" cy="1567544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919843" y="5074238"/>
            <a:ext cx="4361873" cy="218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user@bash: </a:t>
            </a:r>
            <a:r>
              <a:rPr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./return_status.sh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Hello, Mark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Hello, Nina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previous function has a return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 of 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user@bash</a:t>
            </a:r>
            <a:r>
              <a:rPr b="1" lang="sl-SI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sl-SI">
                <a:solidFill>
                  <a:schemeClr val="accent5"/>
                </a:solidFill>
              </a:rPr>
              <a:t>Functions – return values (2)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9" name="Google Shape;109;p5"/>
          <p:cNvSpPr txBox="1"/>
          <p:nvPr>
            <p:ph idx="4294967295" type="body"/>
          </p:nvPr>
        </p:nvSpPr>
        <p:spPr>
          <a:xfrm>
            <a:off x="6172199" y="1825625"/>
            <a:ext cx="5584371" cy="4787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sl-SI" sz="1800"/>
              <a:t>One way to get around the problem of returning the values is to use </a:t>
            </a:r>
            <a:r>
              <a:rPr i="1" lang="sl-SI" sz="1800"/>
              <a:t>Command Substitution </a:t>
            </a:r>
            <a:r>
              <a:rPr lang="sl-SI" sz="1800"/>
              <a:t>and have the function print the result (and only the result).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sl-SI" sz="1800"/>
              <a:t>Line 5</a:t>
            </a:r>
            <a:r>
              <a:rPr lang="sl-SI" sz="1800"/>
              <a:t> - This command will print the number of lines in the file referred to by </a:t>
            </a:r>
            <a:r>
              <a:rPr lang="sl-SI" sz="1800">
                <a:latin typeface="Consolas"/>
                <a:ea typeface="Consolas"/>
                <a:cs typeface="Consolas"/>
                <a:sym typeface="Consolas"/>
              </a:rPr>
              <a:t>$1</a:t>
            </a:r>
            <a:r>
              <a:rPr lang="sl-SI" sz="1800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b="1" lang="sl-SI" sz="1800"/>
              <a:t>Line 8</a:t>
            </a:r>
            <a:r>
              <a:rPr lang="sl-SI" sz="1800"/>
              <a:t> - We use command substitution to take what would normally be printed to the screen and assign it to the variable </a:t>
            </a:r>
            <a:r>
              <a:rPr lang="sl-SI" sz="1800">
                <a:latin typeface="Consolas"/>
                <a:ea typeface="Consolas"/>
                <a:cs typeface="Consolas"/>
                <a:sym typeface="Consolas"/>
              </a:rPr>
              <a:t>num_lines</a:t>
            </a:r>
            <a:r>
              <a:rPr lang="sl-SI" sz="1800"/>
              <a:t>.</a:t>
            </a:r>
            <a:endParaRPr sz="1800"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1.  #!/bin/bash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2.  </a:t>
            </a:r>
            <a:r>
              <a:rPr i="1" lang="sl-SI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 Setting a return value to a function</a:t>
            </a:r>
            <a:endParaRPr i="1"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3.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4.  lines_in_file 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5.      cat $1 | wc -l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6.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7.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8.  num_lines=$( lines_in_file $1 )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9.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10. echo The file $1 has $num_lines lines in it.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882403" y="4996547"/>
            <a:ext cx="4685639" cy="1142996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919843" y="5074238"/>
            <a:ext cx="4664528" cy="218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user@bash: </a:t>
            </a:r>
            <a:r>
              <a:rPr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./return2.sh myfile.txt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file myfile.txt has 5 lines in it.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user@bash</a:t>
            </a:r>
            <a:r>
              <a:rPr b="1" lang="sl-SI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sl-SI">
                <a:solidFill>
                  <a:schemeClr val="accent5"/>
                </a:solidFill>
              </a:rPr>
              <a:t>Variable Scope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8" name="Google Shape;118;p6"/>
          <p:cNvSpPr txBox="1"/>
          <p:nvPr>
            <p:ph idx="4294967295" type="body"/>
          </p:nvPr>
        </p:nvSpPr>
        <p:spPr>
          <a:xfrm>
            <a:off x="6172199" y="1825625"/>
            <a:ext cx="5584371" cy="4787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sl-SI" sz="1800"/>
              <a:t>Scope</a:t>
            </a:r>
            <a:r>
              <a:rPr lang="sl-SI" sz="1800"/>
              <a:t> refers to </a:t>
            </a:r>
            <a:r>
              <a:rPr b="1" lang="sl-SI" sz="1800"/>
              <a:t>which parts of a script can see which variables</a:t>
            </a:r>
            <a:r>
              <a:rPr lang="sl-SI" sz="1800"/>
              <a:t>.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1800"/>
              <a:t>By </a:t>
            </a:r>
            <a:r>
              <a:rPr b="1" lang="sl-SI" sz="1800"/>
              <a:t>default</a:t>
            </a:r>
            <a:r>
              <a:rPr lang="sl-SI" sz="1800"/>
              <a:t> a variable is </a:t>
            </a:r>
            <a:r>
              <a:rPr b="1" lang="sl-SI" sz="1800"/>
              <a:t>global</a:t>
            </a:r>
            <a:r>
              <a:rPr lang="sl-SI" sz="1800"/>
              <a:t>. This means that it is </a:t>
            </a:r>
            <a:r>
              <a:rPr b="1" lang="sl-SI" sz="1800"/>
              <a:t>visible</a:t>
            </a:r>
            <a:r>
              <a:rPr lang="sl-SI" sz="1800"/>
              <a:t> </a:t>
            </a:r>
            <a:r>
              <a:rPr b="1" lang="sl-SI" sz="1800"/>
              <a:t>everywhere</a:t>
            </a:r>
            <a:r>
              <a:rPr lang="sl-SI" sz="1800"/>
              <a:t> in the script.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1800"/>
              <a:t>We may also create a variable as a </a:t>
            </a:r>
            <a:r>
              <a:rPr b="1" lang="sl-SI" sz="1800"/>
              <a:t>local</a:t>
            </a:r>
            <a:r>
              <a:rPr lang="sl-SI" sz="1800"/>
              <a:t> variable. When we create a local variable within a function, it is only </a:t>
            </a:r>
            <a:r>
              <a:rPr b="1" lang="sl-SI" sz="1800"/>
              <a:t>visible within </a:t>
            </a:r>
            <a:r>
              <a:rPr lang="sl-SI" sz="1800"/>
              <a:t>that </a:t>
            </a:r>
            <a:r>
              <a:rPr b="1" lang="sl-SI" sz="1800"/>
              <a:t>function</a:t>
            </a:r>
            <a:r>
              <a:rPr lang="sl-SI" sz="1800"/>
              <a:t>.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1800"/>
              <a:t>To do that we use the keyword </a:t>
            </a:r>
            <a:r>
              <a:rPr b="1" lang="sl-SI" sz="1800"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lang="sl-SI" sz="1800"/>
              <a:t> in front of the variable the first time we set it's value.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rgbClr val="0070C0"/>
              </a:buClr>
              <a:buSzPct val="100000"/>
              <a:buNone/>
            </a:pPr>
            <a:r>
              <a:rPr b="1" lang="sl-SI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local var_name=&lt;var_value&gt;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415650" y="15297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1.  #!/bin/bash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2.  </a:t>
            </a:r>
            <a:r>
              <a:rPr i="1" lang="sl-SI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 Experimenting with variable scope</a:t>
            </a:r>
            <a:endParaRPr i="1"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3.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4.  var_change 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5.    local var1='local 1'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6.      echo Inside function: var1 is $var1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7.      echo Inside function: var2 is $var2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8.      var1='changed again'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9.      var2='2 changed again'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10.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11.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12. var1='global 1'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13. var2='global 2'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14.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15. echo Before function call: var1 is $var1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16. echo Before function call: var2 is $var2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17.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18. var_change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19.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20. echo After function call: var1 is $var1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ct val="1000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21. echo After function call: var2 is $var2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6319817" y="4572000"/>
            <a:ext cx="5355111" cy="2106385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6357257" y="4653645"/>
            <a:ext cx="5431972" cy="2237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user@bash: </a:t>
            </a:r>
            <a:r>
              <a:rPr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./local_variables.sh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Before function call: var1 is global1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Before function call: var2 is global 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Inside function: var1 is local 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Inside function: var2 is global 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After function call: var1 is global1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After function call: var2 is 2 changed again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sl-SI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user@bash: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sl-SI">
                <a:solidFill>
                  <a:schemeClr val="accent5"/>
                </a:solidFill>
              </a:rPr>
              <a:t>Overriding Commands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7" name="Google Shape;127;p7"/>
          <p:cNvSpPr txBox="1"/>
          <p:nvPr>
            <p:ph idx="4294967295" type="body"/>
          </p:nvPr>
        </p:nvSpPr>
        <p:spPr>
          <a:xfrm>
            <a:off x="6172199" y="1825625"/>
            <a:ext cx="5584371" cy="4787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sl-SI" sz="1800"/>
              <a:t>It is possible to name a function as the same name as a command you would normally use on the command line.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sl-SI" sz="1800"/>
              <a:t>This allows us to create a wrapper.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sl-SI" sz="1800"/>
              <a:t>eg. Maybe every time we call the command </a:t>
            </a:r>
            <a:r>
              <a:rPr b="1" lang="sl-SI" sz="1800">
                <a:latin typeface="Consolas"/>
                <a:ea typeface="Consolas"/>
                <a:cs typeface="Consolas"/>
                <a:sym typeface="Consolas"/>
              </a:rPr>
              <a:t>ls</a:t>
            </a:r>
            <a:r>
              <a:rPr lang="sl-SI" sz="1800"/>
              <a:t> in our script, what we actually want is </a:t>
            </a:r>
            <a:r>
              <a:rPr b="1" lang="sl-SI" sz="1800">
                <a:latin typeface="Consolas"/>
                <a:ea typeface="Consolas"/>
                <a:cs typeface="Consolas"/>
                <a:sym typeface="Consolas"/>
              </a:rPr>
              <a:t>ls -lh</a:t>
            </a:r>
            <a:r>
              <a:rPr lang="sl-SI" sz="1800"/>
              <a:t>.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b="1" lang="sl-SI" sz="1800"/>
              <a:t>Line 5</a:t>
            </a:r>
            <a:r>
              <a:rPr lang="sl-SI" sz="1800"/>
              <a:t> - When we have a function with the same name as a command we need to put the keyword </a:t>
            </a:r>
            <a:r>
              <a:rPr b="1" lang="sl-SI" sz="1800">
                <a:latin typeface="Consolas"/>
                <a:ea typeface="Consolas"/>
                <a:cs typeface="Consolas"/>
                <a:sym typeface="Consolas"/>
              </a:rPr>
              <a:t>command</a:t>
            </a:r>
            <a:r>
              <a:rPr lang="sl-SI" sz="1800"/>
              <a:t> in front of the the name when we want the command as opposed to the function as the function normally takes precedence.</a:t>
            </a:r>
            <a:endParaRPr sz="1800"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1.  #!/bin/bash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2.  </a:t>
            </a:r>
            <a:r>
              <a:rPr i="1" lang="sl-SI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 Create a wrapper around the command ls</a:t>
            </a:r>
            <a:endParaRPr i="1"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3.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4.  ls 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5.      command ls -lh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6"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6"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1600"/>
              <a:buAutoNum type="arabicPeriod" startAt="6"/>
            </a:pPr>
            <a:r>
              <a:rPr lang="sl-SI" sz="1600">
                <a:latin typeface="Consolas"/>
                <a:ea typeface="Consolas"/>
                <a:cs typeface="Consolas"/>
                <a:sym typeface="Consolas"/>
              </a:rPr>
              <a:t>ls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sl-SI">
                <a:solidFill>
                  <a:schemeClr val="accent5"/>
                </a:solidFill>
              </a:rPr>
              <a:t>Exercise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sl-SI"/>
              <a:t>Write a </a:t>
            </a:r>
            <a:r>
              <a:rPr lang="sl-SI"/>
              <a:t>function</a:t>
            </a:r>
            <a:r>
              <a:rPr lang="sl-SI"/>
              <a:t> that calculates the area of a rectangle.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sl-SI"/>
              <a:t>On calling a function, you pass the lengths of both sides.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sl-SI"/>
              <a:t>Example: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sl-SI"/>
              <a:t>area 10 20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rPr lang="sl-SI"/>
              <a:t>Result: 200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a63f9d306_0_10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sl-SI">
                <a:solidFill>
                  <a:schemeClr val="accent5"/>
                </a:solidFill>
              </a:rPr>
              <a:t>Exercise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0" name="Google Shape;140;g18a63f9d306_0_10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l-SI"/>
              <a:t>#!/bin/bash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l-SI"/>
              <a:t>Rectangle_Area()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l-SI"/>
              <a:t>area=$(($1 * $2))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l-SI"/>
              <a:t>echo "Area is : $area"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l-SI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rPr lang="sl-SI"/>
              <a:t>Rectangle_Area 10 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2017-11-20T16:52:38Z</dcterms:created>
  <dc:creator>Vida</dc:creator>
</cp:coreProperties>
</file>