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12192000"/>
  <p:notesSz cx="6858000" cy="9144000"/>
  <p:embeddedFontLst>
    <p:embeddedFont>
      <p:font typeface="Economica"/>
      <p:regular r:id="rId63"/>
      <p:bold r:id="rId64"/>
      <p:italic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1" roundtripDataSignature="AMtx7mjjnMZqACwTahlTZ2jt4SAxZlqz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8EC573-7588-45AC-B30E-4D7C2AEBA457}">
  <a:tblStyle styleId="{278EC573-7588-45AC-B30E-4D7C2AEBA45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customschemas.google.com/relationships/presentationmetadata" Target="metadata"/><Relationship Id="rId70" Type="http://schemas.openxmlformats.org/officeDocument/2006/relationships/font" Target="fonts/OpenSans-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Economica-bold.fntdata"/><Relationship Id="rId63" Type="http://schemas.openxmlformats.org/officeDocument/2006/relationships/font" Target="fonts/Economica-regular.fntdata"/><Relationship Id="rId22" Type="http://schemas.openxmlformats.org/officeDocument/2006/relationships/slide" Target="slides/slide17.xml"/><Relationship Id="rId66" Type="http://schemas.openxmlformats.org/officeDocument/2006/relationships/font" Target="fonts/Economica-boldItalic.fntdata"/><Relationship Id="rId21" Type="http://schemas.openxmlformats.org/officeDocument/2006/relationships/slide" Target="slides/slide16.xml"/><Relationship Id="rId65" Type="http://schemas.openxmlformats.org/officeDocument/2006/relationships/font" Target="fonts/Economica-italic.fntdata"/><Relationship Id="rId24" Type="http://schemas.openxmlformats.org/officeDocument/2006/relationships/slide" Target="slides/slide19.xml"/><Relationship Id="rId68" Type="http://schemas.openxmlformats.org/officeDocument/2006/relationships/font" Target="fonts/OpenSans-bold.fntdata"/><Relationship Id="rId23" Type="http://schemas.openxmlformats.org/officeDocument/2006/relationships/slide" Target="slides/slide18.xml"/><Relationship Id="rId67" Type="http://schemas.openxmlformats.org/officeDocument/2006/relationships/font" Target="fonts/OpenSans-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a1667bcc8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a1667bcc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a1667bcc8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a1667bcc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a1667bcc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7a1667bcc8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definingvariables.sh</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a1667bcc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7a1667bcc8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a1667bcc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create examples</a:t>
            </a:r>
            <a:endParaRPr/>
          </a:p>
        </p:txBody>
      </p:sp>
      <p:sp>
        <p:nvSpPr>
          <p:cNvPr id="194" name="Google Shape;194;g17a1667bcc8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a1667bcc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7a1667bcc8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a1667bcc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parentheses</a:t>
            </a:r>
            <a:r>
              <a:rPr lang="en-US"/>
              <a:t>.sh</a:t>
            </a:r>
            <a:endParaRPr/>
          </a:p>
        </p:txBody>
      </p:sp>
      <p:sp>
        <p:nvSpPr>
          <p:cNvPr id="208" name="Google Shape;208;g17a1667bcc8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457200" rtl="0" algn="l">
              <a:lnSpc>
                <a:spcPct val="115000"/>
              </a:lnSpc>
              <a:spcBef>
                <a:spcPts val="0"/>
              </a:spcBef>
              <a:spcAft>
                <a:spcPts val="0"/>
              </a:spcAft>
              <a:buClr>
                <a:schemeClr val="dk1"/>
              </a:buClr>
              <a:buSzPts val="600"/>
              <a:buFont typeface="Arial"/>
              <a:buChar char="●"/>
            </a:pPr>
            <a:r>
              <a:t/>
            </a:r>
            <a:endParaRPr sz="200"/>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a1667bcc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7a1667bcc8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a1667bcc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03_arithmetics.sh</a:t>
            </a:r>
            <a:endParaRPr/>
          </a:p>
        </p:txBody>
      </p:sp>
      <p:sp>
        <p:nvSpPr>
          <p:cNvPr id="222" name="Google Shape;222;g17a1667bcc8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a1667bcc8_0_8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a1667bcc8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a1667bcc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04_exercisecommandlinearthmetic.sh</a:t>
            </a:r>
            <a:endParaRPr/>
          </a:p>
        </p:txBody>
      </p:sp>
      <p:sp>
        <p:nvSpPr>
          <p:cNvPr id="241" name="Google Shape;241;g17a1667bcc8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a1667bcc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random number 05</a:t>
            </a:r>
            <a:endParaRPr/>
          </a:p>
        </p:txBody>
      </p:sp>
      <p:sp>
        <p:nvSpPr>
          <p:cNvPr id="253" name="Google Shape;253;g17a1667bcc8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7a1667bcc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06_random_long.sh</a:t>
            </a:r>
            <a:endParaRPr/>
          </a:p>
        </p:txBody>
      </p:sp>
      <p:sp>
        <p:nvSpPr>
          <p:cNvPr id="267" name="Google Shape;267;g17a1667bcc8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a1667bcc8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g17a1667bcc8_0_8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a1667bcc8_0_8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a1667bcc8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a1667bcc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7a1667bcc8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a1667bcc8_0_8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7a1667bcc8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summarySTDIN.sh</a:t>
            </a:r>
            <a:endParaRPr/>
          </a:p>
        </p:txBody>
      </p:sp>
      <p:sp>
        <p:nvSpPr>
          <p:cNvPr id="330" name="Google Shape;3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7a1667bcc8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17a1667bcc8_0_8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a1667bcc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a1667bcc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bca14d6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if_statement1.sh</a:t>
            </a:r>
            <a:endParaRPr/>
          </a:p>
        </p:txBody>
      </p:sp>
      <p:sp>
        <p:nvSpPr>
          <p:cNvPr id="369" name="Google Shape;369;g12bca14d65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if_statement2.sh</a:t>
            </a:r>
            <a:endParaRPr/>
          </a:p>
        </p:txBody>
      </p:sp>
      <p:sp>
        <p:nvSpPr>
          <p:cNvPr id="376" name="Google Shape;37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if_statement3.sh</a:t>
            </a:r>
            <a:endParaRPr/>
          </a:p>
        </p:txBody>
      </p:sp>
      <p:sp>
        <p:nvSpPr>
          <p:cNvPr id="383" name="Google Shape;38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if_exercise1</a:t>
            </a:r>
            <a:endParaRPr/>
          </a:p>
        </p:txBody>
      </p:sp>
      <p:sp>
        <p:nvSpPr>
          <p:cNvPr id="396" name="Google Shape;39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if_exercise2.sh</a:t>
            </a:r>
            <a:endParaRPr/>
          </a:p>
        </p:txBody>
      </p:sp>
      <p:sp>
        <p:nvSpPr>
          <p:cNvPr id="402" name="Google Shape;40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if_exercise2</a:t>
            </a:r>
            <a:endParaRPr/>
          </a:p>
        </p:txBody>
      </p:sp>
      <p:sp>
        <p:nvSpPr>
          <p:cNvPr id="408" name="Google Shape;40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a1667bcc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a1667bcc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bca14d6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complex_ifs.sh</a:t>
            </a:r>
            <a:endParaRPr/>
          </a:p>
        </p:txBody>
      </p:sp>
      <p:sp>
        <p:nvSpPr>
          <p:cNvPr id="428" name="Google Shape;428;g12bca14d65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bool_exercise.sh</a:t>
            </a:r>
            <a:endParaRPr/>
          </a:p>
        </p:txBody>
      </p:sp>
      <p:sp>
        <p:nvSpPr>
          <p:cNvPr id="434" name="Google Shape;43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q4</a:t>
            </a:r>
            <a:endParaRPr/>
          </a:p>
        </p:txBody>
      </p:sp>
      <p:sp>
        <p:nvSpPr>
          <p:cNvPr id="460" name="Google Shape;46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a1667bcc8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a1667bcc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a1667bcc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a1667bcc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a1667bcc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a1667bcc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a1667bcc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a1667bcc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7a1667bcc8_0_1738"/>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17a1667bcc8_0_1738"/>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17a1667bcc8_0_1738"/>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g17a1667bcc8_0_1738"/>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g17a1667bcc8_0_17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17a1667bcc8_0_1780"/>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7a1667bcc8_0_1780"/>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17a1667bcc8_0_1780"/>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5" name="Google Shape;55;g17a1667bcc8_0_17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17a1667bcc8_0_17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g17a1667bcc8_0_17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0" name="Google Shape;60;g17a1667bcc8_0_178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1" name="Google Shape;61;g17a1667bcc8_0_178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2" name="Google Shape;62;g17a1667bcc8_0_178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7a1667bcc8_0_178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7a1667bcc8_0_178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g17a1667bcc8_0_179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7" name="Google Shape;67;g17a1667bcc8_0_179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8" name="Google Shape;68;g17a1667bcc8_0_179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17a1667bcc8_0_179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17a1667bcc8_0_179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17a1667bcc8_0_1744"/>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17a1667bcc8_0_1744"/>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17a1667bcc8_0_1744"/>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g17a1667bcc8_0_17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7a1667bcc8_0_174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7a1667bcc8_0_1749"/>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17a1667bcc8_0_1749"/>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17a1667bcc8_0_17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7a1667bcc8_0_1754"/>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17a1667bcc8_0_1754"/>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7a1667bcc8_0_1754"/>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17a1667bcc8_0_17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7a1667bcc8_0_1759"/>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g17a1667bcc8_0_17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7a1667bcc8_0_176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g17a1667bcc8_0_1762"/>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17a1667bcc8_0_17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17a1667bcc8_0_1766"/>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7a1667bcc8_0_1766"/>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g17a1667bcc8_0_17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17a1667bcc8_0_1770"/>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g17a1667bcc8_0_1770"/>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17a1667bcc8_0_1770"/>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g17a1667bcc8_0_1770"/>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g17a1667bcc8_0_1770"/>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7" name="Google Shape;47;g17a1667bcc8_0_17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17a1667bcc8_0_1777"/>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g17a1667bcc8_0_17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17a1667bcc8_0_1734"/>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g17a1667bcc8_0_1734"/>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g17a1667bcc8_0_17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ryanstutorials.net/linuxtutorial/navigation.ph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title"/>
          </p:nvPr>
        </p:nvSpPr>
        <p:spPr>
          <a:xfrm>
            <a:off x="731825" y="658825"/>
            <a:ext cx="8069700" cy="2985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5"/>
              </a:buClr>
              <a:buSzPts val="6700"/>
              <a:buFont typeface="Calibri"/>
              <a:buNone/>
            </a:pPr>
            <a:r>
              <a:rPr lang="en-US" sz="5300"/>
              <a:t>Introduction to Bash scripts</a:t>
            </a:r>
            <a:endParaRPr sz="5300"/>
          </a:p>
        </p:txBody>
      </p:sp>
      <p:sp>
        <p:nvSpPr>
          <p:cNvPr id="76" name="Google Shape;76;p1"/>
          <p:cNvSpPr txBox="1"/>
          <p:nvPr/>
        </p:nvSpPr>
        <p:spPr>
          <a:xfrm>
            <a:off x="1016000" y="6179127"/>
            <a:ext cx="2419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7" name="Google Shape;77;p1"/>
          <p:cNvPicPr preferRelativeResize="0"/>
          <p:nvPr/>
        </p:nvPicPr>
        <p:blipFill>
          <a:blip r:embed="rId3">
            <a:alphaModFix/>
          </a:blip>
          <a:stretch>
            <a:fillRect/>
          </a:stretch>
        </p:blipFill>
        <p:spPr>
          <a:xfrm>
            <a:off x="8897524" y="4662601"/>
            <a:ext cx="3132323" cy="1885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7a1667bcc8_0_286"/>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p>
            <a:pPr indent="0" lvl="0" marL="0" marR="0" rtl="0" algn="l">
              <a:lnSpc>
                <a:spcPct val="100000"/>
              </a:lnSpc>
              <a:spcBef>
                <a:spcPts val="0"/>
              </a:spcBef>
              <a:spcAft>
                <a:spcPts val="0"/>
              </a:spcAft>
              <a:buNone/>
            </a:pPr>
            <a:r>
              <a:rPr lang="en-US">
                <a:solidFill>
                  <a:schemeClr val="accent5"/>
                </a:solidFill>
              </a:rPr>
              <a:t>Bash scripts - editors</a:t>
            </a:r>
            <a:endParaRPr/>
          </a:p>
        </p:txBody>
      </p:sp>
      <p:sp>
        <p:nvSpPr>
          <p:cNvPr id="150" name="Google Shape;150;g17a1667bcc8_0_286"/>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p>
            <a:pPr indent="-381000" lvl="0" marL="457200" rtl="0" algn="l">
              <a:spcBef>
                <a:spcPts val="0"/>
              </a:spcBef>
              <a:spcAft>
                <a:spcPts val="0"/>
              </a:spcAft>
              <a:buSzPts val="2400"/>
              <a:buChar char="●"/>
            </a:pPr>
            <a:r>
              <a:rPr lang="en-US"/>
              <a:t>Working in terminal</a:t>
            </a:r>
            <a:endParaRPr/>
          </a:p>
          <a:p>
            <a:pPr indent="-349250" lvl="1" marL="914400" rtl="0" algn="l">
              <a:spcBef>
                <a:spcPts val="0"/>
              </a:spcBef>
              <a:spcAft>
                <a:spcPts val="0"/>
              </a:spcAft>
              <a:buSzPts val="1900"/>
              <a:buChar char="○"/>
            </a:pPr>
            <a:r>
              <a:rPr lang="en-US"/>
              <a:t>select</a:t>
            </a:r>
            <a:r>
              <a:rPr lang="en-US"/>
              <a:t>-editor</a:t>
            </a:r>
            <a:endParaRPr/>
          </a:p>
          <a:p>
            <a:pPr indent="-349250" lvl="2" marL="1371600" rtl="0" algn="l">
              <a:spcBef>
                <a:spcPts val="0"/>
              </a:spcBef>
              <a:spcAft>
                <a:spcPts val="0"/>
              </a:spcAft>
              <a:buSzPts val="1900"/>
              <a:buChar char="■"/>
            </a:pPr>
            <a:r>
              <a:rPr lang="en-US"/>
              <a:t>nano: open: nano, save: ctrl+s, close: ctrl+x</a:t>
            </a:r>
            <a:endParaRPr/>
          </a:p>
          <a:p>
            <a:pPr indent="-349250" lvl="2" marL="1371600" rtl="0" algn="l">
              <a:spcBef>
                <a:spcPts val="0"/>
              </a:spcBef>
              <a:spcAft>
                <a:spcPts val="0"/>
              </a:spcAft>
              <a:buSzPts val="1900"/>
              <a:buChar char="■"/>
            </a:pPr>
            <a:r>
              <a:rPr lang="en-US"/>
              <a:t>ed: 	save: </a:t>
            </a:r>
            <a:r>
              <a:rPr lang="en-US"/>
              <a:t>w</a:t>
            </a:r>
            <a:r>
              <a:rPr lang="en-US"/>
              <a:t> filename, open: ed, close q or Q </a:t>
            </a:r>
            <a:endParaRPr/>
          </a:p>
          <a:p>
            <a:pPr indent="-349250" lvl="2" marL="1371600" rtl="0" algn="l">
              <a:spcBef>
                <a:spcPts val="0"/>
              </a:spcBef>
              <a:spcAft>
                <a:spcPts val="0"/>
              </a:spcAft>
              <a:buSzPts val="1900"/>
              <a:buChar char="■"/>
            </a:pPr>
            <a:r>
              <a:rPr lang="en-US"/>
              <a:t>vim</a:t>
            </a:r>
            <a:r>
              <a:rPr lang="en-US"/>
              <a:t>: save: (esc) :w, open: vim filename, close (esc) :q</a:t>
            </a:r>
            <a:endParaRPr/>
          </a:p>
          <a:p>
            <a:pPr indent="0" lvl="0" marL="1371600" rtl="0" algn="l">
              <a:spcBef>
                <a:spcPts val="1600"/>
              </a:spcBef>
              <a:spcAft>
                <a:spcPts val="0"/>
              </a:spcAft>
              <a:buNone/>
            </a:pPr>
            <a:r>
              <a:t/>
            </a:r>
            <a:endParaRPr/>
          </a:p>
          <a:p>
            <a:pPr indent="-381000" lvl="0" marL="457200" rtl="0" algn="l">
              <a:spcBef>
                <a:spcPts val="1600"/>
              </a:spcBef>
              <a:spcAft>
                <a:spcPts val="0"/>
              </a:spcAft>
              <a:buSzPts val="2400"/>
              <a:buChar char="●"/>
            </a:pPr>
            <a:r>
              <a:rPr lang="en-US"/>
              <a:t>Other editors (external)</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How does a Bash script look like?</a:t>
            </a:r>
            <a:endParaRPr>
              <a:solidFill>
                <a:schemeClr val="accent5"/>
              </a:solidFill>
            </a:endParaRPr>
          </a:p>
        </p:txBody>
      </p:sp>
      <p:sp>
        <p:nvSpPr>
          <p:cNvPr id="156" name="Google Shape;156;p4"/>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Consolas"/>
                <a:ea typeface="Consolas"/>
                <a:cs typeface="Consolas"/>
                <a:sym typeface="Consolas"/>
              </a:rPr>
              <a:t>1. #!/bin/bash</a:t>
            </a:r>
            <a:endParaRPr/>
          </a:p>
          <a:p>
            <a:pPr indent="0" lvl="0" marL="0" rtl="0" algn="l">
              <a:lnSpc>
                <a:spcPct val="90000"/>
              </a:lnSpc>
              <a:spcBef>
                <a:spcPts val="1000"/>
              </a:spcBef>
              <a:spcAft>
                <a:spcPts val="0"/>
              </a:spcAft>
              <a:buClr>
                <a:schemeClr val="dk1"/>
              </a:buClr>
              <a:buSzPts val="2200"/>
              <a:buNone/>
            </a:pPr>
            <a:r>
              <a:rPr i="1" lang="en-US" sz="2200">
                <a:latin typeface="Consolas"/>
                <a:ea typeface="Consolas"/>
                <a:cs typeface="Consolas"/>
                <a:sym typeface="Consolas"/>
              </a:rPr>
              <a:t>2. </a:t>
            </a:r>
            <a:r>
              <a:rPr i="1" lang="en-US" sz="2200">
                <a:solidFill>
                  <a:srgbClr val="00B050"/>
                </a:solidFill>
                <a:latin typeface="Consolas"/>
                <a:ea typeface="Consolas"/>
                <a:cs typeface="Consolas"/>
                <a:sym typeface="Consolas"/>
              </a:rPr>
              <a:t># A sample Bash script</a:t>
            </a:r>
            <a:endParaRPr sz="2200">
              <a:solidFill>
                <a:srgbClr val="00B050"/>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2200"/>
              <a:buNone/>
            </a:pPr>
            <a:r>
              <a:rPr lang="en-US" sz="2200">
                <a:latin typeface="Consolas"/>
                <a:ea typeface="Consolas"/>
                <a:cs typeface="Consolas"/>
                <a:sym typeface="Consolas"/>
              </a:rPr>
              <a:t>3.</a:t>
            </a:r>
            <a:endParaRPr/>
          </a:p>
          <a:p>
            <a:pPr indent="0" lvl="0" marL="0" rtl="0" algn="l">
              <a:lnSpc>
                <a:spcPct val="90000"/>
              </a:lnSpc>
              <a:spcBef>
                <a:spcPts val="1000"/>
              </a:spcBef>
              <a:spcAft>
                <a:spcPts val="0"/>
              </a:spcAft>
              <a:buClr>
                <a:schemeClr val="dk1"/>
              </a:buClr>
              <a:buSzPts val="2200"/>
              <a:buNone/>
            </a:pPr>
            <a:r>
              <a:rPr lang="en-US" sz="2200">
                <a:latin typeface="Consolas"/>
                <a:ea typeface="Consolas"/>
                <a:cs typeface="Consolas"/>
                <a:sym typeface="Consolas"/>
              </a:rPr>
              <a:t>4. echo Hello World!</a:t>
            </a:r>
            <a:endParaRPr/>
          </a:p>
          <a:p>
            <a:pPr indent="0" lvl="0" marL="0" rtl="0" algn="l">
              <a:lnSpc>
                <a:spcPct val="90000"/>
              </a:lnSpc>
              <a:spcBef>
                <a:spcPts val="1000"/>
              </a:spcBef>
              <a:spcAft>
                <a:spcPts val="1600"/>
              </a:spcAft>
              <a:buClr>
                <a:schemeClr val="dk1"/>
              </a:buClr>
              <a:buSzPts val="1800"/>
              <a:buNone/>
            </a:pPr>
            <a:r>
              <a:t/>
            </a:r>
            <a:endParaRPr sz="1800">
              <a:latin typeface="Consolas"/>
              <a:ea typeface="Consolas"/>
              <a:cs typeface="Consolas"/>
              <a:sym typeface="Consolas"/>
            </a:endParaRPr>
          </a:p>
        </p:txBody>
      </p:sp>
      <p:sp>
        <p:nvSpPr>
          <p:cNvPr id="157" name="Google Shape;157;p4"/>
          <p:cNvSpPr txBox="1"/>
          <p:nvPr>
            <p:ph idx="4294967295" type="body"/>
          </p:nvPr>
        </p:nvSpPr>
        <p:spPr>
          <a:xfrm>
            <a:off x="5320146" y="1825625"/>
            <a:ext cx="6077528" cy="4351338"/>
          </a:xfrm>
          <a:prstGeom prst="rect">
            <a:avLst/>
          </a:prstGeom>
          <a:noFill/>
          <a:ln>
            <a:noFill/>
          </a:ln>
        </p:spPr>
        <p:txBody>
          <a:bodyPr anchorCtr="0" anchor="t" bIns="45700" lIns="91425" spcFirstLastPara="1" rIns="91425" wrap="square" tIns="45700">
            <a:noAutofit/>
          </a:bodyPr>
          <a:lstStyle/>
          <a:p>
            <a:pPr indent="-222250" lvl="0" marL="228600" rtl="0" algn="l">
              <a:lnSpc>
                <a:spcPct val="90000"/>
              </a:lnSpc>
              <a:spcBef>
                <a:spcPts val="0"/>
              </a:spcBef>
              <a:spcAft>
                <a:spcPts val="0"/>
              </a:spcAft>
              <a:buClr>
                <a:schemeClr val="dk1"/>
              </a:buClr>
              <a:buSzPts val="1900"/>
              <a:buChar char="●"/>
            </a:pPr>
            <a:r>
              <a:rPr b="1" lang="en-US" sz="1900"/>
              <a:t>Line 1</a:t>
            </a:r>
            <a:r>
              <a:rPr lang="en-US" sz="1900"/>
              <a:t> - Is what's referred to as the </a:t>
            </a:r>
            <a:r>
              <a:rPr b="1" lang="en-US" sz="1900"/>
              <a:t>shebang</a:t>
            </a:r>
            <a:r>
              <a:rPr lang="en-US" sz="1900"/>
              <a:t>.  </a:t>
            </a:r>
            <a:endParaRPr sz="1900"/>
          </a:p>
          <a:p>
            <a:pPr indent="-222250" lvl="1" marL="685800" rtl="0" algn="l">
              <a:lnSpc>
                <a:spcPct val="90000"/>
              </a:lnSpc>
              <a:spcBef>
                <a:spcPts val="500"/>
              </a:spcBef>
              <a:spcAft>
                <a:spcPts val="0"/>
              </a:spcAft>
              <a:buClr>
                <a:schemeClr val="dk1"/>
              </a:buClr>
              <a:buSzPts val="1700"/>
              <a:buChar char="○"/>
            </a:pPr>
            <a:r>
              <a:rPr b="1" lang="en-US" sz="1700"/>
              <a:t>#!/bin/bash </a:t>
            </a:r>
            <a:r>
              <a:rPr lang="en-US" sz="1700"/>
              <a:t>is the first line of the script. </a:t>
            </a:r>
            <a:br>
              <a:rPr lang="en-US" sz="1700"/>
            </a:br>
            <a:r>
              <a:rPr lang="en-US" sz="1700"/>
              <a:t>The hash exclamation mark ( </a:t>
            </a:r>
            <a:r>
              <a:rPr b="1" lang="en-US" sz="1700"/>
              <a:t>#!</a:t>
            </a:r>
            <a:r>
              <a:rPr lang="en-US" sz="1700"/>
              <a:t> ) character sequence is referred to as the Shebang. Following it is the path to the interpreter that should be used to run (or interpret) the rest of the lines in the text file. </a:t>
            </a:r>
            <a:br>
              <a:rPr lang="en-US" sz="1700"/>
            </a:br>
            <a:r>
              <a:rPr lang="en-US" sz="1700"/>
              <a:t>(For Bash scripts it will be the path to Bash.)</a:t>
            </a:r>
            <a:endParaRPr sz="1700"/>
          </a:p>
          <a:p>
            <a:pPr indent="-222250" lvl="1" marL="685800" rtl="0" algn="l">
              <a:lnSpc>
                <a:spcPct val="90000"/>
              </a:lnSpc>
              <a:spcBef>
                <a:spcPts val="500"/>
              </a:spcBef>
              <a:spcAft>
                <a:spcPts val="0"/>
              </a:spcAft>
              <a:buClr>
                <a:schemeClr val="dk1"/>
              </a:buClr>
              <a:buSzPts val="1700"/>
              <a:buChar char="○"/>
            </a:pPr>
            <a:r>
              <a:rPr lang="en-US" sz="1700"/>
              <a:t>The shebang must be on the </a:t>
            </a:r>
            <a:r>
              <a:rPr b="1" lang="en-US" sz="1700"/>
              <a:t>first line </a:t>
            </a:r>
            <a:r>
              <a:rPr lang="en-US" sz="1700"/>
              <a:t>of the file </a:t>
            </a:r>
            <a:br>
              <a:rPr lang="en-US" sz="1700"/>
            </a:br>
            <a:r>
              <a:rPr lang="en-US" sz="1700"/>
              <a:t>(line 2 won't do, even if the first line is blank). </a:t>
            </a:r>
            <a:endParaRPr sz="1700"/>
          </a:p>
          <a:p>
            <a:pPr indent="-222250" lvl="1" marL="685800" rtl="0" algn="l">
              <a:lnSpc>
                <a:spcPct val="90000"/>
              </a:lnSpc>
              <a:spcBef>
                <a:spcPts val="500"/>
              </a:spcBef>
              <a:spcAft>
                <a:spcPts val="0"/>
              </a:spcAft>
              <a:buClr>
                <a:schemeClr val="dk1"/>
              </a:buClr>
              <a:buSzPts val="1700"/>
              <a:buChar char="○"/>
            </a:pPr>
            <a:r>
              <a:rPr lang="en-US" sz="1700"/>
              <a:t>There are </a:t>
            </a:r>
            <a:r>
              <a:rPr b="1" lang="en-US" sz="1700"/>
              <a:t>no spaces</a:t>
            </a:r>
            <a:r>
              <a:rPr lang="en-US" sz="1700"/>
              <a:t> before the </a:t>
            </a:r>
            <a:r>
              <a:rPr b="1" lang="en-US" sz="1700"/>
              <a:t>#</a:t>
            </a:r>
            <a:r>
              <a:rPr lang="en-US" sz="1700"/>
              <a:t> or between the </a:t>
            </a:r>
            <a:r>
              <a:rPr b="1" lang="en-US" sz="1700"/>
              <a:t>!</a:t>
            </a:r>
            <a:r>
              <a:rPr lang="en-US" sz="1700"/>
              <a:t> and the path to the interpreter.</a:t>
            </a:r>
            <a:endParaRPr sz="1700"/>
          </a:p>
          <a:p>
            <a:pPr indent="-127000" lvl="1" marL="685800" rtl="0" algn="l">
              <a:lnSpc>
                <a:spcPct val="90000"/>
              </a:lnSpc>
              <a:spcBef>
                <a:spcPts val="500"/>
              </a:spcBef>
              <a:spcAft>
                <a:spcPts val="0"/>
              </a:spcAft>
              <a:buClr>
                <a:schemeClr val="dk1"/>
              </a:buClr>
              <a:buSzPts val="1600"/>
              <a:buNone/>
            </a:pPr>
            <a:r>
              <a:t/>
            </a:r>
            <a:endParaRPr sz="1500"/>
          </a:p>
          <a:p>
            <a:pPr indent="-222250" lvl="0" marL="228600" rtl="0" algn="l">
              <a:lnSpc>
                <a:spcPct val="90000"/>
              </a:lnSpc>
              <a:spcBef>
                <a:spcPts val="1000"/>
              </a:spcBef>
              <a:spcAft>
                <a:spcPts val="0"/>
              </a:spcAft>
              <a:buClr>
                <a:schemeClr val="dk1"/>
              </a:buClr>
              <a:buSzPts val="1900"/>
              <a:buChar char="●"/>
            </a:pPr>
            <a:r>
              <a:rPr b="1" lang="en-US" sz="1900"/>
              <a:t>Line 2</a:t>
            </a:r>
            <a:r>
              <a:rPr lang="en-US" sz="1900"/>
              <a:t> - This is a </a:t>
            </a:r>
            <a:r>
              <a:rPr b="1" lang="en-US" sz="1900"/>
              <a:t>comment</a:t>
            </a:r>
            <a:r>
              <a:rPr lang="en-US" sz="1900"/>
              <a:t>. Anything after </a:t>
            </a:r>
            <a:r>
              <a:rPr b="1" lang="en-US" sz="1900"/>
              <a:t>#</a:t>
            </a:r>
            <a:r>
              <a:rPr lang="en-US" sz="1900"/>
              <a:t> is not executed. It is for our reference only.</a:t>
            </a:r>
            <a:endParaRPr sz="2300"/>
          </a:p>
          <a:p>
            <a:pPr indent="-222250" lvl="0" marL="228600" rtl="0" algn="l">
              <a:lnSpc>
                <a:spcPct val="90000"/>
              </a:lnSpc>
              <a:spcBef>
                <a:spcPts val="1000"/>
              </a:spcBef>
              <a:spcAft>
                <a:spcPts val="1600"/>
              </a:spcAft>
              <a:buClr>
                <a:schemeClr val="dk1"/>
              </a:buClr>
              <a:buSzPts val="1900"/>
              <a:buChar char="●"/>
            </a:pPr>
            <a:r>
              <a:rPr b="1" lang="en-US" sz="1900"/>
              <a:t>Line 4</a:t>
            </a:r>
            <a:r>
              <a:rPr lang="en-US" sz="1900"/>
              <a:t> - Is the command echo which will print a message to the screen.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How can I run a Bash script?</a:t>
            </a:r>
            <a:endParaRPr>
              <a:solidFill>
                <a:schemeClr val="accent5"/>
              </a:solidFill>
            </a:endParaRPr>
          </a:p>
        </p:txBody>
      </p:sp>
      <p:sp>
        <p:nvSpPr>
          <p:cNvPr id="163" name="Google Shape;163;p3"/>
          <p:cNvSpPr/>
          <p:nvPr/>
        </p:nvSpPr>
        <p:spPr>
          <a:xfrm>
            <a:off x="720436" y="4359565"/>
            <a:ext cx="4507346" cy="1754909"/>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3"/>
          <p:cNvSpPr txBox="1"/>
          <p:nvPr>
            <p:ph idx="1" type="body"/>
          </p:nvPr>
        </p:nvSpPr>
        <p:spPr>
          <a:xfrm>
            <a:off x="415600" y="1633625"/>
            <a:ext cx="5366400" cy="4472100"/>
          </a:xfrm>
          <a:prstGeom prst="rect">
            <a:avLst/>
          </a:prstGeom>
          <a:noFill/>
          <a:ln>
            <a:noFill/>
          </a:ln>
        </p:spPr>
        <p:txBody>
          <a:bodyPr anchorCtr="0" anchor="t" bIns="45700" lIns="91425" spcFirstLastPara="1" rIns="91425" wrap="square" tIns="45700">
            <a:normAutofit fontScale="25000" lnSpcReduction="20000"/>
          </a:bodyPr>
          <a:lstStyle/>
          <a:p>
            <a:pPr indent="-214312" lvl="0" marL="228600" rtl="0" algn="l">
              <a:lnSpc>
                <a:spcPct val="90000"/>
              </a:lnSpc>
              <a:spcBef>
                <a:spcPts val="0"/>
              </a:spcBef>
              <a:spcAft>
                <a:spcPts val="0"/>
              </a:spcAft>
              <a:buClr>
                <a:schemeClr val="dk1"/>
              </a:buClr>
              <a:buSzPct val="100000"/>
              <a:buChar char="●"/>
            </a:pPr>
            <a:r>
              <a:rPr lang="en-US" sz="7100"/>
              <a:t>Before running a script we have to set the execute permission.</a:t>
            </a:r>
            <a:br>
              <a:rPr lang="en-US" sz="7100"/>
            </a:br>
            <a:r>
              <a:rPr lang="en-US" sz="7100"/>
              <a:t>(for safety reasons this permission is generally not set by default). </a:t>
            </a:r>
            <a:endParaRPr sz="7100"/>
          </a:p>
          <a:p>
            <a:pPr indent="-214312" lvl="0" marL="228600" rtl="0" algn="l">
              <a:lnSpc>
                <a:spcPct val="90000"/>
              </a:lnSpc>
              <a:spcBef>
                <a:spcPts val="1000"/>
              </a:spcBef>
              <a:spcAft>
                <a:spcPts val="0"/>
              </a:spcAft>
              <a:buClr>
                <a:schemeClr val="dk1"/>
              </a:buClr>
              <a:buSzPct val="100000"/>
              <a:buChar char="●"/>
            </a:pPr>
            <a:r>
              <a:rPr lang="en-US" sz="7100"/>
              <a:t>To run the script, type in:</a:t>
            </a:r>
            <a:endParaRPr sz="7100"/>
          </a:p>
          <a:p>
            <a:pPr indent="0" lvl="0" marL="1828800" rtl="0" algn="l">
              <a:lnSpc>
                <a:spcPct val="90000"/>
              </a:lnSpc>
              <a:spcBef>
                <a:spcPts val="1000"/>
              </a:spcBef>
              <a:spcAft>
                <a:spcPts val="0"/>
              </a:spcAft>
              <a:buClr>
                <a:schemeClr val="accent5"/>
              </a:buClr>
              <a:buSzPct val="28169"/>
              <a:buNone/>
            </a:pPr>
            <a:r>
              <a:rPr lang="en-US" sz="7100">
                <a:solidFill>
                  <a:schemeClr val="accent5"/>
                </a:solidFill>
              </a:rPr>
              <a:t>./scriptName.sh</a:t>
            </a:r>
            <a:endParaRPr sz="7100"/>
          </a:p>
          <a:p>
            <a:pPr indent="0" lvl="0" marL="0" rtl="0" algn="l">
              <a:lnSpc>
                <a:spcPct val="90000"/>
              </a:lnSpc>
              <a:spcBef>
                <a:spcPts val="1000"/>
              </a:spcBef>
              <a:spcAft>
                <a:spcPts val="0"/>
              </a:spcAft>
              <a:buClr>
                <a:schemeClr val="dk1"/>
              </a:buClr>
              <a:buSzPct val="25352"/>
              <a:buNone/>
            </a:pPr>
            <a:r>
              <a:rPr b="1" lang="en-US" sz="7100"/>
              <a:t>		</a:t>
            </a:r>
            <a:r>
              <a:rPr lang="en-US" sz="7100">
                <a:solidFill>
                  <a:schemeClr val="accent5"/>
                </a:solidFill>
              </a:rPr>
              <a:t>		bash </a:t>
            </a:r>
            <a:r>
              <a:rPr lang="en-US" sz="7100">
                <a:solidFill>
                  <a:schemeClr val="accent5"/>
                </a:solidFill>
              </a:rPr>
              <a:t>scriptName</a:t>
            </a:r>
            <a:r>
              <a:rPr lang="en-US" sz="7100">
                <a:solidFill>
                  <a:schemeClr val="accent5"/>
                </a:solidFill>
              </a:rPr>
              <a:t>.sh</a:t>
            </a:r>
            <a:endParaRPr sz="7100">
              <a:solidFill>
                <a:schemeClr val="accent5"/>
              </a:solidFill>
            </a:endParaRPr>
          </a:p>
          <a:p>
            <a:pPr indent="0" lvl="0" marL="1828800" rtl="0" algn="l">
              <a:lnSpc>
                <a:spcPct val="115000"/>
              </a:lnSpc>
              <a:spcBef>
                <a:spcPts val="1000"/>
              </a:spcBef>
              <a:spcAft>
                <a:spcPts val="0"/>
              </a:spcAft>
              <a:buNone/>
            </a:pPr>
            <a:r>
              <a:rPr lang="en-US" sz="7100">
                <a:solidFill>
                  <a:schemeClr val="accent5"/>
                </a:solidFill>
              </a:rPr>
              <a:t>/bin/bash </a:t>
            </a:r>
            <a:r>
              <a:rPr lang="en-US" sz="7100">
                <a:solidFill>
                  <a:schemeClr val="accent5"/>
                </a:solidFill>
              </a:rPr>
              <a:t>scriptName</a:t>
            </a:r>
            <a:r>
              <a:rPr lang="en-US" sz="7100">
                <a:solidFill>
                  <a:schemeClr val="accent5"/>
                </a:solidFill>
              </a:rPr>
              <a:t>.sh</a:t>
            </a:r>
            <a:endParaRPr sz="7100">
              <a:solidFill>
                <a:schemeClr val="accent5"/>
              </a:solidFill>
            </a:endParaRPr>
          </a:p>
          <a:p>
            <a:pPr indent="0" lvl="0" marL="1828800" marR="0" rtl="0" algn="l">
              <a:lnSpc>
                <a:spcPct val="115000"/>
              </a:lnSpc>
              <a:spcBef>
                <a:spcPts val="1000"/>
              </a:spcBef>
              <a:spcAft>
                <a:spcPts val="0"/>
              </a:spcAft>
              <a:buNone/>
            </a:pPr>
            <a:r>
              <a:rPr lang="en-US" sz="7100">
                <a:solidFill>
                  <a:schemeClr val="accent5"/>
                </a:solidFill>
              </a:rPr>
              <a:t>bash ./</a:t>
            </a:r>
            <a:r>
              <a:rPr lang="en-US" sz="7100">
                <a:solidFill>
                  <a:schemeClr val="accent5"/>
                </a:solidFill>
              </a:rPr>
              <a:t>scriptName</a:t>
            </a:r>
            <a:r>
              <a:rPr lang="en-US" sz="7100">
                <a:solidFill>
                  <a:schemeClr val="accent5"/>
                </a:solidFill>
              </a:rPr>
              <a:t>.sh</a:t>
            </a:r>
            <a:endParaRPr sz="7100">
              <a:solidFill>
                <a:schemeClr val="accent5"/>
              </a:solidFill>
            </a:endParaRPr>
          </a:p>
          <a:p>
            <a:pPr indent="0" lvl="0" marL="1828800" marR="0" rtl="0" algn="l">
              <a:lnSpc>
                <a:spcPct val="115000"/>
              </a:lnSpc>
              <a:spcBef>
                <a:spcPts val="1000"/>
              </a:spcBef>
              <a:spcAft>
                <a:spcPts val="0"/>
              </a:spcAft>
              <a:buNone/>
            </a:pPr>
            <a:r>
              <a:t/>
            </a:r>
            <a:endParaRPr sz="2550">
              <a:solidFill>
                <a:schemeClr val="accent5"/>
              </a:solidFill>
            </a:endParaRPr>
          </a:p>
          <a:p>
            <a:pPr indent="0" lvl="0" marL="457200" rtl="0" algn="l">
              <a:lnSpc>
                <a:spcPct val="90000"/>
              </a:lnSpc>
              <a:spcBef>
                <a:spcPts val="1000"/>
              </a:spcBef>
              <a:spcAft>
                <a:spcPts val="0"/>
              </a:spcAft>
              <a:buClr>
                <a:schemeClr val="dk1"/>
              </a:buClr>
              <a:buSzPct val="83333"/>
              <a:buNone/>
            </a:pPr>
            <a:r>
              <a:t/>
            </a:r>
            <a:endParaRPr b="1" sz="1920">
              <a:latin typeface="Consolas"/>
              <a:ea typeface="Consolas"/>
              <a:cs typeface="Consolas"/>
              <a:sym typeface="Consolas"/>
            </a:endParaRPr>
          </a:p>
          <a:p>
            <a:pPr indent="0" lvl="0" marL="457200" rtl="0" algn="l">
              <a:lnSpc>
                <a:spcPct val="90000"/>
              </a:lnSpc>
              <a:spcBef>
                <a:spcPts val="1000"/>
              </a:spcBef>
              <a:spcAft>
                <a:spcPts val="0"/>
              </a:spcAft>
              <a:buClr>
                <a:schemeClr val="dk1"/>
              </a:buClr>
              <a:buSzPct val="34782"/>
              <a:buNone/>
            </a:pPr>
            <a:r>
              <a:rPr b="1" lang="en-US" sz="4600">
                <a:latin typeface="Consolas"/>
                <a:ea typeface="Consolas"/>
                <a:cs typeface="Consolas"/>
                <a:sym typeface="Consolas"/>
              </a:rPr>
              <a:t>user@bash:</a:t>
            </a:r>
            <a:r>
              <a:rPr lang="en-US" sz="4600">
                <a:latin typeface="Consolas"/>
                <a:ea typeface="Consolas"/>
                <a:cs typeface="Consolas"/>
                <a:sym typeface="Consolas"/>
              </a:rPr>
              <a:t> ./script.sh</a:t>
            </a:r>
            <a:endParaRPr sz="4600"/>
          </a:p>
          <a:p>
            <a:pPr indent="0" lvl="0" marL="457200" rtl="0" algn="l">
              <a:lnSpc>
                <a:spcPct val="90000"/>
              </a:lnSpc>
              <a:spcBef>
                <a:spcPts val="1000"/>
              </a:spcBef>
              <a:spcAft>
                <a:spcPts val="0"/>
              </a:spcAft>
              <a:buClr>
                <a:schemeClr val="dk1"/>
              </a:buClr>
              <a:buSzPct val="34782"/>
              <a:buNone/>
            </a:pPr>
            <a:r>
              <a:rPr lang="en-US" sz="4600">
                <a:latin typeface="Consolas"/>
                <a:ea typeface="Consolas"/>
                <a:cs typeface="Consolas"/>
                <a:sym typeface="Consolas"/>
              </a:rPr>
              <a:t>bash: ./script.sh: Permission denied</a:t>
            </a:r>
            <a:endParaRPr sz="4600"/>
          </a:p>
          <a:p>
            <a:pPr indent="0" lvl="0" marL="457200" rtl="0" algn="l">
              <a:lnSpc>
                <a:spcPct val="90000"/>
              </a:lnSpc>
              <a:spcBef>
                <a:spcPts val="1000"/>
              </a:spcBef>
              <a:spcAft>
                <a:spcPts val="0"/>
              </a:spcAft>
              <a:buClr>
                <a:schemeClr val="dk1"/>
              </a:buClr>
              <a:buSzPct val="34782"/>
              <a:buNone/>
            </a:pPr>
            <a:r>
              <a:rPr b="1" lang="en-US" sz="4600">
                <a:latin typeface="Consolas"/>
                <a:ea typeface="Consolas"/>
                <a:cs typeface="Consolas"/>
                <a:sym typeface="Consolas"/>
              </a:rPr>
              <a:t>user@bash:</a:t>
            </a:r>
            <a:r>
              <a:rPr lang="en-US" sz="4600">
                <a:latin typeface="Consolas"/>
                <a:ea typeface="Consolas"/>
                <a:cs typeface="Consolas"/>
                <a:sym typeface="Consolas"/>
              </a:rPr>
              <a:t> chmod 755 script.sh</a:t>
            </a:r>
            <a:endParaRPr sz="4600"/>
          </a:p>
          <a:p>
            <a:pPr indent="0" lvl="0" marL="457200" rtl="0" algn="l">
              <a:lnSpc>
                <a:spcPct val="90000"/>
              </a:lnSpc>
              <a:spcBef>
                <a:spcPts val="1000"/>
              </a:spcBef>
              <a:spcAft>
                <a:spcPts val="0"/>
              </a:spcAft>
              <a:buClr>
                <a:schemeClr val="dk1"/>
              </a:buClr>
              <a:buSzPct val="34782"/>
              <a:buNone/>
            </a:pPr>
            <a:r>
              <a:rPr b="1" lang="en-US" sz="4600">
                <a:latin typeface="Consolas"/>
                <a:ea typeface="Consolas"/>
                <a:cs typeface="Consolas"/>
                <a:sym typeface="Consolas"/>
              </a:rPr>
              <a:t>user@bash:</a:t>
            </a:r>
            <a:r>
              <a:rPr lang="en-US" sz="4600">
                <a:latin typeface="Consolas"/>
                <a:ea typeface="Consolas"/>
                <a:cs typeface="Consolas"/>
                <a:sym typeface="Consolas"/>
              </a:rPr>
              <a:t> ./script.sh</a:t>
            </a:r>
            <a:endParaRPr sz="4600"/>
          </a:p>
          <a:p>
            <a:pPr indent="0" lvl="0" marL="457200" rtl="0" algn="l">
              <a:lnSpc>
                <a:spcPct val="90000"/>
              </a:lnSpc>
              <a:spcBef>
                <a:spcPts val="1000"/>
              </a:spcBef>
              <a:spcAft>
                <a:spcPts val="0"/>
              </a:spcAft>
              <a:buClr>
                <a:schemeClr val="dk1"/>
              </a:buClr>
              <a:buSzPct val="34782"/>
              <a:buNone/>
            </a:pPr>
            <a:r>
              <a:rPr lang="en-US" sz="4600">
                <a:latin typeface="Consolas"/>
                <a:ea typeface="Consolas"/>
                <a:cs typeface="Consolas"/>
                <a:sym typeface="Consolas"/>
              </a:rPr>
              <a:t>Hello world!</a:t>
            </a:r>
            <a:endParaRPr sz="4600">
              <a:latin typeface="Consolas"/>
              <a:ea typeface="Consolas"/>
              <a:cs typeface="Consolas"/>
              <a:sym typeface="Consolas"/>
            </a:endParaRPr>
          </a:p>
          <a:p>
            <a:pPr indent="0" lvl="0" marL="0" rtl="0" algn="l">
              <a:lnSpc>
                <a:spcPct val="90000"/>
              </a:lnSpc>
              <a:spcBef>
                <a:spcPts val="1000"/>
              </a:spcBef>
              <a:spcAft>
                <a:spcPts val="1600"/>
              </a:spcAft>
              <a:buClr>
                <a:schemeClr val="dk1"/>
              </a:buClr>
              <a:buSzPct val="116666"/>
              <a:buNone/>
            </a:pPr>
            <a:r>
              <a:t/>
            </a:r>
            <a:endParaRPr>
              <a:latin typeface="Consolas"/>
              <a:ea typeface="Consolas"/>
              <a:cs typeface="Consolas"/>
              <a:sym typeface="Consolas"/>
            </a:endParaRPr>
          </a:p>
        </p:txBody>
      </p:sp>
      <p:sp>
        <p:nvSpPr>
          <p:cNvPr id="165" name="Google Shape;165;p3"/>
          <p:cNvSpPr txBox="1"/>
          <p:nvPr/>
        </p:nvSpPr>
        <p:spPr>
          <a:xfrm>
            <a:off x="5781989" y="1694000"/>
            <a:ext cx="5724300" cy="43512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If you just type a name on the command line, Bash tries to find it in a series of directories stored in a variable called </a:t>
            </a:r>
            <a:r>
              <a:rPr lang="en-US" sz="1800">
                <a:solidFill>
                  <a:schemeClr val="accent5"/>
                </a:solidFill>
                <a:latin typeface="Open Sans"/>
                <a:ea typeface="Open Sans"/>
                <a:cs typeface="Open Sans"/>
                <a:sym typeface="Open Sans"/>
              </a:rPr>
              <a:t>$PATH</a:t>
            </a:r>
            <a:r>
              <a:rPr lang="en-US" sz="1800">
                <a:solidFill>
                  <a:schemeClr val="dk1"/>
                </a:solidFill>
                <a:latin typeface="Open Sans"/>
                <a:ea typeface="Open Sans"/>
                <a:cs typeface="Open Sans"/>
                <a:sym typeface="Open Sans"/>
              </a:rPr>
              <a:t> and </a:t>
            </a:r>
            <a:r>
              <a:rPr b="1" lang="en-US" sz="1800">
                <a:solidFill>
                  <a:schemeClr val="dk1"/>
                </a:solidFill>
                <a:latin typeface="Open Sans"/>
                <a:ea typeface="Open Sans"/>
                <a:cs typeface="Open Sans"/>
                <a:sym typeface="Open Sans"/>
              </a:rPr>
              <a:t>doesn't consider sub directories or your current directory.</a:t>
            </a:r>
            <a:endParaRPr sz="1200">
              <a:latin typeface="Open Sans"/>
              <a:ea typeface="Open Sans"/>
              <a:cs typeface="Open Sans"/>
              <a:sym typeface="Open Sans"/>
            </a:endParaRPr>
          </a:p>
          <a:p>
            <a:pPr indent="-215900" lvl="1" marL="685800" marR="0" rtl="0" algn="l">
              <a:lnSpc>
                <a:spcPct val="90000"/>
              </a:lnSpc>
              <a:spcBef>
                <a:spcPts val="500"/>
              </a:spcBef>
              <a:spcAft>
                <a:spcPts val="0"/>
              </a:spcAft>
              <a:buClr>
                <a:schemeClr val="dk1"/>
              </a:buClr>
              <a:buSzPts val="1600"/>
              <a:buFont typeface="Arial"/>
              <a:buChar char="•"/>
            </a:pPr>
            <a:r>
              <a:rPr i="0" lang="en-US" sz="1600" u="none" cap="none" strike="noStrike">
                <a:solidFill>
                  <a:schemeClr val="dk1"/>
                </a:solidFill>
                <a:latin typeface="Open Sans"/>
                <a:ea typeface="Open Sans"/>
                <a:cs typeface="Open Sans"/>
                <a:sym typeface="Open Sans"/>
              </a:rPr>
              <a:t>We can see the current value of this variable using the command </a:t>
            </a:r>
            <a:r>
              <a:rPr b="1" i="0" lang="en-US" sz="1600" u="none" cap="none" strike="noStrike">
                <a:solidFill>
                  <a:schemeClr val="dk1"/>
                </a:solidFill>
                <a:latin typeface="Open Sans"/>
                <a:ea typeface="Open Sans"/>
                <a:cs typeface="Open Sans"/>
                <a:sym typeface="Open Sans"/>
              </a:rPr>
              <a:t>echo.</a:t>
            </a:r>
            <a:endParaRPr i="0" sz="1800" u="none" cap="none" strike="noStrike">
              <a:solidFill>
                <a:schemeClr val="dk1"/>
              </a:solidFill>
              <a:latin typeface="Open Sans"/>
              <a:ea typeface="Open Sans"/>
              <a:cs typeface="Open Sans"/>
              <a:sym typeface="Open Sans"/>
            </a:endParaRPr>
          </a:p>
          <a:p>
            <a:pPr indent="-215900" lvl="0" marL="228600" marR="0" rtl="0" algn="l">
              <a:lnSpc>
                <a:spcPct val="90000"/>
              </a:lnSpc>
              <a:spcBef>
                <a:spcPts val="100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If a script is not in one of the directories in your $PATH then you can run it by telling Bash where it should look to find it. </a:t>
            </a:r>
            <a:endParaRPr sz="1800">
              <a:solidFill>
                <a:schemeClr val="dk1"/>
              </a:solidFill>
              <a:latin typeface="Open Sans"/>
              <a:ea typeface="Open Sans"/>
              <a:cs typeface="Open Sans"/>
              <a:sym typeface="Open Sans"/>
            </a:endParaRPr>
          </a:p>
          <a:p>
            <a:pPr indent="-215900" lvl="0" marL="228600" marR="0" rtl="0" algn="l">
              <a:lnSpc>
                <a:spcPct val="90000"/>
              </a:lnSpc>
              <a:spcBef>
                <a:spcPts val="100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You can include an absolute or relative path in front of the program or script name. </a:t>
            </a:r>
            <a:endParaRPr sz="1800">
              <a:solidFill>
                <a:schemeClr val="dk1"/>
              </a:solidFill>
              <a:latin typeface="Open Sans"/>
              <a:ea typeface="Open Sans"/>
              <a:cs typeface="Open Sans"/>
              <a:sym typeface="Open Sans"/>
            </a:endParaRPr>
          </a:p>
          <a:p>
            <a:pPr indent="-215900" lvl="1" marL="685800" marR="0" rtl="0" algn="l">
              <a:lnSpc>
                <a:spcPct val="90000"/>
              </a:lnSpc>
              <a:spcBef>
                <a:spcPts val="500"/>
              </a:spcBef>
              <a:spcAft>
                <a:spcPts val="0"/>
              </a:spcAft>
              <a:buClr>
                <a:schemeClr val="dk1"/>
              </a:buClr>
              <a:buSzPts val="1600"/>
              <a:buFont typeface="Arial"/>
              <a:buChar char="•"/>
            </a:pPr>
            <a:r>
              <a:rPr b="1" i="0" lang="en-US" sz="1600" u="none" cap="none" strike="noStrike">
                <a:solidFill>
                  <a:schemeClr val="dk1"/>
                </a:solidFill>
                <a:latin typeface="Open Sans"/>
                <a:ea typeface="Open Sans"/>
                <a:cs typeface="Open Sans"/>
                <a:sym typeface="Open Sans"/>
              </a:rPr>
              <a:t>The dot ( . )</a:t>
            </a:r>
            <a:r>
              <a:rPr i="0" lang="en-US" sz="1600" u="none" cap="none" strike="noStrike">
                <a:solidFill>
                  <a:schemeClr val="dk1"/>
                </a:solidFill>
                <a:latin typeface="Open Sans"/>
                <a:ea typeface="Open Sans"/>
                <a:cs typeface="Open Sans"/>
                <a:sym typeface="Open Sans"/>
              </a:rPr>
              <a:t> is a reference to your </a:t>
            </a:r>
            <a:r>
              <a:rPr b="1" i="0" lang="en-US" sz="1600" u="none" cap="none" strike="noStrike">
                <a:solidFill>
                  <a:schemeClr val="dk1"/>
                </a:solidFill>
                <a:latin typeface="Open Sans"/>
                <a:ea typeface="Open Sans"/>
                <a:cs typeface="Open Sans"/>
                <a:sym typeface="Open Sans"/>
              </a:rPr>
              <a:t>current directory</a:t>
            </a:r>
            <a:r>
              <a:rPr i="0" lang="en-US" sz="1600" u="none" cap="none" strike="noStrike">
                <a:solidFill>
                  <a:schemeClr val="dk1"/>
                </a:solidFill>
                <a:latin typeface="Open Sans"/>
                <a:ea typeface="Open Sans"/>
                <a:cs typeface="Open Sans"/>
                <a:sym typeface="Open Sans"/>
              </a:rPr>
              <a:t>. Assuming this script is in the home directory you can also run it by using an absolute path.</a:t>
            </a:r>
            <a:endParaRPr i="0" sz="1600" u="none" cap="none" strike="noStrike">
              <a:solidFill>
                <a:schemeClr val="accent5"/>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7a1667bcc8_0_66"/>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p>
            <a:pPr indent="0" lvl="0" marL="0" marR="0" rtl="0" algn="l">
              <a:lnSpc>
                <a:spcPct val="90000"/>
              </a:lnSpc>
              <a:spcBef>
                <a:spcPts val="0"/>
              </a:spcBef>
              <a:spcAft>
                <a:spcPts val="0"/>
              </a:spcAft>
              <a:buClr>
                <a:schemeClr val="accent5"/>
              </a:buClr>
              <a:buSzPts val="4400"/>
              <a:buFont typeface="Calibri"/>
              <a:buNone/>
            </a:pPr>
            <a:r>
              <a:rPr lang="en-US">
                <a:solidFill>
                  <a:schemeClr val="accent5"/>
                </a:solidFill>
              </a:rPr>
              <a:t>Output</a:t>
            </a:r>
            <a:endParaRPr/>
          </a:p>
        </p:txBody>
      </p:sp>
      <p:sp>
        <p:nvSpPr>
          <p:cNvPr id="171" name="Google Shape;171;g17a1667bcc8_0_66"/>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2200"/>
              <a:t>Exercise:</a:t>
            </a:r>
            <a:endParaRPr sz="2200"/>
          </a:p>
          <a:p>
            <a:pPr indent="0" lvl="0" marL="457200" rtl="0" algn="l">
              <a:spcBef>
                <a:spcPts val="0"/>
              </a:spcBef>
              <a:spcAft>
                <a:spcPts val="0"/>
              </a:spcAft>
              <a:buNone/>
            </a:pPr>
            <a:r>
              <a:t/>
            </a:r>
            <a:endParaRPr sz="2200"/>
          </a:p>
          <a:p>
            <a:pPr indent="0" lvl="0" marL="0" rtl="0" algn="l">
              <a:spcBef>
                <a:spcPts val="0"/>
              </a:spcBef>
              <a:spcAft>
                <a:spcPts val="0"/>
              </a:spcAft>
              <a:buNone/>
            </a:pPr>
            <a:r>
              <a:rPr lang="en-US" sz="2200"/>
              <a:t>	Write a script that outputs the following smiley </a:t>
            </a:r>
            <a:endParaRPr sz="2200"/>
          </a:p>
          <a:p>
            <a:pPr indent="457200" lvl="0" marL="4114800" rtl="0" algn="l">
              <a:spcBef>
                <a:spcPts val="0"/>
              </a:spcBef>
              <a:spcAft>
                <a:spcPts val="0"/>
              </a:spcAft>
              <a:buNone/>
            </a:pPr>
            <a:r>
              <a:rPr lang="en-US" sz="2200"/>
              <a:t>\\_('.")_//</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7a1667bcc8_0_71"/>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Variables</a:t>
            </a:r>
            <a:endParaRPr>
              <a:solidFill>
                <a:schemeClr val="accent5"/>
              </a:solidFill>
            </a:endParaRPr>
          </a:p>
        </p:txBody>
      </p:sp>
      <p:sp>
        <p:nvSpPr>
          <p:cNvPr id="177" name="Google Shape;177;g17a1667bcc8_0_71"/>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fontScale="70000" lnSpcReduction="20000"/>
          </a:bodyPr>
          <a:lstStyle/>
          <a:p>
            <a:pPr indent="-194309" lvl="0" marL="228600" rtl="0" algn="l">
              <a:lnSpc>
                <a:spcPct val="90000"/>
              </a:lnSpc>
              <a:spcBef>
                <a:spcPts val="0"/>
              </a:spcBef>
              <a:spcAft>
                <a:spcPts val="0"/>
              </a:spcAft>
              <a:buClr>
                <a:schemeClr val="dk1"/>
              </a:buClr>
              <a:buSzPct val="100000"/>
              <a:buChar char="●"/>
            </a:pPr>
            <a:r>
              <a:rPr lang="en-US" sz="2400"/>
              <a:t>A variable is a temporary stor</a:t>
            </a:r>
            <a:r>
              <a:rPr lang="en-US"/>
              <a:t>age</a:t>
            </a:r>
            <a:r>
              <a:rPr lang="en-US" sz="2400"/>
              <a:t> for a piece of information. There are two actions we may perform for variables: </a:t>
            </a:r>
            <a:endParaRPr sz="2400"/>
          </a:p>
          <a:p>
            <a:pPr indent="-200025" lvl="1" marL="685800" rtl="0" algn="l">
              <a:lnSpc>
                <a:spcPct val="90000"/>
              </a:lnSpc>
              <a:spcBef>
                <a:spcPts val="500"/>
              </a:spcBef>
              <a:spcAft>
                <a:spcPts val="0"/>
              </a:spcAft>
              <a:buClr>
                <a:schemeClr val="dk1"/>
              </a:buClr>
              <a:buSzPct val="100000"/>
              <a:buChar char="○"/>
            </a:pPr>
            <a:r>
              <a:rPr b="1" lang="en-US" sz="2000"/>
              <a:t>Setting a value</a:t>
            </a:r>
            <a:r>
              <a:rPr lang="en-US" sz="2000"/>
              <a:t> for a variable.</a:t>
            </a:r>
            <a:endParaRPr/>
          </a:p>
          <a:p>
            <a:pPr indent="-200025" lvl="1" marL="685800" rtl="0" algn="l">
              <a:lnSpc>
                <a:spcPct val="90000"/>
              </a:lnSpc>
              <a:spcBef>
                <a:spcPts val="500"/>
              </a:spcBef>
              <a:spcAft>
                <a:spcPts val="0"/>
              </a:spcAft>
              <a:buClr>
                <a:schemeClr val="dk1"/>
              </a:buClr>
              <a:buSzPct val="100000"/>
              <a:buChar char="○"/>
            </a:pPr>
            <a:r>
              <a:rPr b="1" lang="en-US" sz="2000"/>
              <a:t>Reading the value</a:t>
            </a:r>
            <a:r>
              <a:rPr lang="en-US" sz="2000"/>
              <a:t> for a variable.</a:t>
            </a:r>
            <a:endParaRPr/>
          </a:p>
          <a:p>
            <a:pPr indent="-194309" lvl="0" marL="228600" marR="0" rtl="0" algn="l">
              <a:lnSpc>
                <a:spcPct val="90000"/>
              </a:lnSpc>
              <a:spcBef>
                <a:spcPts val="1000"/>
              </a:spcBef>
              <a:spcAft>
                <a:spcPts val="0"/>
              </a:spcAft>
              <a:buSzPct val="100000"/>
              <a:buChar char="●"/>
            </a:pPr>
            <a:r>
              <a:rPr lang="en-US"/>
              <a:t>There are no data types. A variable in bash can contain a number, a character, a string of characters. </a:t>
            </a:r>
            <a:endParaRPr/>
          </a:p>
          <a:p>
            <a:pPr indent="-194309" lvl="0" marL="228600" rtl="0" algn="l">
              <a:lnSpc>
                <a:spcPct val="90000"/>
              </a:lnSpc>
              <a:spcBef>
                <a:spcPts val="1000"/>
              </a:spcBef>
              <a:spcAft>
                <a:spcPts val="0"/>
              </a:spcAft>
              <a:buClr>
                <a:schemeClr val="dk1"/>
              </a:buClr>
              <a:buSzPct val="100000"/>
              <a:buChar char="●"/>
            </a:pPr>
            <a:r>
              <a:rPr lang="en-US" sz="2400"/>
              <a:t>To read the variable we place its name (preceded by a </a:t>
            </a:r>
            <a:r>
              <a:rPr lang="en-US" sz="2400">
                <a:solidFill>
                  <a:schemeClr val="accent5"/>
                </a:solidFill>
                <a:latin typeface="Consolas"/>
                <a:ea typeface="Consolas"/>
                <a:cs typeface="Consolas"/>
                <a:sym typeface="Consolas"/>
              </a:rPr>
              <a:t>$</a:t>
            </a:r>
            <a:r>
              <a:rPr lang="en-US" sz="2400"/>
              <a:t> sign) anywhere in the script we would like. </a:t>
            </a:r>
            <a:endParaRPr sz="2400"/>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rPr lang="en-US"/>
              <a:t>Process:</a:t>
            </a:r>
            <a:endParaRPr/>
          </a:p>
          <a:p>
            <a:pPr indent="-194309" lvl="0" marL="228600" rtl="0" algn="l">
              <a:lnSpc>
                <a:spcPct val="90000"/>
              </a:lnSpc>
              <a:spcBef>
                <a:spcPts val="1000"/>
              </a:spcBef>
              <a:spcAft>
                <a:spcPts val="0"/>
              </a:spcAft>
              <a:buClr>
                <a:schemeClr val="dk1"/>
              </a:buClr>
              <a:buSzPct val="100000"/>
              <a:buChar char="●"/>
            </a:pPr>
            <a:r>
              <a:rPr lang="en-US" sz="2400"/>
              <a:t>Before Bash interprets every line of our script it first checks to see if any variable names are present. </a:t>
            </a:r>
            <a:endParaRPr sz="2400"/>
          </a:p>
          <a:p>
            <a:pPr indent="-194309" lvl="0" marL="228600" rtl="0" algn="l">
              <a:lnSpc>
                <a:spcPct val="90000"/>
              </a:lnSpc>
              <a:spcBef>
                <a:spcPts val="1000"/>
              </a:spcBef>
              <a:spcAft>
                <a:spcPts val="0"/>
              </a:spcAft>
              <a:buClr>
                <a:schemeClr val="dk1"/>
              </a:buClr>
              <a:buSzPct val="100000"/>
              <a:buChar char="●"/>
            </a:pPr>
            <a:r>
              <a:rPr lang="en-US" sz="2400"/>
              <a:t>For every variable it has identified, it replaces the variable name with its value. Then it runs that line of code and begins the process again on the next line.</a:t>
            </a:r>
            <a:endParaRPr sz="2400"/>
          </a:p>
          <a:p>
            <a:pPr indent="0" lvl="0" marL="228600" rtl="0" algn="l">
              <a:lnSpc>
                <a:spcPct val="90000"/>
              </a:lnSpc>
              <a:spcBef>
                <a:spcPts val="1000"/>
              </a:spcBef>
              <a:spcAft>
                <a:spcPts val="0"/>
              </a:spcAft>
              <a:buNone/>
            </a:pPr>
            <a:r>
              <a:t/>
            </a:r>
            <a:endParaRPr/>
          </a:p>
          <a:p>
            <a:pPr indent="-194309" lvl="0" marL="228600" rtl="0" algn="l">
              <a:lnSpc>
                <a:spcPct val="90000"/>
              </a:lnSpc>
              <a:spcBef>
                <a:spcPts val="1000"/>
              </a:spcBef>
              <a:spcAft>
                <a:spcPts val="0"/>
              </a:spcAft>
              <a:buClr>
                <a:schemeClr val="dk1"/>
              </a:buClr>
              <a:buSzPct val="100000"/>
              <a:buChar char="●"/>
            </a:pPr>
            <a:r>
              <a:rPr lang="en-US" sz="2400"/>
              <a:t>Syntax:</a:t>
            </a:r>
            <a:endParaRPr/>
          </a:p>
          <a:p>
            <a:pPr indent="-198628" lvl="1" marL="685800" rtl="0" algn="l">
              <a:lnSpc>
                <a:spcPct val="90000"/>
              </a:lnSpc>
              <a:spcBef>
                <a:spcPts val="500"/>
              </a:spcBef>
              <a:spcAft>
                <a:spcPts val="0"/>
              </a:spcAft>
              <a:buClr>
                <a:schemeClr val="dk1"/>
              </a:buClr>
              <a:buSzPct val="100000"/>
              <a:buChar char="○"/>
            </a:pPr>
            <a:r>
              <a:rPr lang="en-US" sz="2100"/>
              <a:t>When </a:t>
            </a:r>
            <a:r>
              <a:rPr b="1" lang="en-US" sz="2100"/>
              <a:t>referring to or reading a variable </a:t>
            </a:r>
            <a:r>
              <a:rPr lang="en-US" sz="2100"/>
              <a:t>we </a:t>
            </a:r>
            <a:r>
              <a:rPr b="1" lang="en-US" sz="2100"/>
              <a:t>place a </a:t>
            </a:r>
            <a:r>
              <a:rPr b="1" lang="en-US" sz="2100">
                <a:solidFill>
                  <a:schemeClr val="accent5"/>
                </a:solidFill>
                <a:latin typeface="Consolas"/>
                <a:ea typeface="Consolas"/>
                <a:cs typeface="Consolas"/>
                <a:sym typeface="Consolas"/>
              </a:rPr>
              <a:t>$</a:t>
            </a:r>
            <a:r>
              <a:rPr b="1" lang="en-US" sz="2100"/>
              <a:t> sign </a:t>
            </a:r>
            <a:r>
              <a:rPr lang="en-US" sz="2100"/>
              <a:t>before the variable name.</a:t>
            </a:r>
            <a:endParaRPr/>
          </a:p>
          <a:p>
            <a:pPr indent="-198628" lvl="1" marL="685800" rtl="0" algn="l">
              <a:lnSpc>
                <a:spcPct val="90000"/>
              </a:lnSpc>
              <a:spcBef>
                <a:spcPts val="500"/>
              </a:spcBef>
              <a:spcAft>
                <a:spcPts val="0"/>
              </a:spcAft>
              <a:buClr>
                <a:schemeClr val="dk1"/>
              </a:buClr>
              <a:buSzPct val="100000"/>
              <a:buChar char="○"/>
            </a:pPr>
            <a:r>
              <a:rPr lang="en-US" sz="2100"/>
              <a:t>When </a:t>
            </a:r>
            <a:r>
              <a:rPr b="1" lang="en-US" sz="2100"/>
              <a:t>setting a variable </a:t>
            </a:r>
            <a:r>
              <a:rPr lang="en-US" sz="2100"/>
              <a:t>we </a:t>
            </a:r>
            <a:r>
              <a:rPr b="1" lang="en-US" sz="2100"/>
              <a:t>leave out the $</a:t>
            </a:r>
            <a:r>
              <a:rPr lang="en-US" sz="2100"/>
              <a:t> sign.</a:t>
            </a:r>
            <a:endParaRPr/>
          </a:p>
          <a:p>
            <a:pPr indent="-198628" lvl="1" marL="685800" rtl="0" algn="l">
              <a:lnSpc>
                <a:spcPct val="90000"/>
              </a:lnSpc>
              <a:spcBef>
                <a:spcPts val="500"/>
              </a:spcBef>
              <a:spcAft>
                <a:spcPts val="1600"/>
              </a:spcAft>
              <a:buClr>
                <a:schemeClr val="dk1"/>
              </a:buClr>
              <a:buSzPct val="100000"/>
              <a:buChar char="○"/>
            </a:pPr>
            <a:r>
              <a:rPr lang="en-US" sz="2100"/>
              <a:t>Some people write variable names in uppercase so they stand out. It's your preference.</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Setting our own variables</a:t>
            </a:r>
            <a:endParaRPr>
              <a:solidFill>
                <a:schemeClr val="accent5"/>
              </a:solidFill>
            </a:endParaRPr>
          </a:p>
        </p:txBody>
      </p:sp>
      <p:sp>
        <p:nvSpPr>
          <p:cNvPr id="183" name="Google Shape;183;p8"/>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2.</a:t>
            </a:r>
            <a:r>
              <a:rPr i="1" lang="en-US" sz="1600">
                <a:solidFill>
                  <a:srgbClr val="00B050"/>
                </a:solidFill>
                <a:latin typeface="Consolas"/>
                <a:ea typeface="Consolas"/>
                <a:cs typeface="Consolas"/>
                <a:sym typeface="Consolas"/>
              </a:rPr>
              <a:t> # A simple variable example</a:t>
            </a:r>
            <a:endParaRPr sz="1600">
              <a:solidFill>
                <a:srgbClr val="00B050"/>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4. myvariable=Hello</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5.</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6. anothervar=Mike</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7.</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8. echo $myvariable $anothervar</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9. echo</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10.</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11. sampledir=/etc</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12.</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13. ls $sampledir</a:t>
            </a:r>
            <a:endParaRPr/>
          </a:p>
          <a:p>
            <a:pPr indent="0" lvl="0" marL="0" rtl="0" algn="l">
              <a:lnSpc>
                <a:spcPct val="90000"/>
              </a:lnSpc>
              <a:spcBef>
                <a:spcPts val="600"/>
              </a:spcBef>
              <a:spcAft>
                <a:spcPts val="1600"/>
              </a:spcAft>
              <a:buClr>
                <a:schemeClr val="dk1"/>
              </a:buClr>
              <a:buSzPts val="1600"/>
              <a:buNone/>
            </a:pPr>
            <a:r>
              <a:t/>
            </a:r>
            <a:endParaRPr sz="1600">
              <a:latin typeface="Consolas"/>
              <a:ea typeface="Consolas"/>
              <a:cs typeface="Consolas"/>
              <a:sym typeface="Consolas"/>
            </a:endParaRPr>
          </a:p>
        </p:txBody>
      </p:sp>
      <p:sp>
        <p:nvSpPr>
          <p:cNvPr id="184" name="Google Shape;184;p8"/>
          <p:cNvSpPr txBox="1"/>
          <p:nvPr>
            <p:ph idx="4294967295" type="body"/>
          </p:nvPr>
        </p:nvSpPr>
        <p:spPr>
          <a:xfrm>
            <a:off x="5331591" y="1253400"/>
            <a:ext cx="60222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We may also set our own variables. There are a few ways in which variables may be set but this is the basic form:                      </a:t>
            </a:r>
            <a:r>
              <a:rPr lang="en-US" sz="2000">
                <a:solidFill>
                  <a:schemeClr val="accent5"/>
                </a:solidFill>
                <a:latin typeface="Consolas"/>
                <a:ea typeface="Consolas"/>
                <a:cs typeface="Consolas"/>
                <a:sym typeface="Consolas"/>
              </a:rPr>
              <a:t>variable=value</a:t>
            </a:r>
            <a:endParaRPr/>
          </a:p>
          <a:p>
            <a:pPr indent="-228600" lvl="0" marL="228600" rtl="0" algn="l">
              <a:lnSpc>
                <a:spcPct val="90000"/>
              </a:lnSpc>
              <a:spcBef>
                <a:spcPts val="1000"/>
              </a:spcBef>
              <a:spcAft>
                <a:spcPts val="0"/>
              </a:spcAft>
              <a:buClr>
                <a:schemeClr val="dk1"/>
              </a:buClr>
              <a:buSzPts val="1800"/>
              <a:buChar char="●"/>
            </a:pPr>
            <a:r>
              <a:rPr lang="en-US" sz="1800"/>
              <a:t>There is </a:t>
            </a:r>
            <a:r>
              <a:rPr b="1" lang="en-US" sz="1800"/>
              <a:t>no space</a:t>
            </a:r>
            <a:r>
              <a:rPr lang="en-US" sz="1800"/>
              <a:t> on either side of the </a:t>
            </a:r>
            <a:r>
              <a:rPr b="1" lang="en-US" sz="1800"/>
              <a:t>equals (</a:t>
            </a:r>
            <a:r>
              <a:rPr b="1" lang="en-US" sz="1800">
                <a:latin typeface="Consolas"/>
                <a:ea typeface="Consolas"/>
                <a:cs typeface="Consolas"/>
                <a:sym typeface="Consolas"/>
              </a:rPr>
              <a:t>=</a:t>
            </a:r>
            <a:r>
              <a:rPr b="1" lang="en-US" sz="1800"/>
              <a:t>) sign</a:t>
            </a:r>
            <a:r>
              <a:rPr lang="en-US" sz="1800"/>
              <a:t>. We also leave the </a:t>
            </a:r>
            <a:r>
              <a:rPr lang="en-US" sz="1800">
                <a:latin typeface="Consolas"/>
                <a:ea typeface="Consolas"/>
                <a:cs typeface="Consolas"/>
                <a:sym typeface="Consolas"/>
              </a:rPr>
              <a:t>$</a:t>
            </a:r>
            <a:r>
              <a:rPr lang="en-US" sz="1800"/>
              <a:t> sign from the beginning of the variable name when setting it.</a:t>
            </a:r>
            <a:endParaRPr sz="1800"/>
          </a:p>
          <a:p>
            <a:pPr indent="0" lvl="0" marL="0" rtl="0" algn="l">
              <a:lnSpc>
                <a:spcPct val="90000"/>
              </a:lnSpc>
              <a:spcBef>
                <a:spcPts val="1000"/>
              </a:spcBef>
              <a:spcAft>
                <a:spcPts val="0"/>
              </a:spcAft>
              <a:buNone/>
            </a:pPr>
            <a:r>
              <a:t/>
            </a:r>
            <a:endParaRPr sz="1800"/>
          </a:p>
          <a:p>
            <a:pPr indent="-228600" lvl="0" marL="228600" rtl="0" algn="l">
              <a:lnSpc>
                <a:spcPct val="90000"/>
              </a:lnSpc>
              <a:spcBef>
                <a:spcPts val="1000"/>
              </a:spcBef>
              <a:spcAft>
                <a:spcPts val="0"/>
              </a:spcAft>
              <a:buClr>
                <a:schemeClr val="dk1"/>
              </a:buClr>
              <a:buSzPts val="1800"/>
              <a:buChar char="●"/>
            </a:pPr>
            <a:r>
              <a:rPr b="1" lang="en-US" sz="1800"/>
              <a:t>Lines 4 and 6</a:t>
            </a:r>
            <a:r>
              <a:rPr lang="en-US" sz="1800"/>
              <a:t> - set the value of the two variables </a:t>
            </a:r>
            <a:r>
              <a:rPr lang="en-US" sz="1800">
                <a:latin typeface="Consolas"/>
                <a:ea typeface="Consolas"/>
                <a:cs typeface="Consolas"/>
                <a:sym typeface="Consolas"/>
              </a:rPr>
              <a:t>myvariable</a:t>
            </a:r>
            <a:r>
              <a:rPr lang="en-US" sz="1800"/>
              <a:t> and </a:t>
            </a:r>
            <a:r>
              <a:rPr lang="en-US" sz="1800">
                <a:latin typeface="Consolas"/>
                <a:ea typeface="Consolas"/>
                <a:cs typeface="Consolas"/>
                <a:sym typeface="Consolas"/>
              </a:rPr>
              <a:t>anothervar</a:t>
            </a:r>
            <a:r>
              <a:rPr lang="en-US" sz="1800"/>
              <a:t>.</a:t>
            </a:r>
            <a:endParaRPr/>
          </a:p>
          <a:p>
            <a:pPr indent="-228600" lvl="0" marL="228600" rtl="0" algn="l">
              <a:lnSpc>
                <a:spcPct val="90000"/>
              </a:lnSpc>
              <a:spcBef>
                <a:spcPts val="1000"/>
              </a:spcBef>
              <a:spcAft>
                <a:spcPts val="0"/>
              </a:spcAft>
              <a:buClr>
                <a:schemeClr val="dk1"/>
              </a:buClr>
              <a:buSzPts val="1800"/>
              <a:buChar char="●"/>
            </a:pPr>
            <a:r>
              <a:rPr b="1" lang="en-US" sz="1800"/>
              <a:t>Line 8</a:t>
            </a:r>
            <a:r>
              <a:rPr lang="en-US" sz="1800"/>
              <a:t> - run the command </a:t>
            </a:r>
            <a:r>
              <a:rPr b="1" lang="en-US" sz="1800">
                <a:latin typeface="Consolas"/>
                <a:ea typeface="Consolas"/>
                <a:cs typeface="Consolas"/>
                <a:sym typeface="Consolas"/>
              </a:rPr>
              <a:t>echo</a:t>
            </a:r>
            <a:r>
              <a:rPr lang="en-US" sz="1800"/>
              <a:t> to check the variables.</a:t>
            </a:r>
            <a:endParaRPr sz="1800"/>
          </a:p>
          <a:p>
            <a:pPr indent="-228600" lvl="0" marL="228600" rtl="0" algn="l">
              <a:lnSpc>
                <a:spcPct val="90000"/>
              </a:lnSpc>
              <a:spcBef>
                <a:spcPts val="1000"/>
              </a:spcBef>
              <a:spcAft>
                <a:spcPts val="0"/>
              </a:spcAft>
              <a:buClr>
                <a:schemeClr val="dk1"/>
              </a:buClr>
              <a:buSzPts val="1800"/>
              <a:buChar char="●"/>
            </a:pPr>
            <a:r>
              <a:rPr b="1" lang="en-US" sz="1800"/>
              <a:t>Line 9</a:t>
            </a:r>
            <a:r>
              <a:rPr lang="en-US" sz="1800"/>
              <a:t> - run the command </a:t>
            </a:r>
            <a:r>
              <a:rPr b="1" lang="en-US" sz="1800">
                <a:latin typeface="Consolas"/>
                <a:ea typeface="Consolas"/>
                <a:cs typeface="Consolas"/>
                <a:sym typeface="Consolas"/>
              </a:rPr>
              <a:t>echo</a:t>
            </a:r>
            <a:r>
              <a:rPr b="1" lang="en-US" sz="1800"/>
              <a:t> </a:t>
            </a:r>
            <a:r>
              <a:rPr lang="en-US" sz="1800"/>
              <a:t>without arguments to get a blank line on the screen.</a:t>
            </a:r>
            <a:endParaRPr sz="1800"/>
          </a:p>
          <a:p>
            <a:pPr indent="-228600" lvl="0" marL="228600" rtl="0" algn="l">
              <a:lnSpc>
                <a:spcPct val="90000"/>
              </a:lnSpc>
              <a:spcBef>
                <a:spcPts val="1000"/>
              </a:spcBef>
              <a:spcAft>
                <a:spcPts val="0"/>
              </a:spcAft>
              <a:buClr>
                <a:schemeClr val="dk1"/>
              </a:buClr>
              <a:buSzPts val="1800"/>
              <a:buChar char="●"/>
            </a:pPr>
            <a:r>
              <a:rPr b="1" lang="en-US" sz="1800"/>
              <a:t>Line 11</a:t>
            </a:r>
            <a:r>
              <a:rPr lang="en-US" sz="1800"/>
              <a:t> - set a variable as the path to a particular directory.</a:t>
            </a:r>
            <a:endParaRPr/>
          </a:p>
          <a:p>
            <a:pPr indent="-228600" lvl="0" marL="228600" rtl="0" algn="l">
              <a:lnSpc>
                <a:spcPct val="90000"/>
              </a:lnSpc>
              <a:spcBef>
                <a:spcPts val="1000"/>
              </a:spcBef>
              <a:spcAft>
                <a:spcPts val="0"/>
              </a:spcAft>
              <a:buClr>
                <a:schemeClr val="dk1"/>
              </a:buClr>
              <a:buSzPts val="1800"/>
              <a:buChar char="●"/>
            </a:pPr>
            <a:r>
              <a:rPr b="1" lang="en-US" sz="1800"/>
              <a:t>Line 13</a:t>
            </a:r>
            <a:r>
              <a:rPr lang="en-US" sz="1800"/>
              <a:t> - run the command </a:t>
            </a:r>
            <a:r>
              <a:rPr b="1" lang="en-US" sz="1800">
                <a:latin typeface="Consolas"/>
                <a:ea typeface="Consolas"/>
                <a:cs typeface="Consolas"/>
                <a:sym typeface="Consolas"/>
              </a:rPr>
              <a:t>ls</a:t>
            </a:r>
            <a:r>
              <a:rPr lang="en-US" sz="1800"/>
              <a:t> substituting the value of the variable </a:t>
            </a:r>
            <a:r>
              <a:rPr lang="en-US" sz="1800">
                <a:latin typeface="Consolas"/>
                <a:ea typeface="Consolas"/>
                <a:cs typeface="Consolas"/>
                <a:sym typeface="Consolas"/>
              </a:rPr>
              <a:t>sampledir</a:t>
            </a:r>
            <a:r>
              <a:rPr lang="en-US" sz="1800"/>
              <a:t> as its first command line argument.</a:t>
            </a:r>
            <a:endParaRPr/>
          </a:p>
          <a:p>
            <a:pPr indent="-101600" lvl="0" marL="228600" rtl="0" algn="l">
              <a:lnSpc>
                <a:spcPct val="90000"/>
              </a:lnSpc>
              <a:spcBef>
                <a:spcPts val="1000"/>
              </a:spcBef>
              <a:spcAft>
                <a:spcPts val="1600"/>
              </a:spcAft>
              <a:buClr>
                <a:schemeClr val="dk1"/>
              </a:buClr>
              <a:buSzPts val="2000"/>
              <a:buNone/>
            </a:pPr>
            <a:r>
              <a:t/>
            </a:r>
            <a:endParaRPr sz="2000">
              <a:solidFill>
                <a:schemeClr val="accent5"/>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7a1667bcc8_0_151"/>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Arithmetic: basic expressions</a:t>
            </a:r>
            <a:endParaRPr>
              <a:solidFill>
                <a:schemeClr val="accent5"/>
              </a:solidFill>
            </a:endParaRPr>
          </a:p>
        </p:txBody>
      </p:sp>
      <p:graphicFrame>
        <p:nvGraphicFramePr>
          <p:cNvPr id="190" name="Google Shape;190;g17a1667bcc8_0_151"/>
          <p:cNvGraphicFramePr/>
          <p:nvPr/>
        </p:nvGraphicFramePr>
        <p:xfrm>
          <a:off x="2997200" y="1825625"/>
          <a:ext cx="3000000" cy="3000000"/>
        </p:xfrm>
        <a:graphic>
          <a:graphicData uri="http://schemas.openxmlformats.org/drawingml/2006/table">
            <a:tbl>
              <a:tblPr bandRow="1" firstRow="1">
                <a:noFill/>
                <a:tableStyleId>{278EC573-7588-45AC-B30E-4D7C2AEBA457}</a:tableStyleId>
              </a:tblPr>
              <a:tblGrid>
                <a:gridCol w="1481375"/>
                <a:gridCol w="4716225"/>
              </a:tblGrid>
              <a:tr h="370850">
                <a:tc>
                  <a:txBody>
                    <a:bodyPr/>
                    <a:lstStyle/>
                    <a:p>
                      <a:pPr indent="0" lvl="0" marL="0" marR="0" rtl="0" algn="l">
                        <a:spcBef>
                          <a:spcPts val="0"/>
                        </a:spcBef>
                        <a:spcAft>
                          <a:spcPts val="0"/>
                        </a:spcAft>
                        <a:buNone/>
                      </a:pPr>
                      <a:r>
                        <a:rPr lang="en-US" sz="1800" u="none" cap="none" strike="noStrike"/>
                        <a:t>Operator</a:t>
                      </a:r>
                      <a:endParaRPr sz="1800" u="none" cap="none" strike="noStrike"/>
                    </a:p>
                  </a:txBody>
                  <a:tcPr marT="45725" marB="45725" marR="91450" marL="91450" anchor="ctr"/>
                </a:tc>
                <a:tc>
                  <a:txBody>
                    <a:bodyPr/>
                    <a:lstStyle/>
                    <a:p>
                      <a:pPr indent="0" lvl="0" marL="0" marR="0" rtl="0" algn="l">
                        <a:spcBef>
                          <a:spcPts val="0"/>
                        </a:spcBef>
                        <a:spcAft>
                          <a:spcPts val="0"/>
                        </a:spcAft>
                        <a:buNone/>
                      </a:pPr>
                      <a:r>
                        <a:rPr lang="en-US" sz="1800" u="none" cap="none" strike="noStrike"/>
                        <a:t>Operation</a:t>
                      </a:r>
                      <a:endParaRPr sz="1800" u="none" cap="none" strike="noStrike"/>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addition</a:t>
                      </a:r>
                      <a:endParaRPr sz="1800" u="none" cap="none" strike="noStrike"/>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subtraction</a:t>
                      </a:r>
                      <a:endParaRPr sz="1800" u="none" cap="none" strike="noStrike"/>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m</a:t>
                      </a:r>
                      <a:r>
                        <a:rPr lang="en-US" sz="1800"/>
                        <a:t>u</a:t>
                      </a:r>
                      <a:r>
                        <a:rPr lang="en-US" sz="1800" u="none" cap="none" strike="noStrike"/>
                        <a:t>ltiply</a:t>
                      </a:r>
                      <a:endParaRPr sz="1800" u="none" cap="none" strike="noStrike"/>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divide</a:t>
                      </a:r>
                      <a:endParaRPr sz="1800" u="none" cap="none" strike="noStrike"/>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latin typeface="Consolas"/>
                          <a:ea typeface="Consolas"/>
                          <a:cs typeface="Consolas"/>
                          <a:sym typeface="Consolas"/>
                        </a:rPr>
                        <a:t>var++</a:t>
                      </a:r>
                      <a:endParaRPr sz="1800" u="none" cap="none" strike="noStrike">
                        <a:latin typeface="Consolas"/>
                        <a:ea typeface="Consolas"/>
                        <a:cs typeface="Consolas"/>
                        <a:sym typeface="Consolas"/>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increase the variable </a:t>
                      </a:r>
                      <a:r>
                        <a:rPr i="0" lang="en-US" sz="1800" u="none" cap="none" strike="noStrike">
                          <a:latin typeface="Consolas"/>
                          <a:ea typeface="Consolas"/>
                          <a:cs typeface="Consolas"/>
                          <a:sym typeface="Consolas"/>
                        </a:rPr>
                        <a:t>var</a:t>
                      </a:r>
                      <a:r>
                        <a:rPr i="0" lang="en-US" sz="1800" u="none" cap="none" strike="noStrike"/>
                        <a:t> by 1</a:t>
                      </a:r>
                      <a:endParaRPr sz="1800" u="none" cap="none" strike="noStrike"/>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latin typeface="Consolas"/>
                          <a:ea typeface="Consolas"/>
                          <a:cs typeface="Consolas"/>
                          <a:sym typeface="Consolas"/>
                        </a:rPr>
                        <a:t>var--</a:t>
                      </a:r>
                      <a:endParaRPr sz="1800" u="none" cap="none" strike="noStrike">
                        <a:latin typeface="Consolas"/>
                        <a:ea typeface="Consolas"/>
                        <a:cs typeface="Consolas"/>
                        <a:sym typeface="Consolas"/>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decrease the variable </a:t>
                      </a:r>
                      <a:r>
                        <a:rPr i="0" lang="en-US" sz="1800" u="none" cap="none" strike="noStrike">
                          <a:latin typeface="Consolas"/>
                          <a:ea typeface="Consolas"/>
                          <a:cs typeface="Consolas"/>
                          <a:sym typeface="Consolas"/>
                        </a:rPr>
                        <a:t>var</a:t>
                      </a:r>
                      <a:r>
                        <a:rPr i="0" lang="en-US" sz="1800" u="none" cap="none" strike="noStrike"/>
                        <a:t> by 1</a:t>
                      </a:r>
                      <a:endParaRPr sz="1800" u="none" cap="none" strike="noStrike"/>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modulus (return the remainder after division)</a:t>
                      </a:r>
                      <a:endParaRPr sz="1800" u="none" cap="none" strike="noStrike"/>
                    </a:p>
                  </a:txBody>
                  <a:tcPr marT="45725" marB="45725" marR="91450" marL="91450" anchor="ctr"/>
                </a:tc>
              </a:tr>
            </a:tbl>
          </a:graphicData>
        </a:graphic>
      </p:graphicFrame>
      <p:sp>
        <p:nvSpPr>
          <p:cNvPr id="191" name="Google Shape;191;g17a1667bcc8_0_151"/>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7a1667bcc8_0_14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Arithmetic: function </a:t>
            </a:r>
            <a:r>
              <a:rPr b="1" lang="en-US">
                <a:solidFill>
                  <a:schemeClr val="accent5"/>
                </a:solidFill>
              </a:rPr>
              <a:t>let</a:t>
            </a:r>
            <a:endParaRPr b="1">
              <a:solidFill>
                <a:schemeClr val="accent5"/>
              </a:solidFill>
            </a:endParaRPr>
          </a:p>
        </p:txBody>
      </p:sp>
      <p:sp>
        <p:nvSpPr>
          <p:cNvPr id="197" name="Google Shape;197;g17a1667bcc8_0_14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Basic arithmetic using let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let a=5+4</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echo $a </a:t>
            </a:r>
            <a:r>
              <a:rPr i="1" lang="en-US" sz="1600">
                <a:solidFill>
                  <a:srgbClr val="00B050"/>
                </a:solidFill>
                <a:latin typeface="Consolas"/>
                <a:ea typeface="Consolas"/>
                <a:cs typeface="Consolas"/>
                <a:sym typeface="Consolas"/>
              </a:rPr>
              <a:t># 9</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let "a = 5 + 4"</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echo $a </a:t>
            </a:r>
            <a:r>
              <a:rPr i="1" lang="en-US" sz="1600">
                <a:solidFill>
                  <a:srgbClr val="00B050"/>
                </a:solidFill>
                <a:latin typeface="Consolas"/>
                <a:ea typeface="Consolas"/>
                <a:cs typeface="Consolas"/>
                <a:sym typeface="Consolas"/>
              </a:rPr>
              <a:t># 9</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10. let a++</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11. echo $a </a:t>
            </a:r>
            <a:r>
              <a:rPr i="1" lang="en-US" sz="1600">
                <a:solidFill>
                  <a:srgbClr val="00B050"/>
                </a:solidFill>
                <a:latin typeface="Consolas"/>
                <a:ea typeface="Consolas"/>
                <a:cs typeface="Consolas"/>
                <a:sym typeface="Consolas"/>
              </a:rPr>
              <a:t># 10</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12.</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13. let "a = 4 * 5"</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14. echo $a </a:t>
            </a:r>
            <a:r>
              <a:rPr i="1" lang="en-US" sz="1600">
                <a:solidFill>
                  <a:srgbClr val="00B050"/>
                </a:solidFill>
                <a:latin typeface="Consolas"/>
                <a:ea typeface="Consolas"/>
                <a:cs typeface="Consolas"/>
                <a:sym typeface="Consolas"/>
              </a:rPr>
              <a:t># 20</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15.</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16. let "a = $1 + 30"</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17. echo $a </a:t>
            </a:r>
            <a:r>
              <a:rPr i="1" lang="en-US" sz="1600">
                <a:solidFill>
                  <a:srgbClr val="00B050"/>
                </a:solidFill>
                <a:latin typeface="Consolas"/>
                <a:ea typeface="Consolas"/>
                <a:cs typeface="Consolas"/>
                <a:sym typeface="Consolas"/>
              </a:rPr>
              <a:t># 30 + first command line argument</a:t>
            </a:r>
            <a:endParaRPr i="1" sz="1600">
              <a:solidFill>
                <a:srgbClr val="00B050"/>
              </a:solidFill>
              <a:latin typeface="Consolas"/>
              <a:ea typeface="Consolas"/>
              <a:cs typeface="Consolas"/>
              <a:sym typeface="Consolas"/>
            </a:endParaRPr>
          </a:p>
        </p:txBody>
      </p:sp>
      <p:sp>
        <p:nvSpPr>
          <p:cNvPr id="198" name="Google Shape;198;g17a1667bcc8_0_145"/>
          <p:cNvSpPr txBox="1"/>
          <p:nvPr>
            <p:ph idx="4294967295" type="body"/>
          </p:nvPr>
        </p:nvSpPr>
        <p:spPr>
          <a:xfrm>
            <a:off x="6234545" y="1825625"/>
            <a:ext cx="51447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5"/>
              </a:buClr>
              <a:buSzPts val="2000"/>
              <a:buNone/>
            </a:pPr>
            <a:r>
              <a:rPr b="1" lang="en-US" sz="2000">
                <a:solidFill>
                  <a:schemeClr val="accent5"/>
                </a:solidFill>
                <a:latin typeface="Consolas"/>
                <a:ea typeface="Consolas"/>
                <a:cs typeface="Consolas"/>
                <a:sym typeface="Consolas"/>
              </a:rPr>
              <a:t>let</a:t>
            </a:r>
            <a:r>
              <a:rPr lang="en-US" sz="2000"/>
              <a:t> is a built-in function of Bash that allows us to do simple arithmetic. </a:t>
            </a:r>
            <a:endParaRPr sz="2000"/>
          </a:p>
          <a:p>
            <a:pPr indent="0" lvl="0" marL="0" rtl="0" algn="ctr">
              <a:lnSpc>
                <a:spcPct val="90000"/>
              </a:lnSpc>
              <a:spcBef>
                <a:spcPts val="1000"/>
              </a:spcBef>
              <a:spcAft>
                <a:spcPts val="0"/>
              </a:spcAft>
              <a:buClr>
                <a:schemeClr val="accent5"/>
              </a:buClr>
              <a:buSzPts val="2000"/>
              <a:buNone/>
            </a:pPr>
            <a:r>
              <a:rPr lang="en-US" sz="2000">
                <a:solidFill>
                  <a:schemeClr val="accent5"/>
                </a:solidFill>
                <a:latin typeface="Consolas"/>
                <a:ea typeface="Consolas"/>
                <a:cs typeface="Consolas"/>
                <a:sym typeface="Consolas"/>
              </a:rPr>
              <a:t>let &lt;arithmetic expression&gt;</a:t>
            </a:r>
            <a:endParaRPr/>
          </a:p>
          <a:p>
            <a:pPr indent="0" lvl="0" marL="0" rtl="0" algn="l">
              <a:lnSpc>
                <a:spcPct val="90000"/>
              </a:lnSpc>
              <a:spcBef>
                <a:spcPts val="1000"/>
              </a:spcBef>
              <a:spcAft>
                <a:spcPts val="0"/>
              </a:spcAft>
              <a:buClr>
                <a:schemeClr val="dk1"/>
              </a:buClr>
              <a:buSzPts val="2000"/>
              <a:buNone/>
            </a:pPr>
            <a:r>
              <a:rPr lang="en-US" sz="2000"/>
              <a:t>As you can see in the example, it can take a variety of formats. The </a:t>
            </a:r>
            <a:r>
              <a:rPr b="1" lang="en-US" sz="2000"/>
              <a:t>first part is a variable</a:t>
            </a:r>
            <a:r>
              <a:rPr lang="en-US" sz="2000"/>
              <a:t> which the result is saved into.</a:t>
            </a:r>
            <a:endParaRPr sz="2000"/>
          </a:p>
          <a:p>
            <a:pPr indent="-228600" lvl="0" marL="228600" rtl="0" algn="l">
              <a:lnSpc>
                <a:spcPct val="90000"/>
              </a:lnSpc>
              <a:spcBef>
                <a:spcPts val="1000"/>
              </a:spcBef>
              <a:spcAft>
                <a:spcPts val="0"/>
              </a:spcAft>
              <a:buClr>
                <a:schemeClr val="dk1"/>
              </a:buClr>
              <a:buSzPts val="1600"/>
              <a:buChar char="●"/>
            </a:pPr>
            <a:r>
              <a:rPr b="1" lang="en-US" sz="1600"/>
              <a:t>Line 4 </a:t>
            </a:r>
            <a:r>
              <a:rPr lang="en-US" sz="1600"/>
              <a:t>- This is the basic format. If we don't put quotes around the expression, it must be written without spaces.</a:t>
            </a:r>
            <a:endParaRPr/>
          </a:p>
          <a:p>
            <a:pPr indent="-228600" lvl="0" marL="228600" rtl="0" algn="l">
              <a:lnSpc>
                <a:spcPct val="90000"/>
              </a:lnSpc>
              <a:spcBef>
                <a:spcPts val="1000"/>
              </a:spcBef>
              <a:spcAft>
                <a:spcPts val="0"/>
              </a:spcAft>
              <a:buClr>
                <a:schemeClr val="dk1"/>
              </a:buClr>
              <a:buSzPts val="1600"/>
              <a:buChar char="●"/>
            </a:pPr>
            <a:r>
              <a:rPr b="1" lang="en-US" sz="1600"/>
              <a:t>Line 7 </a:t>
            </a:r>
            <a:r>
              <a:rPr lang="en-US" sz="1600"/>
              <a:t>– Quotes allow us to use space in the expression to make it more readable.</a:t>
            </a:r>
            <a:endParaRPr/>
          </a:p>
          <a:p>
            <a:pPr indent="-228600" lvl="0" marL="228600" rtl="0" algn="l">
              <a:lnSpc>
                <a:spcPct val="90000"/>
              </a:lnSpc>
              <a:spcBef>
                <a:spcPts val="1000"/>
              </a:spcBef>
              <a:spcAft>
                <a:spcPts val="0"/>
              </a:spcAft>
              <a:buClr>
                <a:schemeClr val="dk1"/>
              </a:buClr>
              <a:buSzPts val="1600"/>
              <a:buChar char="●"/>
            </a:pPr>
            <a:r>
              <a:rPr b="1" lang="en-US" sz="1600"/>
              <a:t>Line 10</a:t>
            </a:r>
            <a:r>
              <a:rPr lang="en-US" sz="1600"/>
              <a:t> – A shorthand for increment the value of the variable a by 1. </a:t>
            </a:r>
            <a:br>
              <a:rPr lang="en-US" sz="1600"/>
            </a:br>
            <a:r>
              <a:rPr lang="en-US" sz="1600"/>
              <a:t>It is the same as writing "a = a + 1".</a:t>
            </a:r>
            <a:endParaRPr/>
          </a:p>
          <a:p>
            <a:pPr indent="-228600" lvl="0" marL="228600" rtl="0" algn="l">
              <a:lnSpc>
                <a:spcPct val="90000"/>
              </a:lnSpc>
              <a:spcBef>
                <a:spcPts val="1000"/>
              </a:spcBef>
              <a:spcAft>
                <a:spcPts val="1600"/>
              </a:spcAft>
              <a:buClr>
                <a:schemeClr val="dk1"/>
              </a:buClr>
              <a:buSzPts val="1600"/>
              <a:buChar char="●"/>
            </a:pPr>
            <a:r>
              <a:rPr b="1" lang="en-US" sz="1600"/>
              <a:t>Line 16 </a:t>
            </a:r>
            <a:r>
              <a:rPr lang="en-US" sz="1600"/>
              <a:t>- We may also include other variables in the expression.</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7a1667bcc8_0_15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Arithmetic: function </a:t>
            </a:r>
            <a:r>
              <a:rPr b="1" lang="en-US">
                <a:solidFill>
                  <a:schemeClr val="accent5"/>
                </a:solidFill>
              </a:rPr>
              <a:t>expr</a:t>
            </a:r>
            <a:endParaRPr b="1">
              <a:solidFill>
                <a:schemeClr val="accent5"/>
              </a:solidFill>
            </a:endParaRPr>
          </a:p>
        </p:txBody>
      </p:sp>
      <p:sp>
        <p:nvSpPr>
          <p:cNvPr id="204" name="Google Shape;204;g17a1667bcc8_0_15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Basic arithmetic using expr</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expr 5 + 4 </a:t>
            </a:r>
            <a:r>
              <a:rPr i="1" lang="en-US" sz="1600">
                <a:solidFill>
                  <a:srgbClr val="00B050"/>
                </a:solidFill>
                <a:latin typeface="Consolas"/>
                <a:ea typeface="Consolas"/>
                <a:cs typeface="Consolas"/>
                <a:sym typeface="Consolas"/>
              </a:rPr>
              <a:t># 9</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expr "5 + 4" </a:t>
            </a:r>
            <a:r>
              <a:rPr i="1" lang="en-US" sz="1600">
                <a:solidFill>
                  <a:srgbClr val="00B050"/>
                </a:solidFill>
                <a:latin typeface="Consolas"/>
                <a:ea typeface="Consolas"/>
                <a:cs typeface="Consolas"/>
                <a:sym typeface="Consolas"/>
              </a:rPr>
              <a:t># 5 + 4</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expr 5+4 </a:t>
            </a:r>
            <a:r>
              <a:rPr i="1" lang="en-US" sz="1600">
                <a:solidFill>
                  <a:srgbClr val="00B050"/>
                </a:solidFill>
                <a:latin typeface="Consolas"/>
                <a:ea typeface="Consolas"/>
                <a:cs typeface="Consolas"/>
                <a:sym typeface="Consolas"/>
              </a:rPr>
              <a:t># 5+4</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10. expr 11 % 2 </a:t>
            </a:r>
            <a:r>
              <a:rPr i="1" lang="en-US" sz="1600">
                <a:solidFill>
                  <a:srgbClr val="00B050"/>
                </a:solidFill>
                <a:latin typeface="Consolas"/>
                <a:ea typeface="Consolas"/>
                <a:cs typeface="Consolas"/>
                <a:sym typeface="Consolas"/>
              </a:rPr>
              <a:t># 1</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11.</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12. expr 5 \* $1 </a:t>
            </a:r>
            <a:r>
              <a:rPr i="1" lang="en-US" sz="1600">
                <a:solidFill>
                  <a:srgbClr val="00B050"/>
                </a:solidFill>
                <a:latin typeface="Consolas"/>
                <a:ea typeface="Consolas"/>
                <a:cs typeface="Consolas"/>
                <a:sym typeface="Consolas"/>
              </a:rPr>
              <a:t># result of (5 * first arg.)</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14. a=$( expr 10 - 3 )</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15. echo $a </a:t>
            </a:r>
            <a:r>
              <a:rPr i="1" lang="en-US" sz="1600">
                <a:solidFill>
                  <a:srgbClr val="00B050"/>
                </a:solidFill>
                <a:latin typeface="Consolas"/>
                <a:ea typeface="Consolas"/>
                <a:cs typeface="Consolas"/>
                <a:sym typeface="Consolas"/>
              </a:rPr>
              <a:t># 7</a:t>
            </a:r>
            <a:endParaRPr i="1" sz="1600">
              <a:solidFill>
                <a:srgbClr val="00B050"/>
              </a:solidFill>
              <a:latin typeface="Consolas"/>
              <a:ea typeface="Consolas"/>
              <a:cs typeface="Consolas"/>
              <a:sym typeface="Consolas"/>
            </a:endParaRPr>
          </a:p>
        </p:txBody>
      </p:sp>
      <p:sp>
        <p:nvSpPr>
          <p:cNvPr id="205" name="Google Shape;205;g17a1667bcc8_0_156"/>
          <p:cNvSpPr txBox="1"/>
          <p:nvPr>
            <p:ph idx="4294967295" type="body"/>
          </p:nvPr>
        </p:nvSpPr>
        <p:spPr>
          <a:xfrm>
            <a:off x="6336145" y="1483878"/>
            <a:ext cx="55233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5"/>
              </a:buClr>
              <a:buSzPts val="1800"/>
              <a:buNone/>
            </a:pPr>
            <a:r>
              <a:rPr b="1" lang="en-US" sz="1700">
                <a:solidFill>
                  <a:schemeClr val="accent5"/>
                </a:solidFill>
                <a:latin typeface="Consolas"/>
                <a:ea typeface="Consolas"/>
                <a:cs typeface="Consolas"/>
                <a:sym typeface="Consolas"/>
              </a:rPr>
              <a:t>expr</a:t>
            </a:r>
            <a:r>
              <a:rPr lang="en-US" sz="1700"/>
              <a:t> is similar to </a:t>
            </a:r>
            <a:r>
              <a:rPr lang="en-US" sz="1700">
                <a:latin typeface="Consolas"/>
                <a:ea typeface="Consolas"/>
                <a:cs typeface="Consolas"/>
                <a:sym typeface="Consolas"/>
              </a:rPr>
              <a:t>let</a:t>
            </a:r>
            <a:r>
              <a:rPr lang="en-US" sz="1700"/>
              <a:t> except instead of saving the result to a variable it </a:t>
            </a:r>
            <a:r>
              <a:rPr b="1" lang="en-US" sz="1700"/>
              <a:t>prints out</a:t>
            </a:r>
            <a:r>
              <a:rPr lang="en-US" sz="1700"/>
              <a:t> the answer. </a:t>
            </a:r>
            <a:endParaRPr sz="1700"/>
          </a:p>
          <a:p>
            <a:pPr indent="-222250" lvl="0" marL="228600" rtl="0" algn="l">
              <a:lnSpc>
                <a:spcPct val="90000"/>
              </a:lnSpc>
              <a:spcBef>
                <a:spcPts val="600"/>
              </a:spcBef>
              <a:spcAft>
                <a:spcPts val="0"/>
              </a:spcAft>
              <a:buClr>
                <a:schemeClr val="dk1"/>
              </a:buClr>
              <a:buSzPts val="1700"/>
              <a:buChar char="●"/>
            </a:pPr>
            <a:r>
              <a:rPr lang="en-US" sz="1700"/>
              <a:t>You don't need to enclose the expression in quotes. </a:t>
            </a:r>
            <a:endParaRPr sz="1700"/>
          </a:p>
          <a:p>
            <a:pPr indent="-222250" lvl="0" marL="228600" rtl="0" algn="l">
              <a:lnSpc>
                <a:spcPct val="90000"/>
              </a:lnSpc>
              <a:spcBef>
                <a:spcPts val="600"/>
              </a:spcBef>
              <a:spcAft>
                <a:spcPts val="0"/>
              </a:spcAft>
              <a:buClr>
                <a:schemeClr val="dk1"/>
              </a:buClr>
              <a:buSzPts val="1700"/>
              <a:buChar char="●"/>
            </a:pPr>
            <a:r>
              <a:rPr lang="en-US" sz="1700"/>
              <a:t>Use  spaces between the items of the expression. </a:t>
            </a:r>
            <a:endParaRPr sz="1700"/>
          </a:p>
          <a:p>
            <a:pPr indent="-222250" lvl="0" marL="228600" rtl="0" algn="l">
              <a:lnSpc>
                <a:spcPct val="90000"/>
              </a:lnSpc>
              <a:spcBef>
                <a:spcPts val="600"/>
              </a:spcBef>
              <a:spcAft>
                <a:spcPts val="0"/>
              </a:spcAft>
              <a:buClr>
                <a:schemeClr val="dk1"/>
              </a:buClr>
              <a:buSzPts val="1700"/>
              <a:buChar char="●"/>
            </a:pPr>
            <a:r>
              <a:rPr lang="en-US" sz="1700"/>
              <a:t>It is common to use </a:t>
            </a:r>
            <a:r>
              <a:rPr b="1" lang="en-US" sz="1700"/>
              <a:t>expr</a:t>
            </a:r>
            <a:r>
              <a:rPr lang="en-US" sz="1700"/>
              <a:t> within command substitution to save the output to a variable.</a:t>
            </a:r>
            <a:endParaRPr sz="1700"/>
          </a:p>
          <a:p>
            <a:pPr indent="0" lvl="0" marL="0" rtl="0" algn="ctr">
              <a:lnSpc>
                <a:spcPct val="90000"/>
              </a:lnSpc>
              <a:spcBef>
                <a:spcPts val="600"/>
              </a:spcBef>
              <a:spcAft>
                <a:spcPts val="0"/>
              </a:spcAft>
              <a:buClr>
                <a:schemeClr val="accent5"/>
              </a:buClr>
              <a:buSzPts val="1800"/>
              <a:buNone/>
            </a:pPr>
            <a:r>
              <a:rPr lang="en-US" sz="1700">
                <a:solidFill>
                  <a:schemeClr val="accent5"/>
                </a:solidFill>
                <a:latin typeface="Consolas"/>
                <a:ea typeface="Consolas"/>
                <a:cs typeface="Consolas"/>
                <a:sym typeface="Consolas"/>
              </a:rPr>
              <a:t>expr item1 operator item2</a:t>
            </a:r>
            <a:endParaRPr sz="1700">
              <a:solidFill>
                <a:schemeClr val="accent5"/>
              </a:solidFill>
              <a:latin typeface="Consolas"/>
              <a:ea typeface="Consolas"/>
              <a:cs typeface="Consolas"/>
              <a:sym typeface="Consolas"/>
            </a:endParaRPr>
          </a:p>
          <a:p>
            <a:pPr indent="-222250" lvl="0" marL="228600" rtl="0" algn="l">
              <a:lnSpc>
                <a:spcPct val="90000"/>
              </a:lnSpc>
              <a:spcBef>
                <a:spcPts val="600"/>
              </a:spcBef>
              <a:spcAft>
                <a:spcPts val="0"/>
              </a:spcAft>
              <a:buClr>
                <a:schemeClr val="dk1"/>
              </a:buClr>
              <a:buSzPts val="1500"/>
              <a:buChar char="●"/>
            </a:pPr>
            <a:r>
              <a:rPr b="1" lang="en-US" sz="1500"/>
              <a:t>Line 4</a:t>
            </a:r>
            <a:r>
              <a:rPr lang="en-US" sz="1500"/>
              <a:t> - The basic format. Note that there must be spaces between the items and no quotes.</a:t>
            </a:r>
            <a:endParaRPr sz="1500"/>
          </a:p>
          <a:p>
            <a:pPr indent="-222250" lvl="0" marL="228600" rtl="0" algn="l">
              <a:lnSpc>
                <a:spcPct val="90000"/>
              </a:lnSpc>
              <a:spcBef>
                <a:spcPts val="600"/>
              </a:spcBef>
              <a:spcAft>
                <a:spcPts val="0"/>
              </a:spcAft>
              <a:buClr>
                <a:schemeClr val="dk1"/>
              </a:buClr>
              <a:buSzPts val="1500"/>
              <a:buChar char="●"/>
            </a:pPr>
            <a:r>
              <a:rPr b="1" lang="en-US" sz="1500"/>
              <a:t>Line 6</a:t>
            </a:r>
            <a:r>
              <a:rPr lang="en-US" sz="1500"/>
              <a:t> - If we put quotes around the expression, the expression will be printed.</a:t>
            </a:r>
            <a:endParaRPr sz="1500"/>
          </a:p>
          <a:p>
            <a:pPr indent="-222250" lvl="0" marL="228600" rtl="0" algn="l">
              <a:lnSpc>
                <a:spcPct val="90000"/>
              </a:lnSpc>
              <a:spcBef>
                <a:spcPts val="600"/>
              </a:spcBef>
              <a:spcAft>
                <a:spcPts val="0"/>
              </a:spcAft>
              <a:buClr>
                <a:schemeClr val="dk1"/>
              </a:buClr>
              <a:buSzPts val="1500"/>
              <a:buChar char="●"/>
            </a:pPr>
            <a:r>
              <a:rPr b="1" lang="en-US" sz="1500"/>
              <a:t>Line 8</a:t>
            </a:r>
            <a:r>
              <a:rPr lang="en-US" sz="1500"/>
              <a:t> - If we do not put spaces between the items of the expression, the expression will be printed.</a:t>
            </a:r>
            <a:endParaRPr sz="1500"/>
          </a:p>
          <a:p>
            <a:pPr indent="-222250" lvl="0" marL="228600" rtl="0" algn="l">
              <a:lnSpc>
                <a:spcPct val="90000"/>
              </a:lnSpc>
              <a:spcBef>
                <a:spcPts val="600"/>
              </a:spcBef>
              <a:spcAft>
                <a:spcPts val="0"/>
              </a:spcAft>
              <a:buClr>
                <a:schemeClr val="dk1"/>
              </a:buClr>
              <a:buSzPts val="1500"/>
              <a:buChar char="●"/>
            </a:pPr>
            <a:r>
              <a:rPr b="1" lang="en-US" sz="1500"/>
              <a:t>Line 10</a:t>
            </a:r>
            <a:r>
              <a:rPr lang="en-US" sz="1500"/>
              <a:t> - Here we demonstrate the operator </a:t>
            </a:r>
            <a:r>
              <a:rPr b="1" lang="en-US" sz="1500"/>
              <a:t>modulus</a:t>
            </a:r>
            <a:r>
              <a:rPr lang="en-US" sz="1500"/>
              <a:t>. </a:t>
            </a:r>
            <a:endParaRPr sz="1500"/>
          </a:p>
          <a:p>
            <a:pPr indent="-222250" lvl="0" marL="228600" rtl="0" algn="l">
              <a:lnSpc>
                <a:spcPct val="90000"/>
              </a:lnSpc>
              <a:spcBef>
                <a:spcPts val="600"/>
              </a:spcBef>
              <a:spcAft>
                <a:spcPts val="0"/>
              </a:spcAft>
              <a:buClr>
                <a:schemeClr val="dk1"/>
              </a:buClr>
              <a:buSzPts val="1500"/>
              <a:buChar char="●"/>
            </a:pPr>
            <a:r>
              <a:rPr b="1" lang="en-US" sz="1500"/>
              <a:t>Line 12</a:t>
            </a:r>
            <a:r>
              <a:rPr lang="en-US" sz="1500"/>
              <a:t> - Some characters have a special meaning to Bash so we must escape them (put a backslash in front of) to remove their special meaning.</a:t>
            </a:r>
            <a:endParaRPr sz="1500"/>
          </a:p>
          <a:p>
            <a:pPr indent="-222250" lvl="0" marL="228600" rtl="0" algn="l">
              <a:lnSpc>
                <a:spcPct val="90000"/>
              </a:lnSpc>
              <a:spcBef>
                <a:spcPts val="600"/>
              </a:spcBef>
              <a:spcAft>
                <a:spcPts val="0"/>
              </a:spcAft>
              <a:buClr>
                <a:schemeClr val="dk1"/>
              </a:buClr>
              <a:buSzPts val="1500"/>
              <a:buChar char="●"/>
            </a:pPr>
            <a:r>
              <a:rPr b="1" lang="en-US" sz="1500"/>
              <a:t>Line 14</a:t>
            </a:r>
            <a:r>
              <a:rPr lang="en-US" sz="1500"/>
              <a:t> - This time we're using expr within command substitution in order to save the result to the variable </a:t>
            </a:r>
            <a:r>
              <a:rPr b="1" lang="en-US" sz="1500"/>
              <a:t>a</a:t>
            </a:r>
            <a:r>
              <a:rPr lang="en-US" sz="1500"/>
              <a:t>.</a:t>
            </a:r>
            <a:endParaRPr sz="1500"/>
          </a:p>
          <a:p>
            <a:pPr indent="0" lvl="0" marL="0" rtl="0" algn="ctr">
              <a:lnSpc>
                <a:spcPct val="90000"/>
              </a:lnSpc>
              <a:spcBef>
                <a:spcPts val="1000"/>
              </a:spcBef>
              <a:spcAft>
                <a:spcPts val="1600"/>
              </a:spcAft>
              <a:buClr>
                <a:schemeClr val="dk1"/>
              </a:buClr>
              <a:buSzPts val="1600"/>
              <a:buNone/>
            </a:pPr>
            <a:r>
              <a:t/>
            </a:r>
            <a:endParaRPr sz="1500">
              <a:solidFill>
                <a:schemeClr val="accent5"/>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7a1667bcc8_0_162"/>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Arithmetic: double parentheses</a:t>
            </a:r>
            <a:endParaRPr b="1">
              <a:solidFill>
                <a:schemeClr val="accent5"/>
              </a:solidFill>
            </a:endParaRPr>
          </a:p>
        </p:txBody>
      </p:sp>
      <p:sp>
        <p:nvSpPr>
          <p:cNvPr id="211" name="Google Shape;211;g17a1667bcc8_0_162"/>
          <p:cNvSpPr txBox="1"/>
          <p:nvPr>
            <p:ph idx="1" type="body"/>
          </p:nvPr>
        </p:nvSpPr>
        <p:spPr>
          <a:xfrm>
            <a:off x="415650" y="15297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350"/>
              <a:buNone/>
            </a:pPr>
            <a:r>
              <a:rPr lang="en-US" sz="135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2.  </a:t>
            </a:r>
            <a:r>
              <a:rPr i="1" lang="en-US" sz="1350">
                <a:solidFill>
                  <a:srgbClr val="00B050"/>
                </a:solidFill>
                <a:latin typeface="Consolas"/>
                <a:ea typeface="Consolas"/>
                <a:cs typeface="Consolas"/>
                <a:sym typeface="Consolas"/>
              </a:rPr>
              <a:t># Basic arithmetic using double parentheses</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4.  a=$(( 4 + 5 ))</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5.  echo $a </a:t>
            </a:r>
            <a:r>
              <a:rPr i="1" lang="en-US" sz="1350">
                <a:solidFill>
                  <a:srgbClr val="00B050"/>
                </a:solidFill>
                <a:latin typeface="Consolas"/>
                <a:ea typeface="Consolas"/>
                <a:cs typeface="Consolas"/>
                <a:sym typeface="Consolas"/>
              </a:rPr>
              <a:t># 9</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6.</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7.  a=$((3+5))</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8.  echo $a </a:t>
            </a:r>
            <a:r>
              <a:rPr i="1" lang="en-US" sz="1350">
                <a:solidFill>
                  <a:srgbClr val="00B050"/>
                </a:solidFill>
                <a:latin typeface="Consolas"/>
                <a:ea typeface="Consolas"/>
                <a:cs typeface="Consolas"/>
                <a:sym typeface="Consolas"/>
              </a:rPr>
              <a:t># 8</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9.</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10. b=$(( a + 3 ))</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11. echo $b </a:t>
            </a:r>
            <a:r>
              <a:rPr i="1" lang="en-US" sz="1350">
                <a:solidFill>
                  <a:srgbClr val="00B050"/>
                </a:solidFill>
                <a:latin typeface="Consolas"/>
                <a:ea typeface="Consolas"/>
                <a:cs typeface="Consolas"/>
                <a:sym typeface="Consolas"/>
              </a:rPr>
              <a:t># 11</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12.</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13. b=$(( $a + 4 ))</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14. echo $b </a:t>
            </a:r>
            <a:r>
              <a:rPr i="1" lang="en-US" sz="1350">
                <a:solidFill>
                  <a:srgbClr val="00B050"/>
                </a:solidFill>
                <a:latin typeface="Consolas"/>
                <a:ea typeface="Consolas"/>
                <a:cs typeface="Consolas"/>
                <a:sym typeface="Consolas"/>
              </a:rPr>
              <a:t># 12</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15.</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16. (( b++ ))</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17. echo $b </a:t>
            </a:r>
            <a:r>
              <a:rPr i="1" lang="en-US" sz="1350">
                <a:solidFill>
                  <a:srgbClr val="00B050"/>
                </a:solidFill>
                <a:latin typeface="Consolas"/>
                <a:ea typeface="Consolas"/>
                <a:cs typeface="Consolas"/>
                <a:sym typeface="Consolas"/>
              </a:rPr>
              <a:t># 13</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18.</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19. (( b += 3 ))</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20. echo $b </a:t>
            </a:r>
            <a:r>
              <a:rPr i="1" lang="en-US" sz="1350">
                <a:solidFill>
                  <a:srgbClr val="00B050"/>
                </a:solidFill>
                <a:latin typeface="Consolas"/>
                <a:ea typeface="Consolas"/>
                <a:cs typeface="Consolas"/>
                <a:sym typeface="Consolas"/>
              </a:rPr>
              <a:t># 16</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21.</a:t>
            </a:r>
            <a:endParaRPr/>
          </a:p>
          <a:p>
            <a:pPr indent="0" lvl="0" marL="0" rtl="0" algn="l">
              <a:lnSpc>
                <a:spcPct val="90000"/>
              </a:lnSpc>
              <a:spcBef>
                <a:spcPts val="300"/>
              </a:spcBef>
              <a:spcAft>
                <a:spcPts val="0"/>
              </a:spcAft>
              <a:buClr>
                <a:schemeClr val="dk1"/>
              </a:buClr>
              <a:buSzPts val="1350"/>
              <a:buNone/>
            </a:pPr>
            <a:r>
              <a:rPr lang="en-US" sz="1350">
                <a:latin typeface="Consolas"/>
                <a:ea typeface="Consolas"/>
                <a:cs typeface="Consolas"/>
                <a:sym typeface="Consolas"/>
              </a:rPr>
              <a:t>22. a=$(( 4 * 5 ))</a:t>
            </a:r>
            <a:endParaRPr/>
          </a:p>
          <a:p>
            <a:pPr indent="0" lvl="0" marL="0" rtl="0" algn="l">
              <a:lnSpc>
                <a:spcPct val="90000"/>
              </a:lnSpc>
              <a:spcBef>
                <a:spcPts val="300"/>
              </a:spcBef>
              <a:spcAft>
                <a:spcPts val="1600"/>
              </a:spcAft>
              <a:buClr>
                <a:schemeClr val="dk1"/>
              </a:buClr>
              <a:buSzPts val="1350"/>
              <a:buNone/>
            </a:pPr>
            <a:r>
              <a:rPr lang="en-US" sz="1350">
                <a:latin typeface="Consolas"/>
                <a:ea typeface="Consolas"/>
                <a:cs typeface="Consolas"/>
                <a:sym typeface="Consolas"/>
              </a:rPr>
              <a:t>23. echo $a </a:t>
            </a:r>
            <a:r>
              <a:rPr i="1" lang="en-US" sz="1350">
                <a:solidFill>
                  <a:srgbClr val="00B050"/>
                </a:solidFill>
                <a:latin typeface="Consolas"/>
                <a:ea typeface="Consolas"/>
                <a:cs typeface="Consolas"/>
                <a:sym typeface="Consolas"/>
              </a:rPr>
              <a:t># 20</a:t>
            </a:r>
            <a:endParaRPr i="1" sz="1350">
              <a:solidFill>
                <a:srgbClr val="00B050"/>
              </a:solidFill>
              <a:latin typeface="Consolas"/>
              <a:ea typeface="Consolas"/>
              <a:cs typeface="Consolas"/>
              <a:sym typeface="Consolas"/>
            </a:endParaRPr>
          </a:p>
        </p:txBody>
      </p:sp>
      <p:sp>
        <p:nvSpPr>
          <p:cNvPr id="212" name="Google Shape;212;g17a1667bcc8_0_162"/>
          <p:cNvSpPr txBox="1"/>
          <p:nvPr>
            <p:ph idx="4294967295" type="body"/>
          </p:nvPr>
        </p:nvSpPr>
        <p:spPr>
          <a:xfrm>
            <a:off x="5643419" y="1483878"/>
            <a:ext cx="62991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1900"/>
              <a:t>To save the output of the basic arithmetic, we can use double brackets:</a:t>
            </a:r>
            <a:endParaRPr sz="1900"/>
          </a:p>
          <a:p>
            <a:pPr indent="0" lvl="0" marL="0" rtl="0" algn="ctr">
              <a:lnSpc>
                <a:spcPct val="90000"/>
              </a:lnSpc>
              <a:spcBef>
                <a:spcPts val="600"/>
              </a:spcBef>
              <a:spcAft>
                <a:spcPts val="0"/>
              </a:spcAft>
              <a:buClr>
                <a:schemeClr val="accent5"/>
              </a:buClr>
              <a:buSzPts val="2000"/>
              <a:buNone/>
            </a:pPr>
            <a:r>
              <a:rPr lang="en-US" sz="1900">
                <a:solidFill>
                  <a:schemeClr val="accent5"/>
                </a:solidFill>
                <a:latin typeface="Consolas"/>
                <a:ea typeface="Consolas"/>
                <a:cs typeface="Consolas"/>
                <a:sym typeface="Consolas"/>
              </a:rPr>
              <a:t>$(( expression ))</a:t>
            </a:r>
            <a:endParaRPr sz="1900">
              <a:solidFill>
                <a:schemeClr val="accent5"/>
              </a:solidFill>
              <a:latin typeface="Consolas"/>
              <a:ea typeface="Consolas"/>
              <a:cs typeface="Consolas"/>
              <a:sym typeface="Consolas"/>
            </a:endParaRPr>
          </a:p>
          <a:p>
            <a:pPr indent="-222250" lvl="0" marL="228600" rtl="0" algn="l">
              <a:lnSpc>
                <a:spcPct val="90000"/>
              </a:lnSpc>
              <a:spcBef>
                <a:spcPts val="600"/>
              </a:spcBef>
              <a:spcAft>
                <a:spcPts val="0"/>
              </a:spcAft>
              <a:buClr>
                <a:schemeClr val="dk1"/>
              </a:buClr>
              <a:buSzPts val="1700"/>
              <a:buChar char="●"/>
            </a:pPr>
            <a:r>
              <a:rPr b="1" lang="en-US" sz="1700"/>
              <a:t>Line 4</a:t>
            </a:r>
            <a:r>
              <a:rPr lang="en-US" sz="1700"/>
              <a:t> - This is the basic format. As you can see we may space it out nicely for readability without the need for quotes.</a:t>
            </a:r>
            <a:endParaRPr sz="2300"/>
          </a:p>
          <a:p>
            <a:pPr indent="-222250" lvl="0" marL="228600" rtl="0" algn="l">
              <a:lnSpc>
                <a:spcPct val="90000"/>
              </a:lnSpc>
              <a:spcBef>
                <a:spcPts val="600"/>
              </a:spcBef>
              <a:spcAft>
                <a:spcPts val="0"/>
              </a:spcAft>
              <a:buClr>
                <a:schemeClr val="dk1"/>
              </a:buClr>
              <a:buSzPts val="1700"/>
              <a:buChar char="●"/>
            </a:pPr>
            <a:r>
              <a:rPr b="1" lang="en-US" sz="1700"/>
              <a:t>Line 7</a:t>
            </a:r>
            <a:r>
              <a:rPr lang="en-US" sz="1700"/>
              <a:t> - It works just the same if we take spacing out.</a:t>
            </a:r>
            <a:endParaRPr sz="2300"/>
          </a:p>
          <a:p>
            <a:pPr indent="-222250" lvl="0" marL="228600" rtl="0" algn="l">
              <a:lnSpc>
                <a:spcPct val="90000"/>
              </a:lnSpc>
              <a:spcBef>
                <a:spcPts val="600"/>
              </a:spcBef>
              <a:spcAft>
                <a:spcPts val="0"/>
              </a:spcAft>
              <a:buClr>
                <a:schemeClr val="dk1"/>
              </a:buClr>
              <a:buSzPts val="1700"/>
              <a:buChar char="●"/>
            </a:pPr>
            <a:r>
              <a:rPr b="1" lang="en-US" sz="1700"/>
              <a:t>Line 10 </a:t>
            </a:r>
            <a:r>
              <a:rPr lang="en-US" sz="1700"/>
              <a:t>– We can include variables without preceding </a:t>
            </a:r>
            <a:r>
              <a:rPr lang="en-US" sz="1700">
                <a:latin typeface="Consolas"/>
                <a:ea typeface="Consolas"/>
                <a:cs typeface="Consolas"/>
                <a:sym typeface="Consolas"/>
              </a:rPr>
              <a:t>$</a:t>
            </a:r>
            <a:r>
              <a:rPr lang="en-US" sz="1700"/>
              <a:t> sign.</a:t>
            </a:r>
            <a:endParaRPr sz="2300"/>
          </a:p>
          <a:p>
            <a:pPr indent="-222250" lvl="0" marL="228600" rtl="0" algn="l">
              <a:lnSpc>
                <a:spcPct val="90000"/>
              </a:lnSpc>
              <a:spcBef>
                <a:spcPts val="600"/>
              </a:spcBef>
              <a:spcAft>
                <a:spcPts val="0"/>
              </a:spcAft>
              <a:buClr>
                <a:schemeClr val="dk1"/>
              </a:buClr>
              <a:buSzPts val="1700"/>
              <a:buChar char="●"/>
            </a:pPr>
            <a:r>
              <a:rPr b="1" lang="en-US" sz="1700"/>
              <a:t>Line 13 </a:t>
            </a:r>
            <a:r>
              <a:rPr lang="en-US" sz="1700"/>
              <a:t>- Variables can be included with the </a:t>
            </a:r>
            <a:r>
              <a:rPr lang="en-US" sz="1700">
                <a:latin typeface="Consolas"/>
                <a:ea typeface="Consolas"/>
                <a:cs typeface="Consolas"/>
                <a:sym typeface="Consolas"/>
              </a:rPr>
              <a:t>$</a:t>
            </a:r>
            <a:r>
              <a:rPr lang="en-US" sz="1700"/>
              <a:t> sign if you prefer.</a:t>
            </a:r>
            <a:endParaRPr sz="2300"/>
          </a:p>
          <a:p>
            <a:pPr indent="-222250" lvl="0" marL="228600" rtl="0" algn="l">
              <a:lnSpc>
                <a:spcPct val="90000"/>
              </a:lnSpc>
              <a:spcBef>
                <a:spcPts val="600"/>
              </a:spcBef>
              <a:spcAft>
                <a:spcPts val="0"/>
              </a:spcAft>
              <a:buClr>
                <a:schemeClr val="dk1"/>
              </a:buClr>
              <a:buSzPts val="1700"/>
              <a:buChar char="●"/>
            </a:pPr>
            <a:r>
              <a:rPr b="1" lang="en-US" sz="1700"/>
              <a:t>Line 16</a:t>
            </a:r>
            <a:r>
              <a:rPr lang="en-US" sz="1700"/>
              <a:t> - Here the value of the variable </a:t>
            </a:r>
            <a:r>
              <a:rPr lang="en-US" sz="1700">
                <a:latin typeface="Consolas"/>
                <a:ea typeface="Consolas"/>
                <a:cs typeface="Consolas"/>
                <a:sym typeface="Consolas"/>
              </a:rPr>
              <a:t>b</a:t>
            </a:r>
            <a:r>
              <a:rPr lang="en-US" sz="1700"/>
              <a:t> is incremented by 1 When we do this we don't need the </a:t>
            </a:r>
            <a:r>
              <a:rPr lang="en-US" sz="1700">
                <a:latin typeface="Consolas"/>
                <a:ea typeface="Consolas"/>
                <a:cs typeface="Consolas"/>
                <a:sym typeface="Consolas"/>
              </a:rPr>
              <a:t>$</a:t>
            </a:r>
            <a:r>
              <a:rPr lang="en-US" sz="1700"/>
              <a:t> sign before the brackets.</a:t>
            </a:r>
            <a:endParaRPr sz="2300"/>
          </a:p>
          <a:p>
            <a:pPr indent="-222250" lvl="0" marL="228600" rtl="0" algn="l">
              <a:lnSpc>
                <a:spcPct val="90000"/>
              </a:lnSpc>
              <a:spcBef>
                <a:spcPts val="600"/>
              </a:spcBef>
              <a:spcAft>
                <a:spcPts val="0"/>
              </a:spcAft>
              <a:buClr>
                <a:schemeClr val="dk1"/>
              </a:buClr>
              <a:buSzPts val="1700"/>
              <a:buChar char="●"/>
            </a:pPr>
            <a:r>
              <a:rPr b="1" lang="en-US" sz="1700"/>
              <a:t>Line 19</a:t>
            </a:r>
            <a:r>
              <a:rPr lang="en-US" sz="1700"/>
              <a:t> - A slightly different form of the previous example. Here the value of the variable b is incremented by 3. </a:t>
            </a:r>
            <a:endParaRPr sz="2300"/>
          </a:p>
          <a:p>
            <a:pPr indent="-222250" lvl="0" marL="228600" rtl="0" algn="l">
              <a:lnSpc>
                <a:spcPct val="90000"/>
              </a:lnSpc>
              <a:spcBef>
                <a:spcPts val="600"/>
              </a:spcBef>
              <a:spcAft>
                <a:spcPts val="1600"/>
              </a:spcAft>
              <a:buClr>
                <a:schemeClr val="dk1"/>
              </a:buClr>
              <a:buSzPts val="1700"/>
              <a:buChar char="●"/>
            </a:pPr>
            <a:r>
              <a:rPr b="1" lang="en-US" sz="1700"/>
              <a:t>Line 22</a:t>
            </a:r>
            <a:r>
              <a:rPr lang="en-US" sz="1700"/>
              <a:t> - Unlike other methods, when we do multiplication we don't need to escape the </a:t>
            </a:r>
            <a:r>
              <a:rPr lang="en-US" sz="1700">
                <a:latin typeface="Consolas"/>
                <a:ea typeface="Consolas"/>
                <a:cs typeface="Consolas"/>
                <a:sym typeface="Consolas"/>
              </a:rPr>
              <a:t>*</a:t>
            </a:r>
            <a:r>
              <a:rPr lang="en-US" sz="1700"/>
              <a:t> sign.</a:t>
            </a:r>
            <a:endParaRPr sz="1700">
              <a:solidFill>
                <a:schemeClr val="accent5"/>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What is a Bash script?</a:t>
            </a:r>
            <a:endParaRPr>
              <a:solidFill>
                <a:schemeClr val="accent5"/>
              </a:solidFill>
            </a:endParaRPr>
          </a:p>
        </p:txBody>
      </p:sp>
      <p:sp>
        <p:nvSpPr>
          <p:cNvPr id="83" name="Google Shape;83;p2"/>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chemeClr val="dk1"/>
              </a:buClr>
              <a:buSzPts val="2600"/>
              <a:buChar char="●"/>
            </a:pPr>
            <a:r>
              <a:rPr lang="en-US" sz="2200"/>
              <a:t>A script tells a computer what it should do or say.</a:t>
            </a:r>
            <a:endParaRPr sz="2200"/>
          </a:p>
          <a:p>
            <a:pPr indent="-215900" lvl="0" marL="228600" rtl="0" algn="l">
              <a:lnSpc>
                <a:spcPct val="90000"/>
              </a:lnSpc>
              <a:spcBef>
                <a:spcPts val="1000"/>
              </a:spcBef>
              <a:spcAft>
                <a:spcPts val="0"/>
              </a:spcAft>
              <a:buClr>
                <a:schemeClr val="dk1"/>
              </a:buClr>
              <a:buSzPts val="2600"/>
              <a:buChar char="●"/>
            </a:pPr>
            <a:r>
              <a:rPr lang="en-US" sz="2200"/>
              <a:t>With a Bash script we are telling the Bash shell what it should do.</a:t>
            </a:r>
            <a:endParaRPr sz="2200"/>
          </a:p>
          <a:p>
            <a:pPr indent="-215900" lvl="0" marL="228600" rtl="0" algn="l">
              <a:lnSpc>
                <a:spcPct val="90000"/>
              </a:lnSpc>
              <a:spcBef>
                <a:spcPts val="1000"/>
              </a:spcBef>
              <a:spcAft>
                <a:spcPts val="0"/>
              </a:spcAft>
              <a:buClr>
                <a:schemeClr val="dk1"/>
              </a:buClr>
              <a:buSzPts val="2600"/>
              <a:buChar char="●"/>
            </a:pPr>
            <a:r>
              <a:rPr lang="en-US" sz="2200"/>
              <a:t>A Bash script is a </a:t>
            </a:r>
            <a:r>
              <a:rPr b="1" lang="en-US" sz="2200"/>
              <a:t>plain text file </a:t>
            </a:r>
            <a:r>
              <a:rPr lang="en-US" sz="2200"/>
              <a:t>which contains a </a:t>
            </a:r>
            <a:r>
              <a:rPr b="1" lang="en-US" sz="2200"/>
              <a:t>series of commands</a:t>
            </a:r>
            <a:r>
              <a:rPr lang="en-US" sz="2200"/>
              <a:t>.</a:t>
            </a:r>
            <a:endParaRPr sz="2200"/>
          </a:p>
          <a:p>
            <a:pPr indent="-215900" lvl="1" marL="685800" rtl="0" algn="l">
              <a:lnSpc>
                <a:spcPct val="90000"/>
              </a:lnSpc>
              <a:spcBef>
                <a:spcPts val="500"/>
              </a:spcBef>
              <a:spcAft>
                <a:spcPts val="0"/>
              </a:spcAft>
              <a:buClr>
                <a:schemeClr val="dk1"/>
              </a:buClr>
              <a:buSzPts val="2200"/>
              <a:buChar char="○"/>
            </a:pPr>
            <a:r>
              <a:rPr lang="en-US" sz="1700"/>
              <a:t>Anything you can run normally on the command line can be put into a script and it will do exactly the same thing.</a:t>
            </a:r>
            <a:endParaRPr sz="1700"/>
          </a:p>
          <a:p>
            <a:pPr indent="-215900" lvl="0" marL="228600" rtl="0" algn="l">
              <a:lnSpc>
                <a:spcPct val="90000"/>
              </a:lnSpc>
              <a:spcBef>
                <a:spcPts val="1000"/>
              </a:spcBef>
              <a:spcAft>
                <a:spcPts val="0"/>
              </a:spcAft>
              <a:buClr>
                <a:schemeClr val="dk1"/>
              </a:buClr>
              <a:buSzPts val="2600"/>
              <a:buChar char="●"/>
            </a:pPr>
            <a:r>
              <a:rPr lang="en-US" sz="2200"/>
              <a:t>By convention we give the Bash script files an extension </a:t>
            </a:r>
            <a:r>
              <a:rPr b="1" lang="en-US" sz="2200"/>
              <a:t>.sh</a:t>
            </a:r>
            <a:r>
              <a:rPr lang="en-US" sz="2200"/>
              <a:t>.</a:t>
            </a:r>
            <a:endParaRPr sz="2200"/>
          </a:p>
          <a:p>
            <a:pPr indent="0" lvl="0" marL="228600" rtl="0" algn="l">
              <a:lnSpc>
                <a:spcPct val="115000"/>
              </a:lnSpc>
              <a:spcBef>
                <a:spcPts val="1600"/>
              </a:spcBef>
              <a:spcAft>
                <a:spcPts val="0"/>
              </a:spcAft>
              <a:buNone/>
            </a:pPr>
            <a:r>
              <a:t/>
            </a:r>
            <a:endParaRPr sz="1500">
              <a:latin typeface="Arial"/>
              <a:ea typeface="Arial"/>
              <a:cs typeface="Arial"/>
              <a:sym typeface="Arial"/>
            </a:endParaRPr>
          </a:p>
          <a:p>
            <a:pPr indent="0" lvl="0" marL="0" rtl="0" algn="l">
              <a:lnSpc>
                <a:spcPct val="90000"/>
              </a:lnSpc>
              <a:spcBef>
                <a:spcPts val="10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7a1667bcc8_0_168"/>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Length of a variable</a:t>
            </a:r>
            <a:endParaRPr b="1">
              <a:solidFill>
                <a:schemeClr val="accent5"/>
              </a:solidFill>
            </a:endParaRPr>
          </a:p>
        </p:txBody>
      </p:sp>
      <p:sp>
        <p:nvSpPr>
          <p:cNvPr id="218" name="Google Shape;218;g17a1667bcc8_0_168"/>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800"/>
              <a:buNone/>
            </a:pPr>
            <a:r>
              <a:rPr lang="en-US" sz="1800">
                <a:latin typeface="Consolas"/>
                <a:ea typeface="Consolas"/>
                <a:cs typeface="Consolas"/>
                <a:sym typeface="Consolas"/>
              </a:rPr>
              <a:t>2. </a:t>
            </a:r>
            <a:r>
              <a:rPr i="1" lang="en-US" sz="1800">
                <a:solidFill>
                  <a:srgbClr val="00B050"/>
                </a:solidFill>
                <a:latin typeface="Consolas"/>
                <a:ea typeface="Consolas"/>
                <a:cs typeface="Consolas"/>
                <a:sym typeface="Consolas"/>
              </a:rPr>
              <a:t># Show the length of a variable.</a:t>
            </a:r>
            <a:endParaRPr/>
          </a:p>
          <a:p>
            <a:pPr indent="0" lvl="0" marL="0" rtl="0" algn="l">
              <a:lnSpc>
                <a:spcPct val="90000"/>
              </a:lnSpc>
              <a:spcBef>
                <a:spcPts val="300"/>
              </a:spcBef>
              <a:spcAft>
                <a:spcPts val="0"/>
              </a:spcAft>
              <a:buClr>
                <a:schemeClr val="dk1"/>
              </a:buClr>
              <a:buSzPts val="1800"/>
              <a:buNone/>
            </a:pPr>
            <a:r>
              <a:rPr lang="en-US" sz="18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800"/>
              <a:buNone/>
            </a:pPr>
            <a:r>
              <a:rPr lang="en-US" sz="1800">
                <a:latin typeface="Consolas"/>
                <a:ea typeface="Consolas"/>
                <a:cs typeface="Consolas"/>
                <a:sym typeface="Consolas"/>
              </a:rPr>
              <a:t>4. a='Hello World'</a:t>
            </a:r>
            <a:endParaRPr/>
          </a:p>
          <a:p>
            <a:pPr indent="0" lvl="0" marL="0" rtl="0" algn="l">
              <a:lnSpc>
                <a:spcPct val="90000"/>
              </a:lnSpc>
              <a:spcBef>
                <a:spcPts val="300"/>
              </a:spcBef>
              <a:spcAft>
                <a:spcPts val="0"/>
              </a:spcAft>
              <a:buClr>
                <a:schemeClr val="dk1"/>
              </a:buClr>
              <a:buSzPts val="1800"/>
              <a:buNone/>
            </a:pPr>
            <a:r>
              <a:rPr lang="en-US" sz="1800">
                <a:latin typeface="Consolas"/>
                <a:ea typeface="Consolas"/>
                <a:cs typeface="Consolas"/>
                <a:sym typeface="Consolas"/>
              </a:rPr>
              <a:t>5. echo ${#a} </a:t>
            </a:r>
            <a:r>
              <a:rPr i="1" lang="en-US" sz="1800">
                <a:solidFill>
                  <a:srgbClr val="00B050"/>
                </a:solidFill>
                <a:latin typeface="Consolas"/>
                <a:ea typeface="Consolas"/>
                <a:cs typeface="Consolas"/>
                <a:sym typeface="Consolas"/>
              </a:rPr>
              <a:t># 11</a:t>
            </a:r>
            <a:endParaRPr/>
          </a:p>
          <a:p>
            <a:pPr indent="0" lvl="0" marL="0" rtl="0" algn="l">
              <a:lnSpc>
                <a:spcPct val="90000"/>
              </a:lnSpc>
              <a:spcBef>
                <a:spcPts val="300"/>
              </a:spcBef>
              <a:spcAft>
                <a:spcPts val="0"/>
              </a:spcAft>
              <a:buClr>
                <a:schemeClr val="dk1"/>
              </a:buClr>
              <a:buSzPts val="1800"/>
              <a:buNone/>
            </a:pPr>
            <a:r>
              <a:rPr lang="en-US" sz="1800">
                <a:latin typeface="Consolas"/>
                <a:ea typeface="Consolas"/>
                <a:cs typeface="Consolas"/>
                <a:sym typeface="Consolas"/>
              </a:rPr>
              <a:t>6.</a:t>
            </a:r>
            <a:endParaRPr/>
          </a:p>
          <a:p>
            <a:pPr indent="0" lvl="0" marL="0" rtl="0" algn="l">
              <a:lnSpc>
                <a:spcPct val="90000"/>
              </a:lnSpc>
              <a:spcBef>
                <a:spcPts val="300"/>
              </a:spcBef>
              <a:spcAft>
                <a:spcPts val="0"/>
              </a:spcAft>
              <a:buClr>
                <a:schemeClr val="dk1"/>
              </a:buClr>
              <a:buSzPts val="1800"/>
              <a:buNone/>
            </a:pPr>
            <a:r>
              <a:rPr lang="en-US" sz="1800">
                <a:latin typeface="Consolas"/>
                <a:ea typeface="Consolas"/>
                <a:cs typeface="Consolas"/>
                <a:sym typeface="Consolas"/>
              </a:rPr>
              <a:t>7. b=4953</a:t>
            </a:r>
            <a:endParaRPr/>
          </a:p>
          <a:p>
            <a:pPr indent="0" lvl="0" marL="0" rtl="0" algn="l">
              <a:lnSpc>
                <a:spcPct val="90000"/>
              </a:lnSpc>
              <a:spcBef>
                <a:spcPts val="300"/>
              </a:spcBef>
              <a:spcAft>
                <a:spcPts val="1600"/>
              </a:spcAft>
              <a:buClr>
                <a:schemeClr val="dk1"/>
              </a:buClr>
              <a:buSzPts val="1800"/>
              <a:buNone/>
            </a:pPr>
            <a:r>
              <a:rPr lang="en-US" sz="1800">
                <a:latin typeface="Consolas"/>
                <a:ea typeface="Consolas"/>
                <a:cs typeface="Consolas"/>
                <a:sym typeface="Consolas"/>
              </a:rPr>
              <a:t>8. echo ${#b} </a:t>
            </a:r>
            <a:r>
              <a:rPr i="1" lang="en-US" sz="1800">
                <a:solidFill>
                  <a:srgbClr val="00B050"/>
                </a:solidFill>
                <a:latin typeface="Consolas"/>
                <a:ea typeface="Consolas"/>
                <a:cs typeface="Consolas"/>
                <a:sym typeface="Consolas"/>
              </a:rPr>
              <a:t># 4</a:t>
            </a:r>
            <a:endParaRPr i="1" sz="1800">
              <a:solidFill>
                <a:srgbClr val="00B050"/>
              </a:solidFill>
              <a:latin typeface="Consolas"/>
              <a:ea typeface="Consolas"/>
              <a:cs typeface="Consolas"/>
              <a:sym typeface="Consolas"/>
            </a:endParaRPr>
          </a:p>
        </p:txBody>
      </p:sp>
      <p:sp>
        <p:nvSpPr>
          <p:cNvPr id="219" name="Google Shape;219;g17a1667bcc8_0_168"/>
          <p:cNvSpPr txBox="1"/>
          <p:nvPr>
            <p:ph idx="4294967295" type="body"/>
          </p:nvPr>
        </p:nvSpPr>
        <p:spPr>
          <a:xfrm>
            <a:off x="6234545" y="1825625"/>
            <a:ext cx="51447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To find out the length of a variable (how many characters) we can use:</a:t>
            </a:r>
            <a:endParaRPr/>
          </a:p>
          <a:p>
            <a:pPr indent="0" lvl="0" marL="0" rtl="0" algn="ctr">
              <a:lnSpc>
                <a:spcPct val="90000"/>
              </a:lnSpc>
              <a:spcBef>
                <a:spcPts val="1000"/>
              </a:spcBef>
              <a:spcAft>
                <a:spcPts val="0"/>
              </a:spcAft>
              <a:buClr>
                <a:schemeClr val="accent5"/>
              </a:buClr>
              <a:buSzPts val="2000"/>
              <a:buNone/>
            </a:pPr>
            <a:r>
              <a:rPr lang="en-US" sz="2000">
                <a:solidFill>
                  <a:schemeClr val="accent5"/>
                </a:solidFill>
                <a:latin typeface="Consolas"/>
                <a:ea typeface="Consolas"/>
                <a:cs typeface="Consolas"/>
                <a:sym typeface="Consolas"/>
              </a:rPr>
              <a:t>${#variable}</a:t>
            </a:r>
            <a:endParaRPr/>
          </a:p>
          <a:p>
            <a:pPr indent="0" lvl="0" marL="0" rtl="0" algn="l">
              <a:lnSpc>
                <a:spcPct val="90000"/>
              </a:lnSpc>
              <a:spcBef>
                <a:spcPts val="1000"/>
              </a:spcBef>
              <a:spcAft>
                <a:spcPts val="1600"/>
              </a:spcAft>
              <a:buClr>
                <a:schemeClr val="dk1"/>
              </a:buClr>
              <a:buSzPts val="2000"/>
              <a:buNone/>
            </a:pPr>
            <a:r>
              <a:t/>
            </a:r>
            <a:endParaRPr sz="2000">
              <a:solidFill>
                <a:schemeClr val="accent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7a1667bcc8_0_174"/>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Arithmetics</a:t>
            </a:r>
            <a:r>
              <a:rPr lang="en-US">
                <a:solidFill>
                  <a:schemeClr val="accent5"/>
                </a:solidFill>
              </a:rPr>
              <a:t> and Length</a:t>
            </a:r>
            <a:endParaRPr b="1">
              <a:solidFill>
                <a:schemeClr val="accent5"/>
              </a:solidFill>
            </a:endParaRPr>
          </a:p>
        </p:txBody>
      </p:sp>
      <p:sp>
        <p:nvSpPr>
          <p:cNvPr id="225" name="Google Shape;225;g17a1667bcc8_0_174"/>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n-US" sz="2200"/>
              <a:t>Exercise</a:t>
            </a:r>
            <a:r>
              <a:rPr lang="en-US" sz="2200"/>
              <a:t>:</a:t>
            </a:r>
            <a:endParaRPr sz="2200"/>
          </a:p>
          <a:p>
            <a:pPr indent="0" lvl="0" marL="457200" marR="0" rtl="0" algn="l">
              <a:lnSpc>
                <a:spcPct val="90000"/>
              </a:lnSpc>
              <a:spcBef>
                <a:spcPts val="0"/>
              </a:spcBef>
              <a:spcAft>
                <a:spcPts val="0"/>
              </a:spcAft>
              <a:buClr>
                <a:schemeClr val="dk1"/>
              </a:buClr>
              <a:buSzPts val="2000"/>
              <a:buFont typeface="Arial"/>
              <a:buNone/>
            </a:pPr>
            <a:r>
              <a:rPr lang="en-US" sz="2200"/>
              <a:t>Each variable should have an integer value.</a:t>
            </a:r>
            <a:endParaRPr sz="2200"/>
          </a:p>
          <a:p>
            <a:pPr indent="0" lvl="0" marL="457200" marR="0" rtl="0" algn="l">
              <a:lnSpc>
                <a:spcPct val="90000"/>
              </a:lnSpc>
              <a:spcBef>
                <a:spcPts val="0"/>
              </a:spcBef>
              <a:spcAft>
                <a:spcPts val="0"/>
              </a:spcAft>
              <a:buClr>
                <a:schemeClr val="dk1"/>
              </a:buClr>
              <a:buSzPts val="2000"/>
              <a:buFont typeface="Arial"/>
              <a:buNone/>
            </a:pPr>
            <a:r>
              <a:rPr lang="en-US" sz="2200"/>
              <a:t>Define variables a, b, c, d.</a:t>
            </a:r>
            <a:endParaRPr sz="2200"/>
          </a:p>
          <a:p>
            <a:pPr indent="0" lvl="0" marL="457200" marR="0" rtl="0" algn="l">
              <a:lnSpc>
                <a:spcPct val="90000"/>
              </a:lnSpc>
              <a:spcBef>
                <a:spcPts val="0"/>
              </a:spcBef>
              <a:spcAft>
                <a:spcPts val="0"/>
              </a:spcAft>
              <a:buClr>
                <a:schemeClr val="dk1"/>
              </a:buClr>
              <a:buSzPts val="2000"/>
              <a:buFont typeface="Arial"/>
              <a:buNone/>
            </a:pPr>
            <a:r>
              <a:t/>
            </a:r>
            <a:endParaRPr sz="2200"/>
          </a:p>
          <a:p>
            <a:pPr indent="-368300" lvl="0" marL="914400" marR="0" rtl="0" algn="l">
              <a:lnSpc>
                <a:spcPct val="90000"/>
              </a:lnSpc>
              <a:spcBef>
                <a:spcPts val="0"/>
              </a:spcBef>
              <a:spcAft>
                <a:spcPts val="0"/>
              </a:spcAft>
              <a:buSzPts val="2200"/>
              <a:buAutoNum type="alphaUcPeriod"/>
            </a:pPr>
            <a:r>
              <a:rPr lang="en-US" sz="2200"/>
              <a:t>calculate</a:t>
            </a:r>
            <a:r>
              <a:rPr lang="en-US" sz="2200"/>
              <a:t> a + b</a:t>
            </a:r>
            <a:endParaRPr sz="2200"/>
          </a:p>
          <a:p>
            <a:pPr indent="-368300" lvl="0" marL="914400" marR="0" rtl="0" algn="l">
              <a:lnSpc>
                <a:spcPct val="90000"/>
              </a:lnSpc>
              <a:spcBef>
                <a:spcPts val="0"/>
              </a:spcBef>
              <a:spcAft>
                <a:spcPts val="0"/>
              </a:spcAft>
              <a:buSzPts val="2200"/>
              <a:buAutoNum type="alphaUcPeriod"/>
            </a:pPr>
            <a:r>
              <a:rPr lang="en-US" sz="2200"/>
              <a:t>calculate a * d</a:t>
            </a:r>
            <a:endParaRPr sz="2200"/>
          </a:p>
          <a:p>
            <a:pPr indent="-368300" lvl="0" marL="914400" marR="0" rtl="0" algn="l">
              <a:lnSpc>
                <a:spcPct val="90000"/>
              </a:lnSpc>
              <a:spcBef>
                <a:spcPts val="0"/>
              </a:spcBef>
              <a:spcAft>
                <a:spcPts val="0"/>
              </a:spcAft>
              <a:buSzPts val="2200"/>
              <a:buAutoNum type="alphaUcPeriod"/>
            </a:pPr>
            <a:r>
              <a:rPr lang="en-US" sz="2200"/>
              <a:t>calculate</a:t>
            </a:r>
            <a:r>
              <a:rPr lang="en-US" sz="2200"/>
              <a:t> (c mod b) + b</a:t>
            </a:r>
            <a:endParaRPr sz="2200"/>
          </a:p>
          <a:p>
            <a:pPr indent="-368300" lvl="0" marL="914400" marR="0" rtl="0" algn="l">
              <a:lnSpc>
                <a:spcPct val="90000"/>
              </a:lnSpc>
              <a:spcBef>
                <a:spcPts val="0"/>
              </a:spcBef>
              <a:spcAft>
                <a:spcPts val="0"/>
              </a:spcAft>
              <a:buSzPts val="2200"/>
              <a:buAutoNum type="alphaUcPeriod"/>
            </a:pPr>
            <a:r>
              <a:rPr lang="en-US" sz="2200"/>
              <a:t>determine the length of d</a:t>
            </a:r>
            <a:endParaRPr i="1" sz="200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7a1667bcc8_0_87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p>
            <a:pPr indent="0" lvl="0" marL="0" marR="0" rtl="0" algn="l">
              <a:lnSpc>
                <a:spcPct val="90000"/>
              </a:lnSpc>
              <a:spcBef>
                <a:spcPts val="0"/>
              </a:spcBef>
              <a:spcAft>
                <a:spcPts val="0"/>
              </a:spcAft>
              <a:buClr>
                <a:schemeClr val="accent5"/>
              </a:buClr>
              <a:buSzPts val="4400"/>
              <a:buFont typeface="Calibri"/>
              <a:buNone/>
            </a:pPr>
            <a:r>
              <a:rPr lang="en-US">
                <a:solidFill>
                  <a:schemeClr val="accent5"/>
                </a:solidFill>
              </a:rPr>
              <a:t>Options for stdin / input</a:t>
            </a:r>
            <a:endParaRPr>
              <a:solidFill>
                <a:schemeClr val="accent5"/>
              </a:solidFill>
            </a:endParaRPr>
          </a:p>
        </p:txBody>
      </p:sp>
      <p:sp>
        <p:nvSpPr>
          <p:cNvPr id="231" name="Google Shape;231;g17a1667bcc8_0_872"/>
          <p:cNvSpPr txBox="1"/>
          <p:nvPr>
            <p:ph idx="1" type="body"/>
          </p:nvPr>
        </p:nvSpPr>
        <p:spPr>
          <a:xfrm>
            <a:off x="415650" y="1617725"/>
            <a:ext cx="11230500" cy="4472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2000"/>
              <a:t>Stdin:</a:t>
            </a:r>
            <a:endParaRPr sz="2000"/>
          </a:p>
          <a:p>
            <a:pPr indent="-355600" lvl="0" marL="457200" rtl="0" algn="l">
              <a:spcBef>
                <a:spcPts val="1600"/>
              </a:spcBef>
              <a:spcAft>
                <a:spcPts val="0"/>
              </a:spcAft>
              <a:buSzPts val="2000"/>
              <a:buChar char="●"/>
            </a:pPr>
            <a:r>
              <a:rPr b="1" lang="en-US" sz="2000"/>
              <a:t>as arguments</a:t>
            </a:r>
            <a:endParaRPr b="1" sz="2000"/>
          </a:p>
          <a:p>
            <a:pPr indent="-355600" lvl="0" marL="457200" rtl="0" algn="l">
              <a:spcBef>
                <a:spcPts val="0"/>
              </a:spcBef>
              <a:spcAft>
                <a:spcPts val="0"/>
              </a:spcAft>
              <a:buSzPts val="2000"/>
              <a:buChar char="●"/>
            </a:pPr>
            <a:r>
              <a:rPr lang="en-US" sz="2000"/>
              <a:t>read function</a:t>
            </a:r>
            <a:endParaRPr sz="2000"/>
          </a:p>
          <a:p>
            <a:pPr indent="-355600" lvl="0" marL="457200" rtl="0" algn="l">
              <a:spcBef>
                <a:spcPts val="0"/>
              </a:spcBef>
              <a:spcAft>
                <a:spcPts val="0"/>
              </a:spcAft>
              <a:buSzPts val="2000"/>
              <a:buChar char="●"/>
            </a:pPr>
            <a:r>
              <a:rPr lang="en-US" sz="2000"/>
              <a:t>from a file diversion</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Command line arguments</a:t>
            </a:r>
            <a:endParaRPr/>
          </a:p>
        </p:txBody>
      </p:sp>
      <p:sp>
        <p:nvSpPr>
          <p:cNvPr id="237" name="Google Shape;237;p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ts val="1600"/>
              <a:buNone/>
            </a:pPr>
            <a:r>
              <a:rPr i="1"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A sample Bash script</a:t>
            </a:r>
            <a:endParaRPr sz="1600">
              <a:solidFill>
                <a:srgbClr val="00B050"/>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4. cp $1 $2</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5.</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6. </a:t>
            </a:r>
            <a:r>
              <a:rPr i="1" lang="en-US" sz="1600">
                <a:solidFill>
                  <a:srgbClr val="00B050"/>
                </a:solidFill>
                <a:latin typeface="Consolas"/>
                <a:ea typeface="Consolas"/>
                <a:cs typeface="Consolas"/>
                <a:sym typeface="Consolas"/>
              </a:rPr>
              <a:t># Let‘s verify the values</a:t>
            </a:r>
            <a:endParaRPr i="1" sz="1600">
              <a:solidFill>
                <a:srgbClr val="00B050"/>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t>7.</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8</a:t>
            </a:r>
            <a:endParaRPr/>
          </a:p>
          <a:p>
            <a:pPr indent="0" lvl="0" marL="0" rtl="0" algn="l">
              <a:lnSpc>
                <a:spcPct val="90000"/>
              </a:lnSpc>
              <a:spcBef>
                <a:spcPts val="600"/>
              </a:spcBef>
              <a:spcAft>
                <a:spcPts val="1600"/>
              </a:spcAft>
              <a:buClr>
                <a:schemeClr val="dk1"/>
              </a:buClr>
              <a:buSzPts val="1600"/>
              <a:buNone/>
            </a:pPr>
            <a:r>
              <a:rPr lang="en-US" sz="1600">
                <a:latin typeface="Consolas"/>
                <a:ea typeface="Consolas"/>
                <a:cs typeface="Consolas"/>
                <a:sym typeface="Consolas"/>
              </a:rPr>
              <a:t>9. ls –l $2</a:t>
            </a:r>
            <a:endParaRPr/>
          </a:p>
        </p:txBody>
      </p:sp>
      <p:sp>
        <p:nvSpPr>
          <p:cNvPr id="238" name="Google Shape;238;p6"/>
          <p:cNvSpPr txBox="1"/>
          <p:nvPr>
            <p:ph idx="4294967295" type="body"/>
          </p:nvPr>
        </p:nvSpPr>
        <p:spPr>
          <a:xfrm>
            <a:off x="5846618" y="1633625"/>
            <a:ext cx="55071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To supply arguments to a script, we use the variables </a:t>
            </a:r>
            <a:r>
              <a:rPr b="1" lang="en-US" sz="2000">
                <a:solidFill>
                  <a:schemeClr val="accent5"/>
                </a:solidFill>
                <a:latin typeface="Consolas"/>
                <a:ea typeface="Consolas"/>
                <a:cs typeface="Consolas"/>
                <a:sym typeface="Consolas"/>
              </a:rPr>
              <a:t>$1</a:t>
            </a:r>
            <a:r>
              <a:rPr lang="en-US" sz="2000">
                <a:solidFill>
                  <a:schemeClr val="accent5"/>
                </a:solidFill>
              </a:rPr>
              <a:t> </a:t>
            </a:r>
            <a:r>
              <a:rPr lang="en-US" sz="2000"/>
              <a:t>to represent the </a:t>
            </a:r>
            <a:r>
              <a:rPr b="1" lang="en-US" sz="2000"/>
              <a:t>first command line argument</a:t>
            </a:r>
            <a:r>
              <a:rPr lang="en-US" sz="2000"/>
              <a:t>, </a:t>
            </a:r>
            <a:r>
              <a:rPr b="1" lang="en-US" sz="2000">
                <a:solidFill>
                  <a:schemeClr val="accent5"/>
                </a:solidFill>
                <a:latin typeface="Consolas"/>
                <a:ea typeface="Consolas"/>
                <a:cs typeface="Consolas"/>
                <a:sym typeface="Consolas"/>
              </a:rPr>
              <a:t>$2</a:t>
            </a:r>
            <a:r>
              <a:rPr lang="en-US" sz="2000"/>
              <a:t> to represent the </a:t>
            </a:r>
            <a:r>
              <a:rPr b="1" lang="en-US" sz="2000"/>
              <a:t>second command line argument </a:t>
            </a:r>
            <a:r>
              <a:rPr lang="en-US" sz="2000"/>
              <a:t>and so on. </a:t>
            </a:r>
            <a:endParaRPr sz="2000"/>
          </a:p>
          <a:p>
            <a:pPr indent="-228600" lvl="0" marL="228600" rtl="0" algn="l">
              <a:lnSpc>
                <a:spcPct val="90000"/>
              </a:lnSpc>
              <a:spcBef>
                <a:spcPts val="1000"/>
              </a:spcBef>
              <a:spcAft>
                <a:spcPts val="0"/>
              </a:spcAft>
              <a:buClr>
                <a:schemeClr val="dk1"/>
              </a:buClr>
              <a:buSzPts val="2000"/>
              <a:buChar char="●"/>
            </a:pPr>
            <a:r>
              <a:rPr b="1" lang="en-US" sz="2000"/>
              <a:t>Line 4</a:t>
            </a:r>
            <a:r>
              <a:rPr lang="en-US" sz="2000"/>
              <a:t> - run the command </a:t>
            </a:r>
            <a:r>
              <a:rPr b="1" lang="en-US" sz="2000">
                <a:latin typeface="Consolas"/>
                <a:ea typeface="Consolas"/>
                <a:cs typeface="Consolas"/>
                <a:sym typeface="Consolas"/>
              </a:rPr>
              <a:t>cp</a:t>
            </a:r>
            <a:r>
              <a:rPr lang="en-US" sz="2000"/>
              <a:t> with the first command line argument as the source and the second command line argument as the destination.</a:t>
            </a:r>
            <a:endParaRPr/>
          </a:p>
          <a:p>
            <a:pPr indent="-228600" lvl="0" marL="228600" rtl="0" algn="l">
              <a:lnSpc>
                <a:spcPct val="90000"/>
              </a:lnSpc>
              <a:spcBef>
                <a:spcPts val="1000"/>
              </a:spcBef>
              <a:spcAft>
                <a:spcPts val="0"/>
              </a:spcAft>
              <a:buClr>
                <a:schemeClr val="dk1"/>
              </a:buClr>
              <a:buSzPts val="2000"/>
              <a:buChar char="●"/>
            </a:pPr>
            <a:r>
              <a:rPr b="1" lang="en-US" sz="2000"/>
              <a:t>Line 8</a:t>
            </a:r>
            <a:r>
              <a:rPr lang="en-US" sz="2000"/>
              <a:t> - run the command </a:t>
            </a:r>
            <a:r>
              <a:rPr b="1" lang="en-US" sz="2000">
                <a:latin typeface="Consolas"/>
                <a:ea typeface="Consolas"/>
                <a:cs typeface="Consolas"/>
                <a:sym typeface="Consolas"/>
              </a:rPr>
              <a:t>echo</a:t>
            </a:r>
            <a:r>
              <a:rPr lang="en-US" sz="2000"/>
              <a:t> to print a message.</a:t>
            </a:r>
            <a:endParaRPr/>
          </a:p>
          <a:p>
            <a:pPr indent="-228600" lvl="0" marL="228600" rtl="0" algn="l">
              <a:lnSpc>
                <a:spcPct val="90000"/>
              </a:lnSpc>
              <a:spcBef>
                <a:spcPts val="1000"/>
              </a:spcBef>
              <a:spcAft>
                <a:spcPts val="0"/>
              </a:spcAft>
              <a:buClr>
                <a:schemeClr val="dk1"/>
              </a:buClr>
              <a:buSzPts val="2000"/>
              <a:buChar char="●"/>
            </a:pPr>
            <a:r>
              <a:rPr b="1" lang="en-US" sz="2000"/>
              <a:t>Line 9</a:t>
            </a:r>
            <a:r>
              <a:rPr lang="en-US" sz="2000"/>
              <a:t> - After the copy has completed, run the command </a:t>
            </a:r>
            <a:r>
              <a:rPr b="1" lang="en-US" sz="2000">
                <a:latin typeface="Consolas"/>
                <a:ea typeface="Consolas"/>
                <a:cs typeface="Consolas"/>
                <a:sym typeface="Consolas"/>
              </a:rPr>
              <a:t>ls</a:t>
            </a:r>
            <a:r>
              <a:rPr lang="en-US" sz="2000"/>
              <a:t> for the destination just to verify it worked. We have included the options </a:t>
            </a:r>
            <a:r>
              <a:rPr b="1" lang="en-US" sz="2000">
                <a:latin typeface="Consolas"/>
                <a:ea typeface="Consolas"/>
                <a:cs typeface="Consolas"/>
                <a:sym typeface="Consolas"/>
              </a:rPr>
              <a:t>l</a:t>
            </a:r>
            <a:r>
              <a:rPr lang="en-US" sz="2000"/>
              <a:t> to show us extra information so we can verify it copied correctly.</a:t>
            </a:r>
            <a:endParaRPr/>
          </a:p>
          <a:p>
            <a:pPr indent="-101600" lvl="0" marL="228600" rtl="0" algn="l">
              <a:lnSpc>
                <a:spcPct val="90000"/>
              </a:lnSpc>
              <a:spcBef>
                <a:spcPts val="1000"/>
              </a:spcBef>
              <a:spcAft>
                <a:spcPts val="1600"/>
              </a:spcAft>
              <a:buClr>
                <a:schemeClr val="dk1"/>
              </a:buClr>
              <a:buSzPts val="2000"/>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7a1667bcc8_0_87"/>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Command line arguments (2)</a:t>
            </a:r>
            <a:endParaRPr/>
          </a:p>
        </p:txBody>
      </p:sp>
      <p:sp>
        <p:nvSpPr>
          <p:cNvPr id="244" name="Google Shape;244;g17a1667bcc8_0_87"/>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Exercise:</a:t>
            </a:r>
            <a:endParaRPr/>
          </a:p>
          <a:p>
            <a:pPr indent="0" lvl="0" marL="0" rtl="0" algn="l">
              <a:lnSpc>
                <a:spcPct val="90000"/>
              </a:lnSpc>
              <a:spcBef>
                <a:spcPts val="0"/>
              </a:spcBef>
              <a:spcAft>
                <a:spcPts val="0"/>
              </a:spcAft>
              <a:buClr>
                <a:schemeClr val="dk1"/>
              </a:buClr>
              <a:buSzPts val="1600"/>
              <a:buNone/>
            </a:pPr>
            <a:r>
              <a:t/>
            </a:r>
            <a:endParaRPr/>
          </a:p>
          <a:p>
            <a:pPr indent="0" lvl="0" marL="0" rtl="0" algn="l">
              <a:spcBef>
                <a:spcPts val="0"/>
              </a:spcBef>
              <a:spcAft>
                <a:spcPts val="0"/>
              </a:spcAft>
              <a:buClr>
                <a:schemeClr val="dk1"/>
              </a:buClr>
              <a:buSzPts val="1100"/>
              <a:buNone/>
            </a:pPr>
            <a:r>
              <a:rPr lang="en-US"/>
              <a:t>Create a script that takes two arguments (integers) and </a:t>
            </a:r>
            <a:r>
              <a:rPr lang="en-US"/>
              <a:t>calculates</a:t>
            </a:r>
            <a:r>
              <a:rPr lang="en-US"/>
              <a:t> the sum of them and shows the result in the </a:t>
            </a:r>
            <a:r>
              <a:rPr lang="en-US"/>
              <a:t>terminal</a:t>
            </a:r>
            <a:r>
              <a:rPr lang="en-US"/>
              <a:t>.</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7"/>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Special variables</a:t>
            </a:r>
            <a:endParaRPr>
              <a:solidFill>
                <a:schemeClr val="accent5"/>
              </a:solidFill>
            </a:endParaRPr>
          </a:p>
        </p:txBody>
      </p:sp>
      <p:sp>
        <p:nvSpPr>
          <p:cNvPr id="250" name="Google Shape;250;p7"/>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800">
                <a:latin typeface="Consolas"/>
                <a:ea typeface="Consolas"/>
                <a:cs typeface="Consolas"/>
                <a:sym typeface="Consolas"/>
              </a:rPr>
              <a:t>$0</a:t>
            </a:r>
            <a:r>
              <a:rPr lang="en-US" sz="1800"/>
              <a:t> - The name of the Bash script.</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$1 - $9</a:t>
            </a:r>
            <a:r>
              <a:rPr lang="en-US" sz="1800"/>
              <a:t> - The first 9 arguments to the Bash script.</a:t>
            </a:r>
            <a:endParaRPr sz="1800"/>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a:t>
            </a:r>
            <a:r>
              <a:rPr lang="en-US" sz="1800"/>
              <a:t> - How many arguments were passed to the Bash script.</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a:t>
            </a:r>
            <a:r>
              <a:rPr lang="en-US" sz="1800"/>
              <a:t> - All the arguments supplied to the Bash script.</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a:t>
            </a:r>
            <a:r>
              <a:rPr lang="en-US" sz="1800"/>
              <a:t> - The exit status of the most recently run process.</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a:t>
            </a:r>
            <a:r>
              <a:rPr lang="en-US" sz="1800">
                <a:latin typeface="Consolas"/>
                <a:ea typeface="Consolas"/>
                <a:cs typeface="Consolas"/>
                <a:sym typeface="Consolas"/>
              </a:rPr>
              <a:t> </a:t>
            </a:r>
            <a:r>
              <a:rPr lang="en-US" sz="1800"/>
              <a:t>- The process ID of the current script.</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$USER</a:t>
            </a:r>
            <a:r>
              <a:rPr lang="en-US" sz="1800"/>
              <a:t> - The username of the user running the script.</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$HOSTNAME</a:t>
            </a:r>
            <a:r>
              <a:rPr lang="en-US" sz="1800"/>
              <a:t> - The hostname of the machine the script is running on.</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$SECONDS</a:t>
            </a:r>
            <a:r>
              <a:rPr lang="en-US" sz="1800"/>
              <a:t> - The number of seconds since the script was started.</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$RANDOM</a:t>
            </a:r>
            <a:r>
              <a:rPr lang="en-US" sz="1800"/>
              <a:t> - Returns a different random number each time is it referred to.</a:t>
            </a:r>
            <a:endParaRPr/>
          </a:p>
          <a:p>
            <a:pPr indent="0" lvl="0" marL="0" rtl="0" algn="l">
              <a:lnSpc>
                <a:spcPct val="90000"/>
              </a:lnSpc>
              <a:spcBef>
                <a:spcPts val="600"/>
              </a:spcBef>
              <a:spcAft>
                <a:spcPts val="0"/>
              </a:spcAft>
              <a:buClr>
                <a:schemeClr val="dk1"/>
              </a:buClr>
              <a:buSzPts val="1800"/>
              <a:buNone/>
            </a:pPr>
            <a:r>
              <a:rPr b="1" lang="en-US" sz="1800">
                <a:latin typeface="Consolas"/>
                <a:ea typeface="Consolas"/>
                <a:cs typeface="Consolas"/>
                <a:sym typeface="Consolas"/>
              </a:rPr>
              <a:t>$LINENO</a:t>
            </a:r>
            <a:r>
              <a:rPr lang="en-US" sz="1800"/>
              <a:t> - Returns the current line number in the Bash script.</a:t>
            </a:r>
            <a:endParaRPr/>
          </a:p>
          <a:p>
            <a:pPr indent="0" lvl="0" marL="0" rtl="0" algn="l">
              <a:lnSpc>
                <a:spcPct val="90000"/>
              </a:lnSpc>
              <a:spcBef>
                <a:spcPts val="1000"/>
              </a:spcBef>
              <a:spcAft>
                <a:spcPts val="1600"/>
              </a:spcAft>
              <a:buClr>
                <a:schemeClr val="dk1"/>
              </a:buClr>
              <a:buSzPts val="2000"/>
              <a:buNone/>
            </a:pPr>
            <a:r>
              <a:rPr lang="en-US" sz="2000"/>
              <a:t>If you type the command </a:t>
            </a:r>
            <a:r>
              <a:rPr b="1" lang="en-US" sz="2000">
                <a:solidFill>
                  <a:schemeClr val="accent5"/>
                </a:solidFill>
                <a:latin typeface="Consolas"/>
                <a:ea typeface="Consolas"/>
                <a:cs typeface="Consolas"/>
                <a:sym typeface="Consolas"/>
              </a:rPr>
              <a:t>env</a:t>
            </a:r>
            <a:r>
              <a:rPr lang="en-US" sz="2000"/>
              <a:t> on the command line you will see a listing of other variables which you may also refer to.</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7a1667bcc8_0_114"/>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solidFill>
                  <a:schemeClr val="accent5"/>
                </a:solidFill>
              </a:rPr>
              <a:t>Exercise</a:t>
            </a:r>
            <a:endParaRPr>
              <a:solidFill>
                <a:schemeClr val="accent5"/>
              </a:solidFill>
            </a:endParaRPr>
          </a:p>
        </p:txBody>
      </p:sp>
      <p:sp>
        <p:nvSpPr>
          <p:cNvPr id="256" name="Google Shape;256;g17a1667bcc8_0_114"/>
          <p:cNvSpPr txBox="1"/>
          <p:nvPr>
            <p:ph idx="1" type="body"/>
          </p:nvPr>
        </p:nvSpPr>
        <p:spPr>
          <a:xfrm>
            <a:off x="353100" y="1633626"/>
            <a:ext cx="11360700" cy="410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000"/>
              <a:buNone/>
            </a:pPr>
            <a:r>
              <a:rPr lang="en-US" sz="2200"/>
              <a:t>Example:</a:t>
            </a:r>
            <a:endParaRPr sz="2200"/>
          </a:p>
          <a:p>
            <a:pPr indent="457200" lvl="0" marL="0" rtl="0" algn="l">
              <a:lnSpc>
                <a:spcPct val="90000"/>
              </a:lnSpc>
              <a:spcBef>
                <a:spcPts val="1600"/>
              </a:spcBef>
              <a:spcAft>
                <a:spcPts val="0"/>
              </a:spcAft>
              <a:buClr>
                <a:schemeClr val="dk1"/>
              </a:buClr>
              <a:buSzPts val="2000"/>
              <a:buNone/>
            </a:pPr>
            <a:r>
              <a:rPr lang="en-US" sz="2200"/>
              <a:t>Create a script that outputs a random number between 5 and 14.</a:t>
            </a:r>
            <a:endParaRPr sz="2200"/>
          </a:p>
          <a:p>
            <a:pPr indent="457200" lvl="0" marL="0" rtl="0" algn="l">
              <a:lnSpc>
                <a:spcPct val="90000"/>
              </a:lnSpc>
              <a:spcBef>
                <a:spcPts val="1600"/>
              </a:spcBef>
              <a:spcAft>
                <a:spcPts val="0"/>
              </a:spcAft>
              <a:buClr>
                <a:schemeClr val="dk1"/>
              </a:buClr>
              <a:buSzPts val="2000"/>
              <a:buNone/>
            </a:pPr>
            <a:r>
              <a:t/>
            </a:r>
            <a:endParaRPr sz="2200"/>
          </a:p>
          <a:p>
            <a:pPr indent="0" lvl="0" marL="0" rtl="0" algn="l">
              <a:lnSpc>
                <a:spcPct val="90000"/>
              </a:lnSpc>
              <a:spcBef>
                <a:spcPts val="1600"/>
              </a:spcBef>
              <a:spcAft>
                <a:spcPts val="0"/>
              </a:spcAft>
              <a:buClr>
                <a:schemeClr val="dk1"/>
              </a:buClr>
              <a:buSzPts val="1100"/>
              <a:buFont typeface="Arial"/>
              <a:buNone/>
            </a:pPr>
            <a:r>
              <a:t/>
            </a:r>
            <a:endParaRPr sz="1350">
              <a:solidFill>
                <a:srgbClr val="A9B7C6"/>
              </a:solidFill>
              <a:highlight>
                <a:srgbClr val="2B2B2B"/>
              </a:highlight>
              <a:latin typeface="Courier New"/>
              <a:ea typeface="Courier New"/>
              <a:cs typeface="Courier New"/>
              <a:sym typeface="Courier New"/>
            </a:endParaRPr>
          </a:p>
          <a:p>
            <a:pPr indent="457200" lvl="0" marL="0" rtl="0" algn="l">
              <a:lnSpc>
                <a:spcPct val="90000"/>
              </a:lnSpc>
              <a:spcBef>
                <a:spcPts val="1600"/>
              </a:spcBef>
              <a:spcAft>
                <a:spcPts val="0"/>
              </a:spcAft>
              <a:buClr>
                <a:schemeClr val="dk1"/>
              </a:buClr>
              <a:buSzPts val="2000"/>
              <a:buNone/>
            </a:pPr>
            <a:r>
              <a:t/>
            </a:r>
            <a:endParaRPr sz="2200"/>
          </a:p>
          <a:p>
            <a:pPr indent="0" lvl="0" marL="0" rtl="0" algn="l">
              <a:lnSpc>
                <a:spcPct val="90000"/>
              </a:lnSpc>
              <a:spcBef>
                <a:spcPts val="1600"/>
              </a:spcBef>
              <a:spcAft>
                <a:spcPts val="1600"/>
              </a:spcAft>
              <a:buClr>
                <a:schemeClr val="dk1"/>
              </a:buClr>
              <a:buSzPts val="2000"/>
              <a:buNone/>
            </a:pPr>
            <a:r>
              <a:t/>
            </a:r>
            <a:endParaRPr b="1" sz="18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Quotes</a:t>
            </a:r>
            <a:endParaRPr>
              <a:solidFill>
                <a:schemeClr val="accent5"/>
              </a:solidFill>
            </a:endParaRPr>
          </a:p>
        </p:txBody>
      </p:sp>
      <p:sp>
        <p:nvSpPr>
          <p:cNvPr id="262" name="Google Shape;262;p10"/>
          <p:cNvSpPr/>
          <p:nvPr/>
        </p:nvSpPr>
        <p:spPr>
          <a:xfrm>
            <a:off x="849746" y="1828802"/>
            <a:ext cx="4165600" cy="312189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0"/>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Clr>
                <a:schemeClr val="dk1"/>
              </a:buClr>
              <a:buSzPts val="1600"/>
              <a:buNone/>
            </a:pPr>
            <a:r>
              <a:t/>
            </a:r>
            <a:endParaRPr b="1" sz="1300">
              <a:latin typeface="Consolas"/>
              <a:ea typeface="Consolas"/>
              <a:cs typeface="Consolas"/>
              <a:sym typeface="Consolas"/>
            </a:endParaRPr>
          </a:p>
          <a:p>
            <a:pPr indent="0" lvl="0" marL="457200" rtl="0" algn="l">
              <a:lnSpc>
                <a:spcPct val="90000"/>
              </a:lnSpc>
              <a:spcBef>
                <a:spcPts val="0"/>
              </a:spcBef>
              <a:spcAft>
                <a:spcPts val="0"/>
              </a:spcAft>
              <a:buClr>
                <a:schemeClr val="dk1"/>
              </a:buClr>
              <a:buSzPts val="1600"/>
              <a:buNone/>
            </a:pPr>
            <a:r>
              <a:rPr b="1" lang="en-US" sz="1300">
                <a:latin typeface="Consolas"/>
                <a:ea typeface="Consolas"/>
                <a:cs typeface="Consolas"/>
                <a:sym typeface="Consolas"/>
              </a:rPr>
              <a:t>user@bash: </a:t>
            </a:r>
            <a:r>
              <a:rPr lang="en-US" sz="1300">
                <a:latin typeface="Consolas"/>
                <a:ea typeface="Consolas"/>
                <a:cs typeface="Consolas"/>
                <a:sym typeface="Consolas"/>
              </a:rPr>
              <a:t>myvar='Hello World'</a:t>
            </a:r>
            <a:endParaRPr sz="2100"/>
          </a:p>
          <a:p>
            <a:pPr indent="0" lvl="0" marL="457200" rtl="0" algn="l">
              <a:lnSpc>
                <a:spcPct val="90000"/>
              </a:lnSpc>
              <a:spcBef>
                <a:spcPts val="1000"/>
              </a:spcBef>
              <a:spcAft>
                <a:spcPts val="0"/>
              </a:spcAft>
              <a:buClr>
                <a:schemeClr val="dk1"/>
              </a:buClr>
              <a:buSzPts val="1600"/>
              <a:buNone/>
            </a:pPr>
            <a:r>
              <a:rPr b="1" lang="en-US" sz="1300">
                <a:latin typeface="Consolas"/>
                <a:ea typeface="Consolas"/>
                <a:cs typeface="Consolas"/>
                <a:sym typeface="Consolas"/>
              </a:rPr>
              <a:t>user@bash: </a:t>
            </a:r>
            <a:r>
              <a:rPr lang="en-US" sz="1300">
                <a:latin typeface="Consolas"/>
                <a:ea typeface="Consolas"/>
                <a:cs typeface="Consolas"/>
                <a:sym typeface="Consolas"/>
              </a:rPr>
              <a:t>echo $myvar</a:t>
            </a:r>
            <a:endParaRPr sz="2100"/>
          </a:p>
          <a:p>
            <a:pPr indent="0" lvl="0" marL="457200" rtl="0" algn="l">
              <a:lnSpc>
                <a:spcPct val="90000"/>
              </a:lnSpc>
              <a:spcBef>
                <a:spcPts val="1000"/>
              </a:spcBef>
              <a:spcAft>
                <a:spcPts val="0"/>
              </a:spcAft>
              <a:buClr>
                <a:schemeClr val="dk1"/>
              </a:buClr>
              <a:buSzPts val="1600"/>
              <a:buNone/>
            </a:pPr>
            <a:r>
              <a:rPr lang="en-US" sz="1300">
                <a:latin typeface="Consolas"/>
                <a:ea typeface="Consolas"/>
                <a:cs typeface="Consolas"/>
                <a:sym typeface="Consolas"/>
              </a:rPr>
              <a:t>Hello World</a:t>
            </a:r>
            <a:endParaRPr sz="2100"/>
          </a:p>
          <a:p>
            <a:pPr indent="0" lvl="0" marL="457200" rtl="0" algn="l">
              <a:lnSpc>
                <a:spcPct val="90000"/>
              </a:lnSpc>
              <a:spcBef>
                <a:spcPts val="1000"/>
              </a:spcBef>
              <a:spcAft>
                <a:spcPts val="0"/>
              </a:spcAft>
              <a:buClr>
                <a:schemeClr val="dk1"/>
              </a:buClr>
              <a:buSzPts val="1600"/>
              <a:buNone/>
            </a:pPr>
            <a:r>
              <a:rPr b="1" lang="en-US" sz="1300">
                <a:latin typeface="Consolas"/>
                <a:ea typeface="Consolas"/>
                <a:cs typeface="Consolas"/>
                <a:sym typeface="Consolas"/>
              </a:rPr>
              <a:t>user@bash: </a:t>
            </a:r>
            <a:r>
              <a:rPr lang="en-US" sz="1300">
                <a:latin typeface="Consolas"/>
                <a:ea typeface="Consolas"/>
                <a:cs typeface="Consolas"/>
                <a:sym typeface="Consolas"/>
              </a:rPr>
              <a:t>newvar="More $myvar"</a:t>
            </a:r>
            <a:endParaRPr sz="2100"/>
          </a:p>
          <a:p>
            <a:pPr indent="0" lvl="0" marL="457200" rtl="0" algn="l">
              <a:lnSpc>
                <a:spcPct val="90000"/>
              </a:lnSpc>
              <a:spcBef>
                <a:spcPts val="1000"/>
              </a:spcBef>
              <a:spcAft>
                <a:spcPts val="0"/>
              </a:spcAft>
              <a:buClr>
                <a:schemeClr val="dk1"/>
              </a:buClr>
              <a:buSzPts val="1600"/>
              <a:buNone/>
            </a:pPr>
            <a:r>
              <a:rPr b="1" lang="en-US" sz="1300">
                <a:latin typeface="Consolas"/>
                <a:ea typeface="Consolas"/>
                <a:cs typeface="Consolas"/>
                <a:sym typeface="Consolas"/>
              </a:rPr>
              <a:t>user@bash: </a:t>
            </a:r>
            <a:r>
              <a:rPr lang="en-US" sz="1300">
                <a:latin typeface="Consolas"/>
                <a:ea typeface="Consolas"/>
                <a:cs typeface="Consolas"/>
                <a:sym typeface="Consolas"/>
              </a:rPr>
              <a:t>echo $newvar</a:t>
            </a:r>
            <a:endParaRPr sz="2100"/>
          </a:p>
          <a:p>
            <a:pPr indent="0" lvl="0" marL="457200" rtl="0" algn="l">
              <a:lnSpc>
                <a:spcPct val="90000"/>
              </a:lnSpc>
              <a:spcBef>
                <a:spcPts val="1000"/>
              </a:spcBef>
              <a:spcAft>
                <a:spcPts val="0"/>
              </a:spcAft>
              <a:buClr>
                <a:schemeClr val="dk1"/>
              </a:buClr>
              <a:buSzPts val="1600"/>
              <a:buNone/>
            </a:pPr>
            <a:r>
              <a:rPr lang="en-US" sz="1300">
                <a:latin typeface="Consolas"/>
                <a:ea typeface="Consolas"/>
                <a:cs typeface="Consolas"/>
                <a:sym typeface="Consolas"/>
              </a:rPr>
              <a:t>More Hello World</a:t>
            </a:r>
            <a:endParaRPr sz="2100"/>
          </a:p>
          <a:p>
            <a:pPr indent="0" lvl="0" marL="457200" rtl="0" algn="l">
              <a:lnSpc>
                <a:spcPct val="90000"/>
              </a:lnSpc>
              <a:spcBef>
                <a:spcPts val="1000"/>
              </a:spcBef>
              <a:spcAft>
                <a:spcPts val="0"/>
              </a:spcAft>
              <a:buClr>
                <a:schemeClr val="dk1"/>
              </a:buClr>
              <a:buSzPts val="1600"/>
              <a:buNone/>
            </a:pPr>
            <a:r>
              <a:rPr b="1" lang="en-US" sz="1300">
                <a:latin typeface="Consolas"/>
                <a:ea typeface="Consolas"/>
                <a:cs typeface="Consolas"/>
                <a:sym typeface="Consolas"/>
              </a:rPr>
              <a:t>user@bash: </a:t>
            </a:r>
            <a:r>
              <a:rPr lang="en-US" sz="1300">
                <a:latin typeface="Consolas"/>
                <a:ea typeface="Consolas"/>
                <a:cs typeface="Consolas"/>
                <a:sym typeface="Consolas"/>
              </a:rPr>
              <a:t>newvar='More $myvar'</a:t>
            </a:r>
            <a:endParaRPr sz="2100"/>
          </a:p>
          <a:p>
            <a:pPr indent="0" lvl="0" marL="457200" rtl="0" algn="l">
              <a:lnSpc>
                <a:spcPct val="90000"/>
              </a:lnSpc>
              <a:spcBef>
                <a:spcPts val="1000"/>
              </a:spcBef>
              <a:spcAft>
                <a:spcPts val="0"/>
              </a:spcAft>
              <a:buClr>
                <a:schemeClr val="dk1"/>
              </a:buClr>
              <a:buSzPts val="1600"/>
              <a:buNone/>
            </a:pPr>
            <a:r>
              <a:rPr b="1" lang="en-US" sz="1300">
                <a:latin typeface="Consolas"/>
                <a:ea typeface="Consolas"/>
                <a:cs typeface="Consolas"/>
                <a:sym typeface="Consolas"/>
              </a:rPr>
              <a:t>user@bash: </a:t>
            </a:r>
            <a:r>
              <a:rPr lang="en-US" sz="1300">
                <a:latin typeface="Consolas"/>
                <a:ea typeface="Consolas"/>
                <a:cs typeface="Consolas"/>
                <a:sym typeface="Consolas"/>
              </a:rPr>
              <a:t>echo $newvar</a:t>
            </a:r>
            <a:endParaRPr sz="2100"/>
          </a:p>
          <a:p>
            <a:pPr indent="0" lvl="0" marL="457200" rtl="0" algn="l">
              <a:lnSpc>
                <a:spcPct val="90000"/>
              </a:lnSpc>
              <a:spcBef>
                <a:spcPts val="1000"/>
              </a:spcBef>
              <a:spcAft>
                <a:spcPts val="1600"/>
              </a:spcAft>
              <a:buClr>
                <a:schemeClr val="dk1"/>
              </a:buClr>
              <a:buSzPts val="1600"/>
              <a:buNone/>
            </a:pPr>
            <a:r>
              <a:rPr lang="en-US" sz="1300">
                <a:latin typeface="Consolas"/>
                <a:ea typeface="Consolas"/>
                <a:cs typeface="Consolas"/>
                <a:sym typeface="Consolas"/>
              </a:rPr>
              <a:t>More $myvar</a:t>
            </a:r>
            <a:endParaRPr sz="1300">
              <a:latin typeface="Consolas"/>
              <a:ea typeface="Consolas"/>
              <a:cs typeface="Consolas"/>
              <a:sym typeface="Consolas"/>
            </a:endParaRPr>
          </a:p>
        </p:txBody>
      </p:sp>
      <p:sp>
        <p:nvSpPr>
          <p:cNvPr id="264" name="Google Shape;264;p10"/>
          <p:cNvSpPr txBox="1"/>
          <p:nvPr>
            <p:ph idx="4294967295" type="body"/>
          </p:nvPr>
        </p:nvSpPr>
        <p:spPr>
          <a:xfrm>
            <a:off x="5895109" y="1690700"/>
            <a:ext cx="54588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When we want variables to store </a:t>
            </a:r>
            <a:r>
              <a:rPr b="1" lang="en-US" sz="2000"/>
              <a:t>more complex values</a:t>
            </a:r>
            <a:r>
              <a:rPr lang="en-US" sz="2000"/>
              <a:t>, we need to make use of </a:t>
            </a:r>
            <a:r>
              <a:rPr b="1" lang="en-US" sz="2000"/>
              <a:t>quotes</a:t>
            </a:r>
            <a:r>
              <a:rPr lang="en-US" sz="2000"/>
              <a:t>. Under normal circumstances Bash uses a </a:t>
            </a:r>
            <a:r>
              <a:rPr b="1" lang="en-US" sz="2000"/>
              <a:t>space to determine separate items</a:t>
            </a:r>
            <a:r>
              <a:rPr lang="en-US" sz="2000"/>
              <a:t>.</a:t>
            </a:r>
            <a:endParaRPr sz="2000"/>
          </a:p>
          <a:p>
            <a:pPr indent="-228600" lvl="0" marL="228600" rtl="0" algn="l">
              <a:lnSpc>
                <a:spcPct val="90000"/>
              </a:lnSpc>
              <a:spcBef>
                <a:spcPts val="1000"/>
              </a:spcBef>
              <a:spcAft>
                <a:spcPts val="0"/>
              </a:spcAft>
              <a:buClr>
                <a:schemeClr val="dk1"/>
              </a:buClr>
              <a:buSzPts val="2000"/>
              <a:buChar char="●"/>
            </a:pPr>
            <a:r>
              <a:rPr lang="en-US" sz="2000"/>
              <a:t>When we enclose our content in quotes we are indicating to Bash that the contents should be considered as a single item. You may use single quotes ( </a:t>
            </a:r>
            <a:r>
              <a:rPr lang="en-US" sz="2000">
                <a:latin typeface="Consolas"/>
                <a:ea typeface="Consolas"/>
                <a:cs typeface="Consolas"/>
                <a:sym typeface="Consolas"/>
              </a:rPr>
              <a:t>'</a:t>
            </a:r>
            <a:r>
              <a:rPr lang="en-US" sz="2000"/>
              <a:t> ) or double quotes (</a:t>
            </a:r>
            <a:r>
              <a:rPr lang="en-US" sz="2000">
                <a:latin typeface="Consolas"/>
                <a:ea typeface="Consolas"/>
                <a:cs typeface="Consolas"/>
                <a:sym typeface="Consolas"/>
              </a:rPr>
              <a:t> " </a:t>
            </a:r>
            <a:r>
              <a:rPr lang="en-US" sz="2000"/>
              <a:t>).</a:t>
            </a:r>
            <a:endParaRPr/>
          </a:p>
          <a:p>
            <a:pPr indent="-228600" lvl="0" marL="228600" rtl="0" algn="l">
              <a:lnSpc>
                <a:spcPct val="90000"/>
              </a:lnSpc>
              <a:spcBef>
                <a:spcPts val="1000"/>
              </a:spcBef>
              <a:spcAft>
                <a:spcPts val="0"/>
              </a:spcAft>
              <a:buClr>
                <a:schemeClr val="dk1"/>
              </a:buClr>
              <a:buSzPts val="2000"/>
              <a:buChar char="●"/>
            </a:pPr>
            <a:r>
              <a:rPr b="1" lang="en-US" sz="2000"/>
              <a:t>Single quotes </a:t>
            </a:r>
            <a:r>
              <a:rPr lang="en-US" sz="2000"/>
              <a:t>will treat every character </a:t>
            </a:r>
            <a:r>
              <a:rPr b="1" lang="en-US" sz="2000"/>
              <a:t>literally</a:t>
            </a:r>
            <a:r>
              <a:rPr lang="en-US" sz="2000"/>
              <a:t>.</a:t>
            </a:r>
            <a:endParaRPr/>
          </a:p>
          <a:p>
            <a:pPr indent="-228600" lvl="0" marL="228600" rtl="0" algn="l">
              <a:lnSpc>
                <a:spcPct val="90000"/>
              </a:lnSpc>
              <a:spcBef>
                <a:spcPts val="1000"/>
              </a:spcBef>
              <a:spcAft>
                <a:spcPts val="1600"/>
              </a:spcAft>
              <a:buClr>
                <a:schemeClr val="dk1"/>
              </a:buClr>
              <a:buSzPts val="2000"/>
              <a:buChar char="●"/>
            </a:pPr>
            <a:r>
              <a:rPr b="1" lang="en-US" sz="2000"/>
              <a:t>Double quotes </a:t>
            </a:r>
            <a:r>
              <a:rPr lang="en-US" sz="2000"/>
              <a:t>will </a:t>
            </a:r>
            <a:r>
              <a:rPr b="1" lang="en-US" sz="2000"/>
              <a:t>allow</a:t>
            </a:r>
            <a:r>
              <a:rPr lang="en-US" sz="2000"/>
              <a:t> you to do </a:t>
            </a:r>
            <a:r>
              <a:rPr b="1" lang="en-US" sz="2000"/>
              <a:t>substitution</a:t>
            </a:r>
            <a:r>
              <a:rPr lang="en-US" sz="2000"/>
              <a:t> (that is include variables within the setting of the value).</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7a1667bcc8_0_12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Exercise</a:t>
            </a:r>
            <a:endParaRPr>
              <a:solidFill>
                <a:schemeClr val="accent5"/>
              </a:solidFill>
            </a:endParaRPr>
          </a:p>
        </p:txBody>
      </p:sp>
      <p:sp>
        <p:nvSpPr>
          <p:cNvPr id="270" name="Google Shape;270;g17a1667bcc8_0_12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1000"/>
              </a:spcBef>
              <a:spcAft>
                <a:spcPts val="0"/>
              </a:spcAft>
              <a:buClr>
                <a:schemeClr val="dk1"/>
              </a:buClr>
              <a:buSzPts val="2000"/>
              <a:buNone/>
            </a:pPr>
            <a:r>
              <a:rPr lang="en-US" sz="2200"/>
              <a:t>Create a script that outputs a random number in quotes as two sentences each in </a:t>
            </a:r>
            <a:r>
              <a:rPr lang="en-US" sz="2200"/>
              <a:t>its own</a:t>
            </a:r>
            <a:r>
              <a:rPr lang="en-US" sz="2200"/>
              <a:t> line:</a:t>
            </a:r>
            <a:endParaRPr sz="2200"/>
          </a:p>
          <a:p>
            <a:pPr indent="457200" lvl="0" marL="0" rtl="0" algn="l">
              <a:lnSpc>
                <a:spcPct val="90000"/>
              </a:lnSpc>
              <a:spcBef>
                <a:spcPts val="1600"/>
              </a:spcBef>
              <a:spcAft>
                <a:spcPts val="0"/>
              </a:spcAft>
              <a:buClr>
                <a:schemeClr val="dk1"/>
              </a:buClr>
              <a:buSzPts val="2000"/>
              <a:buNone/>
            </a:pPr>
            <a:r>
              <a:t/>
            </a:r>
            <a:endParaRPr sz="2200"/>
          </a:p>
          <a:p>
            <a:pPr indent="457200" lvl="0" marL="0" rtl="0" algn="l">
              <a:lnSpc>
                <a:spcPct val="90000"/>
              </a:lnSpc>
              <a:spcBef>
                <a:spcPts val="1600"/>
              </a:spcBef>
              <a:spcAft>
                <a:spcPts val="0"/>
              </a:spcAft>
              <a:buClr>
                <a:schemeClr val="dk1"/>
              </a:buClr>
              <a:buSzPts val="2000"/>
              <a:buNone/>
            </a:pPr>
            <a:r>
              <a:rPr lang="en-US" sz="2200"/>
              <a:t>Hello!</a:t>
            </a:r>
            <a:endParaRPr sz="2200"/>
          </a:p>
          <a:p>
            <a:pPr indent="457200" lvl="0" marL="0" rtl="0" algn="l">
              <a:lnSpc>
                <a:spcPct val="90000"/>
              </a:lnSpc>
              <a:spcBef>
                <a:spcPts val="1600"/>
              </a:spcBef>
              <a:spcAft>
                <a:spcPts val="0"/>
              </a:spcAft>
              <a:buClr>
                <a:schemeClr val="dk1"/>
              </a:buClr>
              <a:buSzPts val="2000"/>
              <a:buNone/>
            </a:pPr>
            <a:r>
              <a:rPr lang="en-US" sz="2200"/>
              <a:t>Chosen random number for you is ___.</a:t>
            </a:r>
            <a:endParaRPr sz="2200"/>
          </a:p>
          <a:p>
            <a:pPr indent="0" lvl="0" marL="0" rtl="0" algn="l">
              <a:lnSpc>
                <a:spcPct val="90000"/>
              </a:lnSpc>
              <a:spcBef>
                <a:spcPts val="1600"/>
              </a:spcBef>
              <a:spcAft>
                <a:spcPts val="1600"/>
              </a:spcAft>
              <a:buClr>
                <a:schemeClr val="dk1"/>
              </a:buClr>
              <a:buSzPts val="2000"/>
              <a:buNone/>
            </a:pPr>
            <a:r>
              <a:t/>
            </a:r>
            <a:endParaRPr b="1" sz="18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Command substitution</a:t>
            </a:r>
            <a:endParaRPr>
              <a:solidFill>
                <a:schemeClr val="accent5"/>
              </a:solidFill>
            </a:endParaRPr>
          </a:p>
        </p:txBody>
      </p:sp>
      <p:sp>
        <p:nvSpPr>
          <p:cNvPr id="276" name="Google Shape;276;p11"/>
          <p:cNvSpPr/>
          <p:nvPr/>
        </p:nvSpPr>
        <p:spPr>
          <a:xfrm>
            <a:off x="840509" y="1801092"/>
            <a:ext cx="4156364" cy="2364509"/>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11"/>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Clr>
                <a:schemeClr val="dk1"/>
              </a:buClr>
              <a:buSzPts val="1600"/>
              <a:buNone/>
            </a:pPr>
            <a:r>
              <a:t/>
            </a:r>
            <a:endParaRPr sz="1400">
              <a:latin typeface="Consolas"/>
              <a:ea typeface="Consolas"/>
              <a:cs typeface="Consolas"/>
              <a:sym typeface="Consolas"/>
            </a:endParaRPr>
          </a:p>
          <a:p>
            <a:pPr indent="0" lvl="0" marL="457200" rtl="0" algn="l">
              <a:lnSpc>
                <a:spcPct val="90000"/>
              </a:lnSpc>
              <a:spcBef>
                <a:spcPts val="0"/>
              </a:spcBef>
              <a:spcAft>
                <a:spcPts val="0"/>
              </a:spcAft>
              <a:buClr>
                <a:schemeClr val="dk1"/>
              </a:buClr>
              <a:buSzPts val="1600"/>
              <a:buNone/>
            </a:pPr>
            <a:r>
              <a:rPr lang="en-US" sz="1400">
                <a:latin typeface="Consolas"/>
                <a:ea typeface="Consolas"/>
                <a:cs typeface="Consolas"/>
                <a:sym typeface="Consolas"/>
              </a:rPr>
              <a:t>1. </a:t>
            </a:r>
            <a:r>
              <a:rPr b="1" lang="en-US" sz="1400">
                <a:latin typeface="Consolas"/>
                <a:ea typeface="Consolas"/>
                <a:cs typeface="Consolas"/>
                <a:sym typeface="Consolas"/>
              </a:rPr>
              <a:t>user@bash: </a:t>
            </a:r>
            <a:r>
              <a:rPr lang="en-US" sz="1400">
                <a:latin typeface="Consolas"/>
                <a:ea typeface="Consolas"/>
                <a:cs typeface="Consolas"/>
                <a:sym typeface="Consolas"/>
              </a:rPr>
              <a:t>ls</a:t>
            </a:r>
            <a:endParaRPr sz="2200"/>
          </a:p>
          <a:p>
            <a:pPr indent="0" lvl="0" marL="457200" rtl="0" algn="l">
              <a:lnSpc>
                <a:spcPct val="90000"/>
              </a:lnSpc>
              <a:spcBef>
                <a:spcPts val="1000"/>
              </a:spcBef>
              <a:spcAft>
                <a:spcPts val="0"/>
              </a:spcAft>
              <a:buClr>
                <a:schemeClr val="dk1"/>
              </a:buClr>
              <a:buSzPts val="1600"/>
              <a:buNone/>
            </a:pPr>
            <a:r>
              <a:rPr lang="en-US" sz="1400">
                <a:latin typeface="Consolas"/>
                <a:ea typeface="Consolas"/>
                <a:cs typeface="Consolas"/>
                <a:sym typeface="Consolas"/>
              </a:rPr>
              <a:t>2. bin Documents Desktop ...</a:t>
            </a:r>
            <a:endParaRPr sz="2200"/>
          </a:p>
          <a:p>
            <a:pPr indent="0" lvl="0" marL="457200" rtl="0" algn="l">
              <a:lnSpc>
                <a:spcPct val="90000"/>
              </a:lnSpc>
              <a:spcBef>
                <a:spcPts val="1000"/>
              </a:spcBef>
              <a:spcAft>
                <a:spcPts val="0"/>
              </a:spcAft>
              <a:buClr>
                <a:schemeClr val="dk1"/>
              </a:buClr>
              <a:buSzPts val="1600"/>
              <a:buNone/>
            </a:pPr>
            <a:r>
              <a:rPr lang="en-US" sz="1400">
                <a:latin typeface="Consolas"/>
                <a:ea typeface="Consolas"/>
                <a:cs typeface="Consolas"/>
                <a:sym typeface="Consolas"/>
              </a:rPr>
              <a:t>3. Downloads public_html ...</a:t>
            </a:r>
            <a:endParaRPr sz="2200"/>
          </a:p>
          <a:p>
            <a:pPr indent="0" lvl="0" marL="457200" rtl="0" algn="l">
              <a:lnSpc>
                <a:spcPct val="90000"/>
              </a:lnSpc>
              <a:spcBef>
                <a:spcPts val="1000"/>
              </a:spcBef>
              <a:spcAft>
                <a:spcPts val="0"/>
              </a:spcAft>
              <a:buClr>
                <a:schemeClr val="dk1"/>
              </a:buClr>
              <a:buSzPts val="1600"/>
              <a:buNone/>
            </a:pPr>
            <a:r>
              <a:rPr lang="en-US" sz="1400">
                <a:latin typeface="Consolas"/>
                <a:ea typeface="Consolas"/>
                <a:cs typeface="Consolas"/>
                <a:sym typeface="Consolas"/>
              </a:rPr>
              <a:t>4.</a:t>
            </a:r>
            <a:r>
              <a:rPr b="1" lang="en-US" sz="1400">
                <a:latin typeface="Consolas"/>
                <a:ea typeface="Consolas"/>
                <a:cs typeface="Consolas"/>
                <a:sym typeface="Consolas"/>
              </a:rPr>
              <a:t> user@bash: </a:t>
            </a:r>
            <a:r>
              <a:rPr lang="en-US" sz="1400">
                <a:latin typeface="Consolas"/>
                <a:ea typeface="Consolas"/>
                <a:cs typeface="Consolas"/>
                <a:sym typeface="Consolas"/>
              </a:rPr>
              <a:t>myvar=$( ls )</a:t>
            </a:r>
            <a:endParaRPr sz="2200"/>
          </a:p>
          <a:p>
            <a:pPr indent="0" lvl="0" marL="457200" rtl="0" algn="l">
              <a:lnSpc>
                <a:spcPct val="90000"/>
              </a:lnSpc>
              <a:spcBef>
                <a:spcPts val="1000"/>
              </a:spcBef>
              <a:spcAft>
                <a:spcPts val="0"/>
              </a:spcAft>
              <a:buClr>
                <a:schemeClr val="dk1"/>
              </a:buClr>
              <a:buSzPts val="1600"/>
              <a:buNone/>
            </a:pPr>
            <a:r>
              <a:rPr lang="en-US" sz="1400">
                <a:latin typeface="Consolas"/>
                <a:ea typeface="Consolas"/>
                <a:cs typeface="Consolas"/>
                <a:sym typeface="Consolas"/>
              </a:rPr>
              <a:t>5.</a:t>
            </a:r>
            <a:r>
              <a:rPr b="1" lang="en-US" sz="1400">
                <a:latin typeface="Consolas"/>
                <a:ea typeface="Consolas"/>
                <a:cs typeface="Consolas"/>
                <a:sym typeface="Consolas"/>
              </a:rPr>
              <a:t> user@bash: </a:t>
            </a:r>
            <a:r>
              <a:rPr lang="en-US" sz="1400">
                <a:latin typeface="Consolas"/>
                <a:ea typeface="Consolas"/>
                <a:cs typeface="Consolas"/>
                <a:sym typeface="Consolas"/>
              </a:rPr>
              <a:t>echo $myvar</a:t>
            </a:r>
            <a:endParaRPr sz="2200"/>
          </a:p>
          <a:p>
            <a:pPr indent="0" lvl="0" marL="457200" rtl="0" algn="l">
              <a:lnSpc>
                <a:spcPct val="90000"/>
              </a:lnSpc>
              <a:spcBef>
                <a:spcPts val="1000"/>
              </a:spcBef>
              <a:spcAft>
                <a:spcPts val="1600"/>
              </a:spcAft>
              <a:buClr>
                <a:schemeClr val="dk1"/>
              </a:buClr>
              <a:buSzPts val="1600"/>
              <a:buNone/>
            </a:pPr>
            <a:r>
              <a:rPr lang="en-US" sz="1400">
                <a:latin typeface="Consolas"/>
                <a:ea typeface="Consolas"/>
                <a:cs typeface="Consolas"/>
                <a:sym typeface="Consolas"/>
              </a:rPr>
              <a:t>6. bin Documents Desktop Downloads    </a:t>
            </a:r>
            <a:br>
              <a:rPr lang="en-US" sz="1400">
                <a:latin typeface="Consolas"/>
                <a:ea typeface="Consolas"/>
                <a:cs typeface="Consolas"/>
                <a:sym typeface="Consolas"/>
              </a:rPr>
            </a:br>
            <a:r>
              <a:rPr lang="en-US" sz="1400">
                <a:latin typeface="Consolas"/>
                <a:ea typeface="Consolas"/>
                <a:cs typeface="Consolas"/>
                <a:sym typeface="Consolas"/>
              </a:rPr>
              <a:t>   public_html ...</a:t>
            </a:r>
            <a:endParaRPr sz="2200"/>
          </a:p>
        </p:txBody>
      </p:sp>
      <p:sp>
        <p:nvSpPr>
          <p:cNvPr id="278" name="Google Shape;278;p11"/>
          <p:cNvSpPr txBox="1"/>
          <p:nvPr>
            <p:ph idx="4294967295" type="body"/>
          </p:nvPr>
        </p:nvSpPr>
        <p:spPr>
          <a:xfrm>
            <a:off x="5560291" y="1825625"/>
            <a:ext cx="5818909"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1800"/>
              <a:t>Command substitution allows us to take the </a:t>
            </a:r>
            <a:r>
              <a:rPr b="1" lang="en-US" sz="1800"/>
              <a:t>output</a:t>
            </a:r>
            <a:r>
              <a:rPr lang="en-US" sz="1800"/>
              <a:t> of a command or program (what would normally be printed to the screen) and </a:t>
            </a:r>
            <a:r>
              <a:rPr b="1" lang="en-US" sz="1800"/>
              <a:t>save it as the value</a:t>
            </a:r>
            <a:r>
              <a:rPr lang="en-US" sz="1800"/>
              <a:t> of a variable. To do this we place it </a:t>
            </a:r>
            <a:r>
              <a:rPr b="1" lang="en-US" sz="1800"/>
              <a:t>within brackets, preceded by a </a:t>
            </a:r>
            <a:r>
              <a:rPr b="1" lang="en-US" sz="1800">
                <a:latin typeface="Consolas"/>
                <a:ea typeface="Consolas"/>
                <a:cs typeface="Consolas"/>
                <a:sym typeface="Consolas"/>
              </a:rPr>
              <a:t>$</a:t>
            </a:r>
            <a:r>
              <a:rPr b="1" lang="en-US" sz="1800"/>
              <a:t> sign</a:t>
            </a:r>
            <a:r>
              <a:rPr lang="en-US" sz="1800"/>
              <a:t>.</a:t>
            </a:r>
            <a:endParaRPr sz="1800"/>
          </a:p>
          <a:p>
            <a:pPr indent="-215900" lvl="0" marL="228600" rtl="0" algn="l">
              <a:lnSpc>
                <a:spcPct val="90000"/>
              </a:lnSpc>
              <a:spcBef>
                <a:spcPts val="1000"/>
              </a:spcBef>
              <a:spcAft>
                <a:spcPts val="0"/>
              </a:spcAft>
              <a:buClr>
                <a:schemeClr val="dk1"/>
              </a:buClr>
              <a:buSzPts val="1800"/>
              <a:buChar char="●"/>
            </a:pPr>
            <a:r>
              <a:rPr lang="en-US" sz="1800"/>
              <a:t>Command substitution is simple if the output of the command is a single word or line. If the output goes over several lines then the newlines are simply removed and all the output is in a single line.</a:t>
            </a:r>
            <a:endParaRPr sz="1800"/>
          </a:p>
          <a:p>
            <a:pPr indent="-215900" lvl="0" marL="228600" rtl="0" algn="l">
              <a:lnSpc>
                <a:spcPct val="90000"/>
              </a:lnSpc>
              <a:spcBef>
                <a:spcPts val="1000"/>
              </a:spcBef>
              <a:spcAft>
                <a:spcPts val="0"/>
              </a:spcAft>
              <a:buClr>
                <a:schemeClr val="dk1"/>
              </a:buClr>
              <a:buSzPts val="1800"/>
              <a:buChar char="●"/>
            </a:pPr>
            <a:r>
              <a:rPr b="1" lang="en-US" sz="1800"/>
              <a:t>Line 1</a:t>
            </a:r>
            <a:r>
              <a:rPr lang="en-US" sz="1800"/>
              <a:t> - Run the command </a:t>
            </a:r>
            <a:r>
              <a:rPr b="1" lang="en-US" sz="1800">
                <a:latin typeface="Consolas"/>
                <a:ea typeface="Consolas"/>
                <a:cs typeface="Consolas"/>
                <a:sym typeface="Consolas"/>
              </a:rPr>
              <a:t>ls</a:t>
            </a:r>
            <a:r>
              <a:rPr lang="en-US" sz="1800"/>
              <a:t>. Normally its output would be over several lines. </a:t>
            </a:r>
            <a:endParaRPr sz="1800"/>
          </a:p>
          <a:p>
            <a:pPr indent="-215900" lvl="0" marL="228600" rtl="0" algn="l">
              <a:lnSpc>
                <a:spcPct val="90000"/>
              </a:lnSpc>
              <a:spcBef>
                <a:spcPts val="1000"/>
              </a:spcBef>
              <a:spcAft>
                <a:spcPts val="1600"/>
              </a:spcAft>
              <a:buClr>
                <a:schemeClr val="dk1"/>
              </a:buClr>
              <a:buSzPts val="1800"/>
              <a:buChar char="●"/>
            </a:pPr>
            <a:r>
              <a:rPr b="1" lang="en-US" sz="1800"/>
              <a:t>Line 4</a:t>
            </a:r>
            <a:r>
              <a:rPr lang="en-US" sz="1800"/>
              <a:t> - When we save the command to the variable </a:t>
            </a:r>
            <a:r>
              <a:rPr b="1" lang="en-US" sz="1800">
                <a:latin typeface="Consolas"/>
                <a:ea typeface="Consolas"/>
                <a:cs typeface="Consolas"/>
                <a:sym typeface="Consolas"/>
              </a:rPr>
              <a:t>myvar</a:t>
            </a:r>
            <a:r>
              <a:rPr lang="en-US" sz="1800"/>
              <a:t> all the newlines are stripped out and the output is all on a single line.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7a1667bcc8_0_89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Structure</a:t>
            </a:r>
            <a:endParaRPr>
              <a:solidFill>
                <a:schemeClr val="accent5"/>
              </a:solidFill>
            </a:endParaRPr>
          </a:p>
        </p:txBody>
      </p:sp>
      <p:sp>
        <p:nvSpPr>
          <p:cNvPr id="89" name="Google Shape;89;g17a1667bcc8_0_89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457200" lvl="0" marL="41148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sz="1000">
              <a:solidFill>
                <a:srgbClr val="808080"/>
              </a:solidFill>
              <a:highlight>
                <a:srgbClr val="2B2B2B"/>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
        <p:nvSpPr>
          <p:cNvPr id="90" name="Google Shape;90;g17a1667bcc8_0_895"/>
          <p:cNvSpPr/>
          <p:nvPr/>
        </p:nvSpPr>
        <p:spPr>
          <a:xfrm>
            <a:off x="4789525" y="1217825"/>
            <a:ext cx="1506300" cy="1325700"/>
          </a:xfrm>
          <a:prstGeom prst="rect">
            <a:avLst/>
          </a:prstGeom>
          <a:solidFill>
            <a:srgbClr val="0070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7a1667bcc8_0_895"/>
          <p:cNvSpPr/>
          <p:nvPr/>
        </p:nvSpPr>
        <p:spPr>
          <a:xfrm>
            <a:off x="4727575" y="5019225"/>
            <a:ext cx="1630200" cy="1541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7a1667bcc8_0_895"/>
          <p:cNvSpPr/>
          <p:nvPr/>
        </p:nvSpPr>
        <p:spPr>
          <a:xfrm>
            <a:off x="4050652" y="3229625"/>
            <a:ext cx="3110100" cy="1089900"/>
          </a:xfrm>
          <a:prstGeom prst="flowChartAlternateProcess">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7a1667bcc8_0_895"/>
          <p:cNvSpPr txBox="1"/>
          <p:nvPr/>
        </p:nvSpPr>
        <p:spPr>
          <a:xfrm>
            <a:off x="5109500" y="1665125"/>
            <a:ext cx="67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latin typeface="Open Sans"/>
                <a:ea typeface="Open Sans"/>
                <a:cs typeface="Open Sans"/>
                <a:sym typeface="Open Sans"/>
              </a:rPr>
              <a:t>Inputs</a:t>
            </a:r>
            <a:endParaRPr sz="1600">
              <a:solidFill>
                <a:schemeClr val="lt1"/>
              </a:solidFill>
              <a:latin typeface="Open Sans"/>
              <a:ea typeface="Open Sans"/>
              <a:cs typeface="Open Sans"/>
              <a:sym typeface="Open Sans"/>
            </a:endParaRPr>
          </a:p>
        </p:txBody>
      </p:sp>
      <p:sp>
        <p:nvSpPr>
          <p:cNvPr id="94" name="Google Shape;94;g17a1667bcc8_0_895"/>
          <p:cNvSpPr txBox="1"/>
          <p:nvPr/>
        </p:nvSpPr>
        <p:spPr>
          <a:xfrm>
            <a:off x="5038600" y="5574525"/>
            <a:ext cx="67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latin typeface="Open Sans"/>
                <a:ea typeface="Open Sans"/>
                <a:cs typeface="Open Sans"/>
                <a:sym typeface="Open Sans"/>
              </a:rPr>
              <a:t>Outputs</a:t>
            </a:r>
            <a:endParaRPr sz="1600">
              <a:solidFill>
                <a:schemeClr val="lt1"/>
              </a:solidFill>
              <a:latin typeface="Open Sans"/>
              <a:ea typeface="Open Sans"/>
              <a:cs typeface="Open Sans"/>
              <a:sym typeface="Open Sans"/>
            </a:endParaRPr>
          </a:p>
        </p:txBody>
      </p:sp>
      <p:sp>
        <p:nvSpPr>
          <p:cNvPr id="95" name="Google Shape;95;g17a1667bcc8_0_895"/>
          <p:cNvSpPr txBox="1"/>
          <p:nvPr/>
        </p:nvSpPr>
        <p:spPr>
          <a:xfrm>
            <a:off x="4205750" y="3574475"/>
            <a:ext cx="70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Program (Script/command)</a:t>
            </a:r>
            <a:endParaRPr>
              <a:latin typeface="Open Sans"/>
              <a:ea typeface="Open Sans"/>
              <a:cs typeface="Open Sans"/>
              <a:sym typeface="Open Sans"/>
            </a:endParaRPr>
          </a:p>
        </p:txBody>
      </p:sp>
      <p:sp>
        <p:nvSpPr>
          <p:cNvPr id="96" name="Google Shape;96;g17a1667bcc8_0_895"/>
          <p:cNvSpPr/>
          <p:nvPr/>
        </p:nvSpPr>
        <p:spPr>
          <a:xfrm rot="5385661">
            <a:off x="5254981" y="2750822"/>
            <a:ext cx="575405" cy="271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7a1667bcc8_0_895"/>
          <p:cNvSpPr/>
          <p:nvPr/>
        </p:nvSpPr>
        <p:spPr>
          <a:xfrm rot="5385661">
            <a:off x="5254981" y="4533634"/>
            <a:ext cx="575405" cy="271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7a1667bcc8_0_867"/>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US">
                <a:solidFill>
                  <a:schemeClr val="accent5"/>
                </a:solidFill>
              </a:rPr>
              <a:t>Options for stdin / input</a:t>
            </a:r>
            <a:endParaRPr>
              <a:solidFill>
                <a:schemeClr val="accent5"/>
              </a:solidFill>
            </a:endParaRPr>
          </a:p>
        </p:txBody>
      </p:sp>
      <p:sp>
        <p:nvSpPr>
          <p:cNvPr id="284" name="Google Shape;284;g17a1667bcc8_0_867"/>
          <p:cNvSpPr txBox="1"/>
          <p:nvPr>
            <p:ph idx="1" type="body"/>
          </p:nvPr>
        </p:nvSpPr>
        <p:spPr>
          <a:xfrm>
            <a:off x="415650" y="1617725"/>
            <a:ext cx="10298400" cy="4472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2000"/>
              <a:t>Stdin:</a:t>
            </a:r>
            <a:endParaRPr sz="2000"/>
          </a:p>
          <a:p>
            <a:pPr indent="-355600" lvl="0" marL="457200" rtl="0" algn="l">
              <a:spcBef>
                <a:spcPts val="1600"/>
              </a:spcBef>
              <a:spcAft>
                <a:spcPts val="0"/>
              </a:spcAft>
              <a:buSzPts val="2000"/>
              <a:buChar char="●"/>
            </a:pPr>
            <a:r>
              <a:rPr lang="en-US" sz="2000"/>
              <a:t>as arguments</a:t>
            </a:r>
            <a:endParaRPr sz="2000"/>
          </a:p>
          <a:p>
            <a:pPr indent="-355600" lvl="0" marL="457200" rtl="0" algn="l">
              <a:spcBef>
                <a:spcPts val="0"/>
              </a:spcBef>
              <a:spcAft>
                <a:spcPts val="0"/>
              </a:spcAft>
              <a:buSzPts val="2000"/>
              <a:buChar char="●"/>
            </a:pPr>
            <a:r>
              <a:rPr b="1" lang="en-US" sz="2000"/>
              <a:t>read function</a:t>
            </a:r>
            <a:endParaRPr b="1" sz="2000"/>
          </a:p>
          <a:p>
            <a:pPr indent="-355600" lvl="0" marL="457200" rtl="0" algn="l">
              <a:spcBef>
                <a:spcPts val="0"/>
              </a:spcBef>
              <a:spcAft>
                <a:spcPts val="0"/>
              </a:spcAft>
              <a:buSzPts val="2000"/>
              <a:buChar char="●"/>
            </a:pPr>
            <a:r>
              <a:rPr lang="en-US" sz="2000"/>
              <a:t>from a file</a:t>
            </a:r>
            <a:endParaRPr sz="2000"/>
          </a:p>
          <a:p>
            <a:pPr indent="0" lvl="0" marL="0" rtl="0" algn="l">
              <a:spcBef>
                <a:spcPts val="1600"/>
              </a:spcBef>
              <a:spcAft>
                <a:spcPts val="1600"/>
              </a:spcAft>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ph type="title"/>
          </p:nvPr>
        </p:nvSpPr>
        <p:spPr>
          <a:xfrm>
            <a:off x="3394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User input</a:t>
            </a:r>
            <a:endParaRPr>
              <a:solidFill>
                <a:schemeClr val="accent5"/>
              </a:solidFill>
            </a:endParaRPr>
          </a:p>
        </p:txBody>
      </p:sp>
      <p:sp>
        <p:nvSpPr>
          <p:cNvPr id="290" name="Google Shape;290;p12"/>
          <p:cNvSpPr/>
          <p:nvPr/>
        </p:nvSpPr>
        <p:spPr>
          <a:xfrm>
            <a:off x="840509" y="4581236"/>
            <a:ext cx="4405746" cy="159789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2"/>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ct val="100000"/>
              <a:buNone/>
            </a:pPr>
            <a:r>
              <a:rPr lang="en-US" sz="1600">
                <a:latin typeface="Consolas"/>
                <a:ea typeface="Consolas"/>
                <a:cs typeface="Consolas"/>
                <a:sym typeface="Consolas"/>
              </a:rPr>
              <a:t>2.</a:t>
            </a:r>
            <a:r>
              <a:rPr i="1" lang="en-US" sz="1600">
                <a:latin typeface="Consolas"/>
                <a:ea typeface="Consolas"/>
                <a:cs typeface="Consolas"/>
                <a:sym typeface="Consolas"/>
              </a:rPr>
              <a:t> </a:t>
            </a:r>
            <a:r>
              <a:rPr i="1" lang="en-US" sz="1600">
                <a:solidFill>
                  <a:srgbClr val="00B050"/>
                </a:solidFill>
                <a:latin typeface="Consolas"/>
                <a:ea typeface="Consolas"/>
                <a:cs typeface="Consolas"/>
                <a:sym typeface="Consolas"/>
              </a:rPr>
              <a:t># Ask the user for their name</a:t>
            </a:r>
            <a:endParaRPr i="1" sz="1600">
              <a:solidFill>
                <a:srgbClr val="00B050"/>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ct val="100000"/>
              <a:buNone/>
            </a:pPr>
            <a:r>
              <a:rPr lang="en-US" sz="1600">
                <a:latin typeface="Consolas"/>
                <a:ea typeface="Consolas"/>
                <a:cs typeface="Consolas"/>
                <a:sym typeface="Consolas"/>
              </a:rPr>
              <a:t>3.</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ct val="100000"/>
              <a:buNone/>
            </a:pPr>
            <a:r>
              <a:rPr lang="en-US" sz="1600">
                <a:latin typeface="Consolas"/>
                <a:ea typeface="Consolas"/>
                <a:cs typeface="Consolas"/>
                <a:sym typeface="Consolas"/>
              </a:rPr>
              <a:t>4. echo Hello, who am I talking to?</a:t>
            </a:r>
            <a:endParaRPr/>
          </a:p>
          <a:p>
            <a:pPr indent="0" lvl="0" marL="0" rtl="0" algn="l">
              <a:lnSpc>
                <a:spcPct val="90000"/>
              </a:lnSpc>
              <a:spcBef>
                <a:spcPts val="600"/>
              </a:spcBef>
              <a:spcAft>
                <a:spcPts val="0"/>
              </a:spcAft>
              <a:buClr>
                <a:schemeClr val="dk1"/>
              </a:buClr>
              <a:buSzPct val="100000"/>
              <a:buNone/>
            </a:pPr>
            <a:r>
              <a:rPr lang="en-US" sz="1600">
                <a:latin typeface="Consolas"/>
                <a:ea typeface="Consolas"/>
                <a:cs typeface="Consolas"/>
                <a:sym typeface="Consolas"/>
              </a:rPr>
              <a:t>5.</a:t>
            </a:r>
            <a:endParaRPr/>
          </a:p>
          <a:p>
            <a:pPr indent="0" lvl="0" marL="0" rtl="0" algn="l">
              <a:lnSpc>
                <a:spcPct val="90000"/>
              </a:lnSpc>
              <a:spcBef>
                <a:spcPts val="600"/>
              </a:spcBef>
              <a:spcAft>
                <a:spcPts val="0"/>
              </a:spcAft>
              <a:buClr>
                <a:schemeClr val="dk1"/>
              </a:buClr>
              <a:buSzPct val="100000"/>
              <a:buNone/>
            </a:pPr>
            <a:r>
              <a:rPr lang="en-US" sz="1600">
                <a:latin typeface="Consolas"/>
                <a:ea typeface="Consolas"/>
                <a:cs typeface="Consolas"/>
                <a:sym typeface="Consolas"/>
              </a:rPr>
              <a:t>6. read varname</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ct val="100000"/>
              <a:buNone/>
            </a:pPr>
            <a:r>
              <a:rPr lang="en-US" sz="1600">
                <a:latin typeface="Consolas"/>
                <a:ea typeface="Consolas"/>
                <a:cs typeface="Consolas"/>
                <a:sym typeface="Consolas"/>
              </a:rPr>
              <a:t>7.</a:t>
            </a:r>
            <a:endParaRPr/>
          </a:p>
          <a:p>
            <a:pPr indent="0" lvl="0" marL="0" rtl="0" algn="l">
              <a:lnSpc>
                <a:spcPct val="90000"/>
              </a:lnSpc>
              <a:spcBef>
                <a:spcPts val="600"/>
              </a:spcBef>
              <a:spcAft>
                <a:spcPts val="0"/>
              </a:spcAft>
              <a:buClr>
                <a:schemeClr val="dk1"/>
              </a:buClr>
              <a:buSzPct val="100000"/>
              <a:buNone/>
            </a:pPr>
            <a:r>
              <a:rPr lang="en-US" sz="1600">
                <a:latin typeface="Consolas"/>
                <a:ea typeface="Consolas"/>
                <a:cs typeface="Consolas"/>
                <a:sym typeface="Consolas"/>
              </a:rPr>
              <a:t>8. echo It\'s nice to meet you $varname</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ct val="100000"/>
              <a:buNone/>
            </a:pPr>
            <a:r>
              <a:t/>
            </a:r>
            <a:endParaRPr sz="1600">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b="1" sz="1600">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b="1" sz="1600">
              <a:latin typeface="Consolas"/>
              <a:ea typeface="Consolas"/>
              <a:cs typeface="Consolas"/>
              <a:sym typeface="Consolas"/>
            </a:endParaRPr>
          </a:p>
          <a:p>
            <a:pPr indent="0" lvl="0" marL="457200" rtl="0" algn="l">
              <a:lnSpc>
                <a:spcPct val="90000"/>
              </a:lnSpc>
              <a:spcBef>
                <a:spcPts val="1000"/>
              </a:spcBef>
              <a:spcAft>
                <a:spcPts val="0"/>
              </a:spcAft>
              <a:buClr>
                <a:schemeClr val="dk1"/>
              </a:buClr>
              <a:buSzPct val="106666"/>
              <a:buNone/>
            </a:pPr>
            <a:r>
              <a:t/>
            </a:r>
            <a:endParaRPr b="1" sz="1500">
              <a:latin typeface="Consolas"/>
              <a:ea typeface="Consolas"/>
              <a:cs typeface="Consolas"/>
              <a:sym typeface="Consolas"/>
            </a:endParaRPr>
          </a:p>
          <a:p>
            <a:pPr indent="0" lvl="0" marL="457200" rtl="0" algn="l">
              <a:lnSpc>
                <a:spcPct val="90000"/>
              </a:lnSpc>
              <a:spcBef>
                <a:spcPts val="1000"/>
              </a:spcBef>
              <a:spcAft>
                <a:spcPts val="0"/>
              </a:spcAft>
              <a:buClr>
                <a:schemeClr val="dk1"/>
              </a:buClr>
              <a:buSzPct val="106666"/>
              <a:buNone/>
            </a:pPr>
            <a:r>
              <a:rPr b="1" lang="en-US" sz="1500">
                <a:latin typeface="Consolas"/>
                <a:ea typeface="Consolas"/>
                <a:cs typeface="Consolas"/>
                <a:sym typeface="Consolas"/>
              </a:rPr>
              <a:t>user@bash: </a:t>
            </a:r>
            <a:r>
              <a:rPr lang="en-US" sz="1500">
                <a:latin typeface="Consolas"/>
                <a:ea typeface="Consolas"/>
                <a:cs typeface="Consolas"/>
                <a:sym typeface="Consolas"/>
              </a:rPr>
              <a:t>./introduction.sh</a:t>
            </a:r>
            <a:endParaRPr sz="2300"/>
          </a:p>
          <a:p>
            <a:pPr indent="0" lvl="0" marL="457200" rtl="0" algn="l">
              <a:lnSpc>
                <a:spcPct val="90000"/>
              </a:lnSpc>
              <a:spcBef>
                <a:spcPts val="1000"/>
              </a:spcBef>
              <a:spcAft>
                <a:spcPts val="0"/>
              </a:spcAft>
              <a:buClr>
                <a:schemeClr val="dk1"/>
              </a:buClr>
              <a:buSzPct val="106666"/>
              <a:buNone/>
            </a:pPr>
            <a:r>
              <a:rPr lang="en-US" sz="1500">
                <a:latin typeface="Consolas"/>
                <a:ea typeface="Consolas"/>
                <a:cs typeface="Consolas"/>
                <a:sym typeface="Consolas"/>
              </a:rPr>
              <a:t>Hello, who am I talking to?</a:t>
            </a:r>
            <a:endParaRPr sz="2300"/>
          </a:p>
          <a:p>
            <a:pPr indent="0" lvl="0" marL="457200" rtl="0" algn="l">
              <a:lnSpc>
                <a:spcPct val="90000"/>
              </a:lnSpc>
              <a:spcBef>
                <a:spcPts val="1000"/>
              </a:spcBef>
              <a:spcAft>
                <a:spcPts val="0"/>
              </a:spcAft>
              <a:buClr>
                <a:schemeClr val="dk1"/>
              </a:buClr>
              <a:buSzPct val="106666"/>
              <a:buNone/>
            </a:pPr>
            <a:r>
              <a:rPr i="1" lang="en-US" sz="1500">
                <a:latin typeface="Consolas"/>
                <a:ea typeface="Consolas"/>
                <a:cs typeface="Consolas"/>
                <a:sym typeface="Consolas"/>
              </a:rPr>
              <a:t>Vida</a:t>
            </a:r>
            <a:endParaRPr sz="1500">
              <a:latin typeface="Consolas"/>
              <a:ea typeface="Consolas"/>
              <a:cs typeface="Consolas"/>
              <a:sym typeface="Consolas"/>
            </a:endParaRPr>
          </a:p>
          <a:p>
            <a:pPr indent="0" lvl="0" marL="457200" rtl="0" algn="l">
              <a:lnSpc>
                <a:spcPct val="90000"/>
              </a:lnSpc>
              <a:spcBef>
                <a:spcPts val="1000"/>
              </a:spcBef>
              <a:spcAft>
                <a:spcPts val="1600"/>
              </a:spcAft>
              <a:buClr>
                <a:schemeClr val="dk1"/>
              </a:buClr>
              <a:buSzPct val="106666"/>
              <a:buNone/>
            </a:pPr>
            <a:r>
              <a:rPr lang="en-US" sz="1500">
                <a:latin typeface="Consolas"/>
                <a:ea typeface="Consolas"/>
                <a:cs typeface="Consolas"/>
                <a:sym typeface="Consolas"/>
              </a:rPr>
              <a:t>It's nice to meet you Vida</a:t>
            </a:r>
            <a:br>
              <a:rPr lang="en-US" sz="1500">
                <a:latin typeface="Consolas"/>
                <a:ea typeface="Consolas"/>
                <a:cs typeface="Consolas"/>
                <a:sym typeface="Consolas"/>
              </a:rPr>
            </a:br>
            <a:r>
              <a:rPr b="1" lang="en-US" sz="1500">
                <a:latin typeface="Consolas"/>
                <a:ea typeface="Consolas"/>
                <a:cs typeface="Consolas"/>
                <a:sym typeface="Consolas"/>
              </a:rPr>
              <a:t>user@bash:</a:t>
            </a:r>
            <a:endParaRPr b="1" sz="1500">
              <a:latin typeface="Consolas"/>
              <a:ea typeface="Consolas"/>
              <a:cs typeface="Consolas"/>
              <a:sym typeface="Consolas"/>
            </a:endParaRPr>
          </a:p>
        </p:txBody>
      </p:sp>
      <p:sp>
        <p:nvSpPr>
          <p:cNvPr id="292" name="Google Shape;292;p12"/>
          <p:cNvSpPr txBox="1"/>
          <p:nvPr>
            <p:ph idx="4294967295" type="body"/>
          </p:nvPr>
        </p:nvSpPr>
        <p:spPr>
          <a:xfrm>
            <a:off x="5560291" y="1825625"/>
            <a:ext cx="5818909"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Use a command called </a:t>
            </a:r>
            <a:r>
              <a:rPr b="1" lang="en-US" sz="2000">
                <a:latin typeface="Consolas"/>
                <a:ea typeface="Consolas"/>
                <a:cs typeface="Consolas"/>
                <a:sym typeface="Consolas"/>
              </a:rPr>
              <a:t>read</a:t>
            </a:r>
            <a:r>
              <a:rPr lang="en-US" sz="2000"/>
              <a:t>, to ask the user for an input. It takes the input and saves it into a variable.</a:t>
            </a:r>
            <a:endParaRPr sz="2000"/>
          </a:p>
          <a:p>
            <a:pPr indent="0" lvl="0" marL="0" rtl="0" algn="ctr">
              <a:lnSpc>
                <a:spcPct val="90000"/>
              </a:lnSpc>
              <a:spcBef>
                <a:spcPts val="1000"/>
              </a:spcBef>
              <a:spcAft>
                <a:spcPts val="0"/>
              </a:spcAft>
              <a:buClr>
                <a:schemeClr val="accent5"/>
              </a:buClr>
              <a:buSzPts val="2000"/>
              <a:buNone/>
            </a:pPr>
            <a:r>
              <a:rPr lang="en-US" sz="2000">
                <a:solidFill>
                  <a:schemeClr val="accent5"/>
                </a:solidFill>
                <a:latin typeface="Consolas"/>
                <a:ea typeface="Consolas"/>
                <a:cs typeface="Consolas"/>
                <a:sym typeface="Consolas"/>
              </a:rPr>
              <a:t>read var1</a:t>
            </a:r>
            <a:endParaRPr sz="2000">
              <a:solidFill>
                <a:schemeClr val="accent5"/>
              </a:solidFill>
              <a:latin typeface="Consolas"/>
              <a:ea typeface="Consolas"/>
              <a:cs typeface="Consolas"/>
              <a:sym typeface="Consolas"/>
            </a:endParaRPr>
          </a:p>
          <a:p>
            <a:pPr indent="-228600" lvl="0" marL="228600" rtl="0" algn="l">
              <a:lnSpc>
                <a:spcPct val="90000"/>
              </a:lnSpc>
              <a:spcBef>
                <a:spcPts val="1000"/>
              </a:spcBef>
              <a:spcAft>
                <a:spcPts val="0"/>
              </a:spcAft>
              <a:buClr>
                <a:schemeClr val="dk1"/>
              </a:buClr>
              <a:buSzPts val="2000"/>
              <a:buChar char="●"/>
            </a:pPr>
            <a:r>
              <a:rPr b="1" lang="en-US" sz="2000"/>
              <a:t>Line 4</a:t>
            </a:r>
            <a:r>
              <a:rPr lang="en-US" sz="2000"/>
              <a:t> - Print a message asking the user for input.</a:t>
            </a:r>
            <a:endParaRPr/>
          </a:p>
          <a:p>
            <a:pPr indent="-228600" lvl="0" marL="228600" rtl="0" algn="l">
              <a:lnSpc>
                <a:spcPct val="90000"/>
              </a:lnSpc>
              <a:spcBef>
                <a:spcPts val="1000"/>
              </a:spcBef>
              <a:spcAft>
                <a:spcPts val="0"/>
              </a:spcAft>
              <a:buClr>
                <a:schemeClr val="dk1"/>
              </a:buClr>
              <a:buSzPts val="2000"/>
              <a:buChar char="●"/>
            </a:pPr>
            <a:r>
              <a:rPr b="1" lang="en-US" sz="2000"/>
              <a:t>Line 6</a:t>
            </a:r>
            <a:r>
              <a:rPr lang="en-US" sz="2000"/>
              <a:t> - Run the command </a:t>
            </a:r>
            <a:r>
              <a:rPr b="1" lang="en-US" sz="2000">
                <a:latin typeface="Consolas"/>
                <a:ea typeface="Consolas"/>
                <a:cs typeface="Consolas"/>
                <a:sym typeface="Consolas"/>
              </a:rPr>
              <a:t>read</a:t>
            </a:r>
            <a:r>
              <a:rPr lang="en-US" sz="2000"/>
              <a:t> and save the users response into the variable </a:t>
            </a:r>
            <a:r>
              <a:rPr b="1" lang="en-US" sz="2000">
                <a:latin typeface="Consolas"/>
                <a:ea typeface="Consolas"/>
                <a:cs typeface="Consolas"/>
                <a:sym typeface="Consolas"/>
              </a:rPr>
              <a:t>varname</a:t>
            </a:r>
            <a:r>
              <a:rPr b="1" lang="en-US" sz="2000"/>
              <a:t>.</a:t>
            </a:r>
            <a:endParaRPr sz="2000"/>
          </a:p>
          <a:p>
            <a:pPr indent="-228600" lvl="0" marL="228600" rtl="0" algn="l">
              <a:lnSpc>
                <a:spcPct val="90000"/>
              </a:lnSpc>
              <a:spcBef>
                <a:spcPts val="1000"/>
              </a:spcBef>
              <a:spcAft>
                <a:spcPts val="1600"/>
              </a:spcAft>
              <a:buClr>
                <a:schemeClr val="dk1"/>
              </a:buClr>
              <a:buSzPts val="2000"/>
              <a:buChar char="●"/>
            </a:pPr>
            <a:r>
              <a:rPr b="1" lang="en-US" sz="2000"/>
              <a:t>Line 8</a:t>
            </a:r>
            <a:r>
              <a:rPr lang="en-US" sz="2000"/>
              <a:t> - </a:t>
            </a:r>
            <a:r>
              <a:rPr b="1" lang="en-US" sz="2000">
                <a:latin typeface="Consolas"/>
                <a:ea typeface="Consolas"/>
                <a:cs typeface="Consolas"/>
                <a:sym typeface="Consolas"/>
              </a:rPr>
              <a:t>echo</a:t>
            </a:r>
            <a:r>
              <a:rPr lang="en-US" sz="2000"/>
              <a:t> another message to verify the read command worked. </a:t>
            </a:r>
            <a:endParaRPr>
              <a:solidFill>
                <a:schemeClr val="accent5"/>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3"/>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User input (2)</a:t>
            </a:r>
            <a:endParaRPr>
              <a:solidFill>
                <a:schemeClr val="accent5"/>
              </a:solidFill>
            </a:endParaRPr>
          </a:p>
        </p:txBody>
      </p:sp>
      <p:sp>
        <p:nvSpPr>
          <p:cNvPr id="298" name="Google Shape;298;p13"/>
          <p:cNvSpPr/>
          <p:nvPr/>
        </p:nvSpPr>
        <p:spPr>
          <a:xfrm>
            <a:off x="840509" y="4627419"/>
            <a:ext cx="4405746" cy="1681017"/>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3"/>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Ask the user for login details</a:t>
            </a:r>
            <a:endParaRPr sz="1600">
              <a:solidFill>
                <a:srgbClr val="00B050"/>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3. </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4. read -p 'Username: ' uservar</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5. read -sp 'Password: ' passvar</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6. echo</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7. echo Thank you $uservar we now have  </a:t>
            </a:r>
            <a:br>
              <a:rPr lang="en-US" sz="1600">
                <a:latin typeface="Consolas"/>
                <a:ea typeface="Consolas"/>
                <a:cs typeface="Consolas"/>
                <a:sym typeface="Consolas"/>
              </a:rPr>
            </a:br>
            <a:r>
              <a:rPr lang="en-US" sz="1600">
                <a:latin typeface="Consolas"/>
                <a:ea typeface="Consolas"/>
                <a:cs typeface="Consolas"/>
                <a:sym typeface="Consolas"/>
              </a:rPr>
              <a:t>   your login details</a:t>
            </a:r>
            <a:endParaRPr/>
          </a:p>
          <a:p>
            <a:pPr indent="0" lvl="0" marL="0" rtl="0" algn="l">
              <a:lnSpc>
                <a:spcPct val="90000"/>
              </a:lnSpc>
              <a:spcBef>
                <a:spcPts val="1000"/>
              </a:spcBef>
              <a:spcAft>
                <a:spcPts val="0"/>
              </a:spcAft>
              <a:buClr>
                <a:schemeClr val="dk1"/>
              </a:buClr>
              <a:buSzPts val="600"/>
              <a:buNone/>
            </a:pPr>
            <a:r>
              <a:t/>
            </a:r>
            <a:endParaRPr sz="6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1400"/>
              <a:buNone/>
            </a:pPr>
            <a:r>
              <a:t/>
            </a:r>
            <a:endParaRPr sz="14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1400"/>
              <a:buNone/>
            </a:pPr>
            <a:r>
              <a:t/>
            </a:r>
            <a:endParaRPr sz="1400">
              <a:latin typeface="Consolas"/>
              <a:ea typeface="Consolas"/>
              <a:cs typeface="Consolas"/>
              <a:sym typeface="Consolas"/>
            </a:endParaRPr>
          </a:p>
          <a:p>
            <a:pPr indent="0" lvl="0" marL="457200" rtl="0" algn="l">
              <a:lnSpc>
                <a:spcPct val="90000"/>
              </a:lnSpc>
              <a:spcBef>
                <a:spcPts val="600"/>
              </a:spcBef>
              <a:spcAft>
                <a:spcPts val="0"/>
              </a:spcAft>
              <a:buClr>
                <a:schemeClr val="dk1"/>
              </a:buClr>
              <a:buSzPts val="1600"/>
              <a:buNone/>
            </a:pPr>
            <a:r>
              <a:rPr b="1" lang="en-US" sz="1300">
                <a:latin typeface="Consolas"/>
                <a:ea typeface="Consolas"/>
                <a:cs typeface="Consolas"/>
                <a:sym typeface="Consolas"/>
              </a:rPr>
              <a:t>user@bash: </a:t>
            </a:r>
            <a:r>
              <a:rPr lang="en-US" sz="1300">
                <a:latin typeface="Consolas"/>
                <a:ea typeface="Consolas"/>
                <a:cs typeface="Consolas"/>
                <a:sym typeface="Consolas"/>
              </a:rPr>
              <a:t>./login.sh</a:t>
            </a:r>
            <a:endParaRPr sz="2100"/>
          </a:p>
          <a:p>
            <a:pPr indent="0" lvl="0" marL="457200" rtl="0" algn="l">
              <a:lnSpc>
                <a:spcPct val="90000"/>
              </a:lnSpc>
              <a:spcBef>
                <a:spcPts val="600"/>
              </a:spcBef>
              <a:spcAft>
                <a:spcPts val="0"/>
              </a:spcAft>
              <a:buClr>
                <a:schemeClr val="dk1"/>
              </a:buClr>
              <a:buSzPts val="1600"/>
              <a:buNone/>
            </a:pPr>
            <a:r>
              <a:rPr lang="en-US" sz="1300">
                <a:latin typeface="Consolas"/>
                <a:ea typeface="Consolas"/>
                <a:cs typeface="Consolas"/>
                <a:sym typeface="Consolas"/>
              </a:rPr>
              <a:t>Username: vida</a:t>
            </a:r>
            <a:endParaRPr sz="1300">
              <a:latin typeface="Consolas"/>
              <a:ea typeface="Consolas"/>
              <a:cs typeface="Consolas"/>
              <a:sym typeface="Consolas"/>
            </a:endParaRPr>
          </a:p>
          <a:p>
            <a:pPr indent="0" lvl="0" marL="457200" rtl="0" algn="l">
              <a:lnSpc>
                <a:spcPct val="90000"/>
              </a:lnSpc>
              <a:spcBef>
                <a:spcPts val="600"/>
              </a:spcBef>
              <a:spcAft>
                <a:spcPts val="0"/>
              </a:spcAft>
              <a:buClr>
                <a:schemeClr val="dk1"/>
              </a:buClr>
              <a:buSzPts val="1600"/>
              <a:buNone/>
            </a:pPr>
            <a:r>
              <a:rPr lang="en-US" sz="1300">
                <a:latin typeface="Consolas"/>
                <a:ea typeface="Consolas"/>
                <a:cs typeface="Consolas"/>
                <a:sym typeface="Consolas"/>
              </a:rPr>
              <a:t>Password:</a:t>
            </a:r>
            <a:endParaRPr sz="2100"/>
          </a:p>
          <a:p>
            <a:pPr indent="0" lvl="0" marL="457200" rtl="0" algn="l">
              <a:lnSpc>
                <a:spcPct val="90000"/>
              </a:lnSpc>
              <a:spcBef>
                <a:spcPts val="600"/>
              </a:spcBef>
              <a:spcAft>
                <a:spcPts val="1600"/>
              </a:spcAft>
              <a:buClr>
                <a:schemeClr val="dk1"/>
              </a:buClr>
              <a:buSzPts val="1600"/>
              <a:buNone/>
            </a:pPr>
            <a:r>
              <a:rPr lang="en-US" sz="1300">
                <a:latin typeface="Consolas"/>
                <a:ea typeface="Consolas"/>
                <a:cs typeface="Consolas"/>
                <a:sym typeface="Consolas"/>
              </a:rPr>
              <a:t>Thank you vida we now have your login details</a:t>
            </a:r>
            <a:br>
              <a:rPr lang="en-US" sz="1300">
                <a:latin typeface="Consolas"/>
                <a:ea typeface="Consolas"/>
                <a:cs typeface="Consolas"/>
                <a:sym typeface="Consolas"/>
              </a:rPr>
            </a:br>
            <a:r>
              <a:rPr b="1" lang="en-US" sz="1300">
                <a:latin typeface="Consolas"/>
                <a:ea typeface="Consolas"/>
                <a:cs typeface="Consolas"/>
                <a:sym typeface="Consolas"/>
              </a:rPr>
              <a:t>user@bash:</a:t>
            </a:r>
            <a:endParaRPr b="1" sz="1300">
              <a:latin typeface="Consolas"/>
              <a:ea typeface="Consolas"/>
              <a:cs typeface="Consolas"/>
              <a:sym typeface="Consolas"/>
            </a:endParaRPr>
          </a:p>
        </p:txBody>
      </p:sp>
      <p:sp>
        <p:nvSpPr>
          <p:cNvPr id="300" name="Google Shape;300;p13"/>
          <p:cNvSpPr txBox="1"/>
          <p:nvPr>
            <p:ph idx="4294967295" type="body"/>
          </p:nvPr>
        </p:nvSpPr>
        <p:spPr>
          <a:xfrm>
            <a:off x="5560291" y="1825625"/>
            <a:ext cx="5818909"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To alter the behaviour of </a:t>
            </a:r>
            <a:r>
              <a:rPr b="1" lang="en-US" sz="2000">
                <a:solidFill>
                  <a:schemeClr val="accent5"/>
                </a:solidFill>
                <a:latin typeface="Consolas"/>
                <a:ea typeface="Consolas"/>
                <a:cs typeface="Consolas"/>
                <a:sym typeface="Consolas"/>
              </a:rPr>
              <a:t>read</a:t>
            </a:r>
            <a:r>
              <a:rPr lang="en-US" sz="2000"/>
              <a:t> there are a variety of command line options. Two commonly used options are:</a:t>
            </a:r>
            <a:endParaRPr/>
          </a:p>
          <a:p>
            <a:pPr indent="0" lvl="0" marL="0" rtl="0" algn="l">
              <a:lnSpc>
                <a:spcPct val="90000"/>
              </a:lnSpc>
              <a:spcBef>
                <a:spcPts val="1000"/>
              </a:spcBef>
              <a:spcAft>
                <a:spcPts val="0"/>
              </a:spcAft>
              <a:buClr>
                <a:schemeClr val="accent5"/>
              </a:buClr>
              <a:buSzPts val="2000"/>
              <a:buNone/>
            </a:pPr>
            <a:r>
              <a:rPr b="1" lang="en-US" sz="2000">
                <a:solidFill>
                  <a:schemeClr val="accent5"/>
                </a:solidFill>
                <a:latin typeface="Consolas"/>
                <a:ea typeface="Consolas"/>
                <a:cs typeface="Consolas"/>
                <a:sym typeface="Consolas"/>
              </a:rPr>
              <a:t>-p</a:t>
            </a:r>
            <a:r>
              <a:rPr lang="en-US" sz="2000"/>
              <a:t> to specify a prompt and </a:t>
            </a:r>
            <a:endParaRPr sz="2000"/>
          </a:p>
          <a:p>
            <a:pPr indent="0" lvl="0" marL="0" rtl="0" algn="l">
              <a:lnSpc>
                <a:spcPct val="90000"/>
              </a:lnSpc>
              <a:spcBef>
                <a:spcPts val="1000"/>
              </a:spcBef>
              <a:spcAft>
                <a:spcPts val="0"/>
              </a:spcAft>
              <a:buClr>
                <a:schemeClr val="accent5"/>
              </a:buClr>
              <a:buSzPts val="2000"/>
              <a:buNone/>
            </a:pPr>
            <a:r>
              <a:rPr b="1" lang="en-US" sz="2000">
                <a:solidFill>
                  <a:schemeClr val="accent5"/>
                </a:solidFill>
                <a:latin typeface="Consolas"/>
                <a:ea typeface="Consolas"/>
                <a:cs typeface="Consolas"/>
                <a:sym typeface="Consolas"/>
              </a:rPr>
              <a:t>-s</a:t>
            </a:r>
            <a:r>
              <a:rPr lang="en-US" sz="2000"/>
              <a:t> makes the input silent. </a:t>
            </a:r>
            <a:endParaRPr sz="2000"/>
          </a:p>
          <a:p>
            <a:pPr indent="0" lvl="0" marL="0" rtl="0" algn="l">
              <a:lnSpc>
                <a:spcPct val="90000"/>
              </a:lnSpc>
              <a:spcBef>
                <a:spcPts val="1000"/>
              </a:spcBef>
              <a:spcAft>
                <a:spcPts val="1600"/>
              </a:spcAft>
              <a:buClr>
                <a:schemeClr val="dk1"/>
              </a:buClr>
              <a:buSzPts val="2000"/>
              <a:buNone/>
            </a:pPr>
            <a:r>
              <a:rPr lang="en-US" sz="2000"/>
              <a:t>This can make it easy to ask for a username and password combination (see example).</a:t>
            </a:r>
            <a:endParaRPr sz="2000">
              <a:solidFill>
                <a:schemeClr val="accent5"/>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4"/>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User input (3)</a:t>
            </a:r>
            <a:endParaRPr>
              <a:solidFill>
                <a:schemeClr val="accent5"/>
              </a:solidFill>
            </a:endParaRPr>
          </a:p>
        </p:txBody>
      </p:sp>
      <p:sp>
        <p:nvSpPr>
          <p:cNvPr id="306" name="Google Shape;306;p14"/>
          <p:cNvSpPr/>
          <p:nvPr/>
        </p:nvSpPr>
        <p:spPr>
          <a:xfrm>
            <a:off x="840509" y="4636655"/>
            <a:ext cx="4405746" cy="1856508"/>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4"/>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2.</a:t>
            </a:r>
            <a:r>
              <a:rPr i="1" lang="en-US" sz="1600">
                <a:latin typeface="Consolas"/>
                <a:ea typeface="Consolas"/>
                <a:cs typeface="Consolas"/>
                <a:sym typeface="Consolas"/>
              </a:rPr>
              <a:t> </a:t>
            </a:r>
            <a:r>
              <a:rPr i="1" lang="en-US" sz="1600">
                <a:solidFill>
                  <a:srgbClr val="00B050"/>
                </a:solidFill>
                <a:latin typeface="Consolas"/>
                <a:ea typeface="Consolas"/>
                <a:cs typeface="Consolas"/>
                <a:sym typeface="Consolas"/>
              </a:rPr>
              <a:t># Demonstrate how read works</a:t>
            </a:r>
            <a:endParaRPr sz="1600">
              <a:solidFill>
                <a:srgbClr val="00B050"/>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4. echo What cars do you like?</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5. read car1 car2 car3</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6. </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7. echo Your first car was: $car1</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8. echo Your second car was: $car2</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9. echo Your third car was: $car3</a:t>
            </a:r>
            <a:endParaRPr/>
          </a:p>
          <a:p>
            <a:pPr indent="0" lvl="0" marL="0" rtl="0" algn="l">
              <a:lnSpc>
                <a:spcPct val="90000"/>
              </a:lnSpc>
              <a:spcBef>
                <a:spcPts val="1000"/>
              </a:spcBef>
              <a:spcAft>
                <a:spcPts val="0"/>
              </a:spcAft>
              <a:buClr>
                <a:schemeClr val="dk1"/>
              </a:buClr>
              <a:buSzPts val="600"/>
              <a:buNone/>
            </a:pPr>
            <a:r>
              <a:t/>
            </a:r>
            <a:endParaRPr sz="6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600"/>
              <a:buNone/>
            </a:pPr>
            <a:r>
              <a:t/>
            </a:r>
            <a:endParaRPr sz="600">
              <a:latin typeface="Consolas"/>
              <a:ea typeface="Consolas"/>
              <a:cs typeface="Consolas"/>
              <a:sym typeface="Consolas"/>
            </a:endParaRPr>
          </a:p>
          <a:p>
            <a:pPr indent="0" lvl="0" marL="457200" rtl="0" algn="l">
              <a:lnSpc>
                <a:spcPct val="90000"/>
              </a:lnSpc>
              <a:spcBef>
                <a:spcPts val="300"/>
              </a:spcBef>
              <a:spcAft>
                <a:spcPts val="0"/>
              </a:spcAft>
              <a:buClr>
                <a:schemeClr val="dk1"/>
              </a:buClr>
              <a:buSzPts val="1600"/>
              <a:buNone/>
            </a:pPr>
            <a:r>
              <a:rPr b="1" lang="en-US" sz="1600">
                <a:latin typeface="Consolas"/>
                <a:ea typeface="Consolas"/>
                <a:cs typeface="Consolas"/>
                <a:sym typeface="Consolas"/>
              </a:rPr>
              <a:t>user@bash: </a:t>
            </a:r>
            <a:r>
              <a:rPr lang="en-US" sz="1600">
                <a:latin typeface="Consolas"/>
                <a:ea typeface="Consolas"/>
                <a:cs typeface="Consolas"/>
                <a:sym typeface="Consolas"/>
              </a:rPr>
              <a:t>./cars.sh</a:t>
            </a:r>
            <a:endParaRPr/>
          </a:p>
          <a:p>
            <a:pPr indent="0" lvl="0" marL="45720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What cars do you like?</a:t>
            </a:r>
            <a:endParaRPr/>
          </a:p>
          <a:p>
            <a:pPr indent="0" lvl="0" marL="45720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Jaguar Maserati Bentley Lotus</a:t>
            </a:r>
            <a:endParaRPr/>
          </a:p>
          <a:p>
            <a:pPr indent="0" lvl="0" marL="45720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Your first car was: Jaguar</a:t>
            </a:r>
            <a:endParaRPr/>
          </a:p>
          <a:p>
            <a:pPr indent="0" lvl="0" marL="45720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Your second car was: Maserati</a:t>
            </a:r>
            <a:endParaRPr/>
          </a:p>
          <a:p>
            <a:pPr indent="0" lvl="0" marL="45720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Your third car was: Bentley Lotus</a:t>
            </a:r>
            <a:br>
              <a:rPr lang="en-US" sz="1600">
                <a:latin typeface="Consolas"/>
                <a:ea typeface="Consolas"/>
                <a:cs typeface="Consolas"/>
                <a:sym typeface="Consolas"/>
              </a:rPr>
            </a:br>
            <a:r>
              <a:rPr b="1" lang="en-US" sz="1600">
                <a:latin typeface="Consolas"/>
                <a:ea typeface="Consolas"/>
                <a:cs typeface="Consolas"/>
                <a:sym typeface="Consolas"/>
              </a:rPr>
              <a:t>user@bash:</a:t>
            </a:r>
            <a:endParaRPr b="1" sz="1600">
              <a:latin typeface="Consolas"/>
              <a:ea typeface="Consolas"/>
              <a:cs typeface="Consolas"/>
              <a:sym typeface="Consolas"/>
            </a:endParaRPr>
          </a:p>
        </p:txBody>
      </p:sp>
      <p:sp>
        <p:nvSpPr>
          <p:cNvPr id="308" name="Google Shape;308;p14"/>
          <p:cNvSpPr txBox="1"/>
          <p:nvPr>
            <p:ph idx="4294967295"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We can supply several variable names to </a:t>
            </a:r>
            <a:r>
              <a:rPr b="1" lang="en-US" sz="2000">
                <a:solidFill>
                  <a:schemeClr val="accent5"/>
                </a:solidFill>
                <a:latin typeface="Consolas"/>
                <a:ea typeface="Consolas"/>
                <a:cs typeface="Consolas"/>
                <a:sym typeface="Consolas"/>
              </a:rPr>
              <a:t>read</a:t>
            </a:r>
            <a:r>
              <a:rPr lang="en-US" sz="2000"/>
              <a:t>. It will take the input and split it on whitespaces. </a:t>
            </a:r>
            <a:endParaRPr sz="2000"/>
          </a:p>
          <a:p>
            <a:pPr indent="-228600" lvl="0" marL="228600" rtl="0" algn="l">
              <a:lnSpc>
                <a:spcPct val="90000"/>
              </a:lnSpc>
              <a:spcBef>
                <a:spcPts val="1000"/>
              </a:spcBef>
              <a:spcAft>
                <a:spcPts val="0"/>
              </a:spcAft>
              <a:buClr>
                <a:schemeClr val="dk1"/>
              </a:buClr>
              <a:buSzPts val="2000"/>
              <a:buChar char="●"/>
            </a:pPr>
            <a:r>
              <a:rPr lang="en-US" sz="2000"/>
              <a:t>The first item will be assigned to the first variable name, the second item to the second variable name and so on. </a:t>
            </a:r>
            <a:endParaRPr sz="2000"/>
          </a:p>
          <a:p>
            <a:pPr indent="-228600" lvl="0" marL="228600" rtl="0" algn="l">
              <a:lnSpc>
                <a:spcPct val="90000"/>
              </a:lnSpc>
              <a:spcBef>
                <a:spcPts val="1000"/>
              </a:spcBef>
              <a:spcAft>
                <a:spcPts val="0"/>
              </a:spcAft>
              <a:buClr>
                <a:schemeClr val="dk1"/>
              </a:buClr>
              <a:buSzPts val="2000"/>
              <a:buChar char="●"/>
            </a:pPr>
            <a:r>
              <a:rPr lang="en-US" sz="2000"/>
              <a:t>If there are </a:t>
            </a:r>
            <a:r>
              <a:rPr b="1" lang="en-US" sz="2000"/>
              <a:t>more items than</a:t>
            </a:r>
            <a:r>
              <a:rPr lang="en-US" sz="2000"/>
              <a:t> variable </a:t>
            </a:r>
            <a:r>
              <a:rPr b="1" lang="en-US" sz="2000"/>
              <a:t>names</a:t>
            </a:r>
            <a:r>
              <a:rPr lang="en-US" sz="2000"/>
              <a:t>, the remaining items will </a:t>
            </a:r>
            <a:r>
              <a:rPr b="1" lang="en-US" sz="2000"/>
              <a:t>all</a:t>
            </a:r>
            <a:r>
              <a:rPr lang="en-US" sz="2000"/>
              <a:t> be added to the </a:t>
            </a:r>
            <a:r>
              <a:rPr b="1" lang="en-US" sz="2000"/>
              <a:t>last variable</a:t>
            </a:r>
            <a:r>
              <a:rPr lang="en-US" sz="2000"/>
              <a:t> name. </a:t>
            </a:r>
            <a:endParaRPr sz="2000"/>
          </a:p>
          <a:p>
            <a:pPr indent="-228600" lvl="0" marL="228600" rtl="0" algn="l">
              <a:lnSpc>
                <a:spcPct val="90000"/>
              </a:lnSpc>
              <a:spcBef>
                <a:spcPts val="1000"/>
              </a:spcBef>
              <a:spcAft>
                <a:spcPts val="1600"/>
              </a:spcAft>
              <a:buClr>
                <a:schemeClr val="dk1"/>
              </a:buClr>
              <a:buSzPts val="2000"/>
              <a:buChar char="●"/>
            </a:pPr>
            <a:r>
              <a:rPr lang="en-US" sz="2000"/>
              <a:t>If there are </a:t>
            </a:r>
            <a:r>
              <a:rPr b="1" lang="en-US" sz="2000"/>
              <a:t>less</a:t>
            </a:r>
            <a:r>
              <a:rPr lang="en-US" sz="2000"/>
              <a:t> items than variable names, the remaining variable names will be set to </a:t>
            </a:r>
            <a:r>
              <a:rPr b="1" lang="en-US" sz="2000"/>
              <a:t>blank or null</a:t>
            </a:r>
            <a:r>
              <a:rPr lang="en-US" sz="2000"/>
              <a:t>.</a:t>
            </a:r>
            <a:endParaRPr sz="2000">
              <a:solidFill>
                <a:schemeClr val="accent5"/>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7a1667bcc8_0_138"/>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User input </a:t>
            </a:r>
            <a:r>
              <a:rPr lang="en-US">
                <a:solidFill>
                  <a:schemeClr val="accent5"/>
                </a:solidFill>
              </a:rPr>
              <a:t>(4)</a:t>
            </a:r>
            <a:endParaRPr>
              <a:solidFill>
                <a:schemeClr val="accent5"/>
              </a:solidFill>
            </a:endParaRPr>
          </a:p>
        </p:txBody>
      </p:sp>
      <p:sp>
        <p:nvSpPr>
          <p:cNvPr id="314" name="Google Shape;314;g17a1667bcc8_0_138"/>
          <p:cNvSpPr txBox="1"/>
          <p:nvPr>
            <p:ph idx="4294967295" type="body"/>
          </p:nvPr>
        </p:nvSpPr>
        <p:spPr>
          <a:xfrm>
            <a:off x="717757" y="1825625"/>
            <a:ext cx="10661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100"/>
              <a:t>Exercise:</a:t>
            </a:r>
            <a:endParaRPr sz="2100">
              <a:solidFill>
                <a:schemeClr val="accent5"/>
              </a:solidFill>
            </a:endParaRPr>
          </a:p>
          <a:p>
            <a:pPr indent="0" lvl="0" marL="228600" rtl="0" algn="l">
              <a:spcBef>
                <a:spcPts val="1600"/>
              </a:spcBef>
              <a:spcAft>
                <a:spcPts val="0"/>
              </a:spcAft>
              <a:buNone/>
            </a:pPr>
            <a:r>
              <a:rPr lang="en-US" sz="2100"/>
              <a:t>Perform number calculation in bash script and store result to a third variable, let’s say a, b, c=a+b?</a:t>
            </a:r>
            <a:endParaRPr sz="2100"/>
          </a:p>
          <a:p>
            <a:pPr indent="0" lvl="0" marL="228600" rtl="0" algn="l">
              <a:spcBef>
                <a:spcPts val="0"/>
              </a:spcBef>
              <a:spcAft>
                <a:spcPts val="0"/>
              </a:spcAft>
              <a:buNone/>
            </a:pPr>
            <a:r>
              <a:t/>
            </a:r>
            <a:endParaRPr sz="2100"/>
          </a:p>
          <a:p>
            <a:pPr indent="-323850" lvl="0" marL="457200" rtl="0" algn="l">
              <a:spcBef>
                <a:spcPts val="0"/>
              </a:spcBef>
              <a:spcAft>
                <a:spcPts val="0"/>
              </a:spcAft>
              <a:buSzPts val="1500"/>
              <a:buAutoNum type="arabicPeriod"/>
            </a:pPr>
            <a:r>
              <a:rPr lang="en-US" sz="2100"/>
              <a:t>Put the values of the numbers as arguments to a script. </a:t>
            </a:r>
            <a:endParaRPr sz="2100"/>
          </a:p>
          <a:p>
            <a:pPr indent="0" lvl="0" marL="228600" rtl="0" algn="l">
              <a:spcBef>
                <a:spcPts val="0"/>
              </a:spcBef>
              <a:spcAft>
                <a:spcPts val="0"/>
              </a:spcAft>
              <a:buNone/>
            </a:pPr>
            <a:r>
              <a:t/>
            </a:r>
            <a:endParaRPr sz="2100"/>
          </a:p>
          <a:p>
            <a:pPr indent="-323850" lvl="0" marL="457200" rtl="0" algn="l">
              <a:spcBef>
                <a:spcPts val="0"/>
              </a:spcBef>
              <a:spcAft>
                <a:spcPts val="0"/>
              </a:spcAft>
              <a:buSzPts val="1500"/>
              <a:buAutoNum type="arabicPeriod"/>
            </a:pPr>
            <a:r>
              <a:rPr lang="en-US" sz="2100"/>
              <a:t>Ask the user to put them in using read command.</a:t>
            </a:r>
            <a:endParaRPr sz="2100">
              <a:solidFill>
                <a:schemeClr val="accent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7a1667bcc8_0_877"/>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p>
            <a:pPr indent="0" lvl="0" marL="0" marR="0" rtl="0" algn="l">
              <a:lnSpc>
                <a:spcPct val="90000"/>
              </a:lnSpc>
              <a:spcBef>
                <a:spcPts val="0"/>
              </a:spcBef>
              <a:spcAft>
                <a:spcPts val="0"/>
              </a:spcAft>
              <a:buClr>
                <a:schemeClr val="accent5"/>
              </a:buClr>
              <a:buSzPts val="4400"/>
              <a:buFont typeface="Calibri"/>
              <a:buNone/>
            </a:pPr>
            <a:r>
              <a:rPr lang="en-US">
                <a:solidFill>
                  <a:schemeClr val="accent5"/>
                </a:solidFill>
              </a:rPr>
              <a:t>Options for stdin / input</a:t>
            </a:r>
            <a:endParaRPr>
              <a:solidFill>
                <a:schemeClr val="accent5"/>
              </a:solidFill>
            </a:endParaRPr>
          </a:p>
        </p:txBody>
      </p:sp>
      <p:sp>
        <p:nvSpPr>
          <p:cNvPr id="320" name="Google Shape;320;g17a1667bcc8_0_877"/>
          <p:cNvSpPr txBox="1"/>
          <p:nvPr>
            <p:ph idx="1" type="body"/>
          </p:nvPr>
        </p:nvSpPr>
        <p:spPr>
          <a:xfrm>
            <a:off x="415650" y="1617725"/>
            <a:ext cx="10298400" cy="4472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2000"/>
              <a:t>Stdin:</a:t>
            </a:r>
            <a:endParaRPr sz="2000"/>
          </a:p>
          <a:p>
            <a:pPr indent="-355600" lvl="0" marL="457200" rtl="0" algn="l">
              <a:spcBef>
                <a:spcPts val="1600"/>
              </a:spcBef>
              <a:spcAft>
                <a:spcPts val="0"/>
              </a:spcAft>
              <a:buSzPts val="2000"/>
              <a:buChar char="●"/>
            </a:pPr>
            <a:r>
              <a:rPr lang="en-US" sz="2000"/>
              <a:t>as arguments</a:t>
            </a:r>
            <a:endParaRPr sz="2000"/>
          </a:p>
          <a:p>
            <a:pPr indent="-355600" lvl="0" marL="457200" rtl="0" algn="l">
              <a:spcBef>
                <a:spcPts val="0"/>
              </a:spcBef>
              <a:spcAft>
                <a:spcPts val="0"/>
              </a:spcAft>
              <a:buSzPts val="2000"/>
              <a:buChar char="●"/>
            </a:pPr>
            <a:r>
              <a:rPr lang="en-US" sz="2000"/>
              <a:t>read function</a:t>
            </a:r>
            <a:endParaRPr sz="2000"/>
          </a:p>
          <a:p>
            <a:pPr indent="-355600" lvl="0" marL="457200" rtl="0" algn="l">
              <a:spcBef>
                <a:spcPts val="0"/>
              </a:spcBef>
              <a:spcAft>
                <a:spcPts val="0"/>
              </a:spcAft>
              <a:buSzPts val="2000"/>
              <a:buChar char="●"/>
            </a:pPr>
            <a:r>
              <a:rPr b="1" lang="en-US" sz="2000"/>
              <a:t>from a file </a:t>
            </a:r>
            <a:endParaRPr b="1" sz="2000"/>
          </a:p>
          <a:p>
            <a:pPr indent="0" lvl="0" marL="0" rtl="0" algn="l">
              <a:spcBef>
                <a:spcPts val="1600"/>
              </a:spcBef>
              <a:spcAft>
                <a:spcPts val="1600"/>
              </a:spcAft>
              <a:buNone/>
            </a:pPr>
            <a:r>
              <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Reading from STDIN</a:t>
            </a:r>
            <a:endParaRPr>
              <a:solidFill>
                <a:schemeClr val="accent5"/>
              </a:solidFill>
            </a:endParaRPr>
          </a:p>
        </p:txBody>
      </p:sp>
      <p:sp>
        <p:nvSpPr>
          <p:cNvPr id="326" name="Google Shape;326;p1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A basic summary of my sales report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echo Here is a summary of the sales data:</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echo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a:t>
            </a:r>
            <a:endParaRPr sz="1600">
              <a:latin typeface="Consolas"/>
              <a:ea typeface="Consolas"/>
              <a:cs typeface="Consolas"/>
              <a:sym typeface="Consolas"/>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8. cat /dev/stdin | cut -d' ' -f 2,3 | sort</a:t>
            </a:r>
            <a:endParaRPr sz="1600">
              <a:latin typeface="Consolas"/>
              <a:ea typeface="Consolas"/>
              <a:cs typeface="Consolas"/>
              <a:sym typeface="Consolas"/>
            </a:endParaRPr>
          </a:p>
        </p:txBody>
      </p:sp>
      <p:sp>
        <p:nvSpPr>
          <p:cNvPr id="327" name="Google Shape;327;p15"/>
          <p:cNvSpPr txBox="1"/>
          <p:nvPr>
            <p:ph idx="4294967295" type="body"/>
          </p:nvPr>
        </p:nvSpPr>
        <p:spPr>
          <a:xfrm>
            <a:off x="6361545" y="1127125"/>
            <a:ext cx="51447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1900"/>
              <a:t>It's common in Linux to </a:t>
            </a:r>
            <a:r>
              <a:rPr b="1" lang="en-US" sz="1900"/>
              <a:t>pipe</a:t>
            </a:r>
            <a:r>
              <a:rPr lang="en-US" sz="1900"/>
              <a:t> a series of simple, single purpose commands together to create a larger solution tailored to our exact needs. We can use this mechanism with our scripts as well. </a:t>
            </a:r>
            <a:endParaRPr sz="1900"/>
          </a:p>
          <a:p>
            <a:pPr indent="-222250" lvl="0" marL="228600" rtl="0" algn="l">
              <a:lnSpc>
                <a:spcPct val="90000"/>
              </a:lnSpc>
              <a:spcBef>
                <a:spcPts val="1000"/>
              </a:spcBef>
              <a:spcAft>
                <a:spcPts val="0"/>
              </a:spcAft>
              <a:buClr>
                <a:schemeClr val="dk1"/>
              </a:buClr>
              <a:buSzPts val="1900"/>
              <a:buChar char="●"/>
            </a:pPr>
            <a:r>
              <a:rPr lang="en-US" sz="1900"/>
              <a:t>Bash </a:t>
            </a:r>
            <a:r>
              <a:rPr lang="en-US" sz="1900"/>
              <a:t>accommodates</a:t>
            </a:r>
            <a:r>
              <a:rPr lang="en-US" sz="1900"/>
              <a:t> piping and redirection using special files. </a:t>
            </a:r>
            <a:endParaRPr sz="1900"/>
          </a:p>
          <a:p>
            <a:pPr indent="-222250" lvl="0" marL="228600" rtl="0" algn="l">
              <a:lnSpc>
                <a:spcPct val="90000"/>
              </a:lnSpc>
              <a:spcBef>
                <a:spcPts val="1000"/>
              </a:spcBef>
              <a:spcAft>
                <a:spcPts val="0"/>
              </a:spcAft>
              <a:buClr>
                <a:schemeClr val="dk1"/>
              </a:buClr>
              <a:buSzPts val="1900"/>
              <a:buChar char="●"/>
            </a:pPr>
            <a:r>
              <a:rPr lang="en-US" sz="1900"/>
              <a:t>Each process gets its own set of files (one for STDIN, STDOUT and STDERR) and they are linked when piping or redirection is invoked :</a:t>
            </a:r>
            <a:endParaRPr sz="1900"/>
          </a:p>
          <a:p>
            <a:pPr indent="-222250" lvl="1" marL="685800" rtl="0" algn="l">
              <a:lnSpc>
                <a:spcPct val="90000"/>
              </a:lnSpc>
              <a:spcBef>
                <a:spcPts val="500"/>
              </a:spcBef>
              <a:spcAft>
                <a:spcPts val="0"/>
              </a:spcAft>
              <a:buClr>
                <a:schemeClr val="dk1"/>
              </a:buClr>
              <a:buSzPts val="1500"/>
              <a:buChar char="○"/>
            </a:pPr>
            <a:r>
              <a:rPr b="1" lang="en-US" sz="1500"/>
              <a:t>STDIN</a:t>
            </a:r>
            <a:r>
              <a:rPr lang="en-US" sz="1500"/>
              <a:t> - </a:t>
            </a:r>
            <a:r>
              <a:rPr lang="en-US" sz="1500">
                <a:latin typeface="Consolas"/>
                <a:ea typeface="Consolas"/>
                <a:cs typeface="Consolas"/>
                <a:sym typeface="Consolas"/>
              </a:rPr>
              <a:t>/dev/stdin</a:t>
            </a:r>
            <a:r>
              <a:rPr lang="en-US" sz="1500"/>
              <a:t> or </a:t>
            </a:r>
            <a:r>
              <a:rPr lang="en-US" sz="1500">
                <a:latin typeface="Consolas"/>
                <a:ea typeface="Consolas"/>
                <a:cs typeface="Consolas"/>
                <a:sym typeface="Consolas"/>
              </a:rPr>
              <a:t>/proc/self/fd/0</a:t>
            </a:r>
            <a:endParaRPr sz="1800"/>
          </a:p>
          <a:p>
            <a:pPr indent="-222250" lvl="1" marL="685800" rtl="0" algn="l">
              <a:lnSpc>
                <a:spcPct val="90000"/>
              </a:lnSpc>
              <a:spcBef>
                <a:spcPts val="500"/>
              </a:spcBef>
              <a:spcAft>
                <a:spcPts val="0"/>
              </a:spcAft>
              <a:buClr>
                <a:schemeClr val="dk1"/>
              </a:buClr>
              <a:buSzPts val="1500"/>
              <a:buChar char="○"/>
            </a:pPr>
            <a:r>
              <a:rPr b="1" lang="en-US" sz="1500"/>
              <a:t>STDOUT</a:t>
            </a:r>
            <a:r>
              <a:rPr lang="en-US" sz="1500"/>
              <a:t> - </a:t>
            </a:r>
            <a:r>
              <a:rPr lang="en-US" sz="1500">
                <a:latin typeface="Consolas"/>
                <a:ea typeface="Consolas"/>
                <a:cs typeface="Consolas"/>
                <a:sym typeface="Consolas"/>
              </a:rPr>
              <a:t>/dev/stdout</a:t>
            </a:r>
            <a:r>
              <a:rPr lang="en-US" sz="1500"/>
              <a:t> or </a:t>
            </a:r>
            <a:r>
              <a:rPr lang="en-US" sz="1500">
                <a:latin typeface="Consolas"/>
                <a:ea typeface="Consolas"/>
                <a:cs typeface="Consolas"/>
                <a:sym typeface="Consolas"/>
              </a:rPr>
              <a:t>/proc/self/fd/1</a:t>
            </a:r>
            <a:endParaRPr sz="1800"/>
          </a:p>
          <a:p>
            <a:pPr indent="-222250" lvl="1" marL="685800" rtl="0" algn="l">
              <a:lnSpc>
                <a:spcPct val="90000"/>
              </a:lnSpc>
              <a:spcBef>
                <a:spcPts val="500"/>
              </a:spcBef>
              <a:spcAft>
                <a:spcPts val="0"/>
              </a:spcAft>
              <a:buClr>
                <a:schemeClr val="dk1"/>
              </a:buClr>
              <a:buSzPts val="1500"/>
              <a:buChar char="○"/>
            </a:pPr>
            <a:r>
              <a:rPr b="1" lang="en-US" sz="1500"/>
              <a:t>STDERR</a:t>
            </a:r>
            <a:r>
              <a:rPr lang="en-US" sz="1500"/>
              <a:t> - </a:t>
            </a:r>
            <a:r>
              <a:rPr lang="en-US" sz="1500">
                <a:latin typeface="Consolas"/>
                <a:ea typeface="Consolas"/>
                <a:cs typeface="Consolas"/>
                <a:sym typeface="Consolas"/>
              </a:rPr>
              <a:t>/dev/stderr</a:t>
            </a:r>
            <a:r>
              <a:rPr lang="en-US" sz="1500"/>
              <a:t> or </a:t>
            </a:r>
            <a:r>
              <a:rPr lang="en-US" sz="1500">
                <a:latin typeface="Consolas"/>
                <a:ea typeface="Consolas"/>
                <a:cs typeface="Consolas"/>
                <a:sym typeface="Consolas"/>
              </a:rPr>
              <a:t>/proc/self/fd/2</a:t>
            </a:r>
            <a:endParaRPr sz="1500">
              <a:latin typeface="Consolas"/>
              <a:ea typeface="Consolas"/>
              <a:cs typeface="Consolas"/>
              <a:sym typeface="Consolas"/>
            </a:endParaRPr>
          </a:p>
          <a:p>
            <a:pPr indent="-222250" lvl="0" marL="228600" rtl="0" algn="l">
              <a:lnSpc>
                <a:spcPct val="90000"/>
              </a:lnSpc>
              <a:spcBef>
                <a:spcPts val="1000"/>
              </a:spcBef>
              <a:spcAft>
                <a:spcPts val="1600"/>
              </a:spcAft>
              <a:buClr>
                <a:schemeClr val="dk1"/>
              </a:buClr>
              <a:buSzPts val="1900"/>
              <a:buChar char="●"/>
            </a:pPr>
            <a:r>
              <a:rPr b="1" lang="en-US" sz="1900"/>
              <a:t>Line 8</a:t>
            </a:r>
            <a:r>
              <a:rPr lang="en-US" sz="1900"/>
              <a:t> - </a:t>
            </a:r>
            <a:r>
              <a:rPr b="1" lang="en-US" sz="1900"/>
              <a:t>cat</a:t>
            </a:r>
            <a:r>
              <a:rPr lang="en-US" sz="1900"/>
              <a:t> the file representing STDIN, </a:t>
            </a:r>
            <a:r>
              <a:rPr b="1" lang="en-US" sz="1900">
                <a:latin typeface="Consolas"/>
                <a:ea typeface="Consolas"/>
                <a:cs typeface="Consolas"/>
                <a:sym typeface="Consolas"/>
              </a:rPr>
              <a:t>cut</a:t>
            </a:r>
            <a:r>
              <a:rPr lang="en-US" sz="1900"/>
              <a:t> setting the delimiter to a space, fields 2 and 3 then sort the output.</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Reading from STDIN (2)</a:t>
            </a:r>
            <a:endParaRPr>
              <a:solidFill>
                <a:schemeClr val="accent5"/>
              </a:solidFill>
            </a:endParaRPr>
          </a:p>
        </p:txBody>
      </p:sp>
      <p:sp>
        <p:nvSpPr>
          <p:cNvPr id="333" name="Google Shape;333;p16"/>
          <p:cNvSpPr/>
          <p:nvPr/>
        </p:nvSpPr>
        <p:spPr>
          <a:xfrm>
            <a:off x="6234544" y="1810327"/>
            <a:ext cx="5153891" cy="451658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A basic summary of my sales report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echo Here is a summary of the sales data:</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echo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a:t>
            </a:r>
            <a:endParaRPr sz="1600">
              <a:latin typeface="Consolas"/>
              <a:ea typeface="Consolas"/>
              <a:cs typeface="Consolas"/>
              <a:sym typeface="Consolas"/>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8. cat /dev/stdin | cut -d' ' -f 2,3 | sort</a:t>
            </a:r>
            <a:endParaRPr sz="1600">
              <a:latin typeface="Consolas"/>
              <a:ea typeface="Consolas"/>
              <a:cs typeface="Consolas"/>
              <a:sym typeface="Consolas"/>
            </a:endParaRPr>
          </a:p>
        </p:txBody>
      </p:sp>
      <p:sp>
        <p:nvSpPr>
          <p:cNvPr id="335" name="Google Shape;335;p16"/>
          <p:cNvSpPr txBox="1"/>
          <p:nvPr>
            <p:ph idx="4294967295" type="body"/>
          </p:nvPr>
        </p:nvSpPr>
        <p:spPr>
          <a:xfrm>
            <a:off x="6234545" y="1825625"/>
            <a:ext cx="5144655"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1" lang="en-US" sz="1600">
                <a:latin typeface="Consolas"/>
                <a:ea typeface="Consolas"/>
                <a:cs typeface="Consolas"/>
                <a:sym typeface="Consolas"/>
              </a:rPr>
              <a:t>user@bash:</a:t>
            </a:r>
            <a:r>
              <a:rPr lang="en-US" sz="1600">
                <a:latin typeface="Consolas"/>
                <a:ea typeface="Consolas"/>
                <a:cs typeface="Consolas"/>
                <a:sym typeface="Consolas"/>
              </a:rPr>
              <a:t> cat salesdata.txt</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Fred apples 20 November 4</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Susy oranges 5 November 7</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Mark watermelons 12 November 10</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Terry peaches 7 November 15</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b="1" lang="en-US" sz="1600">
                <a:latin typeface="Consolas"/>
                <a:ea typeface="Consolas"/>
                <a:cs typeface="Consolas"/>
                <a:sym typeface="Consolas"/>
              </a:rPr>
              <a:t>user@bash:</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b="1" lang="en-US" sz="1600">
                <a:latin typeface="Consolas"/>
                <a:ea typeface="Consolas"/>
                <a:cs typeface="Consolas"/>
                <a:sym typeface="Consolas"/>
              </a:rPr>
              <a:t>user@bash: </a:t>
            </a:r>
            <a:r>
              <a:rPr lang="en-US" sz="1600">
                <a:latin typeface="Consolas"/>
                <a:ea typeface="Consolas"/>
                <a:cs typeface="Consolas"/>
                <a:sym typeface="Consolas"/>
              </a:rPr>
              <a:t>cat salesdata.txt | ./summary</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Here is a summary of the sales data:</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apples 20</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oranges 5</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peaches 7</a:t>
            </a:r>
            <a:endParaRPr/>
          </a:p>
          <a:p>
            <a:pPr indent="0" lvl="0" marL="0" rtl="0" algn="l">
              <a:lnSpc>
                <a:spcPct val="90000"/>
              </a:lnSpc>
              <a:spcBef>
                <a:spcPts val="600"/>
              </a:spcBef>
              <a:spcAft>
                <a:spcPts val="0"/>
              </a:spcAft>
              <a:buClr>
                <a:schemeClr val="dk1"/>
              </a:buClr>
              <a:buSzPts val="1600"/>
              <a:buNone/>
            </a:pPr>
            <a:r>
              <a:rPr lang="en-US" sz="1600">
                <a:latin typeface="Consolas"/>
                <a:ea typeface="Consolas"/>
                <a:cs typeface="Consolas"/>
                <a:sym typeface="Consolas"/>
              </a:rPr>
              <a:t>watermelons 12</a:t>
            </a:r>
            <a:endParaRPr/>
          </a:p>
          <a:p>
            <a:pPr indent="0" lvl="0" marL="0" rtl="0" algn="l">
              <a:lnSpc>
                <a:spcPct val="90000"/>
              </a:lnSpc>
              <a:spcBef>
                <a:spcPts val="600"/>
              </a:spcBef>
              <a:spcAft>
                <a:spcPts val="1600"/>
              </a:spcAft>
              <a:buClr>
                <a:schemeClr val="dk1"/>
              </a:buClr>
              <a:buSzPts val="1600"/>
              <a:buNone/>
            </a:pPr>
            <a:r>
              <a:rPr b="1" lang="en-US" sz="1600"/>
              <a:t>user@bash:</a:t>
            </a:r>
            <a:endParaRPr sz="16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7a1667bcc8_0_882"/>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Reading from STDIN (3)</a:t>
            </a:r>
            <a:endParaRPr>
              <a:solidFill>
                <a:schemeClr val="accent5"/>
              </a:solidFill>
            </a:endParaRPr>
          </a:p>
        </p:txBody>
      </p:sp>
      <p:sp>
        <p:nvSpPr>
          <p:cNvPr id="341" name="Google Shape;341;g17a1667bcc8_0_882"/>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Clr>
                <a:schemeClr val="dk1"/>
              </a:buClr>
              <a:buSzPts val="1600"/>
              <a:buNone/>
            </a:pPr>
            <a:r>
              <a:rPr lang="en-US" sz="2100"/>
              <a:t>Exercise</a:t>
            </a:r>
            <a:endParaRPr sz="2100"/>
          </a:p>
          <a:p>
            <a:pPr indent="0" lvl="0" marL="457200" rtl="0" algn="l">
              <a:lnSpc>
                <a:spcPct val="90000"/>
              </a:lnSpc>
              <a:spcBef>
                <a:spcPts val="1600"/>
              </a:spcBef>
              <a:spcAft>
                <a:spcPts val="0"/>
              </a:spcAft>
              <a:buClr>
                <a:schemeClr val="dk1"/>
              </a:buClr>
              <a:buSzPts val="1600"/>
              <a:buNone/>
            </a:pPr>
            <a:r>
              <a:rPr lang="en-US" sz="2100"/>
              <a:t>Create a bash script helloworld.sh that </a:t>
            </a:r>
            <a:r>
              <a:rPr lang="en-US" sz="2100"/>
              <a:t>echos “hello world”.</a:t>
            </a:r>
            <a:endParaRPr sz="2100"/>
          </a:p>
          <a:p>
            <a:pPr indent="0" lvl="0" marL="457200" rtl="0" algn="l">
              <a:lnSpc>
                <a:spcPct val="90000"/>
              </a:lnSpc>
              <a:spcBef>
                <a:spcPts val="1600"/>
              </a:spcBef>
              <a:spcAft>
                <a:spcPts val="0"/>
              </a:spcAft>
              <a:buClr>
                <a:schemeClr val="dk1"/>
              </a:buClr>
              <a:buSzPts val="1600"/>
              <a:buNone/>
            </a:pPr>
            <a:r>
              <a:rPr lang="en-US" sz="2100"/>
              <a:t>Create a callback.sh echos the output from helloworld.sh.</a:t>
            </a:r>
            <a:endParaRPr sz="2100"/>
          </a:p>
          <a:p>
            <a:pPr indent="0" lvl="0" marL="457200" rtl="0" algn="l">
              <a:lnSpc>
                <a:spcPct val="90000"/>
              </a:lnSpc>
              <a:spcBef>
                <a:spcPts val="1600"/>
              </a:spcBef>
              <a:spcAft>
                <a:spcPts val="0"/>
              </a:spcAft>
              <a:buClr>
                <a:schemeClr val="dk1"/>
              </a:buClr>
              <a:buSzPts val="1600"/>
              <a:buNone/>
            </a:pPr>
            <a:r>
              <a:t/>
            </a:r>
            <a:endParaRPr sz="2100"/>
          </a:p>
          <a:p>
            <a:pPr indent="0" lvl="0" marL="457200" rtl="0" algn="l">
              <a:lnSpc>
                <a:spcPct val="90000"/>
              </a:lnSpc>
              <a:spcBef>
                <a:spcPts val="1600"/>
              </a:spcBef>
              <a:spcAft>
                <a:spcPts val="0"/>
              </a:spcAft>
              <a:buClr>
                <a:schemeClr val="dk1"/>
              </a:buClr>
              <a:buSzPts val="1600"/>
              <a:buNone/>
            </a:pPr>
            <a:r>
              <a:t/>
            </a:r>
            <a:endParaRPr sz="2100"/>
          </a:p>
          <a:p>
            <a:pPr indent="0" lvl="0" marL="457200" rtl="0" algn="l">
              <a:lnSpc>
                <a:spcPct val="90000"/>
              </a:lnSpc>
              <a:spcBef>
                <a:spcPts val="1600"/>
              </a:spcBef>
              <a:spcAft>
                <a:spcPts val="0"/>
              </a:spcAft>
              <a:buClr>
                <a:schemeClr val="dk1"/>
              </a:buClr>
              <a:buSzPts val="1600"/>
              <a:buNone/>
            </a:pPr>
            <a:r>
              <a:t/>
            </a:r>
            <a:endParaRPr sz="2100"/>
          </a:p>
          <a:p>
            <a:pPr indent="0" lvl="0" marL="0" rtl="0" algn="l">
              <a:lnSpc>
                <a:spcPct val="100000"/>
              </a:lnSpc>
              <a:spcBef>
                <a:spcPts val="1600"/>
              </a:spcBef>
              <a:spcAft>
                <a:spcPts val="0"/>
              </a:spcAft>
              <a:buClr>
                <a:schemeClr val="dk1"/>
              </a:buClr>
              <a:buSzPts val="1100"/>
              <a:buFont typeface="Arial"/>
              <a:buNone/>
            </a:pPr>
            <a:r>
              <a:t/>
            </a:r>
            <a:endParaRPr sz="2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IF statements</a:t>
            </a:r>
            <a:endParaRPr b="1">
              <a:solidFill>
                <a:schemeClr val="accent5"/>
              </a:solidFill>
            </a:endParaRPr>
          </a:p>
        </p:txBody>
      </p:sp>
      <p:sp>
        <p:nvSpPr>
          <p:cNvPr id="347" name="Google Shape;347;p22"/>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Basic if statement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if [ $1 -gt 100 ]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Hey that</a:t>
            </a:r>
            <a:r>
              <a:rPr lang="en-US" sz="1600">
                <a:latin typeface="Consolas"/>
                <a:ea typeface="Consolas"/>
                <a:cs typeface="Consolas"/>
                <a:sym typeface="Consolas"/>
              </a:rPr>
              <a:t>\</a:t>
            </a:r>
            <a:r>
              <a:rPr lang="en-US" sz="1600">
                <a:latin typeface="Consolas"/>
                <a:ea typeface="Consolas"/>
                <a:cs typeface="Consolas"/>
                <a:sym typeface="Consolas"/>
              </a:rPr>
              <a:t>'s a large number.</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pwd</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fi</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 </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10.date</a:t>
            </a:r>
            <a:endParaRPr i="1" sz="1600">
              <a:solidFill>
                <a:srgbClr val="00B050"/>
              </a:solidFill>
              <a:latin typeface="Consolas"/>
              <a:ea typeface="Consolas"/>
              <a:cs typeface="Consolas"/>
              <a:sym typeface="Consolas"/>
            </a:endParaRPr>
          </a:p>
        </p:txBody>
      </p:sp>
      <p:sp>
        <p:nvSpPr>
          <p:cNvPr id="348" name="Google Shape;348;p22"/>
          <p:cNvSpPr txBox="1"/>
          <p:nvPr>
            <p:ph idx="4294967295" type="body"/>
          </p:nvPr>
        </p:nvSpPr>
        <p:spPr>
          <a:xfrm>
            <a:off x="5772728" y="1542465"/>
            <a:ext cx="5781964" cy="48192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700"/>
              <a:t>A basic </a:t>
            </a:r>
            <a:r>
              <a:rPr lang="en-US" sz="1700">
                <a:solidFill>
                  <a:schemeClr val="accent5"/>
                </a:solidFill>
                <a:latin typeface="Consolas"/>
                <a:ea typeface="Consolas"/>
                <a:cs typeface="Consolas"/>
                <a:sym typeface="Consolas"/>
              </a:rPr>
              <a:t>if</a:t>
            </a:r>
            <a:r>
              <a:rPr lang="en-US" sz="1700"/>
              <a:t> statement says, if a particular test is true, then perform a given set of actions. If it is not true then don't perform those actions.</a:t>
            </a:r>
            <a:endParaRPr sz="2300"/>
          </a:p>
          <a:p>
            <a:pPr indent="0" lvl="0" marL="0" rtl="0" algn="l">
              <a:lnSpc>
                <a:spcPct val="90000"/>
              </a:lnSpc>
              <a:spcBef>
                <a:spcPts val="1000"/>
              </a:spcBef>
              <a:spcAft>
                <a:spcPts val="0"/>
              </a:spcAft>
              <a:buClr>
                <a:schemeClr val="accent5"/>
              </a:buClr>
              <a:buSzPts val="1800"/>
              <a:buNone/>
            </a:pPr>
            <a:r>
              <a:rPr lang="en-US" sz="1700">
                <a:solidFill>
                  <a:schemeClr val="accent5"/>
                </a:solidFill>
                <a:latin typeface="Consolas"/>
                <a:ea typeface="Consolas"/>
                <a:cs typeface="Consolas"/>
                <a:sym typeface="Consolas"/>
              </a:rPr>
              <a:t>		if [ &lt;some test&gt; ]</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then</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&lt;commands&gt;</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fi</a:t>
            </a:r>
            <a:endParaRPr sz="1700">
              <a:solidFill>
                <a:schemeClr val="accent5"/>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ts val="1800"/>
              <a:buNone/>
            </a:pPr>
            <a:r>
              <a:rPr lang="en-US" sz="1700"/>
              <a:t>Anything between </a:t>
            </a:r>
            <a:r>
              <a:rPr lang="en-US" sz="1700">
                <a:solidFill>
                  <a:schemeClr val="accent5"/>
                </a:solidFill>
                <a:latin typeface="Consolas"/>
                <a:ea typeface="Consolas"/>
                <a:cs typeface="Consolas"/>
                <a:sym typeface="Consolas"/>
              </a:rPr>
              <a:t>then</a:t>
            </a:r>
            <a:r>
              <a:rPr lang="en-US" sz="1700"/>
              <a:t> and </a:t>
            </a:r>
            <a:r>
              <a:rPr lang="en-US" sz="1700">
                <a:solidFill>
                  <a:schemeClr val="accent5"/>
                </a:solidFill>
                <a:latin typeface="Consolas"/>
                <a:ea typeface="Consolas"/>
                <a:cs typeface="Consolas"/>
                <a:sym typeface="Consolas"/>
              </a:rPr>
              <a:t>fi </a:t>
            </a:r>
            <a:r>
              <a:rPr lang="en-US" sz="1700"/>
              <a:t>(if backwards) will be executed only if the test (between squared brackets) is true.</a:t>
            </a:r>
            <a:endParaRPr sz="1700"/>
          </a:p>
          <a:p>
            <a:pPr indent="-222250" lvl="0" marL="228600" rtl="0" algn="l">
              <a:lnSpc>
                <a:spcPct val="90000"/>
              </a:lnSpc>
              <a:spcBef>
                <a:spcPts val="600"/>
              </a:spcBef>
              <a:spcAft>
                <a:spcPts val="0"/>
              </a:spcAft>
              <a:buClr>
                <a:schemeClr val="dk1"/>
              </a:buClr>
              <a:buSzPts val="1500"/>
              <a:buChar char="●"/>
            </a:pPr>
            <a:r>
              <a:rPr b="1" lang="en-US" sz="1500"/>
              <a:t>Line 4</a:t>
            </a:r>
            <a:r>
              <a:rPr lang="en-US" sz="1500"/>
              <a:t> - If the first cmd. line argument is greater than 100.</a:t>
            </a:r>
            <a:endParaRPr sz="1500"/>
          </a:p>
          <a:p>
            <a:pPr indent="-222250" lvl="0" marL="228600" rtl="0" algn="l">
              <a:lnSpc>
                <a:spcPct val="90000"/>
              </a:lnSpc>
              <a:spcBef>
                <a:spcPts val="600"/>
              </a:spcBef>
              <a:spcAft>
                <a:spcPts val="0"/>
              </a:spcAft>
              <a:buClr>
                <a:schemeClr val="dk1"/>
              </a:buClr>
              <a:buSzPts val="1500"/>
              <a:buChar char="●"/>
            </a:pPr>
            <a:r>
              <a:rPr b="1" lang="en-US" sz="1500"/>
              <a:t>Line 6 and 7</a:t>
            </a:r>
            <a:r>
              <a:rPr lang="en-US" sz="1500"/>
              <a:t> - Will only run if the test on line 4 returns true. You can have as many commands here as you like.</a:t>
            </a:r>
            <a:endParaRPr sz="2300"/>
          </a:p>
          <a:p>
            <a:pPr indent="-222250" lvl="0" marL="228600" rtl="0" algn="l">
              <a:lnSpc>
                <a:spcPct val="90000"/>
              </a:lnSpc>
              <a:spcBef>
                <a:spcPts val="600"/>
              </a:spcBef>
              <a:spcAft>
                <a:spcPts val="0"/>
              </a:spcAft>
              <a:buClr>
                <a:schemeClr val="dk1"/>
              </a:buClr>
              <a:buSzPts val="1500"/>
              <a:buChar char="●"/>
            </a:pPr>
            <a:r>
              <a:rPr b="1" lang="en-US" sz="1500"/>
              <a:t>Line 6</a:t>
            </a:r>
            <a:r>
              <a:rPr lang="en-US" sz="1500"/>
              <a:t> - The backslash ( </a:t>
            </a:r>
            <a:r>
              <a:rPr lang="en-US" sz="1500">
                <a:latin typeface="Consolas"/>
                <a:ea typeface="Consolas"/>
                <a:cs typeface="Consolas"/>
                <a:sym typeface="Consolas"/>
              </a:rPr>
              <a:t>\</a:t>
            </a:r>
            <a:r>
              <a:rPr lang="en-US" sz="1500"/>
              <a:t> ) in front of the single quote ( </a:t>
            </a:r>
            <a:r>
              <a:rPr lang="en-US" sz="1500">
                <a:latin typeface="Consolas"/>
                <a:ea typeface="Consolas"/>
                <a:cs typeface="Consolas"/>
                <a:sym typeface="Consolas"/>
              </a:rPr>
              <a:t>'</a:t>
            </a:r>
            <a:r>
              <a:rPr lang="en-US" sz="1500"/>
              <a:t> ) is needed as the single quote has a special meaning for bash and we don't want that special meaning. </a:t>
            </a:r>
            <a:endParaRPr sz="1500"/>
          </a:p>
          <a:p>
            <a:pPr indent="-222250" lvl="0" marL="228600" rtl="0" algn="l">
              <a:lnSpc>
                <a:spcPct val="90000"/>
              </a:lnSpc>
              <a:spcBef>
                <a:spcPts val="600"/>
              </a:spcBef>
              <a:spcAft>
                <a:spcPts val="0"/>
              </a:spcAft>
              <a:buClr>
                <a:schemeClr val="dk1"/>
              </a:buClr>
              <a:buSzPts val="1500"/>
              <a:buChar char="●"/>
            </a:pPr>
            <a:r>
              <a:rPr b="1" lang="en-US" sz="1500"/>
              <a:t>Line 8</a:t>
            </a:r>
            <a:r>
              <a:rPr lang="en-US" sz="1500"/>
              <a:t> - </a:t>
            </a:r>
            <a:r>
              <a:rPr lang="en-US" sz="1500">
                <a:latin typeface="Consolas"/>
                <a:ea typeface="Consolas"/>
                <a:cs typeface="Consolas"/>
                <a:sym typeface="Consolas"/>
              </a:rPr>
              <a:t>fi</a:t>
            </a:r>
            <a:r>
              <a:rPr lang="en-US" sz="1500"/>
              <a:t> signals the end of the if statement. All commands after this will be run as normal.</a:t>
            </a:r>
            <a:endParaRPr sz="2300"/>
          </a:p>
          <a:p>
            <a:pPr indent="-222250" lvl="0" marL="228600" rtl="0" algn="l">
              <a:lnSpc>
                <a:spcPct val="90000"/>
              </a:lnSpc>
              <a:spcBef>
                <a:spcPts val="600"/>
              </a:spcBef>
              <a:spcAft>
                <a:spcPts val="0"/>
              </a:spcAft>
              <a:buClr>
                <a:schemeClr val="dk1"/>
              </a:buClr>
              <a:buSzPts val="1500"/>
              <a:buChar char="●"/>
            </a:pPr>
            <a:r>
              <a:rPr b="1" lang="en-US" sz="1500"/>
              <a:t>Line 10</a:t>
            </a:r>
            <a:r>
              <a:rPr lang="en-US" sz="1500"/>
              <a:t> - This command will be run regardless of the outcome of the if statement.</a:t>
            </a:r>
            <a:endParaRPr sz="2300"/>
          </a:p>
          <a:p>
            <a:pPr indent="0" lvl="0" marL="0" rtl="0" algn="l">
              <a:lnSpc>
                <a:spcPct val="90000"/>
              </a:lnSpc>
              <a:spcBef>
                <a:spcPts val="1000"/>
              </a:spcBef>
              <a:spcAft>
                <a:spcPts val="1600"/>
              </a:spcAft>
              <a:buClr>
                <a:schemeClr val="dk1"/>
              </a:buClr>
              <a:buSzPts val="2000"/>
              <a:buNone/>
            </a:pPr>
            <a:r>
              <a:t/>
            </a:r>
            <a:endParaRPr sz="1900">
              <a:solidFill>
                <a:schemeClr val="accent5"/>
              </a:solidFill>
              <a:latin typeface="Consolas"/>
              <a:ea typeface="Consolas"/>
              <a:cs typeface="Consolas"/>
              <a:sym typeface="Consolas"/>
            </a:endParaRPr>
          </a:p>
        </p:txBody>
      </p:sp>
      <p:sp>
        <p:nvSpPr>
          <p:cNvPr id="349" name="Google Shape;349;p22"/>
          <p:cNvSpPr/>
          <p:nvPr/>
        </p:nvSpPr>
        <p:spPr>
          <a:xfrm>
            <a:off x="840509" y="4636655"/>
            <a:ext cx="4405746" cy="1856508"/>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22"/>
          <p:cNvSpPr txBox="1"/>
          <p:nvPr/>
        </p:nvSpPr>
        <p:spPr>
          <a:xfrm>
            <a:off x="838200" y="4655127"/>
            <a:ext cx="4546600" cy="19581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b="1" lang="en-US" sz="1600">
                <a:solidFill>
                  <a:schemeClr val="dk1"/>
                </a:solidFill>
                <a:latin typeface="Consolas"/>
                <a:ea typeface="Consolas"/>
                <a:cs typeface="Consolas"/>
                <a:sym typeface="Consolas"/>
              </a:rPr>
              <a:t>user@bash: </a:t>
            </a:r>
            <a:r>
              <a:rPr lang="en-US" sz="1600">
                <a:solidFill>
                  <a:schemeClr val="dk1"/>
                </a:solidFill>
                <a:latin typeface="Consolas"/>
                <a:ea typeface="Consolas"/>
                <a:cs typeface="Consolas"/>
                <a:sym typeface="Consolas"/>
              </a:rPr>
              <a:t>./if_example.sh 15</a:t>
            </a:r>
            <a:endParaRPr/>
          </a:p>
          <a:p>
            <a:pPr indent="0" lvl="0" marL="0" marR="0" rtl="0" algn="l">
              <a:lnSpc>
                <a:spcPct val="90000"/>
              </a:lnSpc>
              <a:spcBef>
                <a:spcPts val="3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Mon 6 Nov 17:20:40 2017</a:t>
            </a:r>
            <a:endParaRPr/>
          </a:p>
          <a:p>
            <a:pPr indent="0" lvl="0" marL="0" marR="0" rtl="0" algn="l">
              <a:lnSpc>
                <a:spcPct val="90000"/>
              </a:lnSpc>
              <a:spcBef>
                <a:spcPts val="300"/>
              </a:spcBef>
              <a:spcAft>
                <a:spcPts val="0"/>
              </a:spcAft>
              <a:buClr>
                <a:schemeClr val="dk1"/>
              </a:buClr>
              <a:buSzPts val="1600"/>
              <a:buFont typeface="Arial"/>
              <a:buNone/>
            </a:pPr>
            <a:r>
              <a:rPr b="1" lang="en-US" sz="1600">
                <a:solidFill>
                  <a:schemeClr val="dk1"/>
                </a:solidFill>
                <a:latin typeface="Consolas"/>
                <a:ea typeface="Consolas"/>
                <a:cs typeface="Consolas"/>
                <a:sym typeface="Consolas"/>
              </a:rPr>
              <a:t>user@bash: </a:t>
            </a:r>
            <a:r>
              <a:rPr lang="en-US" sz="1600">
                <a:solidFill>
                  <a:schemeClr val="dk1"/>
                </a:solidFill>
                <a:latin typeface="Consolas"/>
                <a:ea typeface="Consolas"/>
                <a:cs typeface="Consolas"/>
                <a:sym typeface="Consolas"/>
              </a:rPr>
              <a:t>./if_example.sh 150</a:t>
            </a:r>
            <a:endParaRPr/>
          </a:p>
          <a:p>
            <a:pPr indent="0" lvl="0" marL="0" marR="0" rtl="0" algn="l">
              <a:lnSpc>
                <a:spcPct val="90000"/>
              </a:lnSpc>
              <a:spcBef>
                <a:spcPts val="3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Hey that's a large number.</a:t>
            </a:r>
            <a:endParaRPr/>
          </a:p>
          <a:p>
            <a:pPr indent="0" lvl="0" marL="0" marR="0" rtl="0" algn="l">
              <a:lnSpc>
                <a:spcPct val="90000"/>
              </a:lnSpc>
              <a:spcBef>
                <a:spcPts val="3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/home/vida/bin</a:t>
            </a:r>
            <a:endParaRPr/>
          </a:p>
          <a:p>
            <a:pPr indent="0" lvl="0" marL="0" marR="0" rtl="0" algn="l">
              <a:lnSpc>
                <a:spcPct val="90000"/>
              </a:lnSpc>
              <a:spcBef>
                <a:spcPts val="3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Mon 6 Nov 17:20:40 2017</a:t>
            </a:r>
            <a:br>
              <a:rPr lang="en-US" sz="1600">
                <a:solidFill>
                  <a:schemeClr val="dk1"/>
                </a:solidFill>
                <a:latin typeface="Consolas"/>
                <a:ea typeface="Consolas"/>
                <a:cs typeface="Consolas"/>
                <a:sym typeface="Consolas"/>
              </a:rPr>
            </a:br>
            <a:r>
              <a:rPr b="1" lang="en-US" sz="1600">
                <a:solidFill>
                  <a:schemeClr val="dk1"/>
                </a:solidFill>
                <a:latin typeface="Consolas"/>
                <a:ea typeface="Consolas"/>
                <a:cs typeface="Consolas"/>
                <a:sym typeface="Consolas"/>
              </a:rPr>
              <a:t>user@bash:</a:t>
            </a:r>
            <a:endParaRPr b="1" sz="1600">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7a1667bcc8_0_196"/>
          <p:cNvSpPr txBox="1"/>
          <p:nvPr>
            <p:ph type="title"/>
          </p:nvPr>
        </p:nvSpPr>
        <p:spPr>
          <a:xfrm>
            <a:off x="355133" y="409133"/>
            <a:ext cx="11360700" cy="1108500"/>
          </a:xfrm>
          <a:prstGeom prst="rect">
            <a:avLst/>
          </a:prstGeom>
        </p:spPr>
        <p:txBody>
          <a:bodyPr anchorCtr="0" anchor="b" bIns="121900" lIns="121900" spcFirstLastPara="1" rIns="121900" wrap="square" tIns="121900">
            <a:normAutofit/>
          </a:bodyPr>
          <a:lstStyle/>
          <a:p>
            <a:pPr indent="0" lvl="0" marL="0" marR="0" rtl="0" algn="l">
              <a:lnSpc>
                <a:spcPct val="90000"/>
              </a:lnSpc>
              <a:spcBef>
                <a:spcPts val="0"/>
              </a:spcBef>
              <a:spcAft>
                <a:spcPts val="0"/>
              </a:spcAft>
              <a:buNone/>
            </a:pPr>
            <a:r>
              <a:rPr lang="en-US">
                <a:solidFill>
                  <a:schemeClr val="accent5"/>
                </a:solidFill>
              </a:rPr>
              <a:t>Standard flows</a:t>
            </a:r>
            <a:endParaRPr/>
          </a:p>
        </p:txBody>
      </p:sp>
      <p:sp>
        <p:nvSpPr>
          <p:cNvPr id="103" name="Google Shape;103;g17a1667bcc8_0_196"/>
          <p:cNvSpPr txBox="1"/>
          <p:nvPr>
            <p:ph idx="1" type="body"/>
          </p:nvPr>
        </p:nvSpPr>
        <p:spPr>
          <a:xfrm>
            <a:off x="434900" y="1681350"/>
            <a:ext cx="5442000" cy="4524300"/>
          </a:xfrm>
          <a:prstGeom prst="rect">
            <a:avLst/>
          </a:prstGeom>
        </p:spPr>
        <p:txBody>
          <a:bodyPr anchorCtr="0" anchor="t" bIns="121900" lIns="121900" spcFirstLastPara="1" rIns="121900" wrap="square" tIns="121900">
            <a:noAutofit/>
          </a:bodyPr>
          <a:lstStyle/>
          <a:p>
            <a:pPr indent="-419100" lvl="0" marL="609600" marR="0" rtl="0" algn="l">
              <a:lnSpc>
                <a:spcPct val="115000"/>
              </a:lnSpc>
              <a:spcBef>
                <a:spcPts val="0"/>
              </a:spcBef>
              <a:spcAft>
                <a:spcPts val="0"/>
              </a:spcAft>
              <a:buSzPts val="1800"/>
              <a:buChar char="●"/>
            </a:pPr>
            <a:r>
              <a:rPr lang="en-US" sz="1800"/>
              <a:t>Stdin</a:t>
            </a:r>
            <a:endParaRPr sz="1800"/>
          </a:p>
          <a:p>
            <a:pPr indent="304800" lvl="0" marL="609600" marR="0" rtl="0" algn="l">
              <a:lnSpc>
                <a:spcPct val="115000"/>
              </a:lnSpc>
              <a:spcBef>
                <a:spcPts val="0"/>
              </a:spcBef>
              <a:spcAft>
                <a:spcPts val="0"/>
              </a:spcAft>
              <a:buNone/>
            </a:pPr>
            <a:r>
              <a:rPr lang="en-US" sz="1800"/>
              <a:t>Standard entrance through which the user sends information to the shell</a:t>
            </a:r>
            <a:endParaRPr sz="1800"/>
          </a:p>
          <a:p>
            <a:pPr indent="-419100" lvl="0" marL="609600" rtl="0" algn="l">
              <a:spcBef>
                <a:spcPts val="0"/>
              </a:spcBef>
              <a:spcAft>
                <a:spcPts val="0"/>
              </a:spcAft>
              <a:buSzPts val="1800"/>
              <a:buChar char="●"/>
            </a:pPr>
            <a:r>
              <a:rPr lang="en-US" sz="1800"/>
              <a:t>Stdout</a:t>
            </a:r>
            <a:endParaRPr sz="1800"/>
          </a:p>
          <a:p>
            <a:pPr indent="304800" lvl="0" marL="609600" rtl="0" algn="l">
              <a:spcBef>
                <a:spcPts val="0"/>
              </a:spcBef>
              <a:spcAft>
                <a:spcPts val="0"/>
              </a:spcAft>
              <a:buNone/>
            </a:pPr>
            <a:r>
              <a:rPr lang="en-US" sz="1800"/>
              <a:t>Standard exit is an exist through which the program return the information</a:t>
            </a:r>
            <a:endParaRPr sz="1800"/>
          </a:p>
          <a:p>
            <a:pPr indent="-419100" lvl="0" marL="609600" rtl="0" algn="l">
              <a:spcBef>
                <a:spcPts val="0"/>
              </a:spcBef>
              <a:spcAft>
                <a:spcPts val="0"/>
              </a:spcAft>
              <a:buSzPts val="1800"/>
              <a:buChar char="●"/>
            </a:pPr>
            <a:r>
              <a:rPr lang="en-US" sz="1800"/>
              <a:t>Stderr</a:t>
            </a:r>
            <a:endParaRPr sz="1800"/>
          </a:p>
          <a:p>
            <a:pPr indent="0" lvl="0" marL="0" rtl="0" algn="l">
              <a:spcBef>
                <a:spcPts val="0"/>
              </a:spcBef>
              <a:spcAft>
                <a:spcPts val="1600"/>
              </a:spcAft>
              <a:buNone/>
            </a:pPr>
            <a:r>
              <a:rPr lang="en-US" sz="1800"/>
              <a:t>		Standard error is a flow tho which the programs send the notices about the errors</a:t>
            </a:r>
            <a:endParaRPr sz="1800"/>
          </a:p>
        </p:txBody>
      </p:sp>
      <p:pic>
        <p:nvPicPr>
          <p:cNvPr id="104" name="Google Shape;104;g17a1667bcc8_0_196"/>
          <p:cNvPicPr preferRelativeResize="0"/>
          <p:nvPr/>
        </p:nvPicPr>
        <p:blipFill>
          <a:blip r:embed="rId3">
            <a:alphaModFix/>
          </a:blip>
          <a:stretch>
            <a:fillRect/>
          </a:stretch>
        </p:blipFill>
        <p:spPr>
          <a:xfrm>
            <a:off x="6029300" y="1670033"/>
            <a:ext cx="6010301" cy="355452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Test command</a:t>
            </a:r>
            <a:endParaRPr>
              <a:solidFill>
                <a:schemeClr val="accent5"/>
              </a:solidFill>
            </a:endParaRPr>
          </a:p>
        </p:txBody>
      </p:sp>
      <p:sp>
        <p:nvSpPr>
          <p:cNvPr id="356" name="Google Shape;356;p23"/>
          <p:cNvSpPr txBox="1"/>
          <p:nvPr>
            <p:ph idx="1" type="body"/>
          </p:nvPr>
        </p:nvSpPr>
        <p:spPr>
          <a:xfrm>
            <a:off x="415650" y="141288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1800"/>
              <a:buNone/>
            </a:pPr>
            <a:r>
              <a:rPr lang="en-US" sz="1700"/>
              <a:t>The square brackets ( </a:t>
            </a:r>
            <a:r>
              <a:rPr lang="en-US" sz="1700">
                <a:latin typeface="Consolas"/>
                <a:ea typeface="Consolas"/>
                <a:cs typeface="Consolas"/>
                <a:sym typeface="Consolas"/>
              </a:rPr>
              <a:t>[ ]</a:t>
            </a:r>
            <a:r>
              <a:rPr lang="en-US" sz="1700"/>
              <a:t> ) in the </a:t>
            </a:r>
            <a:r>
              <a:rPr lang="en-US" sz="1700">
                <a:latin typeface="Consolas"/>
                <a:ea typeface="Consolas"/>
                <a:cs typeface="Consolas"/>
                <a:sym typeface="Consolas"/>
              </a:rPr>
              <a:t>if</a:t>
            </a:r>
            <a:r>
              <a:rPr lang="en-US" sz="1700"/>
              <a:t> statement are actually a reference to the command </a:t>
            </a:r>
            <a:r>
              <a:rPr lang="en-US" sz="1700">
                <a:solidFill>
                  <a:schemeClr val="accent5"/>
                </a:solidFill>
                <a:latin typeface="Consolas"/>
                <a:ea typeface="Consolas"/>
                <a:cs typeface="Consolas"/>
                <a:sym typeface="Consolas"/>
              </a:rPr>
              <a:t>test</a:t>
            </a:r>
            <a:r>
              <a:rPr lang="en-US" sz="1700"/>
              <a:t>. This means that all of the operators that test allows may be used here as well. Some of the more common operators are listed below.</a:t>
            </a:r>
            <a:endParaRPr sz="1700"/>
          </a:p>
        </p:txBody>
      </p:sp>
      <p:graphicFrame>
        <p:nvGraphicFramePr>
          <p:cNvPr id="357" name="Google Shape;357;p23"/>
          <p:cNvGraphicFramePr/>
          <p:nvPr/>
        </p:nvGraphicFramePr>
        <p:xfrm>
          <a:off x="415609" y="2188144"/>
          <a:ext cx="3000000" cy="3000000"/>
        </p:xfrm>
        <a:graphic>
          <a:graphicData uri="http://schemas.openxmlformats.org/drawingml/2006/table">
            <a:tbl>
              <a:tblPr bandRow="1" firstRow="1">
                <a:noFill/>
                <a:tableStyleId>{278EC573-7588-45AC-B30E-4D7C2AEBA457}</a:tableStyleId>
              </a:tblPr>
              <a:tblGrid>
                <a:gridCol w="2625775"/>
                <a:gridCol w="5339250"/>
              </a:tblGrid>
              <a:tr h="296575">
                <a:tc>
                  <a:txBody>
                    <a:bodyPr/>
                    <a:lstStyle/>
                    <a:p>
                      <a:pPr indent="0" lvl="0" marL="0" marR="0" rtl="0" algn="l">
                        <a:spcBef>
                          <a:spcPts val="0"/>
                        </a:spcBef>
                        <a:spcAft>
                          <a:spcPts val="0"/>
                        </a:spcAft>
                        <a:buNone/>
                      </a:pPr>
                      <a:r>
                        <a:rPr lang="en-US" sz="1500" u="none" cap="none" strike="noStrike"/>
                        <a:t>Operator</a:t>
                      </a:r>
                      <a:endParaRPr sz="1500"/>
                    </a:p>
                  </a:txBody>
                  <a:tcPr marT="45725" marB="45725" marR="91450" marL="91450"/>
                </a:tc>
                <a:tc>
                  <a:txBody>
                    <a:bodyPr/>
                    <a:lstStyle/>
                    <a:p>
                      <a:pPr indent="0" lvl="0" marL="0" marR="0" rtl="0" algn="l">
                        <a:spcBef>
                          <a:spcPts val="0"/>
                        </a:spcBef>
                        <a:spcAft>
                          <a:spcPts val="0"/>
                        </a:spcAft>
                        <a:buNone/>
                      </a:pPr>
                      <a:r>
                        <a:rPr lang="en-US" sz="1500"/>
                        <a:t>Description</a:t>
                      </a:r>
                      <a:endParaRPr sz="1500"/>
                    </a:p>
                  </a:txBody>
                  <a:tcPr marT="45725" marB="45725" marR="91450" marL="91450"/>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 EXPRESSION</a:t>
                      </a:r>
                      <a:endParaRPr/>
                    </a:p>
                  </a:txBody>
                  <a:tcPr marT="31750" marB="31750" marR="50800" marL="254000" anchor="ctr"/>
                </a:tc>
                <a:tc>
                  <a:txBody>
                    <a:bodyPr/>
                    <a:lstStyle/>
                    <a:p>
                      <a:pPr indent="0" lvl="0" marL="0" marR="0" rtl="0" algn="l">
                        <a:spcBef>
                          <a:spcPts val="0"/>
                        </a:spcBef>
                        <a:spcAft>
                          <a:spcPts val="0"/>
                        </a:spcAft>
                        <a:buNone/>
                      </a:pPr>
                      <a:r>
                        <a:rPr lang="en-US" sz="1500"/>
                        <a:t>The EXPRESSION is false.</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-n STRING</a:t>
                      </a:r>
                      <a:endParaRPr/>
                    </a:p>
                  </a:txBody>
                  <a:tcPr marT="31750" marB="31750" marR="50800" marL="254000" anchor="ctr"/>
                </a:tc>
                <a:tc>
                  <a:txBody>
                    <a:bodyPr/>
                    <a:lstStyle/>
                    <a:p>
                      <a:pPr indent="0" lvl="0" marL="0" marR="0" rtl="0" algn="l">
                        <a:spcBef>
                          <a:spcPts val="0"/>
                        </a:spcBef>
                        <a:spcAft>
                          <a:spcPts val="0"/>
                        </a:spcAft>
                        <a:buNone/>
                      </a:pPr>
                      <a:r>
                        <a:rPr lang="en-US" sz="1500"/>
                        <a:t>The length of STRING is greater than zero.</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-z STRING</a:t>
                      </a:r>
                      <a:endParaRPr/>
                    </a:p>
                  </a:txBody>
                  <a:tcPr marT="31750" marB="31750" marR="50800" marL="254000" anchor="ctr"/>
                </a:tc>
                <a:tc>
                  <a:txBody>
                    <a:bodyPr/>
                    <a:lstStyle/>
                    <a:p>
                      <a:pPr indent="0" lvl="0" marL="0" marR="0" rtl="0" algn="l">
                        <a:spcBef>
                          <a:spcPts val="0"/>
                        </a:spcBef>
                        <a:spcAft>
                          <a:spcPts val="0"/>
                        </a:spcAft>
                        <a:buNone/>
                      </a:pPr>
                      <a:r>
                        <a:rPr lang="en-US" sz="1500"/>
                        <a:t>The length of STRING is zero (ie it is empty).</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STRING1 = STRING2</a:t>
                      </a:r>
                      <a:endParaRPr/>
                    </a:p>
                  </a:txBody>
                  <a:tcPr marT="31750" marB="31750" marR="50800" marL="254000" anchor="ctr"/>
                </a:tc>
                <a:tc>
                  <a:txBody>
                    <a:bodyPr/>
                    <a:lstStyle/>
                    <a:p>
                      <a:pPr indent="0" lvl="0" marL="0" marR="0" rtl="0" algn="l">
                        <a:spcBef>
                          <a:spcPts val="0"/>
                        </a:spcBef>
                        <a:spcAft>
                          <a:spcPts val="0"/>
                        </a:spcAft>
                        <a:buNone/>
                      </a:pPr>
                      <a:r>
                        <a:rPr lang="en-US" sz="1500"/>
                        <a:t>STRING1 is equal to STRING2</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STRING1 != STRING2</a:t>
                      </a:r>
                      <a:endParaRPr/>
                    </a:p>
                  </a:txBody>
                  <a:tcPr marT="31750" marB="31750" marR="50800" marL="254000" anchor="ctr"/>
                </a:tc>
                <a:tc>
                  <a:txBody>
                    <a:bodyPr/>
                    <a:lstStyle/>
                    <a:p>
                      <a:pPr indent="0" lvl="0" marL="0" marR="0" rtl="0" algn="l">
                        <a:spcBef>
                          <a:spcPts val="0"/>
                        </a:spcBef>
                        <a:spcAft>
                          <a:spcPts val="0"/>
                        </a:spcAft>
                        <a:buNone/>
                      </a:pPr>
                      <a:r>
                        <a:rPr lang="en-US" sz="1500"/>
                        <a:t>STRING1 is not equal to STRING2</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INTEGER1 -eq INTEGER2</a:t>
                      </a:r>
                      <a:endParaRPr/>
                    </a:p>
                  </a:txBody>
                  <a:tcPr marT="31750" marB="31750" marR="50800" marL="254000" anchor="ctr"/>
                </a:tc>
                <a:tc>
                  <a:txBody>
                    <a:bodyPr/>
                    <a:lstStyle/>
                    <a:p>
                      <a:pPr indent="0" lvl="0" marL="0" marR="0" rtl="0" algn="l">
                        <a:spcBef>
                          <a:spcPts val="0"/>
                        </a:spcBef>
                        <a:spcAft>
                          <a:spcPts val="0"/>
                        </a:spcAft>
                        <a:buNone/>
                      </a:pPr>
                      <a:r>
                        <a:rPr lang="en-US" sz="1500"/>
                        <a:t>INTEGER1 is numerically equal to INTEGER2</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INTEGER1 -gt INTEGER2</a:t>
                      </a:r>
                      <a:endParaRPr/>
                    </a:p>
                  </a:txBody>
                  <a:tcPr marT="31750" marB="31750" marR="50800" marL="254000" anchor="ctr"/>
                </a:tc>
                <a:tc>
                  <a:txBody>
                    <a:bodyPr/>
                    <a:lstStyle/>
                    <a:p>
                      <a:pPr indent="0" lvl="0" marL="0" marR="0" rtl="0" algn="l">
                        <a:spcBef>
                          <a:spcPts val="0"/>
                        </a:spcBef>
                        <a:spcAft>
                          <a:spcPts val="0"/>
                        </a:spcAft>
                        <a:buNone/>
                      </a:pPr>
                      <a:r>
                        <a:rPr lang="en-US" sz="1500"/>
                        <a:t>INTEGER1 is numerically greater than INTEGER2</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INTEGER1 -lt INTEGER2</a:t>
                      </a:r>
                      <a:endParaRPr/>
                    </a:p>
                  </a:txBody>
                  <a:tcPr marT="31750" marB="31750" marR="50800" marL="254000" anchor="ctr"/>
                </a:tc>
                <a:tc>
                  <a:txBody>
                    <a:bodyPr/>
                    <a:lstStyle/>
                    <a:p>
                      <a:pPr indent="0" lvl="0" marL="0" marR="0" rtl="0" algn="l">
                        <a:spcBef>
                          <a:spcPts val="0"/>
                        </a:spcBef>
                        <a:spcAft>
                          <a:spcPts val="0"/>
                        </a:spcAft>
                        <a:buNone/>
                      </a:pPr>
                      <a:r>
                        <a:rPr lang="en-US" sz="1500"/>
                        <a:t>INTEGER1 is numerically less than INTEGER2</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-d FILE</a:t>
                      </a:r>
                      <a:endParaRPr/>
                    </a:p>
                  </a:txBody>
                  <a:tcPr marT="31750" marB="31750" marR="50800" marL="254000" anchor="ctr"/>
                </a:tc>
                <a:tc>
                  <a:txBody>
                    <a:bodyPr/>
                    <a:lstStyle/>
                    <a:p>
                      <a:pPr indent="0" lvl="0" marL="0" marR="0" rtl="0" algn="l">
                        <a:spcBef>
                          <a:spcPts val="0"/>
                        </a:spcBef>
                        <a:spcAft>
                          <a:spcPts val="0"/>
                        </a:spcAft>
                        <a:buNone/>
                      </a:pPr>
                      <a:r>
                        <a:rPr lang="en-US" sz="1500"/>
                        <a:t>FILE exists and is a directory.</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-e FILE</a:t>
                      </a:r>
                      <a:endParaRPr/>
                    </a:p>
                  </a:txBody>
                  <a:tcPr marT="31750" marB="31750" marR="50800" marL="254000" anchor="ctr"/>
                </a:tc>
                <a:tc>
                  <a:txBody>
                    <a:bodyPr/>
                    <a:lstStyle/>
                    <a:p>
                      <a:pPr indent="0" lvl="0" marL="0" marR="0" rtl="0" algn="l">
                        <a:spcBef>
                          <a:spcPts val="0"/>
                        </a:spcBef>
                        <a:spcAft>
                          <a:spcPts val="0"/>
                        </a:spcAft>
                        <a:buNone/>
                      </a:pPr>
                      <a:r>
                        <a:rPr lang="en-US" sz="1500"/>
                        <a:t>FILE exists.</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-r FILE</a:t>
                      </a:r>
                      <a:endParaRPr/>
                    </a:p>
                  </a:txBody>
                  <a:tcPr marT="31750" marB="31750" marR="50800" marL="254000" anchor="ctr"/>
                </a:tc>
                <a:tc>
                  <a:txBody>
                    <a:bodyPr/>
                    <a:lstStyle/>
                    <a:p>
                      <a:pPr indent="0" lvl="0" marL="0" marR="0" rtl="0" algn="l">
                        <a:spcBef>
                          <a:spcPts val="0"/>
                        </a:spcBef>
                        <a:spcAft>
                          <a:spcPts val="0"/>
                        </a:spcAft>
                        <a:buNone/>
                      </a:pPr>
                      <a:r>
                        <a:rPr lang="en-US" sz="1500"/>
                        <a:t>FILE exists and the read permission is granted.</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-s FILE</a:t>
                      </a:r>
                      <a:endParaRPr/>
                    </a:p>
                  </a:txBody>
                  <a:tcPr marT="31750" marB="31750" marR="50800" marL="254000" anchor="ctr"/>
                </a:tc>
                <a:tc>
                  <a:txBody>
                    <a:bodyPr/>
                    <a:lstStyle/>
                    <a:p>
                      <a:pPr indent="0" lvl="0" marL="0" marR="0" rtl="0" algn="l">
                        <a:spcBef>
                          <a:spcPts val="0"/>
                        </a:spcBef>
                        <a:spcAft>
                          <a:spcPts val="0"/>
                        </a:spcAft>
                        <a:buNone/>
                      </a:pPr>
                      <a:r>
                        <a:rPr lang="en-US" sz="1500"/>
                        <a:t>FILE exists and it's size is greater than zero (ie</a:t>
                      </a:r>
                      <a:r>
                        <a:rPr lang="en-US" sz="1500"/>
                        <a:t> </a:t>
                      </a:r>
                      <a:r>
                        <a:rPr lang="en-US" sz="1500"/>
                        <a:t>it is not empty).</a:t>
                      </a:r>
                      <a:endParaRPr sz="1500"/>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-w FILE</a:t>
                      </a:r>
                      <a:endParaRPr/>
                    </a:p>
                  </a:txBody>
                  <a:tcPr marT="31750" marB="31750" marR="50800" marL="254000" anchor="ctr"/>
                </a:tc>
                <a:tc>
                  <a:txBody>
                    <a:bodyPr/>
                    <a:lstStyle/>
                    <a:p>
                      <a:pPr indent="0" lvl="0" marL="0" marR="0" rtl="0" algn="l">
                        <a:spcBef>
                          <a:spcPts val="0"/>
                        </a:spcBef>
                        <a:spcAft>
                          <a:spcPts val="0"/>
                        </a:spcAft>
                        <a:buNone/>
                      </a:pPr>
                      <a:r>
                        <a:rPr lang="en-US" sz="1500"/>
                        <a:t>FILE exists and the write permission is granted.</a:t>
                      </a:r>
                      <a:endParaRPr/>
                    </a:p>
                  </a:txBody>
                  <a:tcPr marT="31750" marB="31750" marR="254000" marL="120650" anchor="ctr"/>
                </a:tc>
              </a:tr>
              <a:tr h="270675">
                <a:tc>
                  <a:txBody>
                    <a:bodyPr/>
                    <a:lstStyle/>
                    <a:p>
                      <a:pPr indent="0" lvl="0" marL="0" marR="0" rtl="0" algn="r">
                        <a:spcBef>
                          <a:spcPts val="0"/>
                        </a:spcBef>
                        <a:spcAft>
                          <a:spcPts val="0"/>
                        </a:spcAft>
                        <a:buNone/>
                      </a:pPr>
                      <a:r>
                        <a:rPr b="1" lang="en-US" sz="1500">
                          <a:latin typeface="Consolas"/>
                          <a:ea typeface="Consolas"/>
                          <a:cs typeface="Consolas"/>
                          <a:sym typeface="Consolas"/>
                        </a:rPr>
                        <a:t>-x FILE</a:t>
                      </a:r>
                      <a:endParaRPr/>
                    </a:p>
                  </a:txBody>
                  <a:tcPr marT="31750" marB="31750" marR="50800" marL="254000" anchor="ctr"/>
                </a:tc>
                <a:tc>
                  <a:txBody>
                    <a:bodyPr/>
                    <a:lstStyle/>
                    <a:p>
                      <a:pPr indent="0" lvl="0" marL="0" marR="0" rtl="0" algn="l">
                        <a:spcBef>
                          <a:spcPts val="0"/>
                        </a:spcBef>
                        <a:spcAft>
                          <a:spcPts val="0"/>
                        </a:spcAft>
                        <a:buNone/>
                      </a:pPr>
                      <a:r>
                        <a:rPr lang="en-US" sz="1500"/>
                        <a:t>FILE exists and the execute permission is granted.</a:t>
                      </a:r>
                      <a:endParaRPr sz="1500"/>
                    </a:p>
                  </a:txBody>
                  <a:tcPr marT="31750" marB="31750" marR="254000" marL="120650" anchor="ctr"/>
                </a:tc>
              </a:tr>
            </a:tbl>
          </a:graphicData>
        </a:graphic>
      </p:graphicFrame>
      <p:sp>
        <p:nvSpPr>
          <p:cNvPr id="358" name="Google Shape;358;p23"/>
          <p:cNvSpPr txBox="1"/>
          <p:nvPr/>
        </p:nvSpPr>
        <p:spPr>
          <a:xfrm>
            <a:off x="8380626" y="2188139"/>
            <a:ext cx="3786900" cy="375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latin typeface="Calibri"/>
                <a:ea typeface="Calibri"/>
                <a:cs typeface="Calibri"/>
                <a:sym typeface="Calibri"/>
              </a:rPr>
              <a:t>NOTE:</a:t>
            </a:r>
            <a:endParaRPr sz="1200"/>
          </a:p>
          <a:p>
            <a:pPr indent="-273050" lvl="0" marL="285750" marR="0" rtl="0" algn="l">
              <a:spcBef>
                <a:spcPts val="0"/>
              </a:spcBef>
              <a:spcAft>
                <a:spcPts val="0"/>
              </a:spcAft>
              <a:buClr>
                <a:schemeClr val="dk1"/>
              </a:buClr>
              <a:buSzPts val="1400"/>
              <a:buFont typeface="Arial"/>
              <a:buChar char="•"/>
            </a:pPr>
            <a:r>
              <a:rPr b="1" lang="en-US">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is slightly different to </a:t>
            </a:r>
            <a:r>
              <a:rPr b="1" lang="en-US">
                <a:solidFill>
                  <a:schemeClr val="dk1"/>
                </a:solidFill>
                <a:latin typeface="Calibri"/>
                <a:ea typeface="Calibri"/>
                <a:cs typeface="Calibri"/>
                <a:sym typeface="Calibri"/>
              </a:rPr>
              <a:t>-eq</a:t>
            </a:r>
            <a:r>
              <a:rPr lang="en-US">
                <a:solidFill>
                  <a:schemeClr val="dk1"/>
                </a:solidFill>
                <a:latin typeface="Calibri"/>
                <a:ea typeface="Calibri"/>
                <a:cs typeface="Calibri"/>
                <a:sym typeface="Calibri"/>
              </a:rPr>
              <a:t>.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[ 001 = 1 ] will return false as = does a string comparison (ie. character for character the same) whereas -eq does a numerical comparison meaning [ 001 -eq 1 ] will return true.</a:t>
            </a:r>
            <a:endParaRPr sz="1200"/>
          </a:p>
          <a:p>
            <a:pPr indent="-273050" lvl="0" marL="285750" marR="0" rtl="0" algn="l">
              <a:spcBef>
                <a:spcPts val="0"/>
              </a:spcBef>
              <a:spcAft>
                <a:spcPts val="0"/>
              </a:spcAft>
              <a:buClr>
                <a:schemeClr val="dk1"/>
              </a:buClr>
              <a:buSzPts val="1400"/>
              <a:buFont typeface="Arial"/>
              <a:buChar char="•"/>
            </a:pPr>
            <a:r>
              <a:rPr lang="en-US">
                <a:solidFill>
                  <a:schemeClr val="dk1"/>
                </a:solidFill>
                <a:latin typeface="Calibri"/>
                <a:ea typeface="Calibri"/>
                <a:cs typeface="Calibri"/>
                <a:sym typeface="Calibri"/>
              </a:rPr>
              <a:t>When we refer to FILE we are actually meaning a </a:t>
            </a:r>
            <a:r>
              <a:rPr lang="en-US" u="sng">
                <a:solidFill>
                  <a:schemeClr val="dk1"/>
                </a:solidFill>
                <a:latin typeface="Calibri"/>
                <a:ea typeface="Calibri"/>
                <a:cs typeface="Calibri"/>
                <a:sym typeface="Calibri"/>
                <a:hlinkClick r:id="rId3">
                  <a:extLst>
                    <a:ext uri="{A12FA001-AC4F-418D-AE19-62706E023703}">
                      <ahyp:hlinkClr val="tx"/>
                    </a:ext>
                  </a:extLst>
                </a:hlinkClick>
              </a:rPr>
              <a:t>path</a:t>
            </a:r>
            <a:r>
              <a:rPr lang="en-US">
                <a:solidFill>
                  <a:schemeClr val="dk1"/>
                </a:solidFill>
                <a:latin typeface="Calibri"/>
                <a:ea typeface="Calibri"/>
                <a:cs typeface="Calibri"/>
                <a:sym typeface="Calibri"/>
              </a:rPr>
              <a:t>. Remember that a path may be absolute or relative and may refer to a file or a directory.</a:t>
            </a:r>
            <a:endParaRPr sz="1200"/>
          </a:p>
          <a:p>
            <a:pPr indent="-273050" lvl="0" marL="285750" marR="0" rtl="0" algn="l">
              <a:spcBef>
                <a:spcPts val="0"/>
              </a:spcBef>
              <a:spcAft>
                <a:spcPts val="0"/>
              </a:spcAft>
              <a:buClr>
                <a:schemeClr val="dk1"/>
              </a:buClr>
              <a:buSzPts val="1400"/>
              <a:buFont typeface="Arial"/>
              <a:buChar char="•"/>
            </a:pPr>
            <a:r>
              <a:rPr lang="en-US">
                <a:solidFill>
                  <a:schemeClr val="dk1"/>
                </a:solidFill>
                <a:latin typeface="Calibri"/>
                <a:ea typeface="Calibri"/>
                <a:cs typeface="Calibri"/>
                <a:sym typeface="Calibri"/>
              </a:rPr>
              <a:t>Because [ ] is just a reference to the command </a:t>
            </a:r>
            <a:r>
              <a:rPr b="1" lang="en-US">
                <a:solidFill>
                  <a:schemeClr val="dk1"/>
                </a:solidFill>
                <a:latin typeface="Calibri"/>
                <a:ea typeface="Calibri"/>
                <a:cs typeface="Calibri"/>
                <a:sym typeface="Calibri"/>
              </a:rPr>
              <a:t>test</a:t>
            </a:r>
            <a:r>
              <a:rPr lang="en-US">
                <a:solidFill>
                  <a:schemeClr val="dk1"/>
                </a:solidFill>
                <a:latin typeface="Calibri"/>
                <a:ea typeface="Calibri"/>
                <a:cs typeface="Calibri"/>
                <a:sym typeface="Calibri"/>
              </a:rPr>
              <a:t> we may experiment and trouble shoot with test on the command line to make sure our understanding of its behaviour is correct.</a:t>
            </a:r>
            <a:endParaRPr sz="1200"/>
          </a:p>
          <a:p>
            <a:pPr indent="-184150" lvl="0" marL="285750" marR="0" rtl="0" algn="l">
              <a:spcBef>
                <a:spcPts val="0"/>
              </a:spcBef>
              <a:spcAft>
                <a:spcPts val="0"/>
              </a:spcAft>
              <a:buClr>
                <a:schemeClr val="dk1"/>
              </a:buClr>
              <a:buSzPts val="16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Test command (2)</a:t>
            </a:r>
            <a:endParaRPr>
              <a:solidFill>
                <a:schemeClr val="accent5"/>
              </a:solidFill>
            </a:endParaRPr>
          </a:p>
        </p:txBody>
      </p:sp>
      <p:sp>
        <p:nvSpPr>
          <p:cNvPr id="364" name="Google Shape;364;p24"/>
          <p:cNvSpPr txBox="1"/>
          <p:nvPr>
            <p:ph idx="1" type="body"/>
          </p:nvPr>
        </p:nvSpPr>
        <p:spPr>
          <a:xfrm>
            <a:off x="6348300" y="1633625"/>
            <a:ext cx="5427900" cy="44721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chemeClr val="dk1"/>
              </a:buClr>
              <a:buSzPts val="1600"/>
              <a:buChar char="●"/>
            </a:pPr>
            <a:r>
              <a:rPr b="1" lang="en-US" sz="1600"/>
              <a:t>Line 1</a:t>
            </a:r>
            <a:r>
              <a:rPr lang="en-US" sz="1600"/>
              <a:t> - Perform a string based comparison. Test doesn't print the result so instead we check it's exit status which is what we will do on the next line.</a:t>
            </a:r>
            <a:endParaRPr sz="2200"/>
          </a:p>
          <a:p>
            <a:pPr indent="-215900" lvl="0" marL="228600" rtl="0" algn="l">
              <a:lnSpc>
                <a:spcPct val="90000"/>
              </a:lnSpc>
              <a:spcBef>
                <a:spcPts val="1000"/>
              </a:spcBef>
              <a:spcAft>
                <a:spcPts val="0"/>
              </a:spcAft>
              <a:buClr>
                <a:schemeClr val="dk1"/>
              </a:buClr>
              <a:buSzPts val="1600"/>
              <a:buChar char="●"/>
            </a:pPr>
            <a:r>
              <a:rPr b="1" lang="en-US" sz="1600"/>
              <a:t>Line 2</a:t>
            </a:r>
            <a:r>
              <a:rPr lang="en-US" sz="1600"/>
              <a:t> - The variable </a:t>
            </a:r>
            <a:r>
              <a:rPr b="1" lang="en-US" sz="1600">
                <a:latin typeface="Consolas"/>
                <a:ea typeface="Consolas"/>
                <a:cs typeface="Consolas"/>
                <a:sym typeface="Consolas"/>
              </a:rPr>
              <a:t>$?</a:t>
            </a:r>
            <a:r>
              <a:rPr lang="en-US" sz="1600"/>
              <a:t> holds the exit status of the previously run command (in this case test). </a:t>
            </a:r>
            <a:br>
              <a:rPr lang="en-US" sz="1600"/>
            </a:br>
            <a:r>
              <a:rPr b="1" lang="en-US" sz="1600">
                <a:latin typeface="Consolas"/>
                <a:ea typeface="Consolas"/>
                <a:cs typeface="Consolas"/>
                <a:sym typeface="Consolas"/>
              </a:rPr>
              <a:t>0</a:t>
            </a:r>
            <a:r>
              <a:rPr b="1" lang="en-US" sz="1600"/>
              <a:t> means TRUE (or success). </a:t>
            </a:r>
            <a:r>
              <a:rPr b="1" lang="en-US" sz="1600">
                <a:latin typeface="Consolas"/>
                <a:ea typeface="Consolas"/>
                <a:cs typeface="Consolas"/>
                <a:sym typeface="Consolas"/>
              </a:rPr>
              <a:t>1</a:t>
            </a:r>
            <a:r>
              <a:rPr b="1" lang="en-US" sz="1600"/>
              <a:t> = FALSE (or failure).</a:t>
            </a:r>
            <a:endParaRPr sz="2200"/>
          </a:p>
          <a:p>
            <a:pPr indent="-215900" lvl="0" marL="228600" rtl="0" algn="l">
              <a:lnSpc>
                <a:spcPct val="90000"/>
              </a:lnSpc>
              <a:spcBef>
                <a:spcPts val="1000"/>
              </a:spcBef>
              <a:spcAft>
                <a:spcPts val="0"/>
              </a:spcAft>
              <a:buClr>
                <a:schemeClr val="dk1"/>
              </a:buClr>
              <a:buSzPts val="1600"/>
              <a:buChar char="●"/>
            </a:pPr>
            <a:r>
              <a:rPr b="1" lang="en-US" sz="1600"/>
              <a:t>Line 4</a:t>
            </a:r>
            <a:r>
              <a:rPr lang="en-US" sz="1600"/>
              <a:t> - This time we are performing a numerical comparison.</a:t>
            </a:r>
            <a:endParaRPr sz="2200"/>
          </a:p>
          <a:p>
            <a:pPr indent="-215900" lvl="0" marL="228600" rtl="0" algn="l">
              <a:lnSpc>
                <a:spcPct val="90000"/>
              </a:lnSpc>
              <a:spcBef>
                <a:spcPts val="1000"/>
              </a:spcBef>
              <a:spcAft>
                <a:spcPts val="0"/>
              </a:spcAft>
              <a:buClr>
                <a:schemeClr val="dk1"/>
              </a:buClr>
              <a:buSzPts val="1600"/>
              <a:buChar char="●"/>
            </a:pPr>
            <a:r>
              <a:rPr b="1" lang="en-US" sz="1600"/>
              <a:t>Line 7</a:t>
            </a:r>
            <a:r>
              <a:rPr lang="en-US" sz="1600"/>
              <a:t> - Create a new blank file </a:t>
            </a:r>
            <a:r>
              <a:rPr b="1" lang="en-US" sz="1600">
                <a:latin typeface="Consolas"/>
                <a:ea typeface="Consolas"/>
                <a:cs typeface="Consolas"/>
                <a:sym typeface="Consolas"/>
              </a:rPr>
              <a:t>myfile</a:t>
            </a:r>
            <a:r>
              <a:rPr lang="en-US" sz="1600"/>
              <a:t> (assuming that </a:t>
            </a:r>
            <a:r>
              <a:rPr lang="en-US" sz="1600">
                <a:latin typeface="Consolas"/>
                <a:ea typeface="Consolas"/>
                <a:cs typeface="Consolas"/>
                <a:sym typeface="Consolas"/>
              </a:rPr>
              <a:t>myfile</a:t>
            </a:r>
            <a:r>
              <a:rPr lang="en-US" sz="1600"/>
              <a:t> doesn't already exist).</a:t>
            </a:r>
            <a:endParaRPr sz="2200"/>
          </a:p>
          <a:p>
            <a:pPr indent="-215900" lvl="0" marL="228600" rtl="0" algn="l">
              <a:lnSpc>
                <a:spcPct val="90000"/>
              </a:lnSpc>
              <a:spcBef>
                <a:spcPts val="1000"/>
              </a:spcBef>
              <a:spcAft>
                <a:spcPts val="0"/>
              </a:spcAft>
              <a:buClr>
                <a:schemeClr val="dk1"/>
              </a:buClr>
              <a:buSzPts val="1600"/>
              <a:buChar char="●"/>
            </a:pPr>
            <a:r>
              <a:rPr b="1" lang="en-US" sz="1600"/>
              <a:t>Line 8</a:t>
            </a:r>
            <a:r>
              <a:rPr lang="en-US" sz="1600"/>
              <a:t> - Is the size of </a:t>
            </a:r>
            <a:r>
              <a:rPr lang="en-US" sz="1600">
                <a:latin typeface="Consolas"/>
                <a:ea typeface="Consolas"/>
                <a:cs typeface="Consolas"/>
                <a:sym typeface="Consolas"/>
              </a:rPr>
              <a:t>myfile</a:t>
            </a:r>
            <a:r>
              <a:rPr lang="en-US" sz="1600"/>
              <a:t> greater than zero?</a:t>
            </a:r>
            <a:endParaRPr sz="2200"/>
          </a:p>
          <a:p>
            <a:pPr indent="-215900" lvl="0" marL="228600" rtl="0" algn="l">
              <a:lnSpc>
                <a:spcPct val="90000"/>
              </a:lnSpc>
              <a:spcBef>
                <a:spcPts val="1000"/>
              </a:spcBef>
              <a:spcAft>
                <a:spcPts val="0"/>
              </a:spcAft>
              <a:buClr>
                <a:schemeClr val="dk1"/>
              </a:buClr>
              <a:buSzPts val="1600"/>
              <a:buChar char="●"/>
            </a:pPr>
            <a:r>
              <a:rPr b="1" lang="en-US" sz="1600"/>
              <a:t>Line 11</a:t>
            </a:r>
            <a:r>
              <a:rPr lang="en-US" sz="1600"/>
              <a:t> - Redirect some content into </a:t>
            </a:r>
            <a:r>
              <a:rPr lang="en-US" sz="1600">
                <a:latin typeface="Consolas"/>
                <a:ea typeface="Consolas"/>
                <a:cs typeface="Consolas"/>
                <a:sym typeface="Consolas"/>
              </a:rPr>
              <a:t>myfile</a:t>
            </a:r>
            <a:r>
              <a:rPr lang="en-US" sz="1600"/>
              <a:t> so it's size is greater than zero.</a:t>
            </a:r>
            <a:endParaRPr sz="2200"/>
          </a:p>
          <a:p>
            <a:pPr indent="-215900" lvl="0" marL="228600" rtl="0" algn="l">
              <a:lnSpc>
                <a:spcPct val="90000"/>
              </a:lnSpc>
              <a:spcBef>
                <a:spcPts val="1000"/>
              </a:spcBef>
              <a:spcAft>
                <a:spcPts val="1600"/>
              </a:spcAft>
              <a:buClr>
                <a:schemeClr val="dk1"/>
              </a:buClr>
              <a:buSzPts val="1600"/>
              <a:buChar char="●"/>
            </a:pPr>
            <a:r>
              <a:rPr b="1" lang="en-US" sz="1600"/>
              <a:t>Line 12</a:t>
            </a:r>
            <a:r>
              <a:rPr lang="en-US" sz="1600"/>
              <a:t> - Test the size of </a:t>
            </a:r>
            <a:r>
              <a:rPr lang="en-US" sz="1600">
                <a:latin typeface="Consolas"/>
                <a:ea typeface="Consolas"/>
                <a:cs typeface="Consolas"/>
                <a:sym typeface="Consolas"/>
              </a:rPr>
              <a:t>myfile</a:t>
            </a:r>
            <a:r>
              <a:rPr lang="en-US" sz="1600"/>
              <a:t> again. This time it is TRUE.</a:t>
            </a:r>
            <a:endParaRPr sz="1600"/>
          </a:p>
        </p:txBody>
      </p:sp>
      <p:sp>
        <p:nvSpPr>
          <p:cNvPr id="365" name="Google Shape;365;p24"/>
          <p:cNvSpPr/>
          <p:nvPr/>
        </p:nvSpPr>
        <p:spPr>
          <a:xfrm>
            <a:off x="669635" y="1825625"/>
            <a:ext cx="5153891" cy="451658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24"/>
          <p:cNvSpPr txBox="1"/>
          <p:nvPr/>
        </p:nvSpPr>
        <p:spPr>
          <a:xfrm>
            <a:off x="669636" y="1825625"/>
            <a:ext cx="5144655"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1.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test 001 = 1</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2.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echo $?</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3.  1</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4.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test 001 -eq 1</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5.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echo $?</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6.  0</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7.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touch myfile</a:t>
            </a:r>
            <a:endParaRPr sz="1600">
              <a:solidFill>
                <a:schemeClr val="dk1"/>
              </a:solidFill>
              <a:latin typeface="Consolas"/>
              <a:ea typeface="Consolas"/>
              <a:cs typeface="Consolas"/>
              <a:sym typeface="Consolas"/>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8.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test -s myfile</a:t>
            </a:r>
            <a:endParaRPr sz="1600">
              <a:solidFill>
                <a:schemeClr val="dk1"/>
              </a:solidFill>
              <a:latin typeface="Consolas"/>
              <a:ea typeface="Consolas"/>
              <a:cs typeface="Consolas"/>
              <a:sym typeface="Consolas"/>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9.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echo $?</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10. 1</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11.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ls /etc &gt; myfile</a:t>
            </a:r>
            <a:endParaRPr sz="1600">
              <a:solidFill>
                <a:schemeClr val="dk1"/>
              </a:solidFill>
              <a:latin typeface="Consolas"/>
              <a:ea typeface="Consolas"/>
              <a:cs typeface="Consolas"/>
              <a:sym typeface="Consolas"/>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12.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test -s myfile</a:t>
            </a:r>
            <a:endParaRPr sz="1600">
              <a:solidFill>
                <a:schemeClr val="dk1"/>
              </a:solidFill>
              <a:latin typeface="Consolas"/>
              <a:ea typeface="Consolas"/>
              <a:cs typeface="Consolas"/>
              <a:sym typeface="Consolas"/>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13. </a:t>
            </a:r>
            <a:r>
              <a:rPr b="1" lang="en-US" sz="1600">
                <a:solidFill>
                  <a:schemeClr val="dk1"/>
                </a:solidFill>
                <a:latin typeface="Consolas"/>
                <a:ea typeface="Consolas"/>
                <a:cs typeface="Consolas"/>
                <a:sym typeface="Consolas"/>
              </a:rPr>
              <a:t>user@bash:</a:t>
            </a:r>
            <a:r>
              <a:rPr lang="en-US" sz="1600">
                <a:solidFill>
                  <a:schemeClr val="dk1"/>
                </a:solidFill>
                <a:latin typeface="Consolas"/>
                <a:ea typeface="Consolas"/>
                <a:cs typeface="Consolas"/>
                <a:sym typeface="Consolas"/>
              </a:rPr>
              <a:t> echo $?</a:t>
            </a:r>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14. 0</a:t>
            </a:r>
            <a:endParaRPr sz="1600">
              <a:solidFill>
                <a:schemeClr val="dk1"/>
              </a:solidFill>
              <a:latin typeface="Consolas"/>
              <a:ea typeface="Consolas"/>
              <a:cs typeface="Consolas"/>
              <a:sym typeface="Consolas"/>
            </a:endParaRPr>
          </a:p>
          <a:p>
            <a:pPr indent="0" lvl="0" marL="0" marR="0" rtl="0" algn="l">
              <a:lnSpc>
                <a:spcPct val="90000"/>
              </a:lnSpc>
              <a:spcBef>
                <a:spcPts val="600"/>
              </a:spcBef>
              <a:spcAft>
                <a:spcPts val="0"/>
              </a:spcAft>
              <a:buClr>
                <a:schemeClr val="dk1"/>
              </a:buClr>
              <a:buSzPts val="1600"/>
              <a:buFont typeface="Arial"/>
              <a:buNone/>
            </a:pPr>
            <a:r>
              <a:rPr lang="en-US" sz="1600">
                <a:solidFill>
                  <a:schemeClr val="dk1"/>
                </a:solidFill>
                <a:latin typeface="Consolas"/>
                <a:ea typeface="Consolas"/>
                <a:cs typeface="Consolas"/>
                <a:sym typeface="Consolas"/>
              </a:rPr>
              <a:t>15. </a:t>
            </a:r>
            <a:r>
              <a:rPr b="1" lang="en-US" sz="1600">
                <a:solidFill>
                  <a:schemeClr val="dk1"/>
                </a:solidFill>
                <a:latin typeface="Consolas"/>
                <a:ea typeface="Consolas"/>
                <a:cs typeface="Consolas"/>
                <a:sym typeface="Consolas"/>
              </a:rPr>
              <a:t>user@bash:</a:t>
            </a:r>
            <a:endParaRPr sz="1600">
              <a:solidFill>
                <a:schemeClr val="dk1"/>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2bca14d655_0_1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IF statements (2)</a:t>
            </a:r>
            <a:endParaRPr b="1">
              <a:solidFill>
                <a:schemeClr val="accent5"/>
              </a:solidFill>
            </a:endParaRPr>
          </a:p>
        </p:txBody>
      </p:sp>
      <p:sp>
        <p:nvSpPr>
          <p:cNvPr id="372" name="Google Shape;372;g12bca14d655_0_1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700">
                <a:latin typeface="Consolas"/>
                <a:ea typeface="Consolas"/>
                <a:cs typeface="Consolas"/>
                <a:sym typeface="Consolas"/>
              </a:rPr>
              <a:t>#!/bin/bash</a:t>
            </a:r>
            <a:endParaRPr sz="2500"/>
          </a:p>
          <a:p>
            <a:pPr indent="0" lvl="0" marL="0" rtl="0" algn="l">
              <a:lnSpc>
                <a:spcPct val="90000"/>
              </a:lnSpc>
              <a:spcBef>
                <a:spcPts val="300"/>
              </a:spcBef>
              <a:spcAft>
                <a:spcPts val="0"/>
              </a:spcAft>
              <a:buClr>
                <a:schemeClr val="dk1"/>
              </a:buClr>
              <a:buSzPts val="1600"/>
              <a:buNone/>
            </a:pPr>
            <a:r>
              <a:rPr i="1" lang="en-US" sz="1700">
                <a:solidFill>
                  <a:srgbClr val="00B050"/>
                </a:solidFill>
                <a:latin typeface="Consolas"/>
                <a:ea typeface="Consolas"/>
                <a:cs typeface="Consolas"/>
                <a:sym typeface="Consolas"/>
              </a:rPr>
              <a:t># for numeric values - expressions</a:t>
            </a:r>
            <a:endParaRPr sz="17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700">
                <a:latin typeface="Consolas"/>
                <a:ea typeface="Consolas"/>
                <a:cs typeface="Consolas"/>
                <a:sym typeface="Consolas"/>
              </a:rPr>
              <a:t>if (( $1 &gt; $2 ))</a:t>
            </a:r>
            <a:endParaRPr sz="17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100"/>
              <a:buNone/>
            </a:pPr>
            <a:r>
              <a:rPr lang="en-US" sz="1700">
                <a:latin typeface="Consolas"/>
                <a:ea typeface="Consolas"/>
                <a:cs typeface="Consolas"/>
                <a:sym typeface="Consolas"/>
              </a:rPr>
              <a:t> then</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rPr lang="en-US" sz="1700">
                <a:latin typeface="Consolas"/>
                <a:ea typeface="Consolas"/>
                <a:cs typeface="Consolas"/>
                <a:sym typeface="Consolas"/>
              </a:rPr>
              <a:t>   echo "First number is greater"</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rPr lang="en-US" sz="1700">
                <a:latin typeface="Consolas"/>
                <a:ea typeface="Consolas"/>
                <a:cs typeface="Consolas"/>
                <a:sym typeface="Consolas"/>
              </a:rPr>
              <a:t>fi</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rPr i="1" lang="en-US" sz="1700">
                <a:solidFill>
                  <a:srgbClr val="00B050"/>
                </a:solidFill>
                <a:latin typeface="Consolas"/>
                <a:ea typeface="Consolas"/>
                <a:cs typeface="Consolas"/>
                <a:sym typeface="Consolas"/>
              </a:rPr>
              <a:t># modern tests with globbing</a:t>
            </a:r>
            <a:endParaRPr i="1" sz="1700">
              <a:solidFill>
                <a:srgbClr val="00B050"/>
              </a:solidFill>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rPr lang="en-US" sz="1700">
                <a:latin typeface="Consolas"/>
                <a:ea typeface="Consolas"/>
                <a:cs typeface="Consolas"/>
                <a:sym typeface="Consolas"/>
              </a:rPr>
              <a:t>if [[ $1 == *string* ]]</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rPr lang="en-US" sz="1700">
                <a:latin typeface="Consolas"/>
                <a:ea typeface="Consolas"/>
                <a:cs typeface="Consolas"/>
                <a:sym typeface="Consolas"/>
              </a:rPr>
              <a:t> then</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rPr lang="en-US" sz="1700">
                <a:latin typeface="Consolas"/>
                <a:ea typeface="Consolas"/>
                <a:cs typeface="Consolas"/>
                <a:sym typeface="Consolas"/>
              </a:rPr>
              <a:t>   echo "File found."</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None/>
            </a:pPr>
            <a:r>
              <a:rPr lang="en-US" sz="1700">
                <a:latin typeface="Consolas"/>
                <a:ea typeface="Consolas"/>
                <a:cs typeface="Consolas"/>
                <a:sym typeface="Consolas"/>
              </a:rPr>
              <a:t>fi</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0000"/>
              </a:lnSpc>
              <a:spcBef>
                <a:spcPts val="1600"/>
              </a:spcBef>
              <a:spcAft>
                <a:spcPts val="0"/>
              </a:spcAft>
              <a:buClr>
                <a:schemeClr val="dk1"/>
              </a:buClr>
              <a:buSzPts val="1100"/>
              <a:buFont typeface="Arial"/>
              <a:buNone/>
            </a:pPr>
            <a:r>
              <a:t/>
            </a:r>
            <a:endParaRPr sz="1450">
              <a:solidFill>
                <a:srgbClr val="CC7832"/>
              </a:solidFill>
              <a:highlight>
                <a:srgbClr val="2B2B2B"/>
              </a:highlight>
              <a:latin typeface="Courier New"/>
              <a:ea typeface="Courier New"/>
              <a:cs typeface="Courier New"/>
              <a:sym typeface="Courier New"/>
            </a:endParaRPr>
          </a:p>
          <a:p>
            <a:pPr indent="0" lvl="0" marL="0" rtl="0" algn="l">
              <a:lnSpc>
                <a:spcPct val="90000"/>
              </a:lnSpc>
              <a:spcBef>
                <a:spcPts val="1600"/>
              </a:spcBef>
              <a:spcAft>
                <a:spcPts val="1600"/>
              </a:spcAft>
              <a:buClr>
                <a:schemeClr val="dk1"/>
              </a:buClr>
              <a:buSzPts val="1600"/>
              <a:buNone/>
            </a:pPr>
            <a:r>
              <a:rPr lang="en-US" sz="1700">
                <a:latin typeface="Consolas"/>
                <a:ea typeface="Consolas"/>
                <a:cs typeface="Consolas"/>
                <a:sym typeface="Consolas"/>
              </a:rPr>
              <a:t> </a:t>
            </a:r>
            <a:endParaRPr i="1" sz="1700">
              <a:solidFill>
                <a:srgbClr val="00B050"/>
              </a:solidFill>
              <a:latin typeface="Consolas"/>
              <a:ea typeface="Consolas"/>
              <a:cs typeface="Consolas"/>
              <a:sym typeface="Consolas"/>
            </a:endParaRPr>
          </a:p>
        </p:txBody>
      </p:sp>
      <p:sp>
        <p:nvSpPr>
          <p:cNvPr id="373" name="Google Shape;373;g12bca14d655_0_15"/>
          <p:cNvSpPr txBox="1"/>
          <p:nvPr>
            <p:ph idx="4294967295" type="body"/>
          </p:nvPr>
        </p:nvSpPr>
        <p:spPr>
          <a:xfrm>
            <a:off x="5571075" y="1292076"/>
            <a:ext cx="6384600" cy="5235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700"/>
              <a:t>For </a:t>
            </a:r>
            <a:r>
              <a:rPr lang="en-US" sz="1700"/>
              <a:t>numeric values we can use the double parentheses</a:t>
            </a:r>
            <a:endParaRPr sz="2300"/>
          </a:p>
          <a:p>
            <a:pPr indent="0" lvl="0" marL="0" rtl="0" algn="l">
              <a:lnSpc>
                <a:spcPct val="90000"/>
              </a:lnSpc>
              <a:spcBef>
                <a:spcPts val="1000"/>
              </a:spcBef>
              <a:spcAft>
                <a:spcPts val="0"/>
              </a:spcAft>
              <a:buClr>
                <a:schemeClr val="accent5"/>
              </a:buClr>
              <a:buSzPts val="1800"/>
              <a:buNone/>
            </a:pPr>
            <a:r>
              <a:rPr lang="en-US" sz="1700">
                <a:solidFill>
                  <a:schemeClr val="accent5"/>
                </a:solidFill>
                <a:latin typeface="Consolas"/>
                <a:ea typeface="Consolas"/>
                <a:cs typeface="Consolas"/>
                <a:sym typeface="Consolas"/>
              </a:rPr>
              <a:t>		if (( &lt;some expression&gt; ))</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then</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&lt;commands&gt;</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fi</a:t>
            </a:r>
            <a:endParaRPr sz="1700">
              <a:solidFill>
                <a:schemeClr val="accent5"/>
              </a:solidFill>
              <a:latin typeface="Consolas"/>
              <a:ea typeface="Consolas"/>
              <a:cs typeface="Consolas"/>
              <a:sym typeface="Consolas"/>
            </a:endParaRPr>
          </a:p>
          <a:p>
            <a:pPr indent="0" lvl="0" marL="0" rtl="0" algn="l">
              <a:lnSpc>
                <a:spcPct val="90000"/>
              </a:lnSpc>
              <a:spcBef>
                <a:spcPts val="600"/>
              </a:spcBef>
              <a:spcAft>
                <a:spcPts val="0"/>
              </a:spcAft>
              <a:buClr>
                <a:schemeClr val="dk1"/>
              </a:buClr>
              <a:buSzPts val="1800"/>
              <a:buNone/>
            </a:pPr>
            <a:r>
              <a:rPr lang="en-US" sz="1700"/>
              <a:t>Anything between </a:t>
            </a:r>
            <a:r>
              <a:rPr lang="en-US" sz="1700">
                <a:solidFill>
                  <a:schemeClr val="accent5"/>
                </a:solidFill>
                <a:latin typeface="Consolas"/>
                <a:ea typeface="Consolas"/>
                <a:cs typeface="Consolas"/>
                <a:sym typeface="Consolas"/>
              </a:rPr>
              <a:t>then</a:t>
            </a:r>
            <a:r>
              <a:rPr lang="en-US" sz="1700"/>
              <a:t> and </a:t>
            </a:r>
            <a:r>
              <a:rPr lang="en-US" sz="1700">
                <a:solidFill>
                  <a:schemeClr val="accent5"/>
                </a:solidFill>
                <a:latin typeface="Consolas"/>
                <a:ea typeface="Consolas"/>
                <a:cs typeface="Consolas"/>
                <a:sym typeface="Consolas"/>
              </a:rPr>
              <a:t>fi </a:t>
            </a:r>
            <a:r>
              <a:rPr lang="en-US" sz="1700"/>
              <a:t>(if backwards) will be executed only if the test (between squared brackets) is true.</a:t>
            </a:r>
            <a:endParaRPr sz="1700"/>
          </a:p>
          <a:p>
            <a:pPr indent="0" lvl="0" marL="0" rtl="0" algn="l">
              <a:lnSpc>
                <a:spcPct val="90000"/>
              </a:lnSpc>
              <a:spcBef>
                <a:spcPts val="600"/>
              </a:spcBef>
              <a:spcAft>
                <a:spcPts val="0"/>
              </a:spcAft>
              <a:buClr>
                <a:schemeClr val="dk1"/>
              </a:buClr>
              <a:buSzPts val="1800"/>
              <a:buNone/>
            </a:pPr>
            <a:r>
              <a:t/>
            </a:r>
            <a:endParaRPr sz="1700"/>
          </a:p>
          <a:p>
            <a:pPr indent="0" lvl="0" marL="228600" rtl="0" algn="l">
              <a:lnSpc>
                <a:spcPct val="90000"/>
              </a:lnSpc>
              <a:spcBef>
                <a:spcPts val="600"/>
              </a:spcBef>
              <a:spcAft>
                <a:spcPts val="0"/>
              </a:spcAft>
              <a:buNone/>
            </a:pPr>
            <a:r>
              <a:t/>
            </a:r>
            <a:endParaRPr sz="2300"/>
          </a:p>
          <a:p>
            <a:pPr indent="0" lvl="0" marL="0" rtl="0" algn="l">
              <a:spcBef>
                <a:spcPts val="0"/>
              </a:spcBef>
              <a:spcAft>
                <a:spcPts val="0"/>
              </a:spcAft>
              <a:buClr>
                <a:schemeClr val="dk1"/>
              </a:buClr>
              <a:buSzPts val="1800"/>
              <a:buNone/>
            </a:pPr>
            <a:r>
              <a:rPr lang="en-US" sz="1700"/>
              <a:t>Modern way of basic if statement with double square brackets [[ ]]. Similar to [] if statements but supports globbing as well.</a:t>
            </a:r>
            <a:endParaRPr sz="1700"/>
          </a:p>
          <a:p>
            <a:pPr indent="0" lvl="0" marL="0" rtl="0" algn="l">
              <a:spcBef>
                <a:spcPts val="0"/>
              </a:spcBef>
              <a:spcAft>
                <a:spcPts val="0"/>
              </a:spcAft>
              <a:buClr>
                <a:schemeClr val="dk1"/>
              </a:buClr>
              <a:buSzPts val="1800"/>
              <a:buNone/>
            </a:pPr>
            <a:r>
              <a:rPr lang="en-US" sz="1700">
                <a:solidFill>
                  <a:schemeClr val="accent5"/>
                </a:solidFill>
                <a:latin typeface="Consolas"/>
                <a:ea typeface="Consolas"/>
                <a:cs typeface="Consolas"/>
                <a:sym typeface="Consolas"/>
              </a:rPr>
              <a:t>		if [[ &lt;some test&gt; ]]</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then</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&lt;commands&gt;</a:t>
            </a:r>
            <a:br>
              <a:rPr lang="en-US" sz="1700">
                <a:solidFill>
                  <a:schemeClr val="accent5"/>
                </a:solidFill>
                <a:latin typeface="Consolas"/>
                <a:ea typeface="Consolas"/>
                <a:cs typeface="Consolas"/>
                <a:sym typeface="Consolas"/>
              </a:rPr>
            </a:br>
            <a:r>
              <a:rPr lang="en-US" sz="1700">
                <a:solidFill>
                  <a:schemeClr val="accent5"/>
                </a:solidFill>
                <a:latin typeface="Consolas"/>
                <a:ea typeface="Consolas"/>
                <a:cs typeface="Consolas"/>
                <a:sym typeface="Consolas"/>
              </a:rPr>
              <a:t>		fi</a:t>
            </a:r>
            <a:endParaRPr sz="1700">
              <a:solidFill>
                <a:schemeClr val="accent5"/>
              </a:solidFill>
              <a:latin typeface="Consolas"/>
              <a:ea typeface="Consolas"/>
              <a:cs typeface="Consolas"/>
              <a:sym typeface="Consolas"/>
            </a:endParaRPr>
          </a:p>
          <a:p>
            <a:pPr indent="0" lvl="0" marL="0" rtl="0" algn="l">
              <a:spcBef>
                <a:spcPts val="600"/>
              </a:spcBef>
              <a:spcAft>
                <a:spcPts val="0"/>
              </a:spcAft>
              <a:buClr>
                <a:schemeClr val="dk1"/>
              </a:buClr>
              <a:buSzPts val="1800"/>
              <a:buFont typeface="Arial"/>
              <a:buNone/>
            </a:pPr>
            <a:r>
              <a:rPr lang="en-US" sz="1700"/>
              <a:t>Anything between </a:t>
            </a:r>
            <a:r>
              <a:rPr lang="en-US" sz="1700">
                <a:solidFill>
                  <a:schemeClr val="accent5"/>
                </a:solidFill>
                <a:latin typeface="Consolas"/>
                <a:ea typeface="Consolas"/>
                <a:cs typeface="Consolas"/>
                <a:sym typeface="Consolas"/>
              </a:rPr>
              <a:t>then</a:t>
            </a:r>
            <a:r>
              <a:rPr lang="en-US" sz="1700"/>
              <a:t> and </a:t>
            </a:r>
            <a:r>
              <a:rPr lang="en-US" sz="1700">
                <a:solidFill>
                  <a:schemeClr val="accent5"/>
                </a:solidFill>
                <a:latin typeface="Consolas"/>
                <a:ea typeface="Consolas"/>
                <a:cs typeface="Consolas"/>
                <a:sym typeface="Consolas"/>
              </a:rPr>
              <a:t>fi </a:t>
            </a:r>
            <a:r>
              <a:rPr lang="en-US" sz="1700"/>
              <a:t>(if backwards) will be executed only if the test (between squared brackets) is true.</a:t>
            </a:r>
            <a:endParaRPr sz="1900">
              <a:solidFill>
                <a:schemeClr val="accent5"/>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Nested if statements</a:t>
            </a:r>
            <a:endParaRPr b="1">
              <a:solidFill>
                <a:schemeClr val="accent5"/>
              </a:solidFill>
            </a:endParaRPr>
          </a:p>
        </p:txBody>
      </p:sp>
      <p:sp>
        <p:nvSpPr>
          <p:cNvPr id="379" name="Google Shape;379;p2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Nested if statements</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if [ $1 -gt 100 ]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Hey that\'s a large number.</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if (( $1 % 2 == 0 ))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10.        echo And is also an even number.</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11.    fi</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12. fi</a:t>
            </a:r>
            <a:endParaRPr i="1" sz="1600">
              <a:solidFill>
                <a:srgbClr val="00B050"/>
              </a:solidFill>
              <a:latin typeface="Consolas"/>
              <a:ea typeface="Consolas"/>
              <a:cs typeface="Consolas"/>
              <a:sym typeface="Consolas"/>
            </a:endParaRPr>
          </a:p>
        </p:txBody>
      </p:sp>
      <p:sp>
        <p:nvSpPr>
          <p:cNvPr id="380" name="Google Shape;380;p25"/>
          <p:cNvSpPr txBox="1"/>
          <p:nvPr>
            <p:ph idx="4294967295" type="body"/>
          </p:nvPr>
        </p:nvSpPr>
        <p:spPr>
          <a:xfrm>
            <a:off x="6243781" y="1825625"/>
            <a:ext cx="5098473" cy="48192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You may have as many </a:t>
            </a:r>
            <a:r>
              <a:rPr b="1" lang="en-US" sz="2000">
                <a:latin typeface="Consolas"/>
                <a:ea typeface="Consolas"/>
                <a:cs typeface="Consolas"/>
                <a:sym typeface="Consolas"/>
              </a:rPr>
              <a:t>if</a:t>
            </a:r>
            <a:r>
              <a:rPr lang="en-US" sz="2000"/>
              <a:t> statements as necessary inside your script. It is also possible to have an </a:t>
            </a:r>
            <a:r>
              <a:rPr lang="en-US" sz="2000">
                <a:latin typeface="Consolas"/>
                <a:ea typeface="Consolas"/>
                <a:cs typeface="Consolas"/>
                <a:sym typeface="Consolas"/>
              </a:rPr>
              <a:t>if</a:t>
            </a:r>
            <a:r>
              <a:rPr lang="en-US" sz="2000"/>
              <a:t> statement inside of another </a:t>
            </a:r>
            <a:r>
              <a:rPr lang="en-US" sz="2000">
                <a:latin typeface="Consolas"/>
                <a:ea typeface="Consolas"/>
                <a:cs typeface="Consolas"/>
                <a:sym typeface="Consolas"/>
              </a:rPr>
              <a:t>if</a:t>
            </a:r>
            <a:r>
              <a:rPr lang="en-US" sz="2000"/>
              <a:t> statement.</a:t>
            </a:r>
            <a:endParaRPr sz="2000"/>
          </a:p>
          <a:p>
            <a:pPr indent="-228600" lvl="0" marL="228600" rtl="0" algn="l">
              <a:lnSpc>
                <a:spcPct val="90000"/>
              </a:lnSpc>
              <a:spcBef>
                <a:spcPts val="1000"/>
              </a:spcBef>
              <a:spcAft>
                <a:spcPts val="0"/>
              </a:spcAft>
              <a:buClr>
                <a:schemeClr val="dk1"/>
              </a:buClr>
              <a:buSzPts val="1800"/>
              <a:buChar char="●"/>
            </a:pPr>
            <a:r>
              <a:rPr b="1" lang="en-US" sz="1800"/>
              <a:t>Line 4</a:t>
            </a:r>
            <a:r>
              <a:rPr lang="en-US" sz="1800"/>
              <a:t> - Perform the following, only if the first command line argument is greater than 100.</a:t>
            </a:r>
            <a:endParaRPr/>
          </a:p>
          <a:p>
            <a:pPr indent="-228600" lvl="0" marL="228600" rtl="0" algn="l">
              <a:lnSpc>
                <a:spcPct val="90000"/>
              </a:lnSpc>
              <a:spcBef>
                <a:spcPts val="1000"/>
              </a:spcBef>
              <a:spcAft>
                <a:spcPts val="0"/>
              </a:spcAft>
              <a:buClr>
                <a:schemeClr val="dk1"/>
              </a:buClr>
              <a:buSzPts val="1800"/>
              <a:buChar char="●"/>
            </a:pPr>
            <a:r>
              <a:rPr b="1" lang="en-US" sz="1800"/>
              <a:t>Line 8</a:t>
            </a:r>
            <a:r>
              <a:rPr lang="en-US" sz="1800"/>
              <a:t> - This is a light variation on the if statement. If we would like to check an expression then we may use the double brackets just like we did for variables.</a:t>
            </a:r>
            <a:endParaRPr/>
          </a:p>
          <a:p>
            <a:pPr indent="-228600" lvl="0" marL="228600" rtl="0" algn="l">
              <a:lnSpc>
                <a:spcPct val="90000"/>
              </a:lnSpc>
              <a:spcBef>
                <a:spcPts val="1000"/>
              </a:spcBef>
              <a:spcAft>
                <a:spcPts val="1600"/>
              </a:spcAft>
              <a:buClr>
                <a:schemeClr val="dk1"/>
              </a:buClr>
              <a:buSzPts val="1800"/>
              <a:buChar char="●"/>
            </a:pPr>
            <a:r>
              <a:rPr b="1" lang="en-US" sz="1800"/>
              <a:t>Line 10</a:t>
            </a:r>
            <a:r>
              <a:rPr lang="en-US" sz="1800"/>
              <a:t> - Only gets run if both if statements are true.</a:t>
            </a:r>
            <a:endParaRPr sz="1800">
              <a:solidFill>
                <a:schemeClr val="accent5"/>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If - else statement</a:t>
            </a:r>
            <a:endParaRPr b="1">
              <a:solidFill>
                <a:schemeClr val="accent5"/>
              </a:solidFill>
            </a:endParaRPr>
          </a:p>
        </p:txBody>
      </p:sp>
      <p:sp>
        <p:nvSpPr>
          <p:cNvPr id="386" name="Google Shape;386;p2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else example</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r>
              <a:rPr i="1" lang="en-US" sz="1600">
                <a:solidFill>
                  <a:srgbClr val="00B050"/>
                </a:solidFill>
                <a:latin typeface="Consolas"/>
                <a:ea typeface="Consolas"/>
                <a:cs typeface="Consolas"/>
                <a:sym typeface="Consolas"/>
              </a:rPr>
              <a:t>  # read from a file if it is supplied as</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a:t>
            </a:r>
            <a:r>
              <a:rPr i="1" lang="en-US" sz="1600">
                <a:solidFill>
                  <a:srgbClr val="00B050"/>
                </a:solidFill>
                <a:latin typeface="Consolas"/>
                <a:ea typeface="Consolas"/>
                <a:cs typeface="Consolas"/>
                <a:sym typeface="Consolas"/>
              </a:rPr>
              <a:t># a command line argument, else read </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a:t>
            </a:r>
            <a:r>
              <a:rPr i="1" lang="en-US" sz="1600">
                <a:solidFill>
                  <a:srgbClr val="00B050"/>
                </a:solidFill>
                <a:latin typeface="Consolas"/>
                <a:ea typeface="Consolas"/>
                <a:cs typeface="Consolas"/>
                <a:sym typeface="Consolas"/>
              </a:rPr>
              <a:t># from STDIN.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if [ $# -eq 1 ]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      nl $1</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10. else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11.     nl /dev/stdin</a:t>
            </a:r>
            <a:endParaRPr sz="1600">
              <a:latin typeface="Consolas"/>
              <a:ea typeface="Consolas"/>
              <a:cs typeface="Consolas"/>
              <a:sym typeface="Consolas"/>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12. fi</a:t>
            </a:r>
            <a:endParaRPr i="1" sz="1600">
              <a:solidFill>
                <a:srgbClr val="00B050"/>
              </a:solidFill>
              <a:latin typeface="Consolas"/>
              <a:ea typeface="Consolas"/>
              <a:cs typeface="Consolas"/>
              <a:sym typeface="Consolas"/>
            </a:endParaRPr>
          </a:p>
        </p:txBody>
      </p:sp>
      <p:sp>
        <p:nvSpPr>
          <p:cNvPr id="387" name="Google Shape;387;p26"/>
          <p:cNvSpPr txBox="1"/>
          <p:nvPr>
            <p:ph idx="4294967295" type="body"/>
          </p:nvPr>
        </p:nvSpPr>
        <p:spPr>
          <a:xfrm>
            <a:off x="6243781" y="1825625"/>
            <a:ext cx="5098473" cy="48192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Sometimes we want to perform a certain set of actions if a statement is true, and another set of actions if it is false. We can accommodate this with the </a:t>
            </a:r>
            <a:r>
              <a:rPr lang="en-US" sz="1800">
                <a:solidFill>
                  <a:srgbClr val="0070C0"/>
                </a:solidFill>
                <a:latin typeface="Consolas"/>
                <a:ea typeface="Consolas"/>
                <a:cs typeface="Consolas"/>
                <a:sym typeface="Consolas"/>
              </a:rPr>
              <a:t>else</a:t>
            </a:r>
            <a:r>
              <a:rPr lang="en-US" sz="1800"/>
              <a:t> mechanism.</a:t>
            </a:r>
            <a:endParaRPr sz="1800"/>
          </a:p>
          <a:p>
            <a:pPr indent="0" lvl="0" marL="0" rtl="0" algn="l">
              <a:lnSpc>
                <a:spcPct val="90000"/>
              </a:lnSpc>
              <a:spcBef>
                <a:spcPts val="1000"/>
              </a:spcBef>
              <a:spcAft>
                <a:spcPts val="0"/>
              </a:spcAft>
              <a:buClr>
                <a:schemeClr val="dk1"/>
              </a:buClr>
              <a:buSzPts val="1600"/>
              <a:buNone/>
            </a:pPr>
            <a:r>
              <a:t/>
            </a:r>
            <a:endParaRPr sz="1600">
              <a:solidFill>
                <a:schemeClr val="accent5"/>
              </a:solidFill>
              <a:latin typeface="Consolas"/>
              <a:ea typeface="Consolas"/>
              <a:cs typeface="Consolas"/>
              <a:sym typeface="Consolas"/>
            </a:endParaRPr>
          </a:p>
          <a:p>
            <a:pPr indent="0" lvl="0" marL="0" rtl="0" algn="l">
              <a:lnSpc>
                <a:spcPct val="90000"/>
              </a:lnSpc>
              <a:spcBef>
                <a:spcPts val="600"/>
              </a:spcBef>
              <a:spcAft>
                <a:spcPts val="0"/>
              </a:spcAft>
              <a:buClr>
                <a:schemeClr val="accent5"/>
              </a:buClr>
              <a:buSzPts val="1800"/>
              <a:buNone/>
            </a:pPr>
            <a:r>
              <a:rPr lang="en-US" sz="1800">
                <a:solidFill>
                  <a:schemeClr val="accent5"/>
                </a:solidFill>
                <a:latin typeface="Consolas"/>
                <a:ea typeface="Consolas"/>
                <a:cs typeface="Consolas"/>
                <a:sym typeface="Consolas"/>
              </a:rPr>
              <a:t>	if [ &lt;some test&gt; ]</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then</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&lt;commands&gt;</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else</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&lt;other commands&gt;</a:t>
            </a:r>
            <a:endParaRPr/>
          </a:p>
          <a:p>
            <a:pPr indent="0" lvl="0" marL="0" rtl="0" algn="l">
              <a:lnSpc>
                <a:spcPct val="90000"/>
              </a:lnSpc>
              <a:spcBef>
                <a:spcPts val="0"/>
              </a:spcBef>
              <a:spcAft>
                <a:spcPts val="1600"/>
              </a:spcAft>
              <a:buClr>
                <a:schemeClr val="accent5"/>
              </a:buClr>
              <a:buSzPts val="1800"/>
              <a:buNone/>
            </a:pPr>
            <a:r>
              <a:rPr lang="en-US" sz="1800">
                <a:solidFill>
                  <a:schemeClr val="accent5"/>
                </a:solidFill>
                <a:latin typeface="Consolas"/>
                <a:ea typeface="Consolas"/>
                <a:cs typeface="Consolas"/>
                <a:sym typeface="Consolas"/>
              </a:rPr>
              <a:t>	fi</a:t>
            </a:r>
            <a:endParaRPr sz="1600">
              <a:solidFill>
                <a:schemeClr val="accent5"/>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Exercise</a:t>
            </a:r>
            <a:endParaRPr>
              <a:solidFill>
                <a:schemeClr val="accent5"/>
              </a:solidFill>
            </a:endParaRPr>
          </a:p>
        </p:txBody>
      </p:sp>
      <p:sp>
        <p:nvSpPr>
          <p:cNvPr id="393" name="Google Shape;393;p27"/>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Write a bash script that will add two numbers, which are supplied as command line argument, and if this two numbers are not given show error and its usage.</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600"/>
              </a:spcBef>
              <a:spcAft>
                <a:spcPts val="0"/>
              </a:spcAft>
              <a:buClr>
                <a:schemeClr val="dk1"/>
              </a:buClr>
              <a:buSzPts val="2400"/>
              <a:buNone/>
            </a:pPr>
            <a:r>
              <a:t/>
            </a:r>
            <a:endParaRPr/>
          </a:p>
          <a:p>
            <a:pPr indent="-76200" lvl="0" marL="228600" rtl="0" algn="l">
              <a:lnSpc>
                <a:spcPct val="90000"/>
              </a:lnSpc>
              <a:spcBef>
                <a:spcPts val="1600"/>
              </a:spcBef>
              <a:spcAft>
                <a:spcPts val="1600"/>
              </a:spcAft>
              <a:buClr>
                <a:schemeClr val="dk1"/>
              </a:buClr>
              <a:buSzPts val="24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28"/>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Solution</a:t>
            </a:r>
            <a:endParaRPr>
              <a:solidFill>
                <a:schemeClr val="accent5"/>
              </a:solidFill>
            </a:endParaRPr>
          </a:p>
        </p:txBody>
      </p:sp>
      <p:sp>
        <p:nvSpPr>
          <p:cNvPr id="399" name="Google Shape;399;p28"/>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if [ $# -ne 2 ]</a:t>
            </a:r>
            <a:endParaRPr/>
          </a:p>
          <a:p>
            <a:pPr indent="0" lvl="0" marL="0" rtl="0" algn="l">
              <a:lnSpc>
                <a:spcPct val="90000"/>
              </a:lnSpc>
              <a:spcBef>
                <a:spcPts val="1000"/>
              </a:spcBef>
              <a:spcAft>
                <a:spcPts val="0"/>
              </a:spcAft>
              <a:buClr>
                <a:schemeClr val="dk1"/>
              </a:buClr>
              <a:buSzPts val="2000"/>
              <a:buNone/>
            </a:pPr>
            <a:r>
              <a:rPr lang="en-US" sz="2000">
                <a:latin typeface="Consolas"/>
                <a:ea typeface="Consolas"/>
                <a:cs typeface="Consolas"/>
                <a:sym typeface="Consolas"/>
              </a:rPr>
              <a:t>then</a:t>
            </a:r>
            <a:endParaRPr/>
          </a:p>
          <a:p>
            <a:pPr indent="0" lvl="0" marL="0" rtl="0" algn="l">
              <a:lnSpc>
                <a:spcPct val="90000"/>
              </a:lnSpc>
              <a:spcBef>
                <a:spcPts val="1000"/>
              </a:spcBef>
              <a:spcAft>
                <a:spcPts val="0"/>
              </a:spcAft>
              <a:buClr>
                <a:schemeClr val="dk1"/>
              </a:buClr>
              <a:buSzPts val="2000"/>
              <a:buNone/>
            </a:pPr>
            <a:r>
              <a:rPr lang="en-US" sz="2000">
                <a:latin typeface="Consolas"/>
                <a:ea typeface="Consolas"/>
                <a:cs typeface="Consolas"/>
                <a:sym typeface="Consolas"/>
              </a:rPr>
              <a:t>    echo "Usage - $0   x    y"</a:t>
            </a:r>
            <a:endParaRPr/>
          </a:p>
          <a:p>
            <a:pPr indent="0" lvl="0" marL="0" rtl="0" algn="l">
              <a:lnSpc>
                <a:spcPct val="90000"/>
              </a:lnSpc>
              <a:spcBef>
                <a:spcPts val="1000"/>
              </a:spcBef>
              <a:spcAft>
                <a:spcPts val="0"/>
              </a:spcAft>
              <a:buClr>
                <a:schemeClr val="dk1"/>
              </a:buClr>
              <a:buSzPts val="2000"/>
              <a:buNone/>
            </a:pPr>
            <a:r>
              <a:rPr lang="en-US" sz="2000">
                <a:latin typeface="Consolas"/>
                <a:ea typeface="Consolas"/>
                <a:cs typeface="Consolas"/>
                <a:sym typeface="Consolas"/>
              </a:rPr>
              <a:t>    echo "Where x and y are two numbers for which it will print sum."</a:t>
            </a:r>
            <a:endParaRPr/>
          </a:p>
          <a:p>
            <a:pPr indent="0" lvl="0" marL="0" rtl="0" algn="l">
              <a:lnSpc>
                <a:spcPct val="90000"/>
              </a:lnSpc>
              <a:spcBef>
                <a:spcPts val="1000"/>
              </a:spcBef>
              <a:spcAft>
                <a:spcPts val="0"/>
              </a:spcAft>
              <a:buClr>
                <a:schemeClr val="dk1"/>
              </a:buClr>
              <a:buSzPts val="2000"/>
              <a:buNone/>
            </a:pPr>
            <a:r>
              <a:rPr lang="en-US" sz="2000">
                <a:latin typeface="Consolas"/>
                <a:ea typeface="Consolas"/>
                <a:cs typeface="Consolas"/>
                <a:sym typeface="Consolas"/>
              </a:rPr>
              <a:t>    exit 1</a:t>
            </a:r>
            <a:endParaRPr/>
          </a:p>
          <a:p>
            <a:pPr indent="0" lvl="0" marL="0" rtl="0" algn="l">
              <a:lnSpc>
                <a:spcPct val="90000"/>
              </a:lnSpc>
              <a:spcBef>
                <a:spcPts val="1000"/>
              </a:spcBef>
              <a:spcAft>
                <a:spcPts val="0"/>
              </a:spcAft>
              <a:buClr>
                <a:schemeClr val="dk1"/>
              </a:buClr>
              <a:buSzPts val="2000"/>
              <a:buNone/>
            </a:pPr>
            <a:r>
              <a:rPr lang="en-US" sz="2000">
                <a:latin typeface="Consolas"/>
                <a:ea typeface="Consolas"/>
                <a:cs typeface="Consolas"/>
                <a:sym typeface="Consolas"/>
              </a:rPr>
              <a:t>fi</a:t>
            </a:r>
            <a:endParaRPr/>
          </a:p>
          <a:p>
            <a:pPr indent="0" lvl="0" marL="0" rtl="0" algn="l">
              <a:lnSpc>
                <a:spcPct val="90000"/>
              </a:lnSpc>
              <a:spcBef>
                <a:spcPts val="1000"/>
              </a:spcBef>
              <a:spcAft>
                <a:spcPts val="1600"/>
              </a:spcAft>
              <a:buClr>
                <a:schemeClr val="dk1"/>
              </a:buClr>
              <a:buSzPts val="2000"/>
              <a:buNone/>
            </a:pPr>
            <a:r>
              <a:rPr lang="en-US" sz="2000">
                <a:latin typeface="Consolas"/>
                <a:ea typeface="Consolas"/>
                <a:cs typeface="Consolas"/>
                <a:sym typeface="Consolas"/>
              </a:rPr>
              <a:t>    echo "Sum of $1 and $2 is `expr $1 + $2`"</a:t>
            </a:r>
            <a:endParaRPr sz="2000">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9"/>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Exercise</a:t>
            </a:r>
            <a:endParaRPr>
              <a:solidFill>
                <a:schemeClr val="accent5"/>
              </a:solidFill>
            </a:endParaRPr>
          </a:p>
        </p:txBody>
      </p:sp>
      <p:sp>
        <p:nvSpPr>
          <p:cNvPr id="405" name="Google Shape;405;p29"/>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400"/>
              <a:buNone/>
            </a:pPr>
            <a:r>
              <a:rPr lang="en-US" sz="2400"/>
              <a:t>Write a script to determine whether given file exist or not, file name is supplied as command line argument, also check for sufficient number of command line arguments.</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 name="Shape 409"/>
        <p:cNvGrpSpPr/>
        <p:nvPr/>
      </p:nvGrpSpPr>
      <p:grpSpPr>
        <a:xfrm>
          <a:off x="0" y="0"/>
          <a:ext cx="0" cy="0"/>
          <a:chOff x="0" y="0"/>
          <a:chExt cx="0" cy="0"/>
        </a:xfrm>
      </p:grpSpPr>
      <p:sp>
        <p:nvSpPr>
          <p:cNvPr id="410" name="Google Shape;410;p30"/>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Solution</a:t>
            </a:r>
            <a:endParaRPr>
              <a:solidFill>
                <a:schemeClr val="accent5"/>
              </a:solidFill>
            </a:endParaRPr>
          </a:p>
        </p:txBody>
      </p:sp>
      <p:sp>
        <p:nvSpPr>
          <p:cNvPr id="411" name="Google Shape;411;p30"/>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if [ $# -ne 1 ]</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then</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echo "Usage - $0  file-name"</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exit 1</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fi</a:t>
            </a:r>
            <a:endParaRPr/>
          </a:p>
          <a:p>
            <a:pPr indent="0" lvl="0" marL="0" rtl="0" algn="l">
              <a:lnSpc>
                <a:spcPct val="90000"/>
              </a:lnSpc>
              <a:spcBef>
                <a:spcPts val="0"/>
              </a:spcBef>
              <a:spcAft>
                <a:spcPts val="0"/>
              </a:spcAft>
              <a:buClr>
                <a:schemeClr val="dk1"/>
              </a:buClr>
              <a:buSzPts val="2000"/>
              <a:buNone/>
            </a:pPr>
            <a:r>
              <a:t/>
            </a:r>
            <a:endParaRPr sz="2000">
              <a:latin typeface="Consolas"/>
              <a:ea typeface="Consolas"/>
              <a:cs typeface="Consolas"/>
              <a:sym typeface="Consolas"/>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if [ -f $1 ]</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then</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echo "$1 file exist"</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else</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echo "Sorry, $1 file does not exist"</a:t>
            </a:r>
            <a:endParaRPr/>
          </a:p>
          <a:p>
            <a:pPr indent="0" lvl="0" marL="0" rtl="0" algn="l">
              <a:lnSpc>
                <a:spcPct val="90000"/>
              </a:lnSpc>
              <a:spcBef>
                <a:spcPts val="0"/>
              </a:spcBef>
              <a:spcAft>
                <a:spcPts val="1600"/>
              </a:spcAft>
              <a:buClr>
                <a:schemeClr val="dk1"/>
              </a:buClr>
              <a:buSzPts val="2000"/>
              <a:buNone/>
            </a:pPr>
            <a:r>
              <a:rPr lang="en-US" sz="2000">
                <a:latin typeface="Consolas"/>
                <a:ea typeface="Consolas"/>
                <a:cs typeface="Consolas"/>
                <a:sym typeface="Consolas"/>
              </a:rPr>
              <a:t>fi</a:t>
            </a:r>
            <a:endParaRPr sz="2000">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If – elif – else statement</a:t>
            </a:r>
            <a:endParaRPr b="1">
              <a:solidFill>
                <a:schemeClr val="accent5"/>
              </a:solidFill>
            </a:endParaRPr>
          </a:p>
        </p:txBody>
      </p:sp>
      <p:sp>
        <p:nvSpPr>
          <p:cNvPr id="417" name="Google Shape;417;p31"/>
          <p:cNvSpPr txBox="1"/>
          <p:nvPr>
            <p:ph idx="1" type="body"/>
          </p:nvPr>
        </p:nvSpPr>
        <p:spPr>
          <a:xfrm>
            <a:off x="415600" y="1633625"/>
            <a:ext cx="58281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t>Example:  if you are 18 or over you may go to the party. </a:t>
            </a:r>
            <a:endParaRPr sz="1600"/>
          </a:p>
          <a:p>
            <a:pPr indent="0" lvl="0" marL="0" rtl="0" algn="l">
              <a:lnSpc>
                <a:spcPct val="90000"/>
              </a:lnSpc>
              <a:spcBef>
                <a:spcPts val="300"/>
              </a:spcBef>
              <a:spcAft>
                <a:spcPts val="0"/>
              </a:spcAft>
              <a:buClr>
                <a:schemeClr val="dk1"/>
              </a:buClr>
              <a:buSzPts val="1600"/>
              <a:buNone/>
            </a:pPr>
            <a:r>
              <a:rPr lang="en-US" sz="1600"/>
              <a:t>If you aren't but you have a letter from your parents you may go but must be back before midnight. Otherwise you cannot go.</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elif statements</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if [ $1 -ge 18 ]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You may go to the party.</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elif [ $2 == 'yes'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     echo You may go to the party but be   </a:t>
            </a:r>
            <a:br>
              <a:rPr lang="en-US" sz="1600">
                <a:latin typeface="Consolas"/>
                <a:ea typeface="Consolas"/>
                <a:cs typeface="Consolas"/>
                <a:sym typeface="Consolas"/>
              </a:rPr>
            </a:br>
            <a:r>
              <a:rPr lang="en-US" sz="1600">
                <a:latin typeface="Consolas"/>
                <a:ea typeface="Consolas"/>
                <a:cs typeface="Consolas"/>
                <a:sym typeface="Consolas"/>
              </a:rPr>
              <a:t>            back before midnight.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10. else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11.    echo You may not go to the party.</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12. fi</a:t>
            </a:r>
            <a:endParaRPr i="1" sz="1600">
              <a:solidFill>
                <a:srgbClr val="00B050"/>
              </a:solidFill>
              <a:latin typeface="Consolas"/>
              <a:ea typeface="Consolas"/>
              <a:cs typeface="Consolas"/>
              <a:sym typeface="Consolas"/>
            </a:endParaRPr>
          </a:p>
        </p:txBody>
      </p:sp>
      <p:sp>
        <p:nvSpPr>
          <p:cNvPr id="418" name="Google Shape;418;p31"/>
          <p:cNvSpPr txBox="1"/>
          <p:nvPr>
            <p:ph idx="4294967295" type="body"/>
          </p:nvPr>
        </p:nvSpPr>
        <p:spPr>
          <a:xfrm>
            <a:off x="6243781" y="1825625"/>
            <a:ext cx="5098473" cy="48192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Sometimes we may have a series of conditions that may lead to different paths.</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if [ &lt;some test&gt; ]</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then</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&lt;commands&gt;</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elif [ &lt;some test&gt; ] </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then</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&lt;different commands&gt;</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else</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&lt;other commands&gt;</a:t>
            </a:r>
            <a:endParaRPr/>
          </a:p>
          <a:p>
            <a:pPr indent="0" lvl="0" marL="0" rtl="0" algn="l">
              <a:lnSpc>
                <a:spcPct val="90000"/>
              </a:lnSpc>
              <a:spcBef>
                <a:spcPts val="0"/>
              </a:spcBef>
              <a:spcAft>
                <a:spcPts val="0"/>
              </a:spcAft>
              <a:buClr>
                <a:schemeClr val="accent5"/>
              </a:buClr>
              <a:buSzPts val="1800"/>
              <a:buNone/>
            </a:pPr>
            <a:r>
              <a:rPr lang="en-US" sz="1800">
                <a:solidFill>
                  <a:schemeClr val="accent5"/>
                </a:solidFill>
                <a:latin typeface="Consolas"/>
                <a:ea typeface="Consolas"/>
                <a:cs typeface="Consolas"/>
                <a:sym typeface="Consolas"/>
              </a:rPr>
              <a:t>	fi</a:t>
            </a:r>
            <a:endParaRPr sz="18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800"/>
              <a:buNone/>
            </a:pPr>
            <a:r>
              <a:t/>
            </a:r>
            <a:endParaRPr sz="1800">
              <a:solidFill>
                <a:schemeClr val="accent5"/>
              </a:solidFill>
              <a:latin typeface="Consolas"/>
              <a:ea typeface="Consolas"/>
              <a:cs typeface="Consolas"/>
              <a:sym typeface="Consolas"/>
            </a:endParaRPr>
          </a:p>
          <a:p>
            <a:pPr indent="0" lvl="0" marL="0" rtl="0" algn="l">
              <a:lnSpc>
                <a:spcPct val="90000"/>
              </a:lnSpc>
              <a:spcBef>
                <a:spcPts val="0"/>
              </a:spcBef>
              <a:spcAft>
                <a:spcPts val="1600"/>
              </a:spcAft>
              <a:buClr>
                <a:schemeClr val="dk1"/>
              </a:buClr>
              <a:buSzPts val="1800"/>
              <a:buNone/>
            </a:pPr>
            <a:r>
              <a:rPr lang="en-US" sz="1800"/>
              <a:t>You can have as many </a:t>
            </a:r>
            <a:r>
              <a:rPr lang="en-US" sz="1800">
                <a:solidFill>
                  <a:srgbClr val="0070C0"/>
                </a:solidFill>
                <a:latin typeface="Consolas"/>
                <a:ea typeface="Consolas"/>
                <a:cs typeface="Consolas"/>
                <a:sym typeface="Consolas"/>
              </a:rPr>
              <a:t>elif</a:t>
            </a:r>
            <a:r>
              <a:rPr lang="en-US" sz="1800"/>
              <a:t> branches as you like. The final </a:t>
            </a:r>
            <a:r>
              <a:rPr lang="en-US" sz="1800">
                <a:solidFill>
                  <a:srgbClr val="0070C0"/>
                </a:solidFill>
                <a:latin typeface="Consolas"/>
                <a:ea typeface="Consolas"/>
                <a:cs typeface="Consolas"/>
                <a:sym typeface="Consolas"/>
              </a:rPr>
              <a:t>else</a:t>
            </a:r>
            <a:r>
              <a:rPr lang="en-US" sz="1800"/>
              <a:t> is also optional.</a:t>
            </a:r>
            <a:endParaRPr sz="18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7a1667bcc8_0_201"/>
          <p:cNvSpPr txBox="1"/>
          <p:nvPr>
            <p:ph type="title"/>
          </p:nvPr>
        </p:nvSpPr>
        <p:spPr>
          <a:xfrm>
            <a:off x="355133" y="409133"/>
            <a:ext cx="11360700" cy="11085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US">
                <a:solidFill>
                  <a:schemeClr val="accent5"/>
                </a:solidFill>
              </a:rPr>
              <a:t>Standard flows functionality</a:t>
            </a:r>
            <a:endParaRPr/>
          </a:p>
        </p:txBody>
      </p:sp>
      <p:sp>
        <p:nvSpPr>
          <p:cNvPr id="110" name="Google Shape;110;g17a1667bcc8_0_201"/>
          <p:cNvSpPr txBox="1"/>
          <p:nvPr>
            <p:ph idx="1" type="body"/>
          </p:nvPr>
        </p:nvSpPr>
        <p:spPr>
          <a:xfrm>
            <a:off x="415600" y="1633633"/>
            <a:ext cx="5549100" cy="4472100"/>
          </a:xfrm>
          <a:prstGeom prst="rect">
            <a:avLst/>
          </a:prstGeom>
        </p:spPr>
        <p:txBody>
          <a:bodyPr anchorCtr="0" anchor="t" bIns="121900" lIns="121900" spcFirstLastPara="1" rIns="121900" wrap="square" tIns="121900">
            <a:noAutofit/>
          </a:bodyPr>
          <a:lstStyle/>
          <a:p>
            <a:pPr indent="-425450" lvl="0" marL="609600" rtl="0" algn="l">
              <a:spcBef>
                <a:spcPts val="0"/>
              </a:spcBef>
              <a:spcAft>
                <a:spcPts val="0"/>
              </a:spcAft>
              <a:buSzPts val="1900"/>
              <a:buChar char="●"/>
            </a:pPr>
            <a:r>
              <a:rPr lang="en-US" sz="1900"/>
              <a:t>Difference between stderr and stdout/stdin:</a:t>
            </a:r>
            <a:endParaRPr sz="1900"/>
          </a:p>
          <a:p>
            <a:pPr indent="0" lvl="0" marL="0" rtl="0" algn="l">
              <a:spcBef>
                <a:spcPts val="1600"/>
              </a:spcBef>
              <a:spcAft>
                <a:spcPts val="0"/>
              </a:spcAft>
              <a:buNone/>
            </a:pPr>
            <a:r>
              <a:rPr b="1" lang="en-US" sz="1900"/>
              <a:t>Stderr</a:t>
            </a:r>
            <a:r>
              <a:rPr lang="en-US" sz="1900"/>
              <a:t> is not saved in the buffer and its displayed only when something goes wrong. </a:t>
            </a:r>
            <a:endParaRPr sz="1900"/>
          </a:p>
          <a:p>
            <a:pPr indent="0" lvl="0" marL="0" rtl="0" algn="l">
              <a:spcBef>
                <a:spcPts val="1600"/>
              </a:spcBef>
              <a:spcAft>
                <a:spcPts val="1600"/>
              </a:spcAft>
              <a:buNone/>
            </a:pPr>
            <a:r>
              <a:rPr b="1" lang="en-US" sz="1900"/>
              <a:t>Stdin</a:t>
            </a:r>
            <a:r>
              <a:rPr lang="en-US" sz="1900"/>
              <a:t> and </a:t>
            </a:r>
            <a:r>
              <a:rPr b="1" lang="en-US" sz="1900"/>
              <a:t>stdout</a:t>
            </a:r>
            <a:r>
              <a:rPr lang="en-US" sz="1900"/>
              <a:t> are displayed every time by default.</a:t>
            </a:r>
            <a:endParaRPr sz="1900"/>
          </a:p>
        </p:txBody>
      </p:sp>
      <p:pic>
        <p:nvPicPr>
          <p:cNvPr id="111" name="Google Shape;111;g17a1667bcc8_0_201"/>
          <p:cNvPicPr preferRelativeResize="0"/>
          <p:nvPr/>
        </p:nvPicPr>
        <p:blipFill>
          <a:blip r:embed="rId3">
            <a:alphaModFix/>
          </a:blip>
          <a:stretch>
            <a:fillRect/>
          </a:stretch>
        </p:blipFill>
        <p:spPr>
          <a:xfrm>
            <a:off x="6117100" y="1670033"/>
            <a:ext cx="5922499" cy="350260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Boolean operations</a:t>
            </a:r>
            <a:endParaRPr b="1">
              <a:solidFill>
                <a:schemeClr val="accent5"/>
              </a:solidFill>
            </a:endParaRPr>
          </a:p>
        </p:txBody>
      </p:sp>
      <p:sp>
        <p:nvSpPr>
          <p:cNvPr id="424" name="Google Shape;424;p34"/>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and example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if [ -r $1 ] &amp;&amp; [ -s $1 ]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This file is useful.</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fi</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or example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if [ $USER == 'bob' ] || [ $USER == 'andy'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ls -al</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else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ls</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9. fi</a:t>
            </a:r>
            <a:endParaRPr sz="1600">
              <a:latin typeface="Consolas"/>
              <a:ea typeface="Consolas"/>
              <a:cs typeface="Consolas"/>
              <a:sym typeface="Consolas"/>
            </a:endParaRPr>
          </a:p>
        </p:txBody>
      </p:sp>
      <p:sp>
        <p:nvSpPr>
          <p:cNvPr id="425" name="Google Shape;425;p34"/>
          <p:cNvSpPr txBox="1"/>
          <p:nvPr>
            <p:ph idx="4294967295" type="body"/>
          </p:nvPr>
        </p:nvSpPr>
        <p:spPr>
          <a:xfrm>
            <a:off x="6243781" y="1825625"/>
            <a:ext cx="5098473" cy="48192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Sometimes we only want to do something if multiple conditions are met. </a:t>
            </a:r>
            <a:endParaRPr sz="1800"/>
          </a:p>
          <a:p>
            <a:pPr indent="0" lvl="0" marL="0" rtl="0" algn="l">
              <a:lnSpc>
                <a:spcPct val="90000"/>
              </a:lnSpc>
              <a:spcBef>
                <a:spcPts val="1000"/>
              </a:spcBef>
              <a:spcAft>
                <a:spcPts val="0"/>
              </a:spcAft>
              <a:buClr>
                <a:schemeClr val="dk1"/>
              </a:buClr>
              <a:buSzPts val="1800"/>
              <a:buNone/>
            </a:pPr>
            <a:r>
              <a:rPr lang="en-US" sz="1800"/>
              <a:t>Other times we would like to perform the action if one of several condition is met. </a:t>
            </a:r>
            <a:endParaRPr sz="1800"/>
          </a:p>
          <a:p>
            <a:pPr indent="0" lvl="0" marL="0" rtl="0" algn="l">
              <a:lnSpc>
                <a:spcPct val="90000"/>
              </a:lnSpc>
              <a:spcBef>
                <a:spcPts val="1000"/>
              </a:spcBef>
              <a:spcAft>
                <a:spcPts val="0"/>
              </a:spcAft>
              <a:buClr>
                <a:schemeClr val="dk1"/>
              </a:buClr>
              <a:buSzPts val="1800"/>
              <a:buNone/>
            </a:pPr>
            <a:r>
              <a:rPr lang="en-US" sz="1800"/>
              <a:t>We can accommodate these with boolean operators.</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		and - </a:t>
            </a:r>
            <a:r>
              <a:rPr lang="en-US" sz="1800">
                <a:solidFill>
                  <a:srgbClr val="0070C0"/>
                </a:solidFill>
                <a:latin typeface="Consolas"/>
                <a:ea typeface="Consolas"/>
                <a:cs typeface="Consolas"/>
                <a:sym typeface="Consolas"/>
              </a:rPr>
              <a:t>&amp;&amp;</a:t>
            </a:r>
            <a:endParaRPr/>
          </a:p>
          <a:p>
            <a:pPr indent="0" lvl="0" marL="0" rtl="0" algn="l">
              <a:lnSpc>
                <a:spcPct val="90000"/>
              </a:lnSpc>
              <a:spcBef>
                <a:spcPts val="1000"/>
              </a:spcBef>
              <a:spcAft>
                <a:spcPts val="1600"/>
              </a:spcAft>
              <a:buClr>
                <a:schemeClr val="dk1"/>
              </a:buClr>
              <a:buSzPts val="1800"/>
              <a:buNone/>
            </a:pPr>
            <a:r>
              <a:rPr lang="en-US" sz="1800"/>
              <a:t>		or - </a:t>
            </a:r>
            <a:r>
              <a:rPr lang="en-US" sz="1800">
                <a:solidFill>
                  <a:srgbClr val="0070C0"/>
                </a:solidFill>
                <a:latin typeface="Consolas"/>
                <a:ea typeface="Consolas"/>
                <a:cs typeface="Consolas"/>
                <a:sym typeface="Consolas"/>
              </a:rPr>
              <a:t>||</a:t>
            </a:r>
            <a:endParaRPr sz="1800">
              <a:solidFill>
                <a:srgbClr val="0070C0"/>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2bca14d655_0_3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Boolean operations (2)</a:t>
            </a:r>
            <a:endParaRPr b="1">
              <a:solidFill>
                <a:schemeClr val="accent5"/>
              </a:solidFill>
            </a:endParaRPr>
          </a:p>
        </p:txBody>
      </p:sp>
      <p:sp>
        <p:nvSpPr>
          <p:cNvPr id="431" name="Google Shape;431;g12bca14d655_0_3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and complex if with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if [[ -r $1 &amp;&amp; -s $1 ]]  # does file exist and is not empty</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This file is useful.</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fi</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or complex if with [[]] and () for numeric examples - </a:t>
            </a:r>
            <a:r>
              <a:rPr i="1" lang="en-US" sz="1600">
                <a:solidFill>
                  <a:srgbClr val="00B050"/>
                </a:solidFill>
                <a:latin typeface="Consolas"/>
                <a:ea typeface="Consolas"/>
                <a:cs typeface="Consolas"/>
                <a:sym typeface="Consolas"/>
              </a:rPr>
              <a:t>compares</a:t>
            </a:r>
            <a:r>
              <a:rPr i="1" lang="en-US" sz="1600">
                <a:solidFill>
                  <a:srgbClr val="00B050"/>
                </a:solidFill>
                <a:latin typeface="Consolas"/>
                <a:ea typeface="Consolas"/>
                <a:cs typeface="Consolas"/>
                <a:sym typeface="Consolas"/>
              </a:rPr>
              <a:t>  with strings</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if [[ $1 -eq $2 || ( $1 == $3 || $2 == $3)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then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“Two of the numbers are the same.”</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else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echo “All supplied numbers are different.”</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9. fi</a:t>
            </a:r>
            <a:endParaRPr sz="1600">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2"/>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Exercise</a:t>
            </a:r>
            <a:endParaRPr>
              <a:solidFill>
                <a:schemeClr val="accent5"/>
              </a:solidFill>
            </a:endParaRPr>
          </a:p>
        </p:txBody>
      </p:sp>
      <p:sp>
        <p:nvSpPr>
          <p:cNvPr id="437" name="Google Shape;437;p32"/>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Write </a:t>
            </a:r>
            <a:r>
              <a:rPr lang="en-US"/>
              <a:t>a s</a:t>
            </a:r>
            <a:r>
              <a:rPr lang="en-US" sz="2400"/>
              <a:t>cript to find out biggest number from given three numbers. Numbers are supplie</a:t>
            </a:r>
            <a:r>
              <a:rPr lang="en-US"/>
              <a:t>d</a:t>
            </a:r>
            <a:r>
              <a:rPr lang="en-US" sz="2400"/>
              <a:t> as command line argument. Print error if sufficient arguments are not supplied.</a:t>
            </a:r>
            <a:endParaRPr sz="2400"/>
          </a:p>
          <a:p>
            <a:pPr indent="0" lvl="0" marL="0" rtl="0" algn="l">
              <a:lnSpc>
                <a:spcPct val="90000"/>
              </a:lnSpc>
              <a:spcBef>
                <a:spcPts val="1600"/>
              </a:spcBef>
              <a:spcAft>
                <a:spcPts val="0"/>
              </a:spcAft>
              <a:buClr>
                <a:schemeClr val="dk1"/>
              </a:buClr>
              <a:buSzPts val="2400"/>
              <a:buNone/>
            </a:pPr>
            <a:r>
              <a:t/>
            </a:r>
            <a:endParaRPr/>
          </a:p>
          <a:p>
            <a:pPr indent="0" lvl="0" marL="0" rtl="0" algn="l">
              <a:lnSpc>
                <a:spcPct val="90000"/>
              </a:lnSpc>
              <a:spcBef>
                <a:spcPts val="1600"/>
              </a:spcBef>
              <a:spcAft>
                <a:spcPts val="0"/>
              </a:spcAft>
              <a:buClr>
                <a:schemeClr val="dk1"/>
              </a:buClr>
              <a:buSzPts val="2400"/>
              <a:buNone/>
            </a:pPr>
            <a:r>
              <a:rPr lang="en-US"/>
              <a:t>&amp;&amp;</a:t>
            </a:r>
            <a:endParaRPr/>
          </a:p>
          <a:p>
            <a:pPr indent="0" lvl="0" marL="0" rtl="0" algn="l">
              <a:lnSpc>
                <a:spcPct val="90000"/>
              </a:lnSpc>
              <a:spcBef>
                <a:spcPts val="1600"/>
              </a:spcBef>
              <a:spcAft>
                <a:spcPts val="1600"/>
              </a:spcAft>
              <a:buClr>
                <a:schemeClr val="dk1"/>
              </a:buClr>
              <a:buSzPts val="2400"/>
              <a:buNone/>
            </a:pPr>
            <a:r>
              <a:rPr lang="en-US"/>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3"/>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Solution</a:t>
            </a:r>
            <a:endParaRPr>
              <a:solidFill>
                <a:schemeClr val="accent5"/>
              </a:solidFill>
            </a:endParaRPr>
          </a:p>
        </p:txBody>
      </p:sp>
      <p:sp>
        <p:nvSpPr>
          <p:cNvPr id="443" name="Google Shape;443;p33"/>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if [ $# -ne 3 ]</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then</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echo "$0: number1 number2 number3 are not given"</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exit 1    </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fi</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n1=$1</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n2=$2</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n3=$3</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if [ $n1 -gt $n2 ] &amp;&amp; [ $n1 -gt $n3 ]</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then</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echo "$n1 is Biggest number"</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elif [ $n2 -gt $n1 ] &amp;&amp; [ $n2 -gt $n3 ]         </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then</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echo "$n2 is Biggest number"</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elif [ $n3 -gt $n1 ] &amp;&amp; [ $n3 -gt $n2 ]         </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then</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echo "$n3 is Biggest number"</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elif [ $1 -eq $2 ] &amp;&amp; [ $1 -eq $3 ] &amp;&amp; [ $2 -eq $3 ]</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then</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echo "All the three numbers are equal"    </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else</a:t>
            </a:r>
            <a:endParaRPr/>
          </a:p>
          <a:p>
            <a:pPr indent="0" lvl="0" marL="0" rtl="0" algn="l">
              <a:lnSpc>
                <a:spcPct val="90000"/>
              </a:lnSpc>
              <a:spcBef>
                <a:spcPts val="0"/>
              </a:spcBef>
              <a:spcAft>
                <a:spcPts val="0"/>
              </a:spcAft>
              <a:buClr>
                <a:schemeClr val="dk1"/>
              </a:buClr>
              <a:buSzPts val="1450"/>
              <a:buNone/>
            </a:pPr>
            <a:r>
              <a:rPr lang="en-US" sz="1450">
                <a:latin typeface="Consolas"/>
                <a:ea typeface="Consolas"/>
                <a:cs typeface="Consolas"/>
                <a:sym typeface="Consolas"/>
              </a:rPr>
              <a:t>    echo "I can not figure out which number is bigger"    </a:t>
            </a:r>
            <a:endParaRPr/>
          </a:p>
          <a:p>
            <a:pPr indent="0" lvl="0" marL="0" rtl="0" algn="l">
              <a:lnSpc>
                <a:spcPct val="90000"/>
              </a:lnSpc>
              <a:spcBef>
                <a:spcPts val="0"/>
              </a:spcBef>
              <a:spcAft>
                <a:spcPts val="1600"/>
              </a:spcAft>
              <a:buClr>
                <a:schemeClr val="dk1"/>
              </a:buClr>
              <a:buSzPts val="1450"/>
              <a:buNone/>
            </a:pPr>
            <a:r>
              <a:rPr lang="en-US" sz="1450">
                <a:latin typeface="Consolas"/>
                <a:ea typeface="Consolas"/>
                <a:cs typeface="Consolas"/>
                <a:sym typeface="Consolas"/>
              </a:rPr>
              <a:t> fi </a:t>
            </a:r>
            <a:endParaRPr sz="1450">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Case statements</a:t>
            </a:r>
            <a:endParaRPr b="1">
              <a:solidFill>
                <a:schemeClr val="accent5"/>
              </a:solidFill>
            </a:endParaRPr>
          </a:p>
        </p:txBody>
      </p:sp>
      <p:sp>
        <p:nvSpPr>
          <p:cNvPr id="449" name="Google Shape;449;p3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case example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case $1 in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start)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starting</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stop)</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          echo stopping</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10.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11.     restart)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12.         echo restarting</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13.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14.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15.         echo don\'t know</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16.         ;;</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17. esac</a:t>
            </a:r>
            <a:endParaRPr sz="1600">
              <a:latin typeface="Consolas"/>
              <a:ea typeface="Consolas"/>
              <a:cs typeface="Consolas"/>
              <a:sym typeface="Consolas"/>
            </a:endParaRPr>
          </a:p>
        </p:txBody>
      </p:sp>
      <p:sp>
        <p:nvSpPr>
          <p:cNvPr id="450" name="Google Shape;450;p35"/>
          <p:cNvSpPr txBox="1"/>
          <p:nvPr>
            <p:ph idx="4294967295" type="body"/>
          </p:nvPr>
        </p:nvSpPr>
        <p:spPr>
          <a:xfrm>
            <a:off x="6243781" y="1825625"/>
            <a:ext cx="5098473" cy="48192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If we wish to take different paths based upon a variable matching a series of patterns, we could use a series of </a:t>
            </a:r>
            <a:r>
              <a:rPr lang="en-US" sz="1800">
                <a:latin typeface="Consolas"/>
                <a:ea typeface="Consolas"/>
                <a:cs typeface="Consolas"/>
                <a:sym typeface="Consolas"/>
              </a:rPr>
              <a:t>if</a:t>
            </a:r>
            <a:r>
              <a:rPr lang="en-US" sz="1800"/>
              <a:t> and </a:t>
            </a:r>
            <a:r>
              <a:rPr lang="en-US" sz="1800">
                <a:latin typeface="Consolas"/>
                <a:ea typeface="Consolas"/>
                <a:cs typeface="Consolas"/>
                <a:sym typeface="Consolas"/>
              </a:rPr>
              <a:t>elif</a:t>
            </a:r>
            <a:r>
              <a:rPr lang="en-US" sz="1800"/>
              <a:t> statements but that would soon be unclear. </a:t>
            </a:r>
            <a:endParaRPr sz="1800"/>
          </a:p>
          <a:p>
            <a:pPr indent="0" lvl="0" marL="0" rtl="0" algn="l">
              <a:lnSpc>
                <a:spcPct val="90000"/>
              </a:lnSpc>
              <a:spcBef>
                <a:spcPts val="1000"/>
              </a:spcBef>
              <a:spcAft>
                <a:spcPts val="0"/>
              </a:spcAft>
              <a:buClr>
                <a:schemeClr val="dk1"/>
              </a:buClr>
              <a:buSzPts val="1800"/>
              <a:buNone/>
            </a:pPr>
            <a:r>
              <a:rPr lang="en-US" sz="1800"/>
              <a:t>To make things cleaner, we can use </a:t>
            </a:r>
            <a:r>
              <a:rPr lang="en-US" sz="1800">
                <a:solidFill>
                  <a:schemeClr val="accent5"/>
                </a:solidFill>
                <a:latin typeface="Consolas"/>
                <a:ea typeface="Consolas"/>
                <a:cs typeface="Consolas"/>
                <a:sym typeface="Consolas"/>
              </a:rPr>
              <a:t>case</a:t>
            </a:r>
            <a:r>
              <a:rPr lang="en-US" sz="1800"/>
              <a:t> statement. </a:t>
            </a:r>
            <a:endParaRPr sz="1800"/>
          </a:p>
          <a:p>
            <a:pPr indent="0" lvl="0" marL="0" rtl="0" algn="l">
              <a:lnSpc>
                <a:spcPct val="90000"/>
              </a:lnSpc>
              <a:spcBef>
                <a:spcPts val="1000"/>
              </a:spcBef>
              <a:spcAft>
                <a:spcPts val="0"/>
              </a:spcAft>
              <a:buClr>
                <a:schemeClr val="dk1"/>
              </a:buClr>
              <a:buSzPts val="1800"/>
              <a:buNone/>
            </a:pPr>
            <a:r>
              <a:t/>
            </a:r>
            <a:endParaRPr sz="1800">
              <a:solidFill>
                <a:srgbClr val="0070C0"/>
              </a:solidFill>
              <a:latin typeface="Consolas"/>
              <a:ea typeface="Consolas"/>
              <a:cs typeface="Consolas"/>
              <a:sym typeface="Consolas"/>
            </a:endParaRPr>
          </a:p>
          <a:p>
            <a:pPr indent="0" lvl="0" marL="0" rtl="0" algn="l">
              <a:lnSpc>
                <a:spcPct val="90000"/>
              </a:lnSpc>
              <a:spcBef>
                <a:spcPts val="1000"/>
              </a:spcBef>
              <a:spcAft>
                <a:spcPts val="1600"/>
              </a:spcAft>
              <a:buClr>
                <a:schemeClr val="accent5"/>
              </a:buClr>
              <a:buSzPts val="1800"/>
              <a:buNone/>
            </a:pPr>
            <a:r>
              <a:rPr lang="en-US" sz="1800">
                <a:solidFill>
                  <a:schemeClr val="accent5"/>
                </a:solidFill>
                <a:latin typeface="Consolas"/>
                <a:ea typeface="Consolas"/>
                <a:cs typeface="Consolas"/>
                <a:sym typeface="Consolas"/>
              </a:rPr>
              <a:t>	case &lt;variable&gt; in</a:t>
            </a:r>
            <a:br>
              <a:rPr lang="en-US" sz="1800">
                <a:solidFill>
                  <a:schemeClr val="accent5"/>
                </a:solidFill>
                <a:latin typeface="Consolas"/>
                <a:ea typeface="Consolas"/>
                <a:cs typeface="Consolas"/>
                <a:sym typeface="Consolas"/>
              </a:rPr>
            </a:br>
            <a:r>
              <a:rPr lang="en-US" sz="1800">
                <a:solidFill>
                  <a:schemeClr val="accent5"/>
                </a:solidFill>
                <a:latin typeface="Consolas"/>
                <a:ea typeface="Consolas"/>
                <a:cs typeface="Consolas"/>
                <a:sym typeface="Consolas"/>
              </a:rPr>
              <a:t>	    &lt;pattern 1&gt;)</a:t>
            </a:r>
            <a:br>
              <a:rPr lang="en-US" sz="1800">
                <a:solidFill>
                  <a:schemeClr val="accent5"/>
                </a:solidFill>
                <a:latin typeface="Consolas"/>
                <a:ea typeface="Consolas"/>
                <a:cs typeface="Consolas"/>
                <a:sym typeface="Consolas"/>
              </a:rPr>
            </a:br>
            <a:r>
              <a:rPr lang="en-US" sz="1800">
                <a:solidFill>
                  <a:schemeClr val="accent5"/>
                </a:solidFill>
                <a:latin typeface="Consolas"/>
                <a:ea typeface="Consolas"/>
                <a:cs typeface="Consolas"/>
                <a:sym typeface="Consolas"/>
              </a:rPr>
              <a:t>	        &lt;commands&gt;</a:t>
            </a:r>
            <a:br>
              <a:rPr lang="en-US" sz="1800">
                <a:solidFill>
                  <a:schemeClr val="accent5"/>
                </a:solidFill>
                <a:latin typeface="Consolas"/>
                <a:ea typeface="Consolas"/>
                <a:cs typeface="Consolas"/>
                <a:sym typeface="Consolas"/>
              </a:rPr>
            </a:br>
            <a:r>
              <a:rPr lang="en-US" sz="1800">
                <a:solidFill>
                  <a:schemeClr val="accent5"/>
                </a:solidFill>
                <a:latin typeface="Consolas"/>
                <a:ea typeface="Consolas"/>
                <a:cs typeface="Consolas"/>
                <a:sym typeface="Consolas"/>
              </a:rPr>
              <a:t>	        ;;</a:t>
            </a:r>
            <a:br>
              <a:rPr lang="en-US" sz="1800">
                <a:solidFill>
                  <a:schemeClr val="accent5"/>
                </a:solidFill>
                <a:latin typeface="Consolas"/>
                <a:ea typeface="Consolas"/>
                <a:cs typeface="Consolas"/>
                <a:sym typeface="Consolas"/>
              </a:rPr>
            </a:br>
            <a:r>
              <a:rPr lang="en-US" sz="1800">
                <a:solidFill>
                  <a:schemeClr val="accent5"/>
                </a:solidFill>
                <a:latin typeface="Consolas"/>
                <a:ea typeface="Consolas"/>
                <a:cs typeface="Consolas"/>
                <a:sym typeface="Consolas"/>
              </a:rPr>
              <a:t>	    &lt;pattern 2&gt;)</a:t>
            </a:r>
            <a:br>
              <a:rPr lang="en-US" sz="1800">
                <a:solidFill>
                  <a:schemeClr val="accent5"/>
                </a:solidFill>
                <a:latin typeface="Consolas"/>
                <a:ea typeface="Consolas"/>
                <a:cs typeface="Consolas"/>
                <a:sym typeface="Consolas"/>
              </a:rPr>
            </a:br>
            <a:r>
              <a:rPr lang="en-US" sz="1800">
                <a:solidFill>
                  <a:schemeClr val="accent5"/>
                </a:solidFill>
                <a:latin typeface="Consolas"/>
                <a:ea typeface="Consolas"/>
                <a:cs typeface="Consolas"/>
                <a:sym typeface="Consolas"/>
              </a:rPr>
              <a:t>	        &lt;other commands&gt;</a:t>
            </a:r>
            <a:br>
              <a:rPr lang="en-US" sz="1800">
                <a:solidFill>
                  <a:schemeClr val="accent5"/>
                </a:solidFill>
                <a:latin typeface="Consolas"/>
                <a:ea typeface="Consolas"/>
                <a:cs typeface="Consolas"/>
                <a:sym typeface="Consolas"/>
              </a:rPr>
            </a:br>
            <a:r>
              <a:rPr lang="en-US" sz="1800">
                <a:solidFill>
                  <a:schemeClr val="accent5"/>
                </a:solidFill>
                <a:latin typeface="Consolas"/>
                <a:ea typeface="Consolas"/>
                <a:cs typeface="Consolas"/>
                <a:sym typeface="Consolas"/>
              </a:rPr>
              <a:t>	        ;;</a:t>
            </a:r>
            <a:br>
              <a:rPr lang="en-US" sz="1800">
                <a:solidFill>
                  <a:schemeClr val="accent5"/>
                </a:solidFill>
                <a:latin typeface="Consolas"/>
                <a:ea typeface="Consolas"/>
                <a:cs typeface="Consolas"/>
                <a:sym typeface="Consolas"/>
              </a:rPr>
            </a:br>
            <a:r>
              <a:rPr lang="en-US" sz="1800">
                <a:solidFill>
                  <a:schemeClr val="accent5"/>
                </a:solidFill>
                <a:latin typeface="Consolas"/>
                <a:ea typeface="Consolas"/>
                <a:cs typeface="Consolas"/>
                <a:sym typeface="Consolas"/>
              </a:rPr>
              <a:t>	esac</a:t>
            </a:r>
            <a:endParaRPr sz="1800">
              <a:solidFill>
                <a:schemeClr val="accent5"/>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Case statements (2)</a:t>
            </a:r>
            <a:endParaRPr b="1">
              <a:solidFill>
                <a:schemeClr val="accent5"/>
              </a:solidFill>
            </a:endParaRPr>
          </a:p>
        </p:txBody>
      </p:sp>
      <p:sp>
        <p:nvSpPr>
          <p:cNvPr id="456" name="Google Shape;456;p3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2.  </a:t>
            </a:r>
            <a:r>
              <a:rPr i="1" lang="en-US" sz="1600">
                <a:solidFill>
                  <a:srgbClr val="00B050"/>
                </a:solidFill>
                <a:latin typeface="Consolas"/>
                <a:ea typeface="Consolas"/>
                <a:cs typeface="Consolas"/>
                <a:sym typeface="Consolas"/>
              </a:rPr>
              <a:t># case example</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4.  case $1 in</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5.      start)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6.          echo starting</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7.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8.      stop)</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9.          echo stopping</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10.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11.     restart)</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12.         echo restarting</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13.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14.     *)</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15.         echo don\'t know</a:t>
            </a:r>
            <a:endParaRPr/>
          </a:p>
          <a:p>
            <a:pPr indent="0" lvl="0" marL="0" rtl="0" algn="l">
              <a:lnSpc>
                <a:spcPct val="90000"/>
              </a:lnSpc>
              <a:spcBef>
                <a:spcPts val="300"/>
              </a:spcBef>
              <a:spcAft>
                <a:spcPts val="0"/>
              </a:spcAft>
              <a:buClr>
                <a:schemeClr val="dk1"/>
              </a:buClr>
              <a:buSzPts val="1600"/>
              <a:buNone/>
            </a:pPr>
            <a:r>
              <a:rPr lang="en-US" sz="1600">
                <a:latin typeface="Consolas"/>
                <a:ea typeface="Consolas"/>
                <a:cs typeface="Consolas"/>
                <a:sym typeface="Consolas"/>
              </a:rPr>
              <a:t>16.         ;;</a:t>
            </a:r>
            <a:endParaRPr/>
          </a:p>
          <a:p>
            <a:pPr indent="0" lvl="0" marL="0" rtl="0" algn="l">
              <a:lnSpc>
                <a:spcPct val="90000"/>
              </a:lnSpc>
              <a:spcBef>
                <a:spcPts val="300"/>
              </a:spcBef>
              <a:spcAft>
                <a:spcPts val="1600"/>
              </a:spcAft>
              <a:buClr>
                <a:schemeClr val="dk1"/>
              </a:buClr>
              <a:buSzPts val="1600"/>
              <a:buNone/>
            </a:pPr>
            <a:r>
              <a:rPr lang="en-US" sz="1600">
                <a:latin typeface="Consolas"/>
                <a:ea typeface="Consolas"/>
                <a:cs typeface="Consolas"/>
                <a:sym typeface="Consolas"/>
              </a:rPr>
              <a:t>17. esac</a:t>
            </a:r>
            <a:endParaRPr sz="1600">
              <a:latin typeface="Consolas"/>
              <a:ea typeface="Consolas"/>
              <a:cs typeface="Consolas"/>
              <a:sym typeface="Consolas"/>
            </a:endParaRPr>
          </a:p>
        </p:txBody>
      </p:sp>
      <p:sp>
        <p:nvSpPr>
          <p:cNvPr id="457" name="Google Shape;457;p36"/>
          <p:cNvSpPr txBox="1"/>
          <p:nvPr>
            <p:ph idx="4294967295" type="body"/>
          </p:nvPr>
        </p:nvSpPr>
        <p:spPr>
          <a:xfrm>
            <a:off x="6243781" y="1825625"/>
            <a:ext cx="5098473" cy="48192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b="1" lang="en-US" sz="1800"/>
              <a:t>Line 4 </a:t>
            </a:r>
            <a:r>
              <a:rPr lang="en-US" sz="1800"/>
              <a:t>- This line begins the </a:t>
            </a:r>
            <a:r>
              <a:rPr lang="en-US" sz="1800">
                <a:solidFill>
                  <a:schemeClr val="accent5"/>
                </a:solidFill>
                <a:latin typeface="Consolas"/>
                <a:ea typeface="Consolas"/>
                <a:cs typeface="Consolas"/>
                <a:sym typeface="Consolas"/>
              </a:rPr>
              <a:t>case</a:t>
            </a:r>
            <a:r>
              <a:rPr lang="en-US" sz="1800"/>
              <a:t> mechanism.</a:t>
            </a:r>
            <a:endParaRPr/>
          </a:p>
          <a:p>
            <a:pPr indent="-228600" lvl="0" marL="228600" rtl="0" algn="l">
              <a:lnSpc>
                <a:spcPct val="90000"/>
              </a:lnSpc>
              <a:spcBef>
                <a:spcPts val="1000"/>
              </a:spcBef>
              <a:spcAft>
                <a:spcPts val="0"/>
              </a:spcAft>
              <a:buClr>
                <a:schemeClr val="dk1"/>
              </a:buClr>
              <a:buSzPts val="1800"/>
              <a:buChar char="●"/>
            </a:pPr>
            <a:r>
              <a:rPr b="1" lang="en-US" sz="1800"/>
              <a:t>Line 5</a:t>
            </a:r>
            <a:r>
              <a:rPr lang="en-US" sz="1800"/>
              <a:t> - If </a:t>
            </a:r>
            <a:r>
              <a:rPr lang="en-US" sz="1800">
                <a:latin typeface="Consolas"/>
                <a:ea typeface="Consolas"/>
                <a:cs typeface="Consolas"/>
                <a:sym typeface="Consolas"/>
              </a:rPr>
              <a:t>$1</a:t>
            </a:r>
            <a:r>
              <a:rPr lang="en-US" sz="1800"/>
              <a:t> is equal to 'start' then perform the subsequent actions. the </a:t>
            </a:r>
            <a:r>
              <a:rPr lang="en-US" sz="1800">
                <a:solidFill>
                  <a:schemeClr val="accent5"/>
                </a:solidFill>
                <a:latin typeface="Consolas"/>
                <a:ea typeface="Consolas"/>
                <a:cs typeface="Consolas"/>
                <a:sym typeface="Consolas"/>
              </a:rPr>
              <a:t>)</a:t>
            </a:r>
            <a:r>
              <a:rPr lang="en-US" sz="1800"/>
              <a:t> signifies the end of the pattern.</a:t>
            </a:r>
            <a:endParaRPr/>
          </a:p>
          <a:p>
            <a:pPr indent="-228600" lvl="0" marL="228600" rtl="0" algn="l">
              <a:lnSpc>
                <a:spcPct val="90000"/>
              </a:lnSpc>
              <a:spcBef>
                <a:spcPts val="1000"/>
              </a:spcBef>
              <a:spcAft>
                <a:spcPts val="0"/>
              </a:spcAft>
              <a:buClr>
                <a:schemeClr val="dk1"/>
              </a:buClr>
              <a:buSzPts val="1800"/>
              <a:buChar char="●"/>
            </a:pPr>
            <a:r>
              <a:rPr b="1" lang="en-US" sz="1800"/>
              <a:t>Line 7</a:t>
            </a:r>
            <a:r>
              <a:rPr lang="en-US" sz="1800"/>
              <a:t> - We identify the end of this set of statements with a double semi-colon ( </a:t>
            </a:r>
            <a:r>
              <a:rPr lang="en-US" sz="1800">
                <a:solidFill>
                  <a:schemeClr val="accent5"/>
                </a:solidFill>
                <a:latin typeface="Consolas"/>
                <a:ea typeface="Consolas"/>
                <a:cs typeface="Consolas"/>
                <a:sym typeface="Consolas"/>
              </a:rPr>
              <a:t>;;</a:t>
            </a:r>
            <a:r>
              <a:rPr lang="en-US" sz="1800"/>
              <a:t> ). Following this is the next case to consider.</a:t>
            </a:r>
            <a:endParaRPr/>
          </a:p>
          <a:p>
            <a:pPr indent="-228600" lvl="0" marL="228600" rtl="0" algn="l">
              <a:lnSpc>
                <a:spcPct val="90000"/>
              </a:lnSpc>
              <a:spcBef>
                <a:spcPts val="1000"/>
              </a:spcBef>
              <a:spcAft>
                <a:spcPts val="0"/>
              </a:spcAft>
              <a:buClr>
                <a:schemeClr val="dk1"/>
              </a:buClr>
              <a:buSzPts val="1800"/>
              <a:buChar char="●"/>
            </a:pPr>
            <a:r>
              <a:rPr b="1" lang="en-US" sz="1800"/>
              <a:t>Line 14</a:t>
            </a:r>
            <a:r>
              <a:rPr lang="en-US" sz="1800"/>
              <a:t> - Remember that the test for each case is a pattern. The </a:t>
            </a:r>
            <a:r>
              <a:rPr lang="en-US" sz="1800">
                <a:solidFill>
                  <a:schemeClr val="accent5"/>
                </a:solidFill>
                <a:latin typeface="Consolas"/>
                <a:ea typeface="Consolas"/>
                <a:cs typeface="Consolas"/>
                <a:sym typeface="Consolas"/>
              </a:rPr>
              <a:t>*</a:t>
            </a:r>
            <a:r>
              <a:rPr lang="en-US" sz="1800"/>
              <a:t> represents any number of any character. It is essentially a catch all if none of the other cases match. It is not necessary but is often used.</a:t>
            </a:r>
            <a:endParaRPr/>
          </a:p>
          <a:p>
            <a:pPr indent="-228600" lvl="0" marL="228600" rtl="0" algn="l">
              <a:lnSpc>
                <a:spcPct val="90000"/>
              </a:lnSpc>
              <a:spcBef>
                <a:spcPts val="1000"/>
              </a:spcBef>
              <a:spcAft>
                <a:spcPts val="1600"/>
              </a:spcAft>
              <a:buClr>
                <a:schemeClr val="dk1"/>
              </a:buClr>
              <a:buSzPts val="1800"/>
              <a:buChar char="●"/>
            </a:pPr>
            <a:r>
              <a:rPr b="1" lang="en-US" sz="1800"/>
              <a:t>Line 17</a:t>
            </a:r>
            <a:r>
              <a:rPr lang="en-US" sz="1800"/>
              <a:t> - </a:t>
            </a:r>
            <a:r>
              <a:rPr lang="en-US" sz="1800">
                <a:solidFill>
                  <a:schemeClr val="accent5"/>
                </a:solidFill>
                <a:latin typeface="Consolas"/>
                <a:ea typeface="Consolas"/>
                <a:cs typeface="Consolas"/>
                <a:sym typeface="Consolas"/>
              </a:rPr>
              <a:t>esac</a:t>
            </a:r>
            <a:r>
              <a:rPr lang="en-US" sz="1800"/>
              <a:t> is case backwards and indicates we are at the end of the case statement. Any other statements after this will be executed normally.</a:t>
            </a:r>
            <a:endParaRPr sz="1800">
              <a:solidFill>
                <a:schemeClr val="accent5"/>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Exercise</a:t>
            </a:r>
            <a:endParaRPr>
              <a:solidFill>
                <a:schemeClr val="accent5"/>
              </a:solidFill>
            </a:endParaRPr>
          </a:p>
        </p:txBody>
      </p:sp>
      <p:sp>
        <p:nvSpPr>
          <p:cNvPr id="463" name="Google Shape;463;p37"/>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400"/>
              <a:buNone/>
            </a:pPr>
            <a:r>
              <a:rPr lang="en-US" sz="2400"/>
              <a:t>Write script, using case statement to perform basic math operation as follows:</a:t>
            </a:r>
            <a:br>
              <a:rPr lang="en-US" sz="2400"/>
            </a:br>
            <a:r>
              <a:rPr lang="en-US" sz="2400"/>
              <a:t>+   addition</a:t>
            </a:r>
            <a:br>
              <a:rPr lang="en-US" sz="2400"/>
            </a:br>
            <a:r>
              <a:rPr lang="en-US" sz="2400"/>
              <a:t>-    subtraction</a:t>
            </a:r>
            <a:br>
              <a:rPr lang="en-US" sz="2400"/>
            </a:br>
            <a:r>
              <a:rPr lang="en-US" sz="2400"/>
              <a:t>x   multiplication</a:t>
            </a:r>
            <a:br>
              <a:rPr lang="en-US" sz="2400"/>
            </a:br>
            <a:r>
              <a:rPr lang="en-US" sz="2400"/>
              <a:t>/   division</a:t>
            </a:r>
            <a:br>
              <a:rPr lang="en-US" sz="2400"/>
            </a:br>
            <a:r>
              <a:rPr lang="en-US" sz="2400"/>
              <a:t>The name of script must be 'q4' which works as follows:</a:t>
            </a:r>
            <a:br>
              <a:rPr lang="en-US" sz="2400"/>
            </a:br>
            <a:r>
              <a:rPr lang="en-US" sz="2400"/>
              <a:t>$ </a:t>
            </a:r>
            <a:r>
              <a:rPr b="1" lang="en-US" sz="2400"/>
              <a:t>./q4 20 / 3</a:t>
            </a:r>
            <a:r>
              <a:rPr lang="en-US" sz="2400"/>
              <a:t>, Also check for sufficient command line arguments</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7" name="Shape 467"/>
        <p:cNvGrpSpPr/>
        <p:nvPr/>
      </p:nvGrpSpPr>
      <p:grpSpPr>
        <a:xfrm>
          <a:off x="0" y="0"/>
          <a:ext cx="0" cy="0"/>
          <a:chOff x="0" y="0"/>
          <a:chExt cx="0" cy="0"/>
        </a:xfrm>
      </p:grpSpPr>
      <p:sp>
        <p:nvSpPr>
          <p:cNvPr id="468" name="Google Shape;468;p38"/>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en-US">
                <a:solidFill>
                  <a:schemeClr val="accent5"/>
                </a:solidFill>
              </a:rPr>
              <a:t>Solution</a:t>
            </a:r>
            <a:endParaRPr>
              <a:solidFill>
                <a:schemeClr val="accent5"/>
              </a:solidFill>
            </a:endParaRPr>
          </a:p>
        </p:txBody>
      </p:sp>
      <p:sp>
        <p:nvSpPr>
          <p:cNvPr id="469" name="Google Shape;469;p38"/>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if test $# = 3</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then</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case $2 in</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 let z=$1+$3;;</a:t>
            </a:r>
            <a:endParaRPr sz="2000">
              <a:latin typeface="Consolas"/>
              <a:ea typeface="Consolas"/>
              <a:cs typeface="Consolas"/>
              <a:sym typeface="Consolas"/>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 let z=$1-$3;;</a:t>
            </a:r>
            <a:endParaRPr sz="2000">
              <a:latin typeface="Consolas"/>
              <a:ea typeface="Consolas"/>
              <a:cs typeface="Consolas"/>
              <a:sym typeface="Consolas"/>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 let z=$1/$3;;</a:t>
            </a:r>
            <a:endParaRPr sz="2000">
              <a:latin typeface="Consolas"/>
              <a:ea typeface="Consolas"/>
              <a:cs typeface="Consolas"/>
              <a:sym typeface="Consolas"/>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x|X) let z=$1*$3;;</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 echo Warning - $2 invalid operator, only +,-,x,/ operator allowed</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exit;;</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esac</a:t>
            </a:r>
            <a:endParaRPr sz="2000">
              <a:latin typeface="Consolas"/>
              <a:ea typeface="Consolas"/>
              <a:cs typeface="Consolas"/>
              <a:sym typeface="Consolas"/>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echo Answer is $z</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else</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echo "Usage - $0 value1 operator value2"</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echo "where, value1 and value2 are numeric values"</a:t>
            </a:r>
            <a:endParaRPr/>
          </a:p>
          <a:p>
            <a:pPr indent="0" lvl="0" marL="0" rtl="0" algn="l">
              <a:lnSpc>
                <a:spcPct val="90000"/>
              </a:lnSpc>
              <a:spcBef>
                <a:spcPts val="0"/>
              </a:spcBef>
              <a:spcAft>
                <a:spcPts val="0"/>
              </a:spcAft>
              <a:buClr>
                <a:schemeClr val="dk1"/>
              </a:buClr>
              <a:buSzPts val="2000"/>
              <a:buNone/>
            </a:pPr>
            <a:r>
              <a:rPr lang="en-US" sz="2000">
                <a:latin typeface="Consolas"/>
                <a:ea typeface="Consolas"/>
                <a:cs typeface="Consolas"/>
                <a:sym typeface="Consolas"/>
              </a:rPr>
              <a:t>	echo "operator can be +,-,/,x (for multiplication)"</a:t>
            </a:r>
            <a:endParaRPr/>
          </a:p>
          <a:p>
            <a:pPr indent="0" lvl="0" marL="0" rtl="0" algn="l">
              <a:lnSpc>
                <a:spcPct val="90000"/>
              </a:lnSpc>
              <a:spcBef>
                <a:spcPts val="0"/>
              </a:spcBef>
              <a:spcAft>
                <a:spcPts val="1600"/>
              </a:spcAft>
              <a:buClr>
                <a:schemeClr val="dk1"/>
              </a:buClr>
              <a:buSzPts val="2000"/>
              <a:buNone/>
            </a:pPr>
            <a:r>
              <a:rPr lang="en-US" sz="2000">
                <a:latin typeface="Consolas"/>
                <a:ea typeface="Consolas"/>
                <a:cs typeface="Consolas"/>
                <a:sym typeface="Consolas"/>
              </a:rPr>
              <a:t>fi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7a1667bcc8_0_281"/>
          <p:cNvSpPr txBox="1"/>
          <p:nvPr>
            <p:ph type="title"/>
          </p:nvPr>
        </p:nvSpPr>
        <p:spPr>
          <a:xfrm>
            <a:off x="256150" y="247383"/>
            <a:ext cx="11360700" cy="1108500"/>
          </a:xfrm>
          <a:prstGeom prst="rect">
            <a:avLst/>
          </a:prstGeom>
        </p:spPr>
        <p:txBody>
          <a:bodyPr anchorCtr="0" anchor="b" bIns="121900" lIns="121900" spcFirstLastPara="1" rIns="121900" wrap="square" tIns="121900">
            <a:normAutofit/>
          </a:bodyPr>
          <a:lstStyle/>
          <a:p>
            <a:pPr indent="0" lvl="0" marL="0" marR="0" rtl="0" algn="l">
              <a:lnSpc>
                <a:spcPct val="100000"/>
              </a:lnSpc>
              <a:spcBef>
                <a:spcPts val="0"/>
              </a:spcBef>
              <a:spcAft>
                <a:spcPts val="0"/>
              </a:spcAft>
              <a:buNone/>
            </a:pPr>
            <a:r>
              <a:rPr lang="en-US">
                <a:solidFill>
                  <a:schemeClr val="accent5"/>
                </a:solidFill>
              </a:rPr>
              <a:t>Options for stdin/stdout</a:t>
            </a:r>
            <a:endParaRPr>
              <a:solidFill>
                <a:schemeClr val="accent5"/>
              </a:solidFill>
            </a:endParaRPr>
          </a:p>
        </p:txBody>
      </p:sp>
      <p:sp>
        <p:nvSpPr>
          <p:cNvPr id="117" name="Google Shape;117;g17a1667bcc8_0_281"/>
          <p:cNvSpPr txBox="1"/>
          <p:nvPr>
            <p:ph idx="1" type="body"/>
          </p:nvPr>
        </p:nvSpPr>
        <p:spPr>
          <a:xfrm>
            <a:off x="456500" y="1617725"/>
            <a:ext cx="2739300" cy="4472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1800"/>
              <a:t>Stdin:</a:t>
            </a:r>
            <a:endParaRPr sz="1800"/>
          </a:p>
          <a:p>
            <a:pPr indent="-342900" lvl="0" marL="457200" rtl="0" algn="l">
              <a:spcBef>
                <a:spcPts val="1600"/>
              </a:spcBef>
              <a:spcAft>
                <a:spcPts val="0"/>
              </a:spcAft>
              <a:buSzPts val="1800"/>
              <a:buChar char="●"/>
            </a:pPr>
            <a:r>
              <a:rPr lang="en-US" sz="1800"/>
              <a:t>as arguments</a:t>
            </a:r>
            <a:endParaRPr sz="1800"/>
          </a:p>
          <a:p>
            <a:pPr indent="-342900" lvl="0" marL="457200" rtl="0" algn="l">
              <a:spcBef>
                <a:spcPts val="0"/>
              </a:spcBef>
              <a:spcAft>
                <a:spcPts val="0"/>
              </a:spcAft>
              <a:buSzPts val="1800"/>
              <a:buChar char="●"/>
            </a:pPr>
            <a:r>
              <a:rPr lang="en-US" sz="1800"/>
              <a:t>read function</a:t>
            </a:r>
            <a:endParaRPr sz="1800"/>
          </a:p>
          <a:p>
            <a:pPr indent="-342900" lvl="0" marL="457200" rtl="0" algn="l">
              <a:spcBef>
                <a:spcPts val="0"/>
              </a:spcBef>
              <a:spcAft>
                <a:spcPts val="0"/>
              </a:spcAft>
              <a:buSzPts val="1800"/>
              <a:buChar char="●"/>
            </a:pPr>
            <a:r>
              <a:rPr lang="en-US" sz="1800"/>
              <a:t>as a file diversion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US" sz="1800"/>
              <a:t>Stdout:</a:t>
            </a:r>
            <a:endParaRPr sz="1800"/>
          </a:p>
          <a:p>
            <a:pPr indent="-342900" lvl="0" marL="457200" rtl="0" algn="l">
              <a:spcBef>
                <a:spcPts val="1600"/>
              </a:spcBef>
              <a:spcAft>
                <a:spcPts val="0"/>
              </a:spcAft>
              <a:buSzPts val="1800"/>
              <a:buChar char="●"/>
            </a:pPr>
            <a:r>
              <a:rPr lang="en-US" sz="1800"/>
              <a:t>screen in terminal</a:t>
            </a:r>
            <a:endParaRPr sz="1800"/>
          </a:p>
          <a:p>
            <a:pPr indent="-342900" lvl="0" marL="457200" rtl="0" algn="l">
              <a:spcBef>
                <a:spcPts val="0"/>
              </a:spcBef>
              <a:spcAft>
                <a:spcPts val="0"/>
              </a:spcAft>
              <a:buSzPts val="1800"/>
              <a:buChar char="●"/>
            </a:pPr>
            <a:r>
              <a:rPr lang="en-US" sz="1800"/>
              <a:t>file diversion</a:t>
            </a:r>
            <a:endParaRPr sz="1800"/>
          </a:p>
          <a:p>
            <a:pPr indent="-342900" lvl="0" marL="457200" rtl="0" algn="l">
              <a:spcBef>
                <a:spcPts val="0"/>
              </a:spcBef>
              <a:spcAft>
                <a:spcPts val="0"/>
              </a:spcAft>
              <a:buSzPts val="1800"/>
              <a:buChar char="●"/>
            </a:pPr>
            <a:r>
              <a:rPr lang="en-US" sz="1800"/>
              <a:t>command diversion</a:t>
            </a:r>
            <a:endParaRPr sz="1800"/>
          </a:p>
        </p:txBody>
      </p:sp>
      <p:sp>
        <p:nvSpPr>
          <p:cNvPr id="118" name="Google Shape;118;g17a1667bcc8_0_281"/>
          <p:cNvSpPr/>
          <p:nvPr/>
        </p:nvSpPr>
        <p:spPr>
          <a:xfrm>
            <a:off x="6951450" y="1182225"/>
            <a:ext cx="1506300" cy="1325700"/>
          </a:xfrm>
          <a:prstGeom prst="rect">
            <a:avLst/>
          </a:prstGeom>
          <a:solidFill>
            <a:srgbClr val="0070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7a1667bcc8_0_281"/>
          <p:cNvSpPr/>
          <p:nvPr/>
        </p:nvSpPr>
        <p:spPr>
          <a:xfrm>
            <a:off x="6889500" y="4983625"/>
            <a:ext cx="1630200" cy="1541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7a1667bcc8_0_281"/>
          <p:cNvSpPr/>
          <p:nvPr/>
        </p:nvSpPr>
        <p:spPr>
          <a:xfrm>
            <a:off x="6212577" y="3194025"/>
            <a:ext cx="3110100" cy="1089900"/>
          </a:xfrm>
          <a:prstGeom prst="flowChartAlternateProcess">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7a1667bcc8_0_281"/>
          <p:cNvSpPr txBox="1"/>
          <p:nvPr/>
        </p:nvSpPr>
        <p:spPr>
          <a:xfrm>
            <a:off x="7271425" y="1629525"/>
            <a:ext cx="67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latin typeface="Open Sans"/>
                <a:ea typeface="Open Sans"/>
                <a:cs typeface="Open Sans"/>
                <a:sym typeface="Open Sans"/>
              </a:rPr>
              <a:t>Inputs</a:t>
            </a:r>
            <a:endParaRPr sz="1600">
              <a:solidFill>
                <a:schemeClr val="lt1"/>
              </a:solidFill>
              <a:latin typeface="Open Sans"/>
              <a:ea typeface="Open Sans"/>
              <a:cs typeface="Open Sans"/>
              <a:sym typeface="Open Sans"/>
            </a:endParaRPr>
          </a:p>
        </p:txBody>
      </p:sp>
      <p:sp>
        <p:nvSpPr>
          <p:cNvPr id="122" name="Google Shape;122;g17a1667bcc8_0_281"/>
          <p:cNvSpPr txBox="1"/>
          <p:nvPr/>
        </p:nvSpPr>
        <p:spPr>
          <a:xfrm>
            <a:off x="7200525" y="5538925"/>
            <a:ext cx="67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latin typeface="Open Sans"/>
                <a:ea typeface="Open Sans"/>
                <a:cs typeface="Open Sans"/>
                <a:sym typeface="Open Sans"/>
              </a:rPr>
              <a:t>Outputs</a:t>
            </a:r>
            <a:endParaRPr sz="1600">
              <a:solidFill>
                <a:schemeClr val="lt1"/>
              </a:solidFill>
              <a:latin typeface="Open Sans"/>
              <a:ea typeface="Open Sans"/>
              <a:cs typeface="Open Sans"/>
              <a:sym typeface="Open Sans"/>
            </a:endParaRPr>
          </a:p>
        </p:txBody>
      </p:sp>
      <p:sp>
        <p:nvSpPr>
          <p:cNvPr id="123" name="Google Shape;123;g17a1667bcc8_0_281"/>
          <p:cNvSpPr txBox="1"/>
          <p:nvPr/>
        </p:nvSpPr>
        <p:spPr>
          <a:xfrm>
            <a:off x="6367675" y="3538875"/>
            <a:ext cx="70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Program (Script/command)</a:t>
            </a:r>
            <a:endParaRPr>
              <a:latin typeface="Open Sans"/>
              <a:ea typeface="Open Sans"/>
              <a:cs typeface="Open Sans"/>
              <a:sym typeface="Open Sans"/>
            </a:endParaRPr>
          </a:p>
        </p:txBody>
      </p:sp>
      <p:sp>
        <p:nvSpPr>
          <p:cNvPr id="124" name="Google Shape;124;g17a1667bcc8_0_281"/>
          <p:cNvSpPr/>
          <p:nvPr/>
        </p:nvSpPr>
        <p:spPr>
          <a:xfrm rot="5385661">
            <a:off x="7416906" y="2715222"/>
            <a:ext cx="575405" cy="271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7a1667bcc8_0_281"/>
          <p:cNvSpPr/>
          <p:nvPr/>
        </p:nvSpPr>
        <p:spPr>
          <a:xfrm rot="5385661">
            <a:off x="7416906" y="4498034"/>
            <a:ext cx="575405" cy="271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7a1667bcc8_0_207"/>
          <p:cNvSpPr txBox="1"/>
          <p:nvPr>
            <p:ph type="title"/>
          </p:nvPr>
        </p:nvSpPr>
        <p:spPr>
          <a:xfrm>
            <a:off x="355133" y="409133"/>
            <a:ext cx="11360700" cy="1108500"/>
          </a:xfrm>
          <a:prstGeom prst="rect">
            <a:avLst/>
          </a:prstGeom>
        </p:spPr>
        <p:txBody>
          <a:bodyPr anchorCtr="0" anchor="b" bIns="121900" lIns="121900" spcFirstLastPara="1" rIns="121900" wrap="square" tIns="121900">
            <a:normAutofit/>
          </a:bodyPr>
          <a:lstStyle/>
          <a:p>
            <a:pPr indent="0" lvl="0" marL="0" marR="0" rtl="0" algn="l">
              <a:lnSpc>
                <a:spcPct val="100000"/>
              </a:lnSpc>
              <a:spcBef>
                <a:spcPts val="0"/>
              </a:spcBef>
              <a:spcAft>
                <a:spcPts val="0"/>
              </a:spcAft>
              <a:buNone/>
            </a:pPr>
            <a:r>
              <a:rPr lang="en-US">
                <a:solidFill>
                  <a:schemeClr val="accent5"/>
                </a:solidFill>
              </a:rPr>
              <a:t>Standard flows diversion to/from a file</a:t>
            </a:r>
            <a:endParaRPr>
              <a:solidFill>
                <a:schemeClr val="accent5"/>
              </a:solidFill>
            </a:endParaRPr>
          </a:p>
        </p:txBody>
      </p:sp>
      <p:sp>
        <p:nvSpPr>
          <p:cNvPr id="131" name="Google Shape;131;g17a1667bcc8_0_207"/>
          <p:cNvSpPr txBox="1"/>
          <p:nvPr>
            <p:ph idx="1" type="body"/>
          </p:nvPr>
        </p:nvSpPr>
        <p:spPr>
          <a:xfrm>
            <a:off x="418533" y="1452200"/>
            <a:ext cx="5510100" cy="4472100"/>
          </a:xfrm>
          <a:prstGeom prst="rect">
            <a:avLst/>
          </a:prstGeom>
        </p:spPr>
        <p:txBody>
          <a:bodyPr anchorCtr="0" anchor="t" bIns="121900" lIns="121900" spcFirstLastPara="1" rIns="121900" wrap="square" tIns="121900">
            <a:noAutofit/>
          </a:bodyPr>
          <a:lstStyle/>
          <a:p>
            <a:pPr indent="-400050" lvl="0" marL="609600" rtl="0" algn="l">
              <a:spcBef>
                <a:spcPts val="0"/>
              </a:spcBef>
              <a:spcAft>
                <a:spcPts val="0"/>
              </a:spcAft>
              <a:buSzPts val="1500"/>
              <a:buFont typeface="Arial"/>
              <a:buChar char="●"/>
            </a:pPr>
            <a:r>
              <a:rPr lang="en-US" sz="1500"/>
              <a:t>$ &lt;command&gt; </a:t>
            </a:r>
            <a:r>
              <a:rPr b="1" lang="en-US" sz="1500"/>
              <a:t>&gt;</a:t>
            </a:r>
            <a:r>
              <a:rPr lang="en-US" sz="1500"/>
              <a:t> &lt;file&gt;</a:t>
            </a:r>
            <a:endParaRPr sz="1500"/>
          </a:p>
          <a:p>
            <a:pPr indent="0" lvl="0" marL="0" rtl="0" algn="l">
              <a:spcBef>
                <a:spcPts val="1600"/>
              </a:spcBef>
              <a:spcAft>
                <a:spcPts val="0"/>
              </a:spcAft>
              <a:buNone/>
            </a:pPr>
            <a:r>
              <a:rPr lang="en-US" sz="1500"/>
              <a:t>transfers the stdout to a file </a:t>
            </a:r>
            <a:r>
              <a:rPr lang="en-US" sz="1500"/>
              <a:t>instead</a:t>
            </a:r>
            <a:r>
              <a:rPr lang="en-US" sz="1500"/>
              <a:t> of the screen (file gets created if it does not exist yet)</a:t>
            </a:r>
            <a:endParaRPr sz="1500"/>
          </a:p>
          <a:p>
            <a:pPr indent="-400050" lvl="0" marL="609600" rtl="0" algn="l">
              <a:spcBef>
                <a:spcPts val="1600"/>
              </a:spcBef>
              <a:spcAft>
                <a:spcPts val="0"/>
              </a:spcAft>
              <a:buSzPts val="1500"/>
              <a:buChar char="●"/>
            </a:pPr>
            <a:r>
              <a:rPr lang="en-US" sz="1500"/>
              <a:t>$ &lt;command&gt; &lt; &lt;file&gt;</a:t>
            </a:r>
            <a:endParaRPr sz="1500"/>
          </a:p>
          <a:p>
            <a:pPr indent="0" lvl="0" marL="0" rtl="0" algn="l">
              <a:spcBef>
                <a:spcPts val="1600"/>
              </a:spcBef>
              <a:spcAft>
                <a:spcPts val="0"/>
              </a:spcAft>
              <a:buNone/>
            </a:pPr>
            <a:r>
              <a:rPr lang="en-US" sz="1500"/>
              <a:t>extracts the inputs from a file </a:t>
            </a:r>
            <a:r>
              <a:rPr lang="en-US" sz="1500"/>
              <a:t>instead</a:t>
            </a:r>
            <a:r>
              <a:rPr lang="en-US" sz="1500"/>
              <a:t> of the keyboard</a:t>
            </a:r>
            <a:endParaRPr sz="1500"/>
          </a:p>
          <a:p>
            <a:pPr indent="-400050" lvl="0" marL="609600" rtl="0" algn="l">
              <a:spcBef>
                <a:spcPts val="1600"/>
              </a:spcBef>
              <a:spcAft>
                <a:spcPts val="0"/>
              </a:spcAft>
              <a:buSzPts val="1500"/>
              <a:buChar char="●"/>
            </a:pPr>
            <a:r>
              <a:rPr lang="en-US" sz="1500"/>
              <a:t>$ &lt;command&gt; &lt; &lt;input_file&gt; &gt; &lt;output_file&gt;</a:t>
            </a:r>
            <a:endParaRPr sz="1500"/>
          </a:p>
          <a:p>
            <a:pPr indent="0" lvl="0" marL="0" rtl="0" algn="l">
              <a:spcBef>
                <a:spcPts val="1600"/>
              </a:spcBef>
              <a:spcAft>
                <a:spcPts val="0"/>
              </a:spcAft>
              <a:buNone/>
            </a:pPr>
            <a:r>
              <a:rPr lang="en-US" sz="1500"/>
              <a:t>extracts the inputs from a file instead of the keyboard and transfers the stdout to a file instead of the screen (file gets created if it does not exist yet)</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100"/>
          </a:p>
        </p:txBody>
      </p:sp>
      <p:sp>
        <p:nvSpPr>
          <p:cNvPr id="132" name="Google Shape;132;g17a1667bcc8_0_207"/>
          <p:cNvSpPr txBox="1"/>
          <p:nvPr>
            <p:ph idx="1" type="body"/>
          </p:nvPr>
        </p:nvSpPr>
        <p:spPr>
          <a:xfrm>
            <a:off x="5844951" y="1619125"/>
            <a:ext cx="6298200" cy="4472100"/>
          </a:xfrm>
          <a:prstGeom prst="rect">
            <a:avLst/>
          </a:prstGeom>
        </p:spPr>
        <p:txBody>
          <a:bodyPr anchorCtr="0" anchor="t" bIns="121900" lIns="121900" spcFirstLastPara="1" rIns="121900" wrap="square" tIns="121900">
            <a:noAutofit/>
          </a:bodyPr>
          <a:lstStyle/>
          <a:p>
            <a:pPr indent="-406400" lvl="0" marL="609600" rtl="0" algn="l">
              <a:spcBef>
                <a:spcPts val="0"/>
              </a:spcBef>
              <a:spcAft>
                <a:spcPts val="0"/>
              </a:spcAft>
              <a:buSzPts val="1600"/>
              <a:buChar char="●"/>
            </a:pPr>
            <a:r>
              <a:rPr lang="en-US" sz="1600"/>
              <a:t> $ &lt;command&gt; 2&gt; &lt;file&gt;</a:t>
            </a:r>
            <a:endParaRPr sz="1600"/>
          </a:p>
          <a:p>
            <a:pPr indent="0" lvl="0" marL="0" rtl="0" algn="l">
              <a:spcBef>
                <a:spcPts val="1600"/>
              </a:spcBef>
              <a:spcAft>
                <a:spcPts val="0"/>
              </a:spcAft>
              <a:buNone/>
            </a:pPr>
            <a:r>
              <a:rPr lang="en-US" sz="1600"/>
              <a:t>transfers the stderr to a file, and </a:t>
            </a:r>
            <a:r>
              <a:rPr lang="en-US" sz="1600"/>
              <a:t>creates</a:t>
            </a:r>
            <a:r>
              <a:rPr lang="en-US" sz="1600"/>
              <a:t> it if it does not exist yet</a:t>
            </a:r>
            <a:endParaRPr sz="1600"/>
          </a:p>
          <a:p>
            <a:pPr indent="-406400" lvl="0" marL="609600" rtl="0" algn="l">
              <a:spcBef>
                <a:spcPts val="1600"/>
              </a:spcBef>
              <a:spcAft>
                <a:spcPts val="0"/>
              </a:spcAft>
              <a:buSzPts val="1600"/>
              <a:buChar char="●"/>
            </a:pPr>
            <a:r>
              <a:rPr lang="en-US" sz="1600"/>
              <a:t>$ &lt;command&gt; &amp;&gt; &lt;file&gt; = &lt;command&gt; 1&gt; &lt;file&gt; 2&gt; &lt;file&gt;</a:t>
            </a:r>
            <a:endParaRPr sz="1600"/>
          </a:p>
          <a:p>
            <a:pPr indent="0" lvl="0" marL="0" rtl="0" algn="l">
              <a:spcBef>
                <a:spcPts val="1600"/>
              </a:spcBef>
              <a:spcAft>
                <a:spcPts val="0"/>
              </a:spcAft>
              <a:buNone/>
            </a:pPr>
            <a:r>
              <a:rPr lang="en-US" sz="1600"/>
              <a:t>transfers the stderr and the stdout to a file, and creates it if it does not exist yet</a:t>
            </a:r>
            <a:endParaRPr sz="1600"/>
          </a:p>
          <a:p>
            <a:pPr indent="-406400" lvl="0" marL="609600" rtl="0" algn="l">
              <a:spcBef>
                <a:spcPts val="1600"/>
              </a:spcBef>
              <a:spcAft>
                <a:spcPts val="0"/>
              </a:spcAft>
              <a:buSzPts val="1600"/>
              <a:buChar char="●"/>
            </a:pPr>
            <a:r>
              <a:rPr lang="en-US" sz="1600"/>
              <a:t>$ &lt;command&gt; &gt;&gt; &lt;file&gt;</a:t>
            </a:r>
            <a:endParaRPr sz="1600"/>
          </a:p>
          <a:p>
            <a:pPr indent="0" lvl="0" marL="0" rtl="0" algn="l">
              <a:spcBef>
                <a:spcPts val="1600"/>
              </a:spcBef>
              <a:spcAft>
                <a:spcPts val="0"/>
              </a:spcAft>
              <a:buNone/>
            </a:pPr>
            <a:r>
              <a:rPr lang="en-US" sz="1600"/>
              <a:t>transfer</a:t>
            </a:r>
            <a:r>
              <a:rPr lang="en-US" sz="1600"/>
              <a:t> the stdout to the end of a file if it already exists or creates a new file</a:t>
            </a:r>
            <a:endParaRPr sz="1600"/>
          </a:p>
          <a:p>
            <a:pPr indent="0" lvl="0" marL="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7a1667bcc8_0_213"/>
          <p:cNvSpPr txBox="1"/>
          <p:nvPr>
            <p:ph type="title"/>
          </p:nvPr>
        </p:nvSpPr>
        <p:spPr>
          <a:xfrm>
            <a:off x="355133" y="409133"/>
            <a:ext cx="11360700" cy="1108500"/>
          </a:xfrm>
          <a:prstGeom prst="rect">
            <a:avLst/>
          </a:prstGeom>
        </p:spPr>
        <p:txBody>
          <a:bodyPr anchorCtr="0" anchor="b" bIns="121900" lIns="121900" spcFirstLastPara="1" rIns="121900" wrap="square" tIns="121900">
            <a:normAutofit/>
          </a:bodyPr>
          <a:lstStyle/>
          <a:p>
            <a:pPr indent="0" lvl="0" marL="0" marR="0" rtl="0" algn="l">
              <a:lnSpc>
                <a:spcPct val="100000"/>
              </a:lnSpc>
              <a:spcBef>
                <a:spcPts val="0"/>
              </a:spcBef>
              <a:spcAft>
                <a:spcPts val="0"/>
              </a:spcAft>
              <a:buNone/>
            </a:pPr>
            <a:r>
              <a:rPr lang="en-US">
                <a:solidFill>
                  <a:schemeClr val="accent5"/>
                </a:solidFill>
              </a:rPr>
              <a:t>Command stdout diversion</a:t>
            </a:r>
            <a:endParaRPr>
              <a:solidFill>
                <a:schemeClr val="accent5"/>
              </a:solidFill>
            </a:endParaRPr>
          </a:p>
        </p:txBody>
      </p:sp>
      <p:sp>
        <p:nvSpPr>
          <p:cNvPr id="138" name="Google Shape;138;g17a1667bcc8_0_213"/>
          <p:cNvSpPr txBox="1"/>
          <p:nvPr>
            <p:ph idx="1" type="body"/>
          </p:nvPr>
        </p:nvSpPr>
        <p:spPr>
          <a:xfrm>
            <a:off x="418533" y="1452200"/>
            <a:ext cx="114249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000">
                <a:latin typeface="Arial"/>
                <a:ea typeface="Arial"/>
                <a:cs typeface="Arial"/>
                <a:sym typeface="Arial"/>
              </a:rPr>
              <a:t>Output of one program is transferred to the input of the other program/command.</a:t>
            </a:r>
            <a:endParaRPr sz="2000">
              <a:latin typeface="Arial"/>
              <a:ea typeface="Arial"/>
              <a:cs typeface="Arial"/>
              <a:sym typeface="Arial"/>
            </a:endParaRPr>
          </a:p>
          <a:p>
            <a:pPr indent="0" lvl="0" marL="0" rtl="0" algn="l">
              <a:spcBef>
                <a:spcPts val="1600"/>
              </a:spcBef>
              <a:spcAft>
                <a:spcPts val="0"/>
              </a:spcAft>
              <a:buNone/>
            </a:pPr>
            <a:r>
              <a:rPr lang="en-US" sz="2000">
                <a:latin typeface="Arial"/>
                <a:ea typeface="Arial"/>
                <a:cs typeface="Arial"/>
                <a:sym typeface="Arial"/>
              </a:rPr>
              <a:t>● pipeline sign: |.</a:t>
            </a:r>
            <a:endParaRPr sz="2000">
              <a:latin typeface="Arial"/>
              <a:ea typeface="Arial"/>
              <a:cs typeface="Arial"/>
              <a:sym typeface="Arial"/>
            </a:endParaRPr>
          </a:p>
          <a:p>
            <a:pPr indent="0" lvl="0" marL="0" rtl="0" algn="l">
              <a:spcBef>
                <a:spcPts val="1600"/>
              </a:spcBef>
              <a:spcAft>
                <a:spcPts val="0"/>
              </a:spcAft>
              <a:buNone/>
            </a:pPr>
            <a:r>
              <a:rPr lang="en-US" sz="2000">
                <a:latin typeface="Arial"/>
                <a:ea typeface="Arial"/>
                <a:cs typeface="Arial"/>
                <a:sym typeface="Arial"/>
              </a:rPr>
              <a:t>$ &lt;command1&gt; [arguments] | &lt;command2&gt; [arguments] …</a:t>
            </a:r>
            <a:endParaRPr sz="2000">
              <a:latin typeface="Arial"/>
              <a:ea typeface="Arial"/>
              <a:cs typeface="Arial"/>
              <a:sym typeface="Arial"/>
            </a:endParaRPr>
          </a:p>
          <a:p>
            <a:pPr indent="-431800" lvl="0" marL="1219200" rtl="0" algn="l">
              <a:spcBef>
                <a:spcPts val="1600"/>
              </a:spcBef>
              <a:spcAft>
                <a:spcPts val="0"/>
              </a:spcAft>
              <a:buSzPts val="2000"/>
              <a:buFont typeface="Arial"/>
              <a:buChar char="●"/>
            </a:pPr>
            <a:r>
              <a:rPr lang="en-US" sz="2000">
                <a:latin typeface="Arial"/>
                <a:ea typeface="Arial"/>
                <a:cs typeface="Arial"/>
                <a:sym typeface="Arial"/>
              </a:rPr>
              <a:t>Instead of exporting to the screen, the output is exported to the second command </a:t>
            </a:r>
            <a:endParaRPr sz="2000">
              <a:latin typeface="Arial"/>
              <a:ea typeface="Arial"/>
              <a:cs typeface="Arial"/>
              <a:sym typeface="Arial"/>
            </a:endParaRPr>
          </a:p>
          <a:p>
            <a:pPr indent="0" lvl="0" marL="0" rtl="0" algn="l">
              <a:spcBef>
                <a:spcPts val="1600"/>
              </a:spcBef>
              <a:spcAft>
                <a:spcPts val="1600"/>
              </a:spcAft>
              <a:buNone/>
            </a:pPr>
            <a:r>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7a1667bcc8_0_218"/>
          <p:cNvSpPr txBox="1"/>
          <p:nvPr>
            <p:ph type="title"/>
          </p:nvPr>
        </p:nvSpPr>
        <p:spPr>
          <a:xfrm>
            <a:off x="355133" y="409133"/>
            <a:ext cx="11360700" cy="1108500"/>
          </a:xfrm>
          <a:prstGeom prst="rect">
            <a:avLst/>
          </a:prstGeom>
        </p:spPr>
        <p:txBody>
          <a:bodyPr anchorCtr="0" anchor="b" bIns="121900" lIns="121900" spcFirstLastPara="1" rIns="121900" wrap="square" tIns="121900">
            <a:normAutofit/>
          </a:bodyPr>
          <a:lstStyle/>
          <a:p>
            <a:pPr indent="0" lvl="0" marL="0" marR="0" rtl="0" algn="l">
              <a:lnSpc>
                <a:spcPct val="100000"/>
              </a:lnSpc>
              <a:spcBef>
                <a:spcPts val="0"/>
              </a:spcBef>
              <a:spcAft>
                <a:spcPts val="0"/>
              </a:spcAft>
              <a:buNone/>
            </a:pPr>
            <a:r>
              <a:rPr lang="en-US">
                <a:solidFill>
                  <a:schemeClr val="accent5"/>
                </a:solidFill>
              </a:rPr>
              <a:t>Execution</a:t>
            </a:r>
            <a:r>
              <a:rPr lang="en-US"/>
              <a:t> </a:t>
            </a:r>
            <a:r>
              <a:rPr lang="en-US">
                <a:solidFill>
                  <a:schemeClr val="accent5"/>
                </a:solidFill>
              </a:rPr>
              <a:t>in</a:t>
            </a:r>
            <a:r>
              <a:rPr lang="en-US"/>
              <a:t> </a:t>
            </a:r>
            <a:r>
              <a:rPr lang="en-US">
                <a:solidFill>
                  <a:schemeClr val="accent5"/>
                </a:solidFill>
              </a:rPr>
              <a:t>order</a:t>
            </a:r>
            <a:endParaRPr/>
          </a:p>
        </p:txBody>
      </p:sp>
      <p:sp>
        <p:nvSpPr>
          <p:cNvPr id="144" name="Google Shape;144;g17a1667bcc8_0_218"/>
          <p:cNvSpPr txBox="1"/>
          <p:nvPr>
            <p:ph idx="1" type="body"/>
          </p:nvPr>
        </p:nvSpPr>
        <p:spPr>
          <a:xfrm>
            <a:off x="418533" y="1452200"/>
            <a:ext cx="11424900" cy="4472100"/>
          </a:xfrm>
          <a:prstGeom prst="rect">
            <a:avLst/>
          </a:prstGeom>
        </p:spPr>
        <p:txBody>
          <a:bodyPr anchorCtr="0" anchor="t" bIns="121900" lIns="121900" spcFirstLastPara="1" rIns="121900" wrap="square" tIns="121900">
            <a:noAutofit/>
          </a:bodyPr>
          <a:lstStyle/>
          <a:p>
            <a:pPr indent="-431800" lvl="0" marL="609600" rtl="0" algn="l">
              <a:spcBef>
                <a:spcPts val="0"/>
              </a:spcBef>
              <a:spcAft>
                <a:spcPts val="0"/>
              </a:spcAft>
              <a:buSzPts val="2000"/>
              <a:buChar char="●"/>
            </a:pPr>
            <a:r>
              <a:rPr lang="en-US" sz="2000"/>
              <a:t>$ &lt;command1&gt; &amp;&amp; &lt;command2&gt;</a:t>
            </a:r>
            <a:endParaRPr sz="2000"/>
          </a:p>
          <a:p>
            <a:pPr indent="0" lvl="0" marL="0" rtl="0" algn="l">
              <a:spcBef>
                <a:spcPts val="1600"/>
              </a:spcBef>
              <a:spcAft>
                <a:spcPts val="0"/>
              </a:spcAft>
              <a:buNone/>
            </a:pPr>
            <a:r>
              <a:rPr lang="en-US" sz="2000"/>
              <a:t>If first one is executed, execute the second one</a:t>
            </a:r>
            <a:endParaRPr sz="2000"/>
          </a:p>
          <a:p>
            <a:pPr indent="-431800" lvl="0" marL="609600" rtl="0" algn="l">
              <a:spcBef>
                <a:spcPts val="1600"/>
              </a:spcBef>
              <a:spcAft>
                <a:spcPts val="0"/>
              </a:spcAft>
              <a:buSzPts val="2000"/>
              <a:buChar char="●"/>
            </a:pPr>
            <a:r>
              <a:rPr lang="en-US" sz="2000"/>
              <a:t>$ &lt;command1&gt; || &lt;command2&gt;</a:t>
            </a:r>
            <a:endParaRPr sz="2000"/>
          </a:p>
          <a:p>
            <a:pPr indent="0" lvl="0" marL="0" rtl="0" algn="l">
              <a:spcBef>
                <a:spcPts val="1600"/>
              </a:spcBef>
              <a:spcAft>
                <a:spcPts val="0"/>
              </a:spcAft>
              <a:buNone/>
            </a:pPr>
            <a:r>
              <a:rPr lang="en-US" sz="2000"/>
              <a:t>If first one is not executed, execute the second one</a:t>
            </a:r>
            <a:endParaRPr sz="2000"/>
          </a:p>
          <a:p>
            <a:pPr indent="-431800" lvl="0" marL="609600" rtl="0" algn="l">
              <a:spcBef>
                <a:spcPts val="1600"/>
              </a:spcBef>
              <a:spcAft>
                <a:spcPts val="0"/>
              </a:spcAft>
              <a:buSzPts val="2000"/>
              <a:buChar char="●"/>
            </a:pPr>
            <a:r>
              <a:rPr lang="en-US" sz="2000"/>
              <a:t>$ &lt;command1&gt; ; &lt;command2&gt;</a:t>
            </a:r>
            <a:endParaRPr sz="2000"/>
          </a:p>
          <a:p>
            <a:pPr indent="0" lvl="0" marL="0" rtl="0" algn="l">
              <a:spcBef>
                <a:spcPts val="1600"/>
              </a:spcBef>
              <a:spcAft>
                <a:spcPts val="1600"/>
              </a:spcAft>
              <a:buNone/>
            </a:pPr>
            <a:r>
              <a:rPr lang="en-US" sz="2000"/>
              <a:t>Execute the second one when the first one ends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2017-11-05T10:05:27Z</dcterms:created>
  <dc:creator>Vida</dc:creator>
</cp:coreProperties>
</file>