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Sm/7MoCg8iX7OdrqUp2lS3CLe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739b3d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8739b3d5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dcda1664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l-SI"/>
              <a:t>03_0select.sh</a:t>
            </a:r>
            <a:endParaRPr/>
          </a:p>
        </p:txBody>
      </p:sp>
      <p:sp>
        <p:nvSpPr>
          <p:cNvPr id="166" name="Google Shape;166;g17dcda1664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dcda1664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7dcda1664b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4a699dd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4a699d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dcda1664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7dcda1664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dcda1664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17dcda1664b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dcda1664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7dcda1664b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dcda1664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7dcda1664b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7dcda1664b_0_169"/>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17dcda1664b_0_169"/>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17dcda1664b_0_169"/>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17dcda1664b_0_169"/>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17dcda1664b_0_1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17dcda1664b_0_2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7dcda1664b_0_211"/>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7dcda1664b_0_211"/>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g17dcda1664b_0_2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17dcda1664b_0_2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g17dcda1664b_0_2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g17dcda1664b_0_2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1" name="Google Shape;61;g17dcda1664b_0_2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2" name="Google Shape;62;g17dcda1664b_0_2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7dcda1664b_0_2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7dcda1664b_0_2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g17dcda1664b_0_2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7" name="Google Shape;67;g17dcda1664b_0_2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8" name="Google Shape;68;g17dcda1664b_0_2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17dcda1664b_0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17dcda1664b_0_2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17dcda1664b_0_175"/>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17dcda1664b_0_175"/>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17dcda1664b_0_175"/>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17dcda1664b_0_1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7dcda1664b_0_180"/>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7dcda1664b_0_180"/>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17dcda1664b_0_180"/>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7dcda1664b_0_1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7dcda1664b_0_185"/>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17dcda1664b_0_185"/>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7dcda1664b_0_185"/>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7dcda1664b_0_1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7dcda1664b_0_190"/>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17dcda1664b_0_1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7dcda1664b_0_19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17dcda1664b_0_193"/>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17dcda1664b_0_1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17dcda1664b_0_19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7dcda1664b_0_197"/>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17dcda1664b_0_1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7dcda1664b_0_201"/>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17dcda1664b_0_201"/>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17dcda1664b_0_201"/>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17dcda1664b_0_201"/>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17dcda1664b_0_20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g17dcda1664b_0_2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17dcda1664b_0_208"/>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17dcda1664b_0_2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S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17dcda1664b_0_165"/>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17dcda1664b_0_165"/>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17dcda1664b_0_1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sl-S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653675" y="600200"/>
            <a:ext cx="7838400" cy="3263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5"/>
              </a:buClr>
              <a:buSzPts val="6700"/>
              <a:buFont typeface="Calibri"/>
              <a:buNone/>
            </a:pPr>
            <a:r>
              <a:rPr lang="sl-SI" sz="5300"/>
              <a:t>Loops Bash </a:t>
            </a:r>
            <a:endParaRPr sz="5300"/>
          </a:p>
        </p:txBody>
      </p:sp>
      <p:pic>
        <p:nvPicPr>
          <p:cNvPr id="76" name="Google Shape;76;p1"/>
          <p:cNvPicPr preferRelativeResize="0"/>
          <p:nvPr/>
        </p:nvPicPr>
        <p:blipFill>
          <a:blip r:embed="rId3">
            <a:alphaModFix/>
          </a:blip>
          <a:stretch>
            <a:fillRect/>
          </a:stretch>
        </p:blipFill>
        <p:spPr>
          <a:xfrm>
            <a:off x="7908001" y="4066850"/>
            <a:ext cx="4121848" cy="248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8739b3d545_0_0"/>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For loops - ranges</a:t>
            </a:r>
            <a:endParaRPr/>
          </a:p>
        </p:txBody>
      </p:sp>
      <p:sp>
        <p:nvSpPr>
          <p:cNvPr id="135" name="Google Shape;135;g18739b3d545_0_0"/>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range in for loop</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3.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4. for value in $(seq 1 5)</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5. do</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6.     echo $value</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7. done</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range with arithmetic expression</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4. for (( i = 0; i &lt; 5; i++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5. do</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6.     echo $value</a:t>
            </a:r>
            <a:endParaRPr/>
          </a:p>
          <a:p>
            <a:pPr indent="0" lvl="0" marL="0" rtl="0" algn="l">
              <a:lnSpc>
                <a:spcPct val="90000"/>
              </a:lnSpc>
              <a:spcBef>
                <a:spcPts val="300"/>
              </a:spcBef>
              <a:spcAft>
                <a:spcPts val="1600"/>
              </a:spcAft>
              <a:buClr>
                <a:schemeClr val="dk1"/>
              </a:buClr>
              <a:buSzPts val="1600"/>
              <a:buNone/>
            </a:pPr>
            <a:r>
              <a:rPr lang="sl-SI" sz="1600">
                <a:latin typeface="Consolas"/>
                <a:ea typeface="Consolas"/>
                <a:cs typeface="Consolas"/>
                <a:sym typeface="Consolas"/>
              </a:rPr>
              <a:t>7. done</a:t>
            </a:r>
            <a:endParaRPr sz="1600">
              <a:latin typeface="Consolas"/>
              <a:ea typeface="Consolas"/>
              <a:cs typeface="Consolas"/>
              <a:sym typeface="Consolas"/>
            </a:endParaRPr>
          </a:p>
        </p:txBody>
      </p:sp>
      <p:sp>
        <p:nvSpPr>
          <p:cNvPr id="136" name="Google Shape;136;g18739b3d545_0_0"/>
          <p:cNvSpPr txBox="1"/>
          <p:nvPr>
            <p:ph idx="4294967295" type="body"/>
          </p:nvPr>
        </p:nvSpPr>
        <p:spPr>
          <a:xfrm>
            <a:off x="5892800" y="1828800"/>
            <a:ext cx="5680500" cy="453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800"/>
              <a:buNone/>
            </a:pPr>
            <a:r>
              <a:rPr lang="sl-SI" sz="1800"/>
              <a:t>Other ways of performing for loops</a:t>
            </a:r>
            <a:endParaRPr sz="1800"/>
          </a:p>
          <a:p>
            <a:pPr indent="0" lvl="0" marL="0" rtl="0" algn="l">
              <a:lnSpc>
                <a:spcPct val="90000"/>
              </a:lnSpc>
              <a:spcBef>
                <a:spcPts val="1600"/>
              </a:spcBef>
              <a:spcAft>
                <a:spcPts val="0"/>
              </a:spcAft>
              <a:buClr>
                <a:schemeClr val="dk1"/>
              </a:buClr>
              <a:buSzPts val="1800"/>
              <a:buNone/>
            </a:pPr>
            <a:r>
              <a:rPr lang="sl-SI" sz="1800"/>
              <a:t>In seq option, we the increment is by default 1. The increment can be changed by adding the value on the second spot. (eg. seq 10 2 0)</a:t>
            </a:r>
            <a:endParaRPr sz="1800"/>
          </a:p>
          <a:p>
            <a:pPr indent="0" lvl="0" marL="0" rtl="0" algn="l">
              <a:lnSpc>
                <a:spcPct val="90000"/>
              </a:lnSpc>
              <a:spcBef>
                <a:spcPts val="1600"/>
              </a:spcBef>
              <a:spcAft>
                <a:spcPts val="0"/>
              </a:spcAft>
              <a:buClr>
                <a:schemeClr val="dk1"/>
              </a:buClr>
              <a:buSzPts val="1800"/>
              <a:buNone/>
            </a:pPr>
            <a:r>
              <a:t/>
            </a:r>
            <a:endParaRPr sz="1800"/>
          </a:p>
          <a:p>
            <a:pPr indent="0" lvl="0" marL="0" rtl="0" algn="l">
              <a:lnSpc>
                <a:spcPct val="90000"/>
              </a:lnSpc>
              <a:spcBef>
                <a:spcPts val="1600"/>
              </a:spcBef>
              <a:spcAft>
                <a:spcPts val="0"/>
              </a:spcAft>
              <a:buClr>
                <a:schemeClr val="dk1"/>
              </a:buClr>
              <a:buSzPts val="1800"/>
              <a:buNone/>
            </a:pPr>
            <a:r>
              <a:rPr lang="sl-SI" sz="1800"/>
              <a:t>In arithmetic option, first </a:t>
            </a:r>
            <a:r>
              <a:rPr lang="sl-SI" sz="1800"/>
              <a:t>argument is</a:t>
            </a:r>
            <a:r>
              <a:rPr lang="sl-SI" sz="1800"/>
              <a:t> </a:t>
            </a:r>
            <a:r>
              <a:rPr lang="sl-SI" sz="1800"/>
              <a:t>starting</a:t>
            </a:r>
            <a:r>
              <a:rPr lang="sl-SI" sz="1800"/>
              <a:t> point, second argument is </a:t>
            </a:r>
            <a:r>
              <a:rPr lang="sl-SI" sz="1800"/>
              <a:t>ending</a:t>
            </a:r>
            <a:r>
              <a:rPr lang="sl-SI" sz="1800"/>
              <a:t> condition and </a:t>
            </a:r>
            <a:r>
              <a:rPr lang="sl-SI" sz="1800"/>
              <a:t>third</a:t>
            </a:r>
            <a:r>
              <a:rPr lang="sl-SI" sz="1800"/>
              <a:t> argument is change factor.</a:t>
            </a:r>
            <a:endParaRPr sz="1800"/>
          </a:p>
          <a:p>
            <a:pPr indent="0" lvl="0" marL="0" rtl="0" algn="l">
              <a:lnSpc>
                <a:spcPct val="90000"/>
              </a:lnSpc>
              <a:spcBef>
                <a:spcPts val="1600"/>
              </a:spcBef>
              <a:spcAft>
                <a:spcPts val="0"/>
              </a:spcAft>
              <a:buClr>
                <a:schemeClr val="dk1"/>
              </a:buClr>
              <a:buSzPts val="1800"/>
              <a:buNone/>
            </a:pPr>
            <a:r>
              <a:t/>
            </a:r>
            <a:endParaRPr sz="1800"/>
          </a:p>
          <a:p>
            <a:pPr indent="0" lvl="0" marL="0" rtl="0" algn="l">
              <a:lnSpc>
                <a:spcPct val="90000"/>
              </a:lnSpc>
              <a:spcBef>
                <a:spcPts val="1600"/>
              </a:spcBef>
              <a:spcAft>
                <a:spcPts val="1600"/>
              </a:spcAft>
              <a:buClr>
                <a:schemeClr val="dk1"/>
              </a:buClr>
              <a:buSzPts val="180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lang="sl-SI">
                <a:solidFill>
                  <a:srgbClr val="0070C0"/>
                </a:solidFill>
              </a:rPr>
              <a:t>Exercises</a:t>
            </a:r>
            <a:endParaRPr>
              <a:solidFill>
                <a:srgbClr val="0070C0"/>
              </a:solidFill>
            </a:endParaRPr>
          </a:p>
        </p:txBody>
      </p:sp>
      <p:sp>
        <p:nvSpPr>
          <p:cNvPr id="142" name="Google Shape;142;p6"/>
          <p:cNvSpPr txBox="1"/>
          <p:nvPr>
            <p:ph idx="1" type="body"/>
          </p:nvPr>
        </p:nvSpPr>
        <p:spPr>
          <a:xfrm>
            <a:off x="415650" y="1618708"/>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sl-SI"/>
              <a:t>Write a script using </a:t>
            </a:r>
            <a:r>
              <a:rPr b="1" lang="sl-SI"/>
              <a:t>for loop </a:t>
            </a:r>
            <a:r>
              <a:rPr lang="sl-SI"/>
              <a:t>to print the following patterns on the screen:</a:t>
            </a:r>
            <a:endParaRPr/>
          </a:p>
          <a:p>
            <a:pPr indent="0" lvl="0" marL="0" rtl="0" algn="l">
              <a:lnSpc>
                <a:spcPct val="90000"/>
              </a:lnSpc>
              <a:spcBef>
                <a:spcPts val="1000"/>
              </a:spcBef>
              <a:spcAft>
                <a:spcPts val="1600"/>
              </a:spcAft>
              <a:buClr>
                <a:schemeClr val="dk1"/>
              </a:buClr>
              <a:buSzPts val="2800"/>
              <a:buNone/>
            </a:pPr>
            <a:r>
              <a:t/>
            </a:r>
            <a:endParaRPr/>
          </a:p>
        </p:txBody>
      </p:sp>
      <p:sp>
        <p:nvSpPr>
          <p:cNvPr id="143" name="Google Shape;143;p6"/>
          <p:cNvSpPr txBox="1"/>
          <p:nvPr/>
        </p:nvSpPr>
        <p:spPr>
          <a:xfrm>
            <a:off x="6491432" y="2549848"/>
            <a:ext cx="8178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Consolas"/>
                <a:ea typeface="Consolas"/>
                <a:cs typeface="Consolas"/>
                <a:sym typeface="Consolas"/>
              </a:rPr>
              <a:t>d)</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1</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22</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333</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4444</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55555</a:t>
            </a:r>
            <a:endParaRPr sz="1800">
              <a:solidFill>
                <a:schemeClr val="dk1"/>
              </a:solidFill>
              <a:latin typeface="Consolas"/>
              <a:ea typeface="Consolas"/>
              <a:cs typeface="Consolas"/>
              <a:sym typeface="Consolas"/>
            </a:endParaRPr>
          </a:p>
        </p:txBody>
      </p:sp>
      <p:sp>
        <p:nvSpPr>
          <p:cNvPr id="144" name="Google Shape;144;p6"/>
          <p:cNvSpPr txBox="1"/>
          <p:nvPr/>
        </p:nvSpPr>
        <p:spPr>
          <a:xfrm>
            <a:off x="8128871" y="2549848"/>
            <a:ext cx="8178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Consolas"/>
                <a:ea typeface="Consolas"/>
                <a:cs typeface="Consolas"/>
                <a:sym typeface="Consolas"/>
              </a:rPr>
              <a:t>e)</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1</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12</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123</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1234</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12345</a:t>
            </a:r>
            <a:endParaRPr sz="1800">
              <a:solidFill>
                <a:schemeClr val="dk1"/>
              </a:solidFill>
              <a:latin typeface="Consolas"/>
              <a:ea typeface="Consolas"/>
              <a:cs typeface="Consolas"/>
              <a:sym typeface="Consolas"/>
            </a:endParaRPr>
          </a:p>
        </p:txBody>
      </p:sp>
      <p:sp>
        <p:nvSpPr>
          <p:cNvPr id="145" name="Google Shape;145;p6"/>
          <p:cNvSpPr txBox="1"/>
          <p:nvPr/>
        </p:nvSpPr>
        <p:spPr>
          <a:xfrm>
            <a:off x="637060" y="2413060"/>
            <a:ext cx="8178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Consolas"/>
                <a:ea typeface="Consolas"/>
                <a:cs typeface="Consolas"/>
                <a:sym typeface="Consolas"/>
              </a:rPr>
              <a:t>a)</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46" name="Google Shape;146;p6"/>
          <p:cNvSpPr txBox="1"/>
          <p:nvPr/>
        </p:nvSpPr>
        <p:spPr>
          <a:xfrm>
            <a:off x="4723924" y="2413048"/>
            <a:ext cx="8178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Consolas"/>
                <a:ea typeface="Consolas"/>
                <a:cs typeface="Consolas"/>
                <a:sym typeface="Consolas"/>
              </a:rPr>
              <a:t>c)</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sl-SI" sz="1800">
                <a:solidFill>
                  <a:schemeClr val="dk1"/>
                </a:solidFill>
                <a:latin typeface="Consolas"/>
                <a:ea typeface="Consolas"/>
                <a:cs typeface="Consolas"/>
                <a:sym typeface="Consolas"/>
              </a:rPr>
              <a:t>*</a:t>
            </a:r>
            <a:endParaRPr/>
          </a:p>
        </p:txBody>
      </p:sp>
      <p:sp>
        <p:nvSpPr>
          <p:cNvPr id="147" name="Google Shape;147;p6"/>
          <p:cNvSpPr txBox="1"/>
          <p:nvPr/>
        </p:nvSpPr>
        <p:spPr>
          <a:xfrm>
            <a:off x="9631838" y="2561748"/>
            <a:ext cx="20841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Consolas"/>
                <a:ea typeface="Consolas"/>
                <a:cs typeface="Consolas"/>
                <a:sym typeface="Consolas"/>
              </a:rPr>
              <a:t>f)</a:t>
            </a:r>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1</a:t>
            </a:r>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2 2</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3 3 3</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4 4 4 4</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5 5 5 5 5</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6 6 6 6 6 6</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7 7 7 7 7 7 7</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8 8 8 8 8 8 8 8</a:t>
            </a:r>
            <a:endParaRPr sz="1800">
              <a:solidFill>
                <a:schemeClr val="dk1"/>
              </a:solidFill>
              <a:latin typeface="Consolas"/>
              <a:ea typeface="Consolas"/>
              <a:cs typeface="Consolas"/>
              <a:sym typeface="Consolas"/>
            </a:endParaRPr>
          </a:p>
        </p:txBody>
      </p:sp>
      <p:sp>
        <p:nvSpPr>
          <p:cNvPr id="148" name="Google Shape;148;p6"/>
          <p:cNvSpPr txBox="1"/>
          <p:nvPr/>
        </p:nvSpPr>
        <p:spPr>
          <a:xfrm>
            <a:off x="2084688" y="2413060"/>
            <a:ext cx="20841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Consolas"/>
                <a:ea typeface="Consolas"/>
                <a:cs typeface="Consolas"/>
                <a:sym typeface="Consolas"/>
              </a:rPr>
              <a:t>b)</a:t>
            </a:r>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a:t>
            </a:r>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 * *</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 * * *</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 * * * *</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 * * * * *</a:t>
            </a:r>
            <a:endParaRPr sz="1800">
              <a:solidFill>
                <a:schemeClr val="dk1"/>
              </a:solidFill>
              <a:latin typeface="Consolas"/>
              <a:ea typeface="Consolas"/>
              <a:cs typeface="Consolas"/>
              <a:sym typeface="Consolas"/>
            </a:endParaRPr>
          </a:p>
          <a:p>
            <a:pPr indent="0" lvl="0" marL="0" marR="0" rtl="0" algn="ctr">
              <a:spcBef>
                <a:spcPts val="0"/>
              </a:spcBef>
              <a:spcAft>
                <a:spcPts val="0"/>
              </a:spcAft>
              <a:buNone/>
            </a:pPr>
            <a:r>
              <a:rPr lang="sl-SI" sz="1800">
                <a:solidFill>
                  <a:schemeClr val="dk1"/>
                </a:solidFill>
                <a:latin typeface="Consolas"/>
                <a:ea typeface="Consolas"/>
                <a:cs typeface="Consolas"/>
                <a:sym typeface="Consolas"/>
              </a:rPr>
              <a:t>* * * * * * * *</a:t>
            </a:r>
            <a:endParaRPr sz="18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Break &amp; continue</a:t>
            </a:r>
            <a:endParaRPr/>
          </a:p>
        </p:txBody>
      </p:sp>
      <p:sp>
        <p:nvSpPr>
          <p:cNvPr id="154" name="Google Shape;154;p4"/>
          <p:cNvSpPr txBox="1"/>
          <p:nvPr>
            <p:ph idx="1" type="body"/>
          </p:nvPr>
        </p:nvSpPr>
        <p:spPr>
          <a:xfrm>
            <a:off x="415600" y="2761375"/>
            <a:ext cx="5824500" cy="334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800"/>
              <a:buNone/>
            </a:pPr>
            <a:r>
              <a:rPr lang="sl-SI">
                <a:solidFill>
                  <a:srgbClr val="0070C0"/>
                </a:solidFill>
                <a:latin typeface="Consolas"/>
                <a:ea typeface="Consolas"/>
                <a:cs typeface="Consolas"/>
                <a:sym typeface="Consolas"/>
              </a:rPr>
              <a:t>break</a:t>
            </a:r>
            <a:endParaRPr sz="1800">
              <a:solidFill>
                <a:srgbClr val="0070C0"/>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sl-SI" sz="1800"/>
              <a:t>The </a:t>
            </a:r>
            <a:r>
              <a:rPr b="1" lang="sl-SI" sz="1800">
                <a:solidFill>
                  <a:srgbClr val="0070C0"/>
                </a:solidFill>
                <a:latin typeface="Consolas"/>
                <a:ea typeface="Consolas"/>
                <a:cs typeface="Consolas"/>
                <a:sym typeface="Consolas"/>
              </a:rPr>
              <a:t>break</a:t>
            </a:r>
            <a:r>
              <a:rPr lang="sl-SI" sz="1800"/>
              <a:t> statement tells Bash to </a:t>
            </a:r>
            <a:r>
              <a:rPr b="1" lang="sl-SI" sz="1800"/>
              <a:t>leave the loop straight away. </a:t>
            </a:r>
            <a:endParaRPr b="1"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1600"/>
              </a:spcAft>
              <a:buClr>
                <a:schemeClr val="dk1"/>
              </a:buClr>
              <a:buSzPts val="1800"/>
              <a:buNone/>
            </a:pPr>
            <a:r>
              <a:rPr lang="sl-SI" sz="1800"/>
              <a:t>It may be that there is a normal situation that should cause the loop to end but there are also exceptional situations in which it should end as well. For instance, maybe we are copying files but if the free disk space get's below a certain level we should stop copying.</a:t>
            </a:r>
            <a:endParaRPr sz="1800">
              <a:latin typeface="Consolas"/>
              <a:ea typeface="Consolas"/>
              <a:cs typeface="Consolas"/>
              <a:sym typeface="Consolas"/>
            </a:endParaRPr>
          </a:p>
        </p:txBody>
      </p:sp>
      <p:sp>
        <p:nvSpPr>
          <p:cNvPr id="155" name="Google Shape;155;p4"/>
          <p:cNvSpPr txBox="1"/>
          <p:nvPr>
            <p:ph idx="4294967295" type="body"/>
          </p:nvPr>
        </p:nvSpPr>
        <p:spPr>
          <a:xfrm>
            <a:off x="6336145" y="2743200"/>
            <a:ext cx="4978400" cy="34543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70C0"/>
              </a:buClr>
              <a:buSzPts val="2800"/>
              <a:buNone/>
            </a:pPr>
            <a:r>
              <a:rPr lang="sl-SI">
                <a:solidFill>
                  <a:srgbClr val="0070C0"/>
                </a:solidFill>
                <a:latin typeface="Consolas"/>
                <a:ea typeface="Consolas"/>
                <a:cs typeface="Consolas"/>
                <a:sym typeface="Consolas"/>
              </a:rPr>
              <a:t>continue</a:t>
            </a:r>
            <a:endParaRPr/>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sl-SI" sz="1800"/>
              <a:t>The </a:t>
            </a:r>
            <a:r>
              <a:rPr b="1" lang="sl-SI" sz="1800">
                <a:solidFill>
                  <a:srgbClr val="0070C0"/>
                </a:solidFill>
                <a:latin typeface="Consolas"/>
                <a:ea typeface="Consolas"/>
                <a:cs typeface="Consolas"/>
                <a:sym typeface="Consolas"/>
              </a:rPr>
              <a:t>continue</a:t>
            </a:r>
            <a:r>
              <a:rPr lang="sl-SI" sz="1800"/>
              <a:t> statement tells Bash to </a:t>
            </a:r>
            <a:r>
              <a:rPr b="1" lang="sl-SI" sz="1800"/>
              <a:t>stop running through this iteration of the loop and begin the next iteration. </a:t>
            </a:r>
            <a:endParaRPr b="1"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1600"/>
              </a:spcAft>
              <a:buClr>
                <a:schemeClr val="dk1"/>
              </a:buClr>
              <a:buSzPts val="1800"/>
              <a:buNone/>
            </a:pPr>
            <a:r>
              <a:rPr lang="sl-SI" sz="1800"/>
              <a:t>Sometimes there are circumstances that stop us from going any further. For instance, maybe we are using the loop to process a series of files but if we happen upon a file which we don't have the read permission for we should not try to process it.</a:t>
            </a:r>
            <a:endParaRPr sz="1800"/>
          </a:p>
        </p:txBody>
      </p:sp>
      <p:sp>
        <p:nvSpPr>
          <p:cNvPr id="156" name="Google Shape;156;p4"/>
          <p:cNvSpPr txBox="1"/>
          <p:nvPr/>
        </p:nvSpPr>
        <p:spPr>
          <a:xfrm>
            <a:off x="838200" y="1838037"/>
            <a:ext cx="1048327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l-SI" sz="1800">
                <a:solidFill>
                  <a:schemeClr val="dk1"/>
                </a:solidFill>
                <a:latin typeface="Open Sans"/>
                <a:ea typeface="Open Sans"/>
                <a:cs typeface="Open Sans"/>
                <a:sym typeface="Open Sans"/>
              </a:rPr>
              <a:t>Sometimes we may need to intervene and slightly alter the  running of a loop. We can do this using </a:t>
            </a:r>
            <a:r>
              <a:rPr b="1" lang="sl-SI" sz="1800">
                <a:solidFill>
                  <a:srgbClr val="0070C0"/>
                </a:solidFill>
                <a:latin typeface="Open Sans"/>
                <a:ea typeface="Open Sans"/>
                <a:cs typeface="Open Sans"/>
                <a:sym typeface="Open Sans"/>
              </a:rPr>
              <a:t>break</a:t>
            </a:r>
            <a:r>
              <a:rPr lang="sl-SI" sz="1800">
                <a:solidFill>
                  <a:schemeClr val="dk1"/>
                </a:solidFill>
                <a:latin typeface="Open Sans"/>
                <a:ea typeface="Open Sans"/>
                <a:cs typeface="Open Sans"/>
                <a:sym typeface="Open Sans"/>
              </a:rPr>
              <a:t> and </a:t>
            </a:r>
            <a:r>
              <a:rPr b="1" lang="sl-SI" sz="1800">
                <a:solidFill>
                  <a:srgbClr val="0070C0"/>
                </a:solidFill>
                <a:latin typeface="Open Sans"/>
                <a:ea typeface="Open Sans"/>
                <a:cs typeface="Open Sans"/>
                <a:sym typeface="Open Sans"/>
              </a:rPr>
              <a:t>continue</a:t>
            </a:r>
            <a:r>
              <a:rPr lang="sl-SI" sz="1800">
                <a:solidFill>
                  <a:schemeClr val="dk1"/>
                </a:solidFill>
                <a:latin typeface="Open Sans"/>
                <a:ea typeface="Open Sans"/>
                <a:cs typeface="Open Sans"/>
                <a:sym typeface="Open Sans"/>
              </a:rPr>
              <a:t> statements.</a:t>
            </a:r>
            <a:endParaRPr>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Select</a:t>
            </a:r>
            <a:endParaRPr/>
          </a:p>
        </p:txBody>
      </p:sp>
      <p:sp>
        <p:nvSpPr>
          <p:cNvPr id="162" name="Google Shape;162;p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A symple menu system with select</a:t>
            </a:r>
            <a:endParaRPr i="1" sz="1600">
              <a:solidFill>
                <a:srgbClr val="00B050"/>
              </a:solidFill>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3.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4.  names='Alen Marko Aleks Quit'</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5.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6.  PS3='Select person: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7.</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8.  select name in $names</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9.  do</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10.     if [ $name == 'Quit'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11.     then</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12.         break</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13.     fi</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14.     echo Hello $name</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15. done</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16.</a:t>
            </a:r>
            <a:endParaRPr/>
          </a:p>
          <a:p>
            <a:pPr indent="0" lvl="0" marL="0" rtl="0" algn="l">
              <a:lnSpc>
                <a:spcPct val="90000"/>
              </a:lnSpc>
              <a:spcBef>
                <a:spcPts val="300"/>
              </a:spcBef>
              <a:spcAft>
                <a:spcPts val="1600"/>
              </a:spcAft>
              <a:buClr>
                <a:schemeClr val="dk1"/>
              </a:buClr>
              <a:buSzPts val="1600"/>
              <a:buNone/>
            </a:pPr>
            <a:r>
              <a:rPr lang="sl-SI" sz="1600">
                <a:latin typeface="Consolas"/>
                <a:ea typeface="Consolas"/>
                <a:cs typeface="Consolas"/>
                <a:sym typeface="Consolas"/>
              </a:rPr>
              <a:t>17. echo Bye</a:t>
            </a:r>
            <a:endParaRPr sz="1600">
              <a:latin typeface="Consolas"/>
              <a:ea typeface="Consolas"/>
              <a:cs typeface="Consolas"/>
              <a:sym typeface="Consolas"/>
            </a:endParaRPr>
          </a:p>
        </p:txBody>
      </p:sp>
      <p:sp>
        <p:nvSpPr>
          <p:cNvPr id="163" name="Google Shape;163;p5"/>
          <p:cNvSpPr txBox="1"/>
          <p:nvPr>
            <p:ph idx="4294967295" type="body"/>
          </p:nvPr>
        </p:nvSpPr>
        <p:spPr>
          <a:xfrm>
            <a:off x="5745018" y="1246910"/>
            <a:ext cx="5828145" cy="511694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sl-SI" sz="1600"/>
              <a:t>The </a:t>
            </a:r>
            <a:r>
              <a:rPr b="1" lang="sl-SI" sz="1600">
                <a:solidFill>
                  <a:srgbClr val="0070C0"/>
                </a:solidFill>
                <a:latin typeface="Consolas"/>
                <a:ea typeface="Consolas"/>
                <a:cs typeface="Consolas"/>
                <a:sym typeface="Consolas"/>
              </a:rPr>
              <a:t>select</a:t>
            </a:r>
            <a:r>
              <a:rPr lang="sl-SI" sz="1600"/>
              <a:t> mechanism allows you to create a simple menu system. It has the following format:</a:t>
            </a:r>
            <a:endParaRPr/>
          </a:p>
          <a:p>
            <a:pPr indent="0" lvl="0" marL="0" rtl="0" algn="l">
              <a:lnSpc>
                <a:spcPct val="90000"/>
              </a:lnSpc>
              <a:spcBef>
                <a:spcPts val="1000"/>
              </a:spcBef>
              <a:spcAft>
                <a:spcPts val="0"/>
              </a:spcAft>
              <a:buClr>
                <a:schemeClr val="dk1"/>
              </a:buClr>
              <a:buSzPts val="100"/>
              <a:buNone/>
            </a:pPr>
            <a:r>
              <a:rPr lang="sl-SI" sz="100"/>
              <a:t> </a:t>
            </a:r>
            <a:endParaRPr sz="1400"/>
          </a:p>
          <a:p>
            <a:pPr indent="0" lvl="0" marL="0" rtl="0" algn="l">
              <a:lnSpc>
                <a:spcPct val="90000"/>
              </a:lnSpc>
              <a:spcBef>
                <a:spcPts val="0"/>
              </a:spcBef>
              <a:spcAft>
                <a:spcPts val="0"/>
              </a:spcAft>
              <a:buClr>
                <a:schemeClr val="accent5"/>
              </a:buClr>
              <a:buSzPts val="1600"/>
              <a:buNone/>
            </a:pPr>
            <a:r>
              <a:rPr lang="sl-SI" sz="1600">
                <a:solidFill>
                  <a:schemeClr val="accent5"/>
                </a:solidFill>
                <a:latin typeface="Consolas"/>
                <a:ea typeface="Consolas"/>
                <a:cs typeface="Consolas"/>
                <a:sym typeface="Consolas"/>
              </a:rPr>
              <a:t>	select var in &lt;list&gt;</a:t>
            </a:r>
            <a:endParaRPr/>
          </a:p>
          <a:p>
            <a:pPr indent="0" lvl="0" marL="0" rtl="0" algn="l">
              <a:lnSpc>
                <a:spcPct val="90000"/>
              </a:lnSpc>
              <a:spcBef>
                <a:spcPts val="0"/>
              </a:spcBef>
              <a:spcAft>
                <a:spcPts val="0"/>
              </a:spcAft>
              <a:buClr>
                <a:schemeClr val="accent5"/>
              </a:buClr>
              <a:buSzPts val="1600"/>
              <a:buNone/>
            </a:pPr>
            <a:r>
              <a:rPr lang="sl-SI" sz="1600">
                <a:solidFill>
                  <a:schemeClr val="accent5"/>
                </a:solidFill>
                <a:latin typeface="Consolas"/>
                <a:ea typeface="Consolas"/>
                <a:cs typeface="Consolas"/>
                <a:sym typeface="Consolas"/>
              </a:rPr>
              <a:t>	do</a:t>
            </a:r>
            <a:endParaRPr/>
          </a:p>
          <a:p>
            <a:pPr indent="0" lvl="0" marL="0" rtl="0" algn="l">
              <a:lnSpc>
                <a:spcPct val="90000"/>
              </a:lnSpc>
              <a:spcBef>
                <a:spcPts val="0"/>
              </a:spcBef>
              <a:spcAft>
                <a:spcPts val="0"/>
              </a:spcAft>
              <a:buClr>
                <a:schemeClr val="accent5"/>
              </a:buClr>
              <a:buSzPts val="1600"/>
              <a:buNone/>
            </a:pPr>
            <a:r>
              <a:rPr lang="sl-SI" sz="1600">
                <a:solidFill>
                  <a:schemeClr val="accent5"/>
                </a:solidFill>
                <a:latin typeface="Consolas"/>
                <a:ea typeface="Consolas"/>
                <a:cs typeface="Consolas"/>
                <a:sym typeface="Consolas"/>
              </a:rPr>
              <a:t>		&lt;commands&gt;</a:t>
            </a:r>
            <a:endParaRPr/>
          </a:p>
          <a:p>
            <a:pPr indent="0" lvl="0" marL="0" rtl="0" algn="l">
              <a:lnSpc>
                <a:spcPct val="90000"/>
              </a:lnSpc>
              <a:spcBef>
                <a:spcPts val="0"/>
              </a:spcBef>
              <a:spcAft>
                <a:spcPts val="0"/>
              </a:spcAft>
              <a:buClr>
                <a:schemeClr val="accent5"/>
              </a:buClr>
              <a:buSzPts val="1600"/>
              <a:buNone/>
            </a:pPr>
            <a:r>
              <a:rPr lang="sl-SI" sz="1600">
                <a:solidFill>
                  <a:schemeClr val="accent5"/>
                </a:solidFill>
                <a:latin typeface="Consolas"/>
                <a:ea typeface="Consolas"/>
                <a:cs typeface="Consolas"/>
                <a:sym typeface="Consolas"/>
              </a:rPr>
              <a:t>	done</a:t>
            </a:r>
            <a:endParaRPr sz="1600">
              <a:solidFill>
                <a:schemeClr val="accent5"/>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600"/>
              <a:buNone/>
            </a:pPr>
            <a:r>
              <a:rPr lang="sl-SI" sz="1600"/>
              <a:t>It takes all the items in list and present them on the screen with a number before each item. A prompt will be printed after this allowing the user to select a number. When they select a number and hit enter the corresponding item will be assigned to the variable </a:t>
            </a:r>
            <a:r>
              <a:rPr lang="sl-SI" sz="1600">
                <a:solidFill>
                  <a:srgbClr val="0070C0"/>
                </a:solidFill>
                <a:latin typeface="Consolas"/>
                <a:ea typeface="Consolas"/>
                <a:cs typeface="Consolas"/>
                <a:sym typeface="Consolas"/>
              </a:rPr>
              <a:t>var</a:t>
            </a:r>
            <a:r>
              <a:rPr lang="sl-SI" sz="1600"/>
              <a:t> and the commands between </a:t>
            </a:r>
            <a:r>
              <a:rPr lang="sl-SI" sz="1600">
                <a:solidFill>
                  <a:srgbClr val="0070C0"/>
                </a:solidFill>
                <a:latin typeface="Consolas"/>
                <a:ea typeface="Consolas"/>
                <a:cs typeface="Consolas"/>
                <a:sym typeface="Consolas"/>
              </a:rPr>
              <a:t>do</a:t>
            </a:r>
            <a:r>
              <a:rPr lang="sl-SI" sz="1600"/>
              <a:t> and </a:t>
            </a:r>
            <a:r>
              <a:rPr lang="sl-SI" sz="1600">
                <a:solidFill>
                  <a:srgbClr val="0070C0"/>
                </a:solidFill>
                <a:latin typeface="Consolas"/>
                <a:ea typeface="Consolas"/>
                <a:cs typeface="Consolas"/>
                <a:sym typeface="Consolas"/>
              </a:rPr>
              <a:t>done</a:t>
            </a:r>
            <a:r>
              <a:rPr lang="sl-SI" sz="1600"/>
              <a:t> are run. </a:t>
            </a:r>
            <a:endParaRPr sz="1600"/>
          </a:p>
          <a:p>
            <a:pPr indent="0" lvl="0" marL="0" rtl="0" algn="l">
              <a:lnSpc>
                <a:spcPct val="90000"/>
              </a:lnSpc>
              <a:spcBef>
                <a:spcPts val="1000"/>
              </a:spcBef>
              <a:spcAft>
                <a:spcPts val="0"/>
              </a:spcAft>
              <a:buClr>
                <a:schemeClr val="dk1"/>
              </a:buClr>
              <a:buSzPts val="1600"/>
              <a:buNone/>
            </a:pPr>
            <a:r>
              <a:rPr lang="sl-SI" sz="1600"/>
              <a:t>Once finished a prompt will be displayed again so the user may select another option.</a:t>
            </a:r>
            <a:endParaRPr sz="1600"/>
          </a:p>
          <a:p>
            <a:pPr indent="0" lvl="0" marL="0" rtl="0" algn="l">
              <a:lnSpc>
                <a:spcPct val="90000"/>
              </a:lnSpc>
              <a:spcBef>
                <a:spcPts val="1000"/>
              </a:spcBef>
              <a:spcAft>
                <a:spcPts val="0"/>
              </a:spcAft>
              <a:buClr>
                <a:schemeClr val="dk1"/>
              </a:buClr>
              <a:buSzPts val="1600"/>
              <a:buNone/>
            </a:pPr>
            <a:r>
              <a:rPr b="1" lang="sl-SI" sz="1600"/>
              <a:t>Line 4 </a:t>
            </a:r>
            <a:r>
              <a:rPr lang="sl-SI" sz="1600"/>
              <a:t>- Set up a variable with the list of names and a last option which we may select to quit. </a:t>
            </a:r>
            <a:endParaRPr/>
          </a:p>
          <a:p>
            <a:pPr indent="0" lvl="0" marL="0" rtl="0" algn="l">
              <a:lnSpc>
                <a:spcPct val="90000"/>
              </a:lnSpc>
              <a:spcBef>
                <a:spcPts val="1000"/>
              </a:spcBef>
              <a:spcAft>
                <a:spcPts val="0"/>
              </a:spcAft>
              <a:buClr>
                <a:schemeClr val="dk1"/>
              </a:buClr>
              <a:buSzPts val="1600"/>
              <a:buNone/>
            </a:pPr>
            <a:r>
              <a:rPr b="1" lang="sl-SI" sz="1600"/>
              <a:t>Line 6 </a:t>
            </a:r>
            <a:r>
              <a:rPr lang="sl-SI" sz="1600"/>
              <a:t>- Change the value of the system variable PS3 with something more descriptive. (By default it is #?)</a:t>
            </a:r>
            <a:endParaRPr/>
          </a:p>
          <a:p>
            <a:pPr indent="0" lvl="0" marL="0" rtl="0" algn="l">
              <a:lnSpc>
                <a:spcPct val="90000"/>
              </a:lnSpc>
              <a:spcBef>
                <a:spcPts val="1000"/>
              </a:spcBef>
              <a:spcAft>
                <a:spcPts val="1600"/>
              </a:spcAft>
              <a:buClr>
                <a:schemeClr val="dk1"/>
              </a:buClr>
              <a:buSzPts val="1600"/>
              <a:buNone/>
            </a:pPr>
            <a:r>
              <a:rPr b="1" lang="sl-SI" sz="1600"/>
              <a:t>Lines 10 - 13 </a:t>
            </a:r>
            <a:r>
              <a:rPr lang="sl-SI" sz="1600"/>
              <a:t>- If the last option, 'Quit', is selected break out of the select loop.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7dcda1664b_0_67"/>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Exercise</a:t>
            </a:r>
            <a:endParaRPr/>
          </a:p>
        </p:txBody>
      </p:sp>
      <p:sp>
        <p:nvSpPr>
          <p:cNvPr id="169" name="Google Shape;169;g17dcda1664b_0_67"/>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300"/>
              </a:spcBef>
              <a:spcAft>
                <a:spcPts val="0"/>
              </a:spcAft>
              <a:buClr>
                <a:schemeClr val="dk1"/>
              </a:buClr>
              <a:buSzPts val="1600"/>
              <a:buNone/>
            </a:pPr>
            <a:r>
              <a:rPr lang="sl-SI" sz="2200"/>
              <a:t>Write a script in which the user selects their favourite character from a certain TV series/movie.</a:t>
            </a:r>
            <a:endParaRPr sz="2200"/>
          </a:p>
          <a:p>
            <a:pPr indent="0" lvl="0" marL="0" rtl="0" algn="l">
              <a:lnSpc>
                <a:spcPct val="90000"/>
              </a:lnSpc>
              <a:spcBef>
                <a:spcPts val="1600"/>
              </a:spcBef>
              <a:spcAft>
                <a:spcPts val="0"/>
              </a:spcAft>
              <a:buClr>
                <a:schemeClr val="dk1"/>
              </a:buClr>
              <a:buSzPts val="1600"/>
              <a:buNone/>
            </a:pPr>
            <a:r>
              <a:t/>
            </a:r>
            <a:endParaRPr sz="2200"/>
          </a:p>
          <a:p>
            <a:pPr indent="0" lvl="0" marL="0" rtl="0" algn="l">
              <a:lnSpc>
                <a:spcPct val="90000"/>
              </a:lnSpc>
              <a:spcBef>
                <a:spcPts val="1600"/>
              </a:spcBef>
              <a:spcAft>
                <a:spcPts val="0"/>
              </a:spcAft>
              <a:buClr>
                <a:schemeClr val="dk1"/>
              </a:buClr>
              <a:buSzPts val="1600"/>
              <a:buNone/>
            </a:pPr>
            <a:r>
              <a:rPr lang="sl-SI" sz="2200"/>
              <a:t>If they select “exit” </a:t>
            </a:r>
            <a:r>
              <a:rPr lang="sl-SI" sz="2200"/>
              <a:t>option</a:t>
            </a:r>
            <a:r>
              <a:rPr lang="sl-SI" sz="2200"/>
              <a:t> the user greeted goodbye and the process should immediately stop and exit the program.</a:t>
            </a:r>
            <a:endParaRPr sz="2200"/>
          </a:p>
          <a:p>
            <a:pPr indent="0" lvl="0" marL="0" rtl="0" algn="l">
              <a:lnSpc>
                <a:spcPct val="90000"/>
              </a:lnSpc>
              <a:spcBef>
                <a:spcPts val="1600"/>
              </a:spcBef>
              <a:spcAft>
                <a:spcPts val="1600"/>
              </a:spcAft>
              <a:buClr>
                <a:schemeClr val="dk1"/>
              </a:buClr>
              <a:buSzPts val="1600"/>
              <a:buNone/>
            </a:pPr>
            <a:r>
              <a:rPr lang="sl-SI" sz="2200"/>
              <a:t>If any other option is selected output the selected option.</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7dcda1664b_0_73"/>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While loops</a:t>
            </a:r>
            <a:endParaRPr/>
          </a:p>
        </p:txBody>
      </p:sp>
      <p:sp>
        <p:nvSpPr>
          <p:cNvPr id="82" name="Google Shape;82;g17dcda1664b_0_73"/>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while loop</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3. </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4. counter=1</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5. while [ $counter -le 10 ]</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6. do</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7.     echo $counter</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8.     ((counter++))</a:t>
            </a:r>
            <a:endParaRPr/>
          </a:p>
          <a:p>
            <a:pPr indent="0" lvl="0" marL="0" rtl="0" algn="l">
              <a:lnSpc>
                <a:spcPct val="90000"/>
              </a:lnSpc>
              <a:spcBef>
                <a:spcPts val="600"/>
              </a:spcBef>
              <a:spcAft>
                <a:spcPts val="1600"/>
              </a:spcAft>
              <a:buClr>
                <a:schemeClr val="dk1"/>
              </a:buClr>
              <a:buSzPts val="1600"/>
              <a:buNone/>
            </a:pPr>
            <a:r>
              <a:rPr lang="sl-SI" sz="1600">
                <a:latin typeface="Consolas"/>
                <a:ea typeface="Consolas"/>
                <a:cs typeface="Consolas"/>
                <a:sym typeface="Consolas"/>
              </a:rPr>
              <a:t>9. done</a:t>
            </a:r>
            <a:endParaRPr sz="1600">
              <a:latin typeface="Consolas"/>
              <a:ea typeface="Consolas"/>
              <a:cs typeface="Consolas"/>
              <a:sym typeface="Consolas"/>
            </a:endParaRPr>
          </a:p>
        </p:txBody>
      </p:sp>
      <p:sp>
        <p:nvSpPr>
          <p:cNvPr id="83" name="Google Shape;83;g17dcda1664b_0_73"/>
          <p:cNvSpPr txBox="1"/>
          <p:nvPr>
            <p:ph idx="4294967295" type="body"/>
          </p:nvPr>
        </p:nvSpPr>
        <p:spPr>
          <a:xfrm>
            <a:off x="5227782" y="1210332"/>
            <a:ext cx="6345300" cy="489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sl-SI" sz="1800">
                <a:latin typeface="Consolas"/>
                <a:ea typeface="Consolas"/>
                <a:cs typeface="Consolas"/>
                <a:sym typeface="Consolas"/>
              </a:rPr>
              <a:t>While</a:t>
            </a:r>
            <a:r>
              <a:rPr lang="sl-SI" sz="1800">
                <a:latin typeface="Consolas"/>
                <a:ea typeface="Consolas"/>
                <a:cs typeface="Consolas"/>
                <a:sym typeface="Consolas"/>
              </a:rPr>
              <a:t> </a:t>
            </a:r>
            <a:r>
              <a:rPr lang="sl-SI" sz="1800"/>
              <a:t>an expression/test (the test is placed between square brackets [ ]) is </a:t>
            </a:r>
            <a:r>
              <a:rPr b="1" lang="sl-SI" sz="1800">
                <a:latin typeface="Consolas"/>
                <a:ea typeface="Consolas"/>
                <a:cs typeface="Consolas"/>
                <a:sym typeface="Consolas"/>
              </a:rPr>
              <a:t>true</a:t>
            </a:r>
            <a:r>
              <a:rPr lang="sl-SI" sz="1800"/>
              <a:t>, keep executing lines of code:</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while [ &lt;some test&gt; ]</a:t>
            </a:r>
            <a:endParaRPr/>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do</a:t>
            </a:r>
            <a:endParaRPr sz="18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&lt;commands&gt;</a:t>
            </a:r>
            <a:endParaRPr/>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done</a:t>
            </a:r>
            <a:endParaRPr sz="18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800"/>
              <a:buNone/>
            </a:pPr>
            <a:r>
              <a:t/>
            </a:r>
            <a:endParaRPr sz="1800">
              <a:solidFill>
                <a:schemeClr val="accent5"/>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800"/>
              <a:buNone/>
            </a:pPr>
            <a:r>
              <a:rPr b="1" lang="sl-SI" sz="1800"/>
              <a:t>Line 4 </a:t>
            </a:r>
            <a:r>
              <a:rPr lang="sl-SI" sz="1800"/>
              <a:t>– Initialization of the variable counter with a starting value.</a:t>
            </a:r>
            <a:endParaRPr/>
          </a:p>
          <a:p>
            <a:pPr indent="0" lvl="0" marL="0" rtl="0" algn="l">
              <a:lnSpc>
                <a:spcPct val="90000"/>
              </a:lnSpc>
              <a:spcBef>
                <a:spcPts val="1000"/>
              </a:spcBef>
              <a:spcAft>
                <a:spcPts val="0"/>
              </a:spcAft>
              <a:buClr>
                <a:schemeClr val="dk1"/>
              </a:buClr>
              <a:buSzPts val="1800"/>
              <a:buNone/>
            </a:pPr>
            <a:r>
              <a:rPr b="1" lang="sl-SI" sz="1800"/>
              <a:t>Line 5 </a:t>
            </a:r>
            <a:r>
              <a:rPr lang="sl-SI" sz="1800"/>
              <a:t>– </a:t>
            </a:r>
            <a:r>
              <a:rPr lang="sl-SI" sz="1800">
                <a:solidFill>
                  <a:srgbClr val="0070C0"/>
                </a:solidFill>
                <a:latin typeface="Consolas"/>
                <a:ea typeface="Consolas"/>
                <a:cs typeface="Consolas"/>
                <a:sym typeface="Consolas"/>
              </a:rPr>
              <a:t>While</a:t>
            </a:r>
            <a:r>
              <a:rPr lang="sl-SI" sz="1800"/>
              <a:t> the test is </a:t>
            </a:r>
            <a:r>
              <a:rPr lang="sl-SI" sz="1800">
                <a:solidFill>
                  <a:srgbClr val="0070C0"/>
                </a:solidFill>
                <a:latin typeface="Consolas"/>
                <a:ea typeface="Consolas"/>
                <a:cs typeface="Consolas"/>
                <a:sym typeface="Consolas"/>
              </a:rPr>
              <a:t>true</a:t>
            </a:r>
            <a:r>
              <a:rPr lang="sl-SI" sz="1800"/>
              <a:t> (counter is &lt; or = to 10) </a:t>
            </a:r>
            <a:r>
              <a:rPr lang="sl-SI" sz="1800">
                <a:solidFill>
                  <a:srgbClr val="0070C0"/>
                </a:solidFill>
                <a:latin typeface="Consolas"/>
                <a:ea typeface="Consolas"/>
                <a:cs typeface="Consolas"/>
                <a:sym typeface="Consolas"/>
              </a:rPr>
              <a:t>do</a:t>
            </a:r>
            <a:r>
              <a:rPr lang="sl-SI" sz="1800"/>
              <a:t> the following commands.</a:t>
            </a:r>
            <a:endParaRPr/>
          </a:p>
          <a:p>
            <a:pPr indent="0" lvl="0" marL="0" rtl="0" algn="l">
              <a:lnSpc>
                <a:spcPct val="90000"/>
              </a:lnSpc>
              <a:spcBef>
                <a:spcPts val="1000"/>
              </a:spcBef>
              <a:spcAft>
                <a:spcPts val="0"/>
              </a:spcAft>
              <a:buClr>
                <a:schemeClr val="dk1"/>
              </a:buClr>
              <a:buSzPts val="1800"/>
              <a:buNone/>
            </a:pPr>
            <a:r>
              <a:rPr b="1" lang="sl-SI" sz="1800"/>
              <a:t>Line 7 </a:t>
            </a:r>
            <a:r>
              <a:rPr lang="sl-SI" sz="1800"/>
              <a:t>– Print value of the variable counter.</a:t>
            </a:r>
            <a:endParaRPr/>
          </a:p>
          <a:p>
            <a:pPr indent="0" lvl="0" marL="0" rtl="0" algn="l">
              <a:lnSpc>
                <a:spcPct val="90000"/>
              </a:lnSpc>
              <a:spcBef>
                <a:spcPts val="1000"/>
              </a:spcBef>
              <a:spcAft>
                <a:spcPts val="0"/>
              </a:spcAft>
              <a:buClr>
                <a:schemeClr val="dk1"/>
              </a:buClr>
              <a:buSzPts val="1800"/>
              <a:buNone/>
            </a:pPr>
            <a:r>
              <a:rPr b="1" lang="sl-SI" sz="1800"/>
              <a:t>Line 8 </a:t>
            </a:r>
            <a:r>
              <a:rPr lang="sl-SI" sz="1800"/>
              <a:t>– Increase the value of counter by 1.</a:t>
            </a:r>
            <a:endParaRPr/>
          </a:p>
          <a:p>
            <a:pPr indent="0" lvl="0" marL="0" rtl="0" algn="l">
              <a:lnSpc>
                <a:spcPct val="90000"/>
              </a:lnSpc>
              <a:spcBef>
                <a:spcPts val="1000"/>
              </a:spcBef>
              <a:spcAft>
                <a:spcPts val="1600"/>
              </a:spcAft>
              <a:buClr>
                <a:schemeClr val="dk1"/>
              </a:buClr>
              <a:buSzPts val="1800"/>
              <a:buNone/>
            </a:pPr>
            <a:r>
              <a:rPr b="1" lang="sl-SI" sz="1800"/>
              <a:t>Line 9 </a:t>
            </a:r>
            <a:r>
              <a:rPr lang="sl-SI" sz="1800"/>
              <a:t>- We're at the bottom of the loop, go back to line 5 and perform the test again. If the test is true then execute the commands. If the test is false then continue executing any commands following done.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94a699dd66_0_0"/>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sl-SI">
                <a:solidFill>
                  <a:schemeClr val="accent5"/>
                </a:solidFill>
              </a:rPr>
              <a:t>While loops</a:t>
            </a:r>
            <a:endParaRPr/>
          </a:p>
        </p:txBody>
      </p:sp>
      <p:sp>
        <p:nvSpPr>
          <p:cNvPr id="89" name="Google Shape;89;g194a699dd66_0_0"/>
          <p:cNvSpPr txBox="1"/>
          <p:nvPr>
            <p:ph idx="1" type="body"/>
          </p:nvPr>
        </p:nvSpPr>
        <p:spPr>
          <a:xfrm>
            <a:off x="415600" y="1633625"/>
            <a:ext cx="5226300" cy="4472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sl-SI" sz="1900"/>
              <a:t>Iterating through lines and reading files</a:t>
            </a:r>
            <a:endParaRPr sz="1900"/>
          </a:p>
          <a:p>
            <a:pPr indent="0" lvl="0" marL="0" rtl="0" algn="l">
              <a:spcBef>
                <a:spcPts val="1600"/>
              </a:spcBef>
              <a:spcAft>
                <a:spcPts val="0"/>
              </a:spcAft>
              <a:buNone/>
            </a:pPr>
            <a:r>
              <a:t/>
            </a:r>
            <a:endParaRPr b="1" sz="1500">
              <a:solidFill>
                <a:srgbClr val="000080"/>
              </a:solidFill>
              <a:highlight>
                <a:srgbClr val="FFFFFF"/>
              </a:highlight>
              <a:latin typeface="Courier New"/>
              <a:ea typeface="Courier New"/>
              <a:cs typeface="Courier New"/>
              <a:sym typeface="Courier New"/>
            </a:endParaRPr>
          </a:p>
          <a:p>
            <a:pPr indent="-323850" lvl="0" marL="457200" rtl="0" algn="l">
              <a:spcBef>
                <a:spcPts val="1600"/>
              </a:spcBef>
              <a:spcAft>
                <a:spcPts val="0"/>
              </a:spcAft>
              <a:buSzPts val="1500"/>
              <a:buFont typeface="Courier New"/>
              <a:buAutoNum type="arabicPeriod"/>
            </a:pPr>
            <a:r>
              <a:rPr b="1" lang="sl-SI" sz="1500">
                <a:solidFill>
                  <a:srgbClr val="000080"/>
                </a:solidFill>
                <a:highlight>
                  <a:srgbClr val="FFFFFF"/>
                </a:highlight>
                <a:latin typeface="Courier New"/>
                <a:ea typeface="Courier New"/>
                <a:cs typeface="Courier New"/>
                <a:sym typeface="Courier New"/>
              </a:rPr>
              <a:t>while </a:t>
            </a:r>
            <a:r>
              <a:rPr lang="sl-SI" sz="1500">
                <a:solidFill>
                  <a:srgbClr val="0073BF"/>
                </a:solidFill>
                <a:highlight>
                  <a:srgbClr val="FFFFFF"/>
                </a:highlight>
                <a:latin typeface="Courier New"/>
                <a:ea typeface="Courier New"/>
                <a:cs typeface="Courier New"/>
                <a:sym typeface="Courier New"/>
              </a:rPr>
              <a:t>read </a:t>
            </a:r>
            <a:r>
              <a:rPr lang="sl-SI" sz="1500">
                <a:highlight>
                  <a:srgbClr val="FFFFFF"/>
                </a:highlight>
                <a:latin typeface="Courier New"/>
                <a:ea typeface="Courier New"/>
                <a:cs typeface="Courier New"/>
                <a:sym typeface="Courier New"/>
              </a:rPr>
              <a:t>-r line; </a:t>
            </a:r>
            <a:r>
              <a:rPr b="1" lang="sl-SI" sz="1500">
                <a:solidFill>
                  <a:srgbClr val="000080"/>
                </a:solidFill>
                <a:highlight>
                  <a:srgbClr val="FFFFFF"/>
                </a:highlight>
                <a:latin typeface="Courier New"/>
                <a:ea typeface="Courier New"/>
                <a:cs typeface="Courier New"/>
                <a:sym typeface="Courier New"/>
              </a:rPr>
              <a:t>do</a:t>
            </a:r>
            <a:endParaRPr b="1" sz="1500">
              <a:solidFill>
                <a:srgbClr val="000080"/>
              </a:solidFill>
              <a:highlight>
                <a:srgbClr val="FFFFFF"/>
              </a:highlight>
              <a:latin typeface="Courier New"/>
              <a:ea typeface="Courier New"/>
              <a:cs typeface="Courier New"/>
              <a:sym typeface="Courier New"/>
            </a:endParaRPr>
          </a:p>
          <a:p>
            <a:pPr indent="-323850" lvl="0" marL="457200" rtl="0" algn="l">
              <a:spcBef>
                <a:spcPts val="0"/>
              </a:spcBef>
              <a:spcAft>
                <a:spcPts val="0"/>
              </a:spcAft>
              <a:buSzPts val="1500"/>
              <a:buFont typeface="Courier New"/>
              <a:buAutoNum type="arabicPeriod"/>
            </a:pPr>
            <a:r>
              <a:rPr lang="sl-SI" sz="1500">
                <a:solidFill>
                  <a:srgbClr val="0073BF"/>
                </a:solidFill>
                <a:highlight>
                  <a:srgbClr val="FFFFFF"/>
                </a:highlight>
                <a:latin typeface="Courier New"/>
                <a:ea typeface="Courier New"/>
                <a:cs typeface="Courier New"/>
                <a:sym typeface="Courier New"/>
              </a:rPr>
              <a:t>echo </a:t>
            </a:r>
            <a:r>
              <a:rPr lang="sl-SI" sz="1500">
                <a:highlight>
                  <a:srgbClr val="FFFFFF"/>
                </a:highlight>
                <a:latin typeface="Courier New"/>
                <a:ea typeface="Courier New"/>
                <a:cs typeface="Courier New"/>
                <a:sym typeface="Courier New"/>
              </a:rPr>
              <a:t>$line</a:t>
            </a:r>
            <a:endParaRPr sz="1500">
              <a:highlight>
                <a:srgbClr val="FFFFFF"/>
              </a:highlight>
              <a:latin typeface="Courier New"/>
              <a:ea typeface="Courier New"/>
              <a:cs typeface="Courier New"/>
              <a:sym typeface="Courier New"/>
            </a:endParaRPr>
          </a:p>
          <a:p>
            <a:pPr indent="-323850" lvl="0" marL="457200" rtl="0" algn="l">
              <a:spcBef>
                <a:spcPts val="0"/>
              </a:spcBef>
              <a:spcAft>
                <a:spcPts val="0"/>
              </a:spcAft>
              <a:buSzPts val="1500"/>
              <a:buFont typeface="Courier New"/>
              <a:buAutoNum type="arabicPeriod"/>
            </a:pPr>
            <a:r>
              <a:rPr b="1" lang="sl-SI" sz="1500">
                <a:solidFill>
                  <a:srgbClr val="000080"/>
                </a:solidFill>
                <a:highlight>
                  <a:srgbClr val="FFFFFF"/>
                </a:highlight>
                <a:latin typeface="Courier New"/>
                <a:ea typeface="Courier New"/>
                <a:cs typeface="Courier New"/>
                <a:sym typeface="Courier New"/>
              </a:rPr>
              <a:t>done &lt; </a:t>
            </a:r>
            <a:r>
              <a:rPr lang="sl-SI" sz="1500">
                <a:highlight>
                  <a:srgbClr val="FFFFFF"/>
                </a:highlight>
                <a:latin typeface="Courier New"/>
                <a:ea typeface="Courier New"/>
                <a:cs typeface="Courier New"/>
                <a:sym typeface="Courier New"/>
              </a:rPr>
              <a:t>filename.txt</a:t>
            </a:r>
            <a:endParaRPr sz="1500">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i="1" sz="1500">
              <a:solidFill>
                <a:srgbClr val="80808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90" name="Google Shape;90;g194a699dd66_0_0"/>
          <p:cNvSpPr txBox="1"/>
          <p:nvPr/>
        </p:nvSpPr>
        <p:spPr>
          <a:xfrm>
            <a:off x="5965925" y="1869050"/>
            <a:ext cx="5571900" cy="254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sl-SI" sz="1800">
                <a:solidFill>
                  <a:schemeClr val="dk1"/>
                </a:solidFill>
                <a:latin typeface="Consolas"/>
                <a:ea typeface="Consolas"/>
                <a:cs typeface="Consolas"/>
                <a:sym typeface="Consolas"/>
              </a:rPr>
              <a:t>While combined with read command can be used to read file content line by line</a:t>
            </a:r>
            <a:r>
              <a:rPr b="1" lang="sl-SI"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90000"/>
              </a:lnSpc>
              <a:spcBef>
                <a:spcPts val="1600"/>
              </a:spcBef>
              <a:spcAft>
                <a:spcPts val="0"/>
              </a:spcAft>
              <a:buNone/>
            </a:pPr>
            <a:r>
              <a:t/>
            </a:r>
            <a:endParaRPr b="1" sz="1800">
              <a:solidFill>
                <a:schemeClr val="dk1"/>
              </a:solidFill>
              <a:latin typeface="Consolas"/>
              <a:ea typeface="Consolas"/>
              <a:cs typeface="Consolas"/>
              <a:sym typeface="Consolas"/>
            </a:endParaRPr>
          </a:p>
          <a:p>
            <a:pPr indent="0" lvl="0" marL="0" rtl="0" algn="l">
              <a:lnSpc>
                <a:spcPct val="90000"/>
              </a:lnSpc>
              <a:spcBef>
                <a:spcPts val="1600"/>
              </a:spcBef>
              <a:spcAft>
                <a:spcPts val="0"/>
              </a:spcAft>
              <a:buNone/>
            </a:pPr>
            <a:r>
              <a:rPr b="1" lang="sl-SI" sz="1800">
                <a:solidFill>
                  <a:schemeClr val="dk1"/>
                </a:solidFill>
                <a:latin typeface="Consolas"/>
                <a:ea typeface="Consolas"/>
                <a:cs typeface="Consolas"/>
                <a:sym typeface="Consolas"/>
              </a:rPr>
              <a:t>Line 1: </a:t>
            </a:r>
            <a:r>
              <a:rPr lang="sl-SI" sz="1800">
                <a:solidFill>
                  <a:schemeClr val="dk1"/>
                </a:solidFill>
                <a:latin typeface="Consolas"/>
                <a:ea typeface="Consolas"/>
                <a:cs typeface="Consolas"/>
                <a:sym typeface="Consolas"/>
              </a:rPr>
              <a:t>Define a while loop to read line by line</a:t>
            </a:r>
            <a:endParaRPr sz="1800">
              <a:solidFill>
                <a:schemeClr val="dk1"/>
              </a:solidFill>
              <a:latin typeface="Consolas"/>
              <a:ea typeface="Consolas"/>
              <a:cs typeface="Consolas"/>
              <a:sym typeface="Consolas"/>
            </a:endParaRPr>
          </a:p>
          <a:p>
            <a:pPr indent="0" lvl="0" marL="0" rtl="0" algn="l">
              <a:lnSpc>
                <a:spcPct val="90000"/>
              </a:lnSpc>
              <a:spcBef>
                <a:spcPts val="1600"/>
              </a:spcBef>
              <a:spcAft>
                <a:spcPts val="1600"/>
              </a:spcAft>
              <a:buNone/>
            </a:pPr>
            <a:r>
              <a:rPr b="1" lang="sl-SI" sz="1800">
                <a:solidFill>
                  <a:schemeClr val="dk1"/>
                </a:solidFill>
                <a:latin typeface="Consolas"/>
                <a:ea typeface="Consolas"/>
                <a:cs typeface="Consolas"/>
                <a:sym typeface="Consolas"/>
              </a:rPr>
              <a:t>Line 3: </a:t>
            </a:r>
            <a:r>
              <a:rPr lang="sl-SI" sz="1800">
                <a:solidFill>
                  <a:schemeClr val="dk1"/>
                </a:solidFill>
                <a:latin typeface="Consolas"/>
                <a:ea typeface="Consolas"/>
                <a:cs typeface="Consolas"/>
                <a:sym typeface="Consolas"/>
              </a:rPr>
              <a:t>Take filename.txt as an input to the while loop</a:t>
            </a:r>
            <a:endParaRPr sz="180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7dcda1664b_0_79"/>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Until loops</a:t>
            </a:r>
            <a:endParaRPr/>
          </a:p>
        </p:txBody>
      </p:sp>
      <p:sp>
        <p:nvSpPr>
          <p:cNvPr id="96" name="Google Shape;96;g17dcda1664b_0_79"/>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until loop</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3. </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4. counter=1</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5. until [ $counter -gt 10 ]</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6. do</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7.     echo $counter</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8.     ((counter++))</a:t>
            </a:r>
            <a:endParaRPr/>
          </a:p>
          <a:p>
            <a:pPr indent="0" lvl="0" marL="0" rtl="0" algn="l">
              <a:lnSpc>
                <a:spcPct val="90000"/>
              </a:lnSpc>
              <a:spcBef>
                <a:spcPts val="600"/>
              </a:spcBef>
              <a:spcAft>
                <a:spcPts val="1600"/>
              </a:spcAft>
              <a:buClr>
                <a:schemeClr val="dk1"/>
              </a:buClr>
              <a:buSzPts val="1600"/>
              <a:buNone/>
            </a:pPr>
            <a:r>
              <a:rPr lang="sl-SI" sz="1600">
                <a:latin typeface="Consolas"/>
                <a:ea typeface="Consolas"/>
                <a:cs typeface="Consolas"/>
                <a:sym typeface="Consolas"/>
              </a:rPr>
              <a:t>9. done</a:t>
            </a:r>
            <a:endParaRPr sz="1600">
              <a:latin typeface="Consolas"/>
              <a:ea typeface="Consolas"/>
              <a:cs typeface="Consolas"/>
              <a:sym typeface="Consolas"/>
            </a:endParaRPr>
          </a:p>
        </p:txBody>
      </p:sp>
      <p:sp>
        <p:nvSpPr>
          <p:cNvPr id="97" name="Google Shape;97;g17dcda1664b_0_79"/>
          <p:cNvSpPr txBox="1"/>
          <p:nvPr>
            <p:ph idx="4294967295" type="body"/>
          </p:nvPr>
        </p:nvSpPr>
        <p:spPr>
          <a:xfrm>
            <a:off x="5227782" y="1468582"/>
            <a:ext cx="6345300" cy="489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sl-SI" sz="1800"/>
              <a:t>The </a:t>
            </a:r>
            <a:r>
              <a:rPr lang="sl-SI" sz="1800">
                <a:solidFill>
                  <a:srgbClr val="0070C0"/>
                </a:solidFill>
                <a:latin typeface="Consolas"/>
                <a:ea typeface="Consolas"/>
                <a:cs typeface="Consolas"/>
                <a:sym typeface="Consolas"/>
              </a:rPr>
              <a:t>until</a:t>
            </a:r>
            <a:r>
              <a:rPr lang="sl-SI" sz="1800"/>
              <a:t> loop is similar to the while loop. The difference is that it will execute the commands within it </a:t>
            </a:r>
            <a:r>
              <a:rPr b="1" lang="sl-SI" sz="1800"/>
              <a:t>until the test becomes true</a:t>
            </a:r>
            <a:r>
              <a:rPr lang="sl-SI" sz="1800"/>
              <a:t>.</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until [ &lt;some test&gt; ]</a:t>
            </a:r>
            <a:endParaRPr/>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do</a:t>
            </a:r>
            <a:endParaRPr sz="18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&lt;commands&gt;</a:t>
            </a:r>
            <a:endParaRPr/>
          </a:p>
          <a:p>
            <a:pPr indent="0" lvl="0" marL="0" rtl="0" algn="l">
              <a:lnSpc>
                <a:spcPct val="90000"/>
              </a:lnSpc>
              <a:spcBef>
                <a:spcPts val="0"/>
              </a:spcBef>
              <a:spcAft>
                <a:spcPts val="0"/>
              </a:spcAft>
              <a:buClr>
                <a:schemeClr val="accent5"/>
              </a:buClr>
              <a:buSzPts val="1800"/>
              <a:buNone/>
            </a:pPr>
            <a:r>
              <a:rPr lang="sl-SI" sz="1800">
                <a:solidFill>
                  <a:schemeClr val="accent5"/>
                </a:solidFill>
                <a:latin typeface="Consolas"/>
                <a:ea typeface="Consolas"/>
                <a:cs typeface="Consolas"/>
                <a:sym typeface="Consolas"/>
              </a:rPr>
              <a:t>	done</a:t>
            </a:r>
            <a:endParaRPr sz="18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800"/>
              <a:buNone/>
            </a:pPr>
            <a:r>
              <a:t/>
            </a:r>
            <a:endParaRPr sz="1800">
              <a:solidFill>
                <a:schemeClr val="accent5"/>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800"/>
              <a:buNone/>
            </a:pPr>
            <a:r>
              <a:rPr b="1" lang="sl-SI" sz="1800"/>
              <a:t>Line 5 </a:t>
            </a:r>
            <a:r>
              <a:rPr lang="sl-SI" sz="1800"/>
              <a:t>– </a:t>
            </a:r>
            <a:r>
              <a:rPr lang="sl-SI" sz="1800">
                <a:solidFill>
                  <a:srgbClr val="0070C0"/>
                </a:solidFill>
                <a:latin typeface="Consolas"/>
                <a:ea typeface="Consolas"/>
                <a:cs typeface="Consolas"/>
                <a:sym typeface="Consolas"/>
              </a:rPr>
              <a:t>Until</a:t>
            </a:r>
            <a:r>
              <a:rPr lang="sl-SI" sz="1800"/>
              <a:t> the test is </a:t>
            </a:r>
            <a:r>
              <a:rPr lang="sl-SI" sz="1800">
                <a:solidFill>
                  <a:srgbClr val="0070C0"/>
                </a:solidFill>
                <a:latin typeface="Consolas"/>
                <a:ea typeface="Consolas"/>
                <a:cs typeface="Consolas"/>
                <a:sym typeface="Consolas"/>
              </a:rPr>
              <a:t>true</a:t>
            </a:r>
            <a:r>
              <a:rPr lang="sl-SI" sz="1800"/>
              <a:t> (counter is &gt;  10) </a:t>
            </a:r>
            <a:r>
              <a:rPr lang="sl-SI" sz="1800">
                <a:solidFill>
                  <a:srgbClr val="0070C0"/>
                </a:solidFill>
                <a:latin typeface="Consolas"/>
                <a:ea typeface="Consolas"/>
                <a:cs typeface="Consolas"/>
                <a:sym typeface="Consolas"/>
              </a:rPr>
              <a:t>do</a:t>
            </a:r>
            <a:r>
              <a:rPr lang="sl-SI" sz="1800"/>
              <a:t> the following commands.</a:t>
            </a:r>
            <a:endParaRPr/>
          </a:p>
          <a:p>
            <a:pPr indent="0" lvl="0" marL="0" rtl="0" algn="l">
              <a:lnSpc>
                <a:spcPct val="90000"/>
              </a:lnSpc>
              <a:spcBef>
                <a:spcPts val="1000"/>
              </a:spcBef>
              <a:spcAft>
                <a:spcPts val="0"/>
              </a:spcAft>
              <a:buClr>
                <a:schemeClr val="dk1"/>
              </a:buClr>
              <a:buSzPts val="1800"/>
              <a:buNone/>
            </a:pPr>
            <a:r>
              <a:rPr b="1" lang="sl-SI" sz="1800"/>
              <a:t>Line 7 </a:t>
            </a:r>
            <a:r>
              <a:rPr lang="sl-SI" sz="1800"/>
              <a:t>– Print value of the variable counter.</a:t>
            </a:r>
            <a:endParaRPr/>
          </a:p>
          <a:p>
            <a:pPr indent="0" lvl="0" marL="0" rtl="0" algn="l">
              <a:lnSpc>
                <a:spcPct val="90000"/>
              </a:lnSpc>
              <a:spcBef>
                <a:spcPts val="1000"/>
              </a:spcBef>
              <a:spcAft>
                <a:spcPts val="1600"/>
              </a:spcAft>
              <a:buClr>
                <a:schemeClr val="dk1"/>
              </a:buClr>
              <a:buSzPts val="1800"/>
              <a:buNone/>
            </a:pPr>
            <a:r>
              <a:rPr b="1" lang="sl-SI" sz="1800"/>
              <a:t>Line 8 </a:t>
            </a:r>
            <a:r>
              <a:rPr lang="sl-SI" sz="1800"/>
              <a:t>– Increase the value of counter by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7dcda1664b_0_85"/>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5"/>
              </a:buClr>
              <a:buSzPts val="4400"/>
              <a:buFont typeface="Calibri"/>
              <a:buNone/>
            </a:pPr>
            <a:r>
              <a:rPr lang="sl-SI">
                <a:solidFill>
                  <a:schemeClr val="accent5"/>
                </a:solidFill>
              </a:rPr>
              <a:t>Exercise</a:t>
            </a:r>
            <a:endParaRPr>
              <a:solidFill>
                <a:srgbClr val="0070C0"/>
              </a:solidFill>
            </a:endParaRPr>
          </a:p>
        </p:txBody>
      </p:sp>
      <p:sp>
        <p:nvSpPr>
          <p:cNvPr id="103" name="Google Shape;103;g17dcda1664b_0_85"/>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sl-SI"/>
              <a:t>Write a script to print numbers as 5, 4, 3, 2, 1 using either while or until loop.</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7dcda1664b_0_236"/>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5"/>
              </a:buClr>
              <a:buSzPts val="4400"/>
              <a:buFont typeface="Calibri"/>
              <a:buNone/>
            </a:pPr>
            <a:r>
              <a:rPr lang="sl-SI">
                <a:solidFill>
                  <a:schemeClr val="accent5"/>
                </a:solidFill>
              </a:rPr>
              <a:t>Exercises</a:t>
            </a:r>
            <a:endParaRPr>
              <a:solidFill>
                <a:srgbClr val="0070C0"/>
              </a:solidFill>
            </a:endParaRPr>
          </a:p>
        </p:txBody>
      </p:sp>
      <p:sp>
        <p:nvSpPr>
          <p:cNvPr id="109" name="Google Shape;109;g17dcda1664b_0_236"/>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sl-SI"/>
              <a:t>Write a script to print a given number in a reverse order (eg. if a number is 123 it must print as 321).</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7dcda1664b_0_231"/>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5"/>
              </a:buClr>
              <a:buSzPts val="4400"/>
              <a:buFont typeface="Calibri"/>
              <a:buNone/>
            </a:pPr>
            <a:r>
              <a:rPr lang="sl-SI">
                <a:solidFill>
                  <a:schemeClr val="accent5"/>
                </a:solidFill>
              </a:rPr>
              <a:t>Exercise</a:t>
            </a:r>
            <a:endParaRPr>
              <a:solidFill>
                <a:srgbClr val="0070C0"/>
              </a:solidFill>
            </a:endParaRPr>
          </a:p>
        </p:txBody>
      </p:sp>
      <p:sp>
        <p:nvSpPr>
          <p:cNvPr id="115" name="Google Shape;115;g17dcda1664b_0_231"/>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1600"/>
              </a:spcAft>
              <a:buClr>
                <a:schemeClr val="dk1"/>
              </a:buClr>
              <a:buSzPts val="2800"/>
              <a:buNone/>
            </a:pPr>
            <a:r>
              <a:rPr lang="sl-SI"/>
              <a:t>Write a script to print a sum of all digits of a given number (eg. if a number is 123 it's sum of all digit will be 1+2+3 = 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For loops</a:t>
            </a:r>
            <a:endParaRPr/>
          </a:p>
        </p:txBody>
      </p:sp>
      <p:sp>
        <p:nvSpPr>
          <p:cNvPr id="121" name="Google Shape;121;p2"/>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for loop</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3. </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4. names='Alen Marko Aleks'</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5.</a:t>
            </a:r>
            <a:endParaRPr sz="1600">
              <a:latin typeface="Consolas"/>
              <a:ea typeface="Consolas"/>
              <a:cs typeface="Consolas"/>
              <a:sym typeface="Consolas"/>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6. for name in $names</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7. do</a:t>
            </a:r>
            <a:endParaRPr/>
          </a:p>
          <a:p>
            <a:pPr indent="0" lvl="0" marL="0" rtl="0" algn="l">
              <a:lnSpc>
                <a:spcPct val="90000"/>
              </a:lnSpc>
              <a:spcBef>
                <a:spcPts val="600"/>
              </a:spcBef>
              <a:spcAft>
                <a:spcPts val="0"/>
              </a:spcAft>
              <a:buClr>
                <a:schemeClr val="dk1"/>
              </a:buClr>
              <a:buSzPts val="1600"/>
              <a:buNone/>
            </a:pPr>
            <a:r>
              <a:rPr lang="sl-SI" sz="1600">
                <a:latin typeface="Consolas"/>
                <a:ea typeface="Consolas"/>
                <a:cs typeface="Consolas"/>
                <a:sym typeface="Consolas"/>
              </a:rPr>
              <a:t>8.     echo $name</a:t>
            </a:r>
            <a:endParaRPr/>
          </a:p>
          <a:p>
            <a:pPr indent="0" lvl="0" marL="0" rtl="0" algn="l">
              <a:lnSpc>
                <a:spcPct val="90000"/>
              </a:lnSpc>
              <a:spcBef>
                <a:spcPts val="600"/>
              </a:spcBef>
              <a:spcAft>
                <a:spcPts val="1600"/>
              </a:spcAft>
              <a:buClr>
                <a:schemeClr val="dk1"/>
              </a:buClr>
              <a:buSzPts val="1600"/>
              <a:buNone/>
            </a:pPr>
            <a:r>
              <a:rPr lang="sl-SI" sz="1600">
                <a:latin typeface="Consolas"/>
                <a:ea typeface="Consolas"/>
                <a:cs typeface="Consolas"/>
                <a:sym typeface="Consolas"/>
              </a:rPr>
              <a:t>9. done</a:t>
            </a:r>
            <a:endParaRPr sz="1600">
              <a:latin typeface="Consolas"/>
              <a:ea typeface="Consolas"/>
              <a:cs typeface="Consolas"/>
              <a:sym typeface="Consolas"/>
            </a:endParaRPr>
          </a:p>
        </p:txBody>
      </p:sp>
      <p:sp>
        <p:nvSpPr>
          <p:cNvPr id="122" name="Google Shape;122;p2"/>
          <p:cNvSpPr txBox="1"/>
          <p:nvPr>
            <p:ph idx="4294967295" type="body"/>
          </p:nvPr>
        </p:nvSpPr>
        <p:spPr>
          <a:xfrm>
            <a:off x="5149832" y="1222655"/>
            <a:ext cx="6345300" cy="467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sl-SI" sz="1600"/>
              <a:t>For each of the items in a given list, perform the given set of commands. It has the following syntax:</a:t>
            </a:r>
            <a:endParaRPr sz="2200"/>
          </a:p>
          <a:p>
            <a:pPr indent="0" lvl="0" marL="0" rtl="0" algn="l">
              <a:lnSpc>
                <a:spcPct val="90000"/>
              </a:lnSpc>
              <a:spcBef>
                <a:spcPts val="1000"/>
              </a:spcBef>
              <a:spcAft>
                <a:spcPts val="0"/>
              </a:spcAft>
              <a:buClr>
                <a:schemeClr val="dk1"/>
              </a:buClr>
              <a:buSzPts val="1800"/>
              <a:buNone/>
            </a:pPr>
            <a:r>
              <a:t/>
            </a:r>
            <a:endParaRPr sz="1600"/>
          </a:p>
          <a:p>
            <a:pPr indent="0" lvl="0" marL="0" rtl="0" algn="l">
              <a:lnSpc>
                <a:spcPct val="90000"/>
              </a:lnSpc>
              <a:spcBef>
                <a:spcPts val="0"/>
              </a:spcBef>
              <a:spcAft>
                <a:spcPts val="0"/>
              </a:spcAft>
              <a:buClr>
                <a:schemeClr val="accent5"/>
              </a:buClr>
              <a:buSzPts val="1800"/>
              <a:buNone/>
            </a:pPr>
            <a:r>
              <a:rPr lang="sl-SI" sz="1600">
                <a:solidFill>
                  <a:schemeClr val="accent5"/>
                </a:solidFill>
                <a:latin typeface="Consolas"/>
                <a:ea typeface="Consolas"/>
                <a:cs typeface="Consolas"/>
                <a:sym typeface="Consolas"/>
              </a:rPr>
              <a:t>	for var in &lt;list&gt;</a:t>
            </a:r>
            <a:endParaRPr sz="16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accent5"/>
              </a:buClr>
              <a:buSzPts val="1800"/>
              <a:buNone/>
            </a:pPr>
            <a:r>
              <a:rPr lang="sl-SI" sz="1600">
                <a:solidFill>
                  <a:schemeClr val="accent5"/>
                </a:solidFill>
                <a:latin typeface="Consolas"/>
                <a:ea typeface="Consolas"/>
                <a:cs typeface="Consolas"/>
                <a:sym typeface="Consolas"/>
              </a:rPr>
              <a:t>	do</a:t>
            </a:r>
            <a:endParaRPr sz="16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accent5"/>
              </a:buClr>
              <a:buSzPts val="1800"/>
              <a:buNone/>
            </a:pPr>
            <a:r>
              <a:rPr lang="sl-SI" sz="1600">
                <a:solidFill>
                  <a:schemeClr val="accent5"/>
                </a:solidFill>
                <a:latin typeface="Consolas"/>
                <a:ea typeface="Consolas"/>
                <a:cs typeface="Consolas"/>
                <a:sym typeface="Consolas"/>
              </a:rPr>
              <a:t>		&lt;commands&gt;</a:t>
            </a:r>
            <a:endParaRPr sz="2200"/>
          </a:p>
          <a:p>
            <a:pPr indent="0" lvl="0" marL="0" rtl="0" algn="l">
              <a:lnSpc>
                <a:spcPct val="90000"/>
              </a:lnSpc>
              <a:spcBef>
                <a:spcPts val="0"/>
              </a:spcBef>
              <a:spcAft>
                <a:spcPts val="0"/>
              </a:spcAft>
              <a:buClr>
                <a:schemeClr val="accent5"/>
              </a:buClr>
              <a:buSzPts val="1800"/>
              <a:buNone/>
            </a:pPr>
            <a:r>
              <a:rPr lang="sl-SI" sz="1600">
                <a:solidFill>
                  <a:schemeClr val="accent5"/>
                </a:solidFill>
                <a:latin typeface="Consolas"/>
                <a:ea typeface="Consolas"/>
                <a:cs typeface="Consolas"/>
                <a:sym typeface="Consolas"/>
              </a:rPr>
              <a:t>	done</a:t>
            </a:r>
            <a:endParaRPr sz="1600">
              <a:solidFill>
                <a:schemeClr val="accent5"/>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800"/>
              <a:buNone/>
            </a:pPr>
            <a:r>
              <a:t/>
            </a:r>
            <a:endParaRPr sz="1600">
              <a:solidFill>
                <a:schemeClr val="accent5"/>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800"/>
              <a:buNone/>
            </a:pPr>
            <a:r>
              <a:rPr lang="sl-SI" sz="1600"/>
              <a:t>The </a:t>
            </a:r>
            <a:r>
              <a:rPr b="1" lang="sl-SI" sz="1600">
                <a:latin typeface="Consolas"/>
                <a:ea typeface="Consolas"/>
                <a:cs typeface="Consolas"/>
                <a:sym typeface="Consolas"/>
              </a:rPr>
              <a:t>for</a:t>
            </a:r>
            <a:r>
              <a:rPr lang="sl-SI" sz="1600"/>
              <a:t> loop will take each item in the </a:t>
            </a:r>
            <a:r>
              <a:rPr b="1" lang="sl-SI" sz="1600">
                <a:latin typeface="Consolas"/>
                <a:ea typeface="Consolas"/>
                <a:cs typeface="Consolas"/>
                <a:sym typeface="Consolas"/>
              </a:rPr>
              <a:t>list</a:t>
            </a:r>
            <a:r>
              <a:rPr lang="sl-SI" sz="1600"/>
              <a:t> (in order, one after the other), assign that item as the value of the variable </a:t>
            </a:r>
            <a:r>
              <a:rPr b="1" lang="sl-SI" sz="1600">
                <a:latin typeface="Consolas"/>
                <a:ea typeface="Consolas"/>
                <a:cs typeface="Consolas"/>
                <a:sym typeface="Consolas"/>
              </a:rPr>
              <a:t>var</a:t>
            </a:r>
            <a:r>
              <a:rPr lang="sl-SI" sz="1600"/>
              <a:t>, execute the commands between </a:t>
            </a:r>
            <a:r>
              <a:rPr b="1" lang="sl-SI" sz="1600">
                <a:latin typeface="Consolas"/>
                <a:ea typeface="Consolas"/>
                <a:cs typeface="Consolas"/>
                <a:sym typeface="Consolas"/>
              </a:rPr>
              <a:t>do</a:t>
            </a:r>
            <a:r>
              <a:rPr lang="sl-SI" sz="1600"/>
              <a:t> and </a:t>
            </a:r>
            <a:r>
              <a:rPr b="1" lang="sl-SI" sz="1600">
                <a:latin typeface="Consolas"/>
                <a:ea typeface="Consolas"/>
                <a:cs typeface="Consolas"/>
                <a:sym typeface="Consolas"/>
              </a:rPr>
              <a:t>done</a:t>
            </a:r>
            <a:r>
              <a:rPr lang="sl-SI" sz="1600"/>
              <a:t> then go back to the top, grab the next item in the list and repeat over.</a:t>
            </a:r>
            <a:endParaRPr sz="2200"/>
          </a:p>
          <a:p>
            <a:pPr indent="0" lvl="0" marL="0" rtl="0" algn="l">
              <a:lnSpc>
                <a:spcPct val="90000"/>
              </a:lnSpc>
              <a:spcBef>
                <a:spcPts val="1000"/>
              </a:spcBef>
              <a:spcAft>
                <a:spcPts val="0"/>
              </a:spcAft>
              <a:buClr>
                <a:schemeClr val="dk1"/>
              </a:buClr>
              <a:buSzPts val="1800"/>
              <a:buNone/>
            </a:pPr>
            <a:r>
              <a:rPr lang="sl-SI" sz="1600"/>
              <a:t>The list is defined as a series of strings, separated by spaces.</a:t>
            </a:r>
            <a:endParaRPr sz="2200"/>
          </a:p>
          <a:p>
            <a:pPr indent="0" lvl="0" marL="0" rtl="0" algn="l">
              <a:lnSpc>
                <a:spcPct val="90000"/>
              </a:lnSpc>
              <a:spcBef>
                <a:spcPts val="1000"/>
              </a:spcBef>
              <a:spcAft>
                <a:spcPts val="0"/>
              </a:spcAft>
              <a:buClr>
                <a:schemeClr val="dk1"/>
              </a:buClr>
              <a:buSzPts val="1800"/>
              <a:buNone/>
            </a:pPr>
            <a:r>
              <a:rPr b="1" lang="sl-SI" sz="1600"/>
              <a:t>Line 4</a:t>
            </a:r>
            <a:r>
              <a:rPr lang="sl-SI" sz="1600"/>
              <a:t> - Create a simple list which is a series of names.</a:t>
            </a:r>
            <a:endParaRPr sz="2200"/>
          </a:p>
          <a:p>
            <a:pPr indent="0" lvl="0" marL="0" rtl="0" algn="l">
              <a:lnSpc>
                <a:spcPct val="90000"/>
              </a:lnSpc>
              <a:spcBef>
                <a:spcPts val="1000"/>
              </a:spcBef>
              <a:spcAft>
                <a:spcPts val="0"/>
              </a:spcAft>
              <a:buClr>
                <a:schemeClr val="dk1"/>
              </a:buClr>
              <a:buSzPts val="1800"/>
              <a:buNone/>
            </a:pPr>
            <a:r>
              <a:rPr b="1" lang="sl-SI" sz="1600"/>
              <a:t>Line 6 </a:t>
            </a:r>
            <a:r>
              <a:rPr lang="sl-SI" sz="1600"/>
              <a:t>- For each of the items in the list </a:t>
            </a:r>
            <a:r>
              <a:rPr lang="sl-SI" sz="1600">
                <a:solidFill>
                  <a:srgbClr val="0070C0"/>
                </a:solidFill>
                <a:latin typeface="Consolas"/>
                <a:ea typeface="Consolas"/>
                <a:cs typeface="Consolas"/>
                <a:sym typeface="Consolas"/>
              </a:rPr>
              <a:t>$names</a:t>
            </a:r>
            <a:r>
              <a:rPr lang="sl-SI" sz="1600">
                <a:latin typeface="Consolas"/>
                <a:ea typeface="Consolas"/>
                <a:cs typeface="Consolas"/>
                <a:sym typeface="Consolas"/>
              </a:rPr>
              <a:t> </a:t>
            </a:r>
            <a:r>
              <a:rPr lang="sl-SI" sz="1600"/>
              <a:t>assign the item to the variable </a:t>
            </a:r>
            <a:r>
              <a:rPr lang="sl-SI" sz="1600">
                <a:solidFill>
                  <a:srgbClr val="0070C0"/>
                </a:solidFill>
                <a:latin typeface="Consolas"/>
                <a:ea typeface="Consolas"/>
                <a:cs typeface="Consolas"/>
                <a:sym typeface="Consolas"/>
              </a:rPr>
              <a:t>$name </a:t>
            </a:r>
            <a:r>
              <a:rPr lang="sl-SI" sz="1600"/>
              <a:t>and do the following commands.</a:t>
            </a:r>
            <a:endParaRPr sz="2200"/>
          </a:p>
          <a:p>
            <a:pPr indent="0" lvl="0" marL="0" rtl="0" algn="l">
              <a:lnSpc>
                <a:spcPct val="90000"/>
              </a:lnSpc>
              <a:spcBef>
                <a:spcPts val="1000"/>
              </a:spcBef>
              <a:spcAft>
                <a:spcPts val="1600"/>
              </a:spcAft>
              <a:buClr>
                <a:schemeClr val="dk1"/>
              </a:buClr>
              <a:buSzPts val="1800"/>
              <a:buNone/>
            </a:pPr>
            <a:r>
              <a:rPr b="1" lang="sl-SI" sz="1600"/>
              <a:t>Line 8</a:t>
            </a:r>
            <a:r>
              <a:rPr lang="sl-SI" sz="1600"/>
              <a:t> - echo the name to the screen.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415600" y="421233"/>
            <a:ext cx="11360700" cy="110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400"/>
              <a:buFont typeface="Calibri"/>
              <a:buNone/>
            </a:pPr>
            <a:r>
              <a:rPr lang="sl-SI">
                <a:solidFill>
                  <a:schemeClr val="accent5"/>
                </a:solidFill>
              </a:rPr>
              <a:t>For loops - ranges</a:t>
            </a:r>
            <a:endParaRPr/>
          </a:p>
        </p:txBody>
      </p:sp>
      <p:sp>
        <p:nvSpPr>
          <p:cNvPr id="128" name="Google Shape;128;p3"/>
          <p:cNvSpPr txBox="1"/>
          <p:nvPr>
            <p:ph idx="1" type="body"/>
          </p:nvPr>
        </p:nvSpPr>
        <p:spPr>
          <a:xfrm>
            <a:off x="415600" y="1633633"/>
            <a:ext cx="11360700" cy="4472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range in for loop</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3. </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4. for value in {1..5}</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5. do</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6.     echo $value</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7. done</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t/>
            </a:r>
            <a:endParaRPr sz="1600">
              <a:latin typeface="Consolas"/>
              <a:ea typeface="Consolas"/>
              <a:cs typeface="Consolas"/>
              <a:sym typeface="Consolas"/>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1. #!/bin/bash</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2. </a:t>
            </a:r>
            <a:r>
              <a:rPr i="1" lang="sl-SI" sz="1600">
                <a:solidFill>
                  <a:srgbClr val="00B050"/>
                </a:solidFill>
                <a:latin typeface="Consolas"/>
                <a:ea typeface="Consolas"/>
                <a:cs typeface="Consolas"/>
                <a:sym typeface="Consolas"/>
              </a:rPr>
              <a:t># Basic range with steps for loop</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3.</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4. for value in {10..0..2}</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5. do</a:t>
            </a:r>
            <a:endParaRPr/>
          </a:p>
          <a:p>
            <a:pPr indent="0" lvl="0" marL="0" rtl="0" algn="l">
              <a:lnSpc>
                <a:spcPct val="90000"/>
              </a:lnSpc>
              <a:spcBef>
                <a:spcPts val="300"/>
              </a:spcBef>
              <a:spcAft>
                <a:spcPts val="0"/>
              </a:spcAft>
              <a:buClr>
                <a:schemeClr val="dk1"/>
              </a:buClr>
              <a:buSzPts val="1600"/>
              <a:buNone/>
            </a:pPr>
            <a:r>
              <a:rPr lang="sl-SI" sz="1600">
                <a:latin typeface="Consolas"/>
                <a:ea typeface="Consolas"/>
                <a:cs typeface="Consolas"/>
                <a:sym typeface="Consolas"/>
              </a:rPr>
              <a:t>6.     echo $value</a:t>
            </a:r>
            <a:endParaRPr/>
          </a:p>
          <a:p>
            <a:pPr indent="0" lvl="0" marL="0" rtl="0" algn="l">
              <a:lnSpc>
                <a:spcPct val="90000"/>
              </a:lnSpc>
              <a:spcBef>
                <a:spcPts val="300"/>
              </a:spcBef>
              <a:spcAft>
                <a:spcPts val="1600"/>
              </a:spcAft>
              <a:buClr>
                <a:schemeClr val="dk1"/>
              </a:buClr>
              <a:buSzPts val="1600"/>
              <a:buNone/>
            </a:pPr>
            <a:r>
              <a:rPr lang="sl-SI" sz="1600">
                <a:latin typeface="Consolas"/>
                <a:ea typeface="Consolas"/>
                <a:cs typeface="Consolas"/>
                <a:sym typeface="Consolas"/>
              </a:rPr>
              <a:t>7. done</a:t>
            </a:r>
            <a:endParaRPr sz="1600">
              <a:latin typeface="Consolas"/>
              <a:ea typeface="Consolas"/>
              <a:cs typeface="Consolas"/>
              <a:sym typeface="Consolas"/>
            </a:endParaRPr>
          </a:p>
        </p:txBody>
      </p:sp>
      <p:sp>
        <p:nvSpPr>
          <p:cNvPr id="129" name="Google Shape;129;p3"/>
          <p:cNvSpPr txBox="1"/>
          <p:nvPr>
            <p:ph idx="4294967295" type="body"/>
          </p:nvPr>
        </p:nvSpPr>
        <p:spPr>
          <a:xfrm>
            <a:off x="5892800" y="1828800"/>
            <a:ext cx="5680363" cy="45350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sl-SI" sz="1800"/>
              <a:t>We can process a series of numbers. To specify a range use curly braces </a:t>
            </a:r>
            <a:r>
              <a:rPr lang="sl-SI" sz="1800">
                <a:solidFill>
                  <a:srgbClr val="0070C0"/>
                </a:solidFill>
                <a:latin typeface="Consolas"/>
                <a:ea typeface="Consolas"/>
                <a:cs typeface="Consolas"/>
                <a:sym typeface="Consolas"/>
              </a:rPr>
              <a:t>{No1..No2} </a:t>
            </a:r>
            <a:r>
              <a:rPr lang="sl-SI" sz="1800"/>
              <a:t>in a for loop and specify any number you like for the starting value and the ending value. There are </a:t>
            </a:r>
            <a:r>
              <a:rPr b="1" lang="sl-SI" sz="1800"/>
              <a:t>no spaces </a:t>
            </a:r>
            <a:r>
              <a:rPr lang="sl-SI" sz="1800"/>
              <a:t>between the curly braces!</a:t>
            </a:r>
            <a:endParaRPr/>
          </a:p>
          <a:p>
            <a:pPr indent="0" lvl="0" marL="0" rtl="0" algn="l">
              <a:lnSpc>
                <a:spcPct val="90000"/>
              </a:lnSpc>
              <a:spcBef>
                <a:spcPts val="1000"/>
              </a:spcBef>
              <a:spcAft>
                <a:spcPts val="0"/>
              </a:spcAft>
              <a:buClr>
                <a:schemeClr val="dk1"/>
              </a:buClr>
              <a:buSzPts val="1800"/>
              <a:buNone/>
            </a:pPr>
            <a:r>
              <a:rPr lang="sl-SI" sz="1800"/>
              <a:t>The first value may also be larger than the second in which case it will count down.</a:t>
            </a:r>
            <a:endParaRPr/>
          </a:p>
          <a:p>
            <a:pPr indent="0" lvl="0" marL="0" rtl="0" algn="l">
              <a:lnSpc>
                <a:spcPct val="90000"/>
              </a:lnSpc>
              <a:spcBef>
                <a:spcPts val="1000"/>
              </a:spcBef>
              <a:spcAft>
                <a:spcPts val="0"/>
              </a:spcAft>
              <a:buClr>
                <a:schemeClr val="dk1"/>
              </a:buClr>
              <a:buSzPts val="1800"/>
              <a:buNone/>
            </a:pPr>
            <a:r>
              <a:rPr lang="sl-SI" sz="1800"/>
              <a:t>It is also possible to specify a value to increase or decrease by each time. You do this by adding another two dots ( </a:t>
            </a:r>
            <a:r>
              <a:rPr lang="sl-SI" sz="1800">
                <a:solidFill>
                  <a:srgbClr val="0070C0"/>
                </a:solidFill>
                <a:latin typeface="Consolas"/>
                <a:ea typeface="Consolas"/>
                <a:cs typeface="Consolas"/>
                <a:sym typeface="Consolas"/>
              </a:rPr>
              <a:t>..</a:t>
            </a:r>
            <a:r>
              <a:rPr lang="sl-SI" sz="1800"/>
              <a:t> ) and the value to step by.</a:t>
            </a:r>
            <a:endParaRPr sz="1800"/>
          </a:p>
          <a:p>
            <a:pPr indent="0" lvl="0" marL="0" rtl="0" algn="l">
              <a:lnSpc>
                <a:spcPct val="90000"/>
              </a:lnSpc>
              <a:spcBef>
                <a:spcPts val="1000"/>
              </a:spcBef>
              <a:spcAft>
                <a:spcPts val="1600"/>
              </a:spcAft>
              <a:buClr>
                <a:schemeClr val="dk1"/>
              </a:buClr>
              <a:buSzPts val="18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2017-11-15T08:37:33Z</dcterms:created>
  <dc:creator>Vida</dc:creator>
</cp:coreProperties>
</file>