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800"/>
    <a:srgbClr val="A66BD3"/>
    <a:srgbClr val="320032"/>
    <a:srgbClr val="660066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4" autoAdjust="0"/>
  </p:normalViewPr>
  <p:slideViewPr>
    <p:cSldViewPr snapToGrid="0">
      <p:cViewPr varScale="1">
        <p:scale>
          <a:sx n="101" d="100"/>
          <a:sy n="101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E1D1-310C-4BD3-BF32-EA246208FF4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C02F-5479-4DCB-845F-C24F9682F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93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E1D1-310C-4BD3-BF32-EA246208FF4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C02F-5479-4DCB-845F-C24F9682F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86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E1D1-310C-4BD3-BF32-EA246208FF4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C02F-5479-4DCB-845F-C24F9682F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88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E1D1-310C-4BD3-BF32-EA246208FF4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C02F-5479-4DCB-845F-C24F9682F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51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E1D1-310C-4BD3-BF32-EA246208FF4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C02F-5479-4DCB-845F-C24F9682F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22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E1D1-310C-4BD3-BF32-EA246208FF4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C02F-5479-4DCB-845F-C24F9682F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76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E1D1-310C-4BD3-BF32-EA246208FF4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C02F-5479-4DCB-845F-C24F9682F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92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E1D1-310C-4BD3-BF32-EA246208FF4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C02F-5479-4DCB-845F-C24F9682F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1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E1D1-310C-4BD3-BF32-EA246208FF4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C02F-5479-4DCB-845F-C24F9682F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67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E1D1-310C-4BD3-BF32-EA246208FF4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C02F-5479-4DCB-845F-C24F9682F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83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E1D1-310C-4BD3-BF32-EA246208FF4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C02F-5479-4DCB-845F-C24F9682F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19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DE1D1-310C-4BD3-BF32-EA246208FF4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8C02F-5479-4DCB-845F-C24F9682F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49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chemeClr val="accent4"/>
            </a:gs>
            <a:gs pos="57432">
              <a:schemeClr val="bg1"/>
            </a:gs>
            <a:gs pos="28000">
              <a:srgbClr val="A66BD3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2448" y="672290"/>
            <a:ext cx="5314951" cy="31700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ight"/>
              <a:lightRig rig="threePt" dir="t"/>
            </a:scene3d>
            <a:sp3d/>
          </a:bodyPr>
          <a:lstStyle/>
          <a:p>
            <a:r>
              <a:rPr lang="ru-RU" sz="4000" b="1" dirty="0" smtClean="0">
                <a:latin typeface="Arial Black" panose="020B0A04020102020204" pitchFamily="34" charset="0"/>
              </a:rPr>
              <a:t>ИНТЕРАКТИВНАЯ СИСТЕМА </a:t>
            </a:r>
          </a:p>
          <a:p>
            <a:r>
              <a:rPr lang="ru-RU" sz="4000" b="1" dirty="0" smtClean="0">
                <a:latin typeface="Arial Black" panose="020B0A04020102020204" pitchFamily="34" charset="0"/>
              </a:rPr>
              <a:t>ДЛЯ </a:t>
            </a:r>
            <a:endParaRPr lang="ru-RU" sz="4000" b="1" dirty="0" smtClean="0">
              <a:latin typeface="Arial Black" panose="020B0A04020102020204" pitchFamily="34" charset="0"/>
            </a:endParaRPr>
          </a:p>
          <a:p>
            <a:r>
              <a:rPr lang="ru-RU" sz="4000" b="1" dirty="0" smtClean="0">
                <a:latin typeface="Arial Black" panose="020B0A04020102020204" pitchFamily="34" charset="0"/>
              </a:rPr>
              <a:t>ОБУЧЕНИЯ </a:t>
            </a:r>
            <a:r>
              <a:rPr lang="ru-RU" sz="4000" b="1" dirty="0" smtClean="0">
                <a:latin typeface="Arial Black" panose="020B0A04020102020204" pitchFamily="34" charset="0"/>
              </a:rPr>
              <a:t>ДЕТЕЙ</a:t>
            </a:r>
            <a:endParaRPr lang="ru-RU" sz="40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146" y="5800379"/>
            <a:ext cx="73901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Работу выполняли</a:t>
            </a:r>
            <a:r>
              <a:rPr lang="en-US" sz="14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  <a:endParaRPr lang="ru-RU" sz="1400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ru-RU" sz="14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Кушнаренко Марина, Васина Александра,</a:t>
            </a:r>
          </a:p>
          <a:p>
            <a:r>
              <a:rPr lang="ru-RU" sz="14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Данильченко Вероника, </a:t>
            </a:r>
            <a:r>
              <a:rPr lang="ru-RU" sz="1400" dirty="0" err="1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Глушак</a:t>
            </a:r>
            <a:r>
              <a:rPr lang="ru-RU" sz="14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Кристина</a:t>
            </a:r>
            <a:endParaRPr lang="ru-RU" sz="1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042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9572624" y="-1101458"/>
            <a:ext cx="3565933" cy="357145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469773" y="4624955"/>
            <a:ext cx="3408219" cy="3274350"/>
          </a:xfrm>
          <a:prstGeom prst="ellipse">
            <a:avLst/>
          </a:prstGeom>
          <a:gradFill flip="none" rotWithShape="1">
            <a:gsLst>
              <a:gs pos="0">
                <a:srgbClr val="A66BD3">
                  <a:shade val="30000"/>
                  <a:satMod val="115000"/>
                </a:srgbClr>
              </a:gs>
              <a:gs pos="50000">
                <a:srgbClr val="A66BD3">
                  <a:shade val="67500"/>
                  <a:satMod val="115000"/>
                </a:srgbClr>
              </a:gs>
              <a:gs pos="100000">
                <a:srgbClr val="A66BD3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-671081" y="2638843"/>
            <a:ext cx="5100206" cy="526046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868333" y="114300"/>
            <a:ext cx="68476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u="sng" dirty="0">
                <a:solidFill>
                  <a:srgbClr val="A66BD3"/>
                </a:solidFill>
                <a:latin typeface="Arial Black" panose="020B0A04020102020204" pitchFamily="34" charset="0"/>
              </a:rPr>
              <a:t>Р</a:t>
            </a:r>
            <a:r>
              <a:rPr lang="ru-RU" sz="2000" u="sng" dirty="0" smtClean="0">
                <a:solidFill>
                  <a:srgbClr val="A66BD3"/>
                </a:solidFill>
                <a:latin typeface="Arial Black" panose="020B0A04020102020204" pitchFamily="34" charset="0"/>
              </a:rPr>
              <a:t>еализация </a:t>
            </a:r>
            <a:r>
              <a:rPr lang="ru-RU" sz="2000" u="sng" dirty="0">
                <a:solidFill>
                  <a:srgbClr val="A66BD3"/>
                </a:solidFill>
                <a:latin typeface="Arial Black" panose="020B0A04020102020204" pitchFamily="34" charset="0"/>
              </a:rPr>
              <a:t>подсчета оценок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: Оценки будут подсчитываться с помощью кода в </a:t>
            </a:r>
            <a:r>
              <a:rPr lang="ru-RU" sz="2000" dirty="0" err="1" smtClean="0">
                <a:solidFill>
                  <a:srgbClr val="A66BD3"/>
                </a:solidFill>
                <a:latin typeface="Arial Black" panose="020B0A04020102020204" pitchFamily="34" charset="0"/>
              </a:rPr>
              <a:t>Js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.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49" y="1107506"/>
            <a:ext cx="2564011" cy="556260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noFill/>
            <a:prstDash val="sysDot"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60" y="1126463"/>
            <a:ext cx="2897420" cy="55436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529" y="1107506"/>
            <a:ext cx="2572703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48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-1492032" y="-2517753"/>
            <a:ext cx="5081587" cy="48577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 rot="5894766">
            <a:off x="5268097" y="5645370"/>
            <a:ext cx="1666276" cy="1656951"/>
          </a:xfrm>
          <a:prstGeom prst="ellipse">
            <a:avLst/>
          </a:prstGeom>
          <a:ln>
            <a:noFill/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232318" y="2339996"/>
            <a:ext cx="6877049" cy="6391275"/>
          </a:xfrm>
          <a:prstGeom prst="ellipse">
            <a:avLst/>
          </a:prstGeom>
          <a:gradFill flip="none" rotWithShape="1">
            <a:gsLst>
              <a:gs pos="0">
                <a:srgbClr val="A66BD3">
                  <a:shade val="30000"/>
                  <a:satMod val="115000"/>
                </a:srgbClr>
              </a:gs>
              <a:gs pos="50000">
                <a:srgbClr val="A66BD3">
                  <a:shade val="67500"/>
                  <a:satMod val="115000"/>
                </a:srgbClr>
              </a:gs>
              <a:gs pos="100000">
                <a:srgbClr val="A66BD3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24248" y="391359"/>
            <a:ext cx="5153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u="sng" dirty="0" smtClean="0">
                <a:solidFill>
                  <a:srgbClr val="A66BD3"/>
                </a:solidFill>
                <a:latin typeface="Arial Black" panose="020B0A04020102020204" pitchFamily="34" charset="0"/>
              </a:rPr>
              <a:t>ЗАКЛЮЧЕНИЕ</a:t>
            </a:r>
            <a:endParaRPr lang="ru-RU" sz="4800" u="sng" dirty="0">
              <a:solidFill>
                <a:srgbClr val="A66BD3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062688" y="1781176"/>
            <a:ext cx="6077098" cy="4133850"/>
          </a:xfrm>
          <a:prstGeom prst="roundRect">
            <a:avLst/>
          </a:prstGeom>
          <a:ln>
            <a:noFill/>
          </a:ln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124799" y="2339996"/>
            <a:ext cx="3952875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В заключение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 хотелось бы сказать, что данная работа является всего лишь наработкой требующей редакции и изменений. Нашей целью в дальнейшем будет подробнее изучить работу HTML,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Css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 и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Js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 и в полной мере реализовать работу представленного вам Веб-Приложения.</a:t>
            </a:r>
            <a:endParaRPr lang="ru-RU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62912" y="-1219144"/>
            <a:ext cx="1722671" cy="172874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-759130" y="5448300"/>
            <a:ext cx="2340280" cy="219546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 rot="3019167">
            <a:off x="10964638" y="-437117"/>
            <a:ext cx="1666276" cy="1656951"/>
          </a:xfrm>
          <a:prstGeom prst="ellipse">
            <a:avLst/>
          </a:prstGeom>
          <a:ln>
            <a:noFill/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229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8250" y="2676525"/>
            <a:ext cx="9520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>
                <a:solidFill>
                  <a:srgbClr val="F2B800"/>
                </a:solidFill>
                <a:latin typeface="Arial Black" panose="020B0A04020102020204" pitchFamily="34" charset="0"/>
              </a:rPr>
              <a:t>ВОПРОС</a:t>
            </a:r>
            <a:r>
              <a:rPr lang="ru-RU" sz="7200" dirty="0" smtClean="0">
                <a:latin typeface="Arial Black" panose="020B0A04020102020204" pitchFamily="34" charset="0"/>
              </a:rPr>
              <a:t> </a:t>
            </a:r>
            <a:r>
              <a:rPr lang="en-US" sz="7200" dirty="0" smtClean="0">
                <a:latin typeface="Arial Black" panose="020B0A04020102020204" pitchFamily="34" charset="0"/>
              </a:rPr>
              <a:t>&amp;</a:t>
            </a:r>
            <a:r>
              <a:rPr lang="ru-RU" sz="7200" dirty="0" smtClean="0">
                <a:latin typeface="Arial Black" panose="020B0A04020102020204" pitchFamily="34" charset="0"/>
              </a:rPr>
              <a:t> </a:t>
            </a:r>
            <a:r>
              <a:rPr lang="ru-RU" sz="7200" dirty="0" smtClean="0">
                <a:solidFill>
                  <a:srgbClr val="A66BD3"/>
                </a:solidFill>
                <a:latin typeface="Arial Black" panose="020B0A04020102020204" pitchFamily="34" charset="0"/>
              </a:rPr>
              <a:t>ОТВЕТ</a:t>
            </a:r>
            <a:endParaRPr lang="ru-RU" sz="7200" dirty="0">
              <a:solidFill>
                <a:srgbClr val="A66BD3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134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6136898" y="232161"/>
            <a:ext cx="5580060" cy="4971012"/>
            <a:chOff x="6077155" y="182014"/>
            <a:chExt cx="5580060" cy="4971012"/>
          </a:xfrm>
        </p:grpSpPr>
        <p:sp>
          <p:nvSpPr>
            <p:cNvPr id="11" name="Овал 10"/>
            <p:cNvSpPr/>
            <p:nvPr/>
          </p:nvSpPr>
          <p:spPr>
            <a:xfrm>
              <a:off x="6278100" y="2845708"/>
              <a:ext cx="1238597" cy="1221311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6077155" y="182014"/>
              <a:ext cx="3408219" cy="3274350"/>
            </a:xfrm>
            <a:prstGeom prst="ellipse">
              <a:avLst/>
            </a:prstGeom>
            <a:gradFill flip="none" rotWithShape="1">
              <a:gsLst>
                <a:gs pos="0">
                  <a:srgbClr val="A66BD3">
                    <a:shade val="30000"/>
                    <a:satMod val="115000"/>
                  </a:srgbClr>
                </a:gs>
                <a:gs pos="50000">
                  <a:srgbClr val="A66BD3">
                    <a:shade val="67500"/>
                    <a:satMod val="115000"/>
                  </a:srgbClr>
                </a:gs>
                <a:gs pos="100000">
                  <a:srgbClr val="A66BD3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6985462" y="1221106"/>
              <a:ext cx="4671753" cy="3931920"/>
            </a:xfrm>
            <a:prstGeom prst="round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3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7869896" y="2203863"/>
              <a:ext cx="3434120" cy="23391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r">
                <a:buFont typeface="Arial" panose="020B0604020202020204" pitchFamily="34" charset="0"/>
                <a:buChar char="•"/>
              </a:pPr>
              <a:endParaRPr lang="ru-RU" sz="2000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cs typeface="Courier New" panose="02070309020205020404" pitchFamily="49" charset="0"/>
              </a:endParaRPr>
            </a:p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Повышение качества преподносимого материала. </a:t>
              </a:r>
              <a:endParaRPr lang="ru-RU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ru-RU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Пробуждение </a:t>
              </a:r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интереса к учёбе. </a:t>
              </a:r>
              <a:endParaRPr lang="ru-RU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ru-RU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Развитие </a:t>
              </a:r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аналитических навыков.</a:t>
              </a:r>
              <a:endParaRPr lang="ru-RU" sz="20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2" name="Прямоугольник 1"/>
            <p:cNvSpPr/>
            <p:nvPr/>
          </p:nvSpPr>
          <p:spPr>
            <a:xfrm>
              <a:off x="9485374" y="1629499"/>
              <a:ext cx="186781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4000" b="1" u="sng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Цели </a:t>
              </a:r>
              <a:endParaRPr lang="ru-RU" sz="4000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409428" y="420139"/>
            <a:ext cx="5727470" cy="6336165"/>
            <a:chOff x="473825" y="182014"/>
            <a:chExt cx="5727470" cy="6336165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473825" y="182014"/>
              <a:ext cx="4671753" cy="5478953"/>
            </a:xfrm>
            <a:prstGeom prst="round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3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2603241" y="4984098"/>
              <a:ext cx="1507318" cy="1534081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95525" y="516254"/>
              <a:ext cx="1640898" cy="704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u="sng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Роль</a:t>
              </a:r>
              <a:endParaRPr lang="ru-RU" sz="4000" b="1" u="sng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887427" y="1382497"/>
              <a:ext cx="3535160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Роль интерактивной системы для обучения детей заключается в том, что она позволяет перейти от объяснительно-иллюстрированного способа обучения к </a:t>
              </a:r>
              <a:r>
                <a:rPr lang="ru-RU" dirty="0" err="1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деятельностному</a:t>
              </a:r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, при котором ребёнок принимает активное участие в процессе.</a:t>
              </a:r>
              <a:endParaRPr lang="ru-RU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3660922" y="3960581"/>
              <a:ext cx="2540373" cy="2557598"/>
            </a:xfrm>
            <a:prstGeom prst="ellipse">
              <a:avLst/>
            </a:prstGeom>
            <a:gradFill flip="none" rotWithShape="1">
              <a:gsLst>
                <a:gs pos="0">
                  <a:srgbClr val="A66BD3">
                    <a:shade val="30000"/>
                    <a:satMod val="115000"/>
                  </a:srgbClr>
                </a:gs>
                <a:gs pos="50000">
                  <a:srgbClr val="A66BD3">
                    <a:shade val="67500"/>
                    <a:satMod val="115000"/>
                  </a:srgbClr>
                </a:gs>
                <a:gs pos="100000">
                  <a:srgbClr val="A66BD3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396101" y="5573764"/>
            <a:ext cx="7320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8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РОЛЬ И </a:t>
            </a:r>
            <a:r>
              <a:rPr lang="ru-RU" sz="4800" u="sng" dirty="0" smtClean="0">
                <a:solidFill>
                  <a:srgbClr val="A66BD3"/>
                </a:solidFill>
                <a:latin typeface="Arial Black" panose="020B0A04020102020204" pitchFamily="34" charset="0"/>
              </a:rPr>
              <a:t>ЦЕЛИ</a:t>
            </a:r>
            <a:endParaRPr lang="ru-RU" sz="4800" u="sng" dirty="0">
              <a:solidFill>
                <a:srgbClr val="A66BD3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9242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01618" y="102650"/>
            <a:ext cx="47881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ЧТО ТАКОЕ ИНТЕРАКТИВНАЯ СИСТЕМА?</a:t>
            </a:r>
            <a:endParaRPr lang="ru-RU" sz="2800" u="sng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5751146" y="1370978"/>
            <a:ext cx="6140561" cy="5337825"/>
            <a:chOff x="5518038" y="1167750"/>
            <a:chExt cx="6140561" cy="5337825"/>
          </a:xfrm>
        </p:grpSpPr>
        <p:sp>
          <p:nvSpPr>
            <p:cNvPr id="5" name="Овал 4"/>
            <p:cNvSpPr/>
            <p:nvPr/>
          </p:nvSpPr>
          <p:spPr>
            <a:xfrm>
              <a:off x="5897760" y="1167750"/>
              <a:ext cx="2594371" cy="2470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Скругленный прямоугольник 3"/>
            <p:cNvSpPr/>
            <p:nvPr/>
          </p:nvSpPr>
          <p:spPr>
            <a:xfrm>
              <a:off x="6543674" y="1419225"/>
              <a:ext cx="5114925" cy="5086350"/>
            </a:xfrm>
            <a:prstGeom prst="roundRect">
              <a:avLst/>
            </a:prstGeom>
            <a:gradFill flip="none" rotWithShape="1">
              <a:gsLst>
                <a:gs pos="0">
                  <a:srgbClr val="A66BD3">
                    <a:shade val="30000"/>
                    <a:satMod val="115000"/>
                  </a:srgbClr>
                </a:gs>
                <a:gs pos="50000">
                  <a:srgbClr val="A66BD3">
                    <a:shade val="67500"/>
                    <a:satMod val="115000"/>
                  </a:srgbClr>
                </a:gs>
                <a:gs pos="100000">
                  <a:srgbClr val="A66BD3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7208832" y="2023407"/>
              <a:ext cx="4036220" cy="38779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sz="2400" b="1" u="sng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Интерактивная система обучения детей</a:t>
              </a:r>
              <a:r>
                <a:rPr lang="ru-RU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— это система, которая использует различные технологии и методы для вовлечения детей в учебный процесс. В отличие от пассивного чтения или прослушивания лекций, интерактивные системы предполагают активное участие ребёнка, стимулируя его любознательность и повышая эффективность обучения.</a:t>
              </a:r>
              <a:endParaRPr lang="ru-RU" sz="2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5518038" y="3165150"/>
              <a:ext cx="1666276" cy="1594500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246164" y="451499"/>
            <a:ext cx="6099993" cy="5322600"/>
            <a:chOff x="552367" y="1419225"/>
            <a:chExt cx="6099993" cy="5322600"/>
          </a:xfrm>
        </p:grpSpPr>
        <p:sp>
          <p:nvSpPr>
            <p:cNvPr id="11" name="Овал 10"/>
            <p:cNvSpPr/>
            <p:nvPr/>
          </p:nvSpPr>
          <p:spPr>
            <a:xfrm>
              <a:off x="552367" y="1419225"/>
              <a:ext cx="2781383" cy="26355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1294638" y="2777474"/>
              <a:ext cx="4267282" cy="396435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605180" y="2312515"/>
              <a:ext cx="50226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b="1" u="sng" dirty="0">
                  <a:solidFill>
                    <a:srgbClr val="A66BD3"/>
                  </a:solidFill>
                  <a:latin typeface="Century Gothic" panose="020B0502020202020204" pitchFamily="34" charset="0"/>
                </a:rPr>
                <a:t>Ключевые</a:t>
              </a:r>
              <a:r>
                <a:rPr lang="ru-RU" b="1" u="sng" dirty="0">
                  <a:latin typeface="Century Gothic" panose="020B0502020202020204" pitchFamily="34" charset="0"/>
                </a:rPr>
                <a:t> </a:t>
              </a:r>
              <a:r>
                <a:rPr lang="ru-RU" b="1" u="sng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хар</a:t>
              </a:r>
              <a:r>
                <a:rPr lang="ru-RU" b="1" u="sng" dirty="0">
                  <a:latin typeface="Century Gothic" panose="020B0502020202020204" pitchFamily="34" charset="0"/>
                </a:rPr>
                <a:t>актеристики таких </a:t>
              </a:r>
              <a:r>
                <a:rPr lang="ru-RU" b="1" u="sng" dirty="0" smtClean="0">
                  <a:latin typeface="Century Gothic" panose="020B0502020202020204" pitchFamily="34" charset="0"/>
                </a:rPr>
                <a:t>систем</a:t>
              </a:r>
              <a:r>
                <a:rPr lang="ru-RU" sz="1600" b="1" u="sng" dirty="0" smtClean="0">
                  <a:latin typeface="Century Gothic" panose="020B0502020202020204" pitchFamily="34" charset="0"/>
                </a:rPr>
                <a:t>:</a:t>
              </a:r>
              <a:endParaRPr lang="ru-RU" sz="1600" b="1" u="sng" dirty="0">
                <a:latin typeface="Century Gothic" panose="020B0502020202020204" pitchFamily="34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2066412" y="3861084"/>
              <a:ext cx="4585948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Взаимодействие </a:t>
              </a:r>
              <a:endPara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2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Мультимедийность</a:t>
              </a:r>
              <a:r>
                <a:rPr lang="ru-RU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Адаптивность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Обратная </a:t>
              </a:r>
              <a:r>
                <a: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связь </a:t>
              </a:r>
              <a:endPara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Занимательность </a:t>
              </a:r>
              <a:endPara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 rot="10435148">
            <a:off x="268597" y="5266268"/>
            <a:ext cx="6491897" cy="1015663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3720240"/>
              </a:avLst>
            </a:prstTxWarp>
            <a:spAutoFit/>
          </a:bodyPr>
          <a:lstStyle/>
          <a:p>
            <a:r>
              <a:rPr lang="ru-RU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ПРИМИНЕНИЯ</a:t>
            </a:r>
            <a:endParaRPr lang="ru-RU" sz="6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5287" y="3703963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latin typeface="Arial Black" panose="020B0A04020102020204" pitchFamily="34" charset="0"/>
              </a:rPr>
              <a:t>1</a:t>
            </a:r>
            <a:endParaRPr lang="ru-RU" sz="5400" dirty="0">
              <a:latin typeface="Arial Black" panose="020B0A04020102020204" pitchFamily="34" charset="0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4437855" y="102650"/>
            <a:ext cx="1255437" cy="1159276"/>
            <a:chOff x="4558607" y="63823"/>
            <a:chExt cx="1289743" cy="1231577"/>
          </a:xfrm>
        </p:grpSpPr>
        <p:sp>
          <p:nvSpPr>
            <p:cNvPr id="19" name="Овал 18"/>
            <p:cNvSpPr/>
            <p:nvPr/>
          </p:nvSpPr>
          <p:spPr>
            <a:xfrm>
              <a:off x="4558607" y="63823"/>
              <a:ext cx="1289743" cy="1231577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3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40425" y="328345"/>
              <a:ext cx="5261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2</a:t>
              </a:r>
              <a:endParaRPr lang="ru-RU" sz="4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9793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9755331" y="-1108691"/>
            <a:ext cx="3408219" cy="32743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47649" y="257175"/>
            <a:ext cx="65246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ЗНАЧЕНИЕ ИЗУЧЕНИЯ ОСНОВ </a:t>
            </a:r>
            <a:r>
              <a:rPr lang="en-US" sz="2800" b="1" u="sng" dirty="0" smtClean="0">
                <a:solidFill>
                  <a:srgbClr val="A66BD3"/>
                </a:solidFill>
                <a:latin typeface="Arial Black" panose="020B0A04020102020204" pitchFamily="34" charset="0"/>
              </a:rPr>
              <a:t>PYTHON</a:t>
            </a:r>
            <a:r>
              <a:rPr lang="en-US" sz="28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ru-RU" sz="28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ДЛЯ НАЧИНАЮЩИХ ПРОГРАММИСТОВ В СЛЕДУЮЩЕМ:</a:t>
            </a:r>
            <a:endParaRPr lang="ru-RU" sz="2800" b="1" u="sng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19750" y="1448217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ru-RU" sz="2000" b="1" u="sng" dirty="0">
                <a:solidFill>
                  <a:srgbClr val="A66BD3"/>
                </a:solidFill>
                <a:latin typeface="Century Gothic" panose="020B0502020202020204" pitchFamily="34" charset="0"/>
              </a:rPr>
              <a:t>Простой и понятный синтаксис. </a:t>
            </a: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Это делает </a:t>
            </a:r>
            <a:r>
              <a:rPr lang="ru-RU" dirty="0">
                <a:solidFill>
                  <a:srgbClr val="000000"/>
                </a:solidFill>
                <a:latin typeface="Century Gothic" panose="020B0502020202020204" pitchFamily="34" charset="0"/>
              </a:rPr>
              <a:t>язык удобным для изучения и исполь</a:t>
            </a: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зования.</a:t>
            </a:r>
            <a:r>
              <a:rPr lang="ru-RU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endParaRPr lang="ru-RU" dirty="0">
              <a:latin typeface="Century Gothic" panose="020B0502020202020204" pitchFamily="34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ru-RU" sz="2000" b="1" u="sng" dirty="0" smtClean="0">
                <a:solidFill>
                  <a:srgbClr val="A66BD3"/>
                </a:solidFill>
                <a:latin typeface="Century Gothic" panose="020B0502020202020204" pitchFamily="34" charset="0"/>
              </a:rPr>
              <a:t>Активное </a:t>
            </a:r>
            <a:r>
              <a:rPr lang="ru-RU" sz="2000" b="1" u="sng" dirty="0">
                <a:solidFill>
                  <a:srgbClr val="A66BD3"/>
                </a:solidFill>
                <a:latin typeface="Century Gothic" panose="020B0502020202020204" pitchFamily="34" charset="0"/>
              </a:rPr>
              <a:t>сообщество разработчиков. </a:t>
            </a:r>
            <a:r>
              <a:rPr lang="ru-RU" dirty="0">
                <a:solidFill>
                  <a:srgbClr val="000000"/>
                </a:solidFill>
                <a:latin typeface="Century Gothic" panose="020B0502020202020204" pitchFamily="34" charset="0"/>
              </a:rPr>
              <a:t>Оно обеспечивает обширную документацию, библиотеки, модули и решения для всевозможных задач. </a:t>
            </a:r>
            <a:endParaRPr lang="ru-RU" dirty="0">
              <a:latin typeface="Century Gothic" panose="020B0502020202020204" pitchFamily="34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ru-RU" sz="2000" b="1" u="sng" dirty="0" smtClean="0">
                <a:solidFill>
                  <a:srgbClr val="A66BD3"/>
                </a:solidFill>
                <a:latin typeface="Century Gothic" panose="020B0502020202020204" pitchFamily="34" charset="0"/>
              </a:rPr>
              <a:t>Кроссплатформенность</a:t>
            </a:r>
            <a:r>
              <a:rPr lang="ru-RU" sz="2000" b="1" u="sng" dirty="0">
                <a:solidFill>
                  <a:srgbClr val="A66BD3"/>
                </a:solidFill>
                <a:latin typeface="Century Gothic" panose="020B0502020202020204" pitchFamily="34" charset="0"/>
              </a:rPr>
              <a:t>.</a:t>
            </a:r>
            <a:r>
              <a:rPr lang="ru-RU" dirty="0">
                <a:solidFill>
                  <a:srgbClr val="000000"/>
                </a:solidFill>
                <a:latin typeface="Century Gothic" panose="020B0502020202020204" pitchFamily="34" charset="0"/>
              </a:rPr>
              <a:t> Приложения, написанные на </a:t>
            </a:r>
            <a:r>
              <a:rPr lang="ru-RU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Python</a:t>
            </a:r>
            <a:r>
              <a:rPr lang="ru-RU" dirty="0">
                <a:solidFill>
                  <a:srgbClr val="000000"/>
                </a:solidFill>
                <a:latin typeface="Century Gothic" panose="020B0502020202020204" pitchFamily="34" charset="0"/>
              </a:rPr>
              <a:t>, запускаются на всех платформах без изменений. </a:t>
            </a:r>
            <a:endParaRPr lang="ru-RU" dirty="0" smtClean="0">
              <a:latin typeface="Century Gothic" panose="020B0502020202020204" pitchFamily="34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ru-RU" sz="2000" b="1" u="sng" dirty="0" smtClean="0">
                <a:solidFill>
                  <a:srgbClr val="A66BD3"/>
                </a:solidFill>
                <a:latin typeface="Century Gothic" panose="020B0502020202020204" pitchFamily="34" charset="0"/>
              </a:rPr>
              <a:t>Наличие </a:t>
            </a:r>
            <a:r>
              <a:rPr lang="ru-RU" sz="2000" b="1" u="sng" dirty="0">
                <a:solidFill>
                  <a:srgbClr val="A66BD3"/>
                </a:solidFill>
                <a:latin typeface="Century Gothic" panose="020B0502020202020204" pitchFamily="34" charset="0"/>
              </a:rPr>
              <a:t>множества библиотек и </a:t>
            </a:r>
            <a:r>
              <a:rPr lang="ru-RU" sz="2000" b="1" u="sng" dirty="0" err="1">
                <a:solidFill>
                  <a:srgbClr val="A66BD3"/>
                </a:solidFill>
                <a:latin typeface="Century Gothic" panose="020B0502020202020204" pitchFamily="34" charset="0"/>
              </a:rPr>
              <a:t>фреймворков</a:t>
            </a:r>
            <a:r>
              <a:rPr lang="ru-RU" sz="2000" b="1" u="sng" dirty="0">
                <a:solidFill>
                  <a:srgbClr val="A66BD3"/>
                </a:solidFill>
                <a:latin typeface="Century Gothic" panose="020B0502020202020204" pitchFamily="34" charset="0"/>
              </a:rPr>
              <a:t>. </a:t>
            </a:r>
            <a:r>
              <a:rPr lang="ru-RU" dirty="0">
                <a:solidFill>
                  <a:srgbClr val="000000"/>
                </a:solidFill>
                <a:latin typeface="Century Gothic" panose="020B0502020202020204" pitchFamily="34" charset="0"/>
              </a:rPr>
              <a:t>Они упрощают разработку приложений и увеличивают производительность. </a:t>
            </a:r>
            <a:endParaRPr lang="ru-RU" dirty="0" smtClean="0">
              <a:latin typeface="Century Gothic" panose="020B0502020202020204" pitchFamily="34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ru-RU" sz="2000" b="1" u="sng" dirty="0" smtClean="0">
                <a:solidFill>
                  <a:srgbClr val="A66BD3"/>
                </a:solidFill>
                <a:latin typeface="Century Gothic" panose="020B0502020202020204" pitchFamily="34" charset="0"/>
              </a:rPr>
              <a:t>Возможность </a:t>
            </a:r>
            <a:r>
              <a:rPr lang="ru-RU" sz="2000" b="1" u="sng" dirty="0">
                <a:solidFill>
                  <a:srgbClr val="A66BD3"/>
                </a:solidFill>
                <a:latin typeface="Century Gothic" panose="020B0502020202020204" pitchFamily="34" charset="0"/>
              </a:rPr>
              <a:t>работать в различных сферах. </a:t>
            </a:r>
            <a:r>
              <a:rPr lang="ru-RU" dirty="0">
                <a:solidFill>
                  <a:srgbClr val="000000"/>
                </a:solidFill>
                <a:latin typeface="Century Gothic" panose="020B0502020202020204" pitchFamily="34" charset="0"/>
              </a:rPr>
              <a:t>После изучения </a:t>
            </a:r>
            <a:r>
              <a:rPr lang="ru-RU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Python</a:t>
            </a:r>
            <a:r>
              <a:rPr lang="ru-RU" dirty="0">
                <a:solidFill>
                  <a:srgbClr val="000000"/>
                </a:solidFill>
                <a:latin typeface="Century Gothic" panose="020B0502020202020204" pitchFamily="34" charset="0"/>
              </a:rPr>
              <a:t> начинающий программист сможет работать в науке, веб-разработке, машинном обучении, анализе данных и других областях.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469773" y="4624955"/>
            <a:ext cx="3408219" cy="3274350"/>
          </a:xfrm>
          <a:prstGeom prst="ellipse">
            <a:avLst/>
          </a:prstGeom>
          <a:gradFill flip="none" rotWithShape="1">
            <a:gsLst>
              <a:gs pos="0">
                <a:srgbClr val="A66BD3">
                  <a:shade val="30000"/>
                  <a:satMod val="115000"/>
                </a:srgbClr>
              </a:gs>
              <a:gs pos="50000">
                <a:srgbClr val="A66BD3">
                  <a:shade val="67500"/>
                  <a:satMod val="115000"/>
                </a:srgbClr>
              </a:gs>
              <a:gs pos="100000">
                <a:srgbClr val="A66BD3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-671081" y="2638843"/>
            <a:ext cx="5100206" cy="526046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171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 rot="21206328">
            <a:off x="5305122" y="589860"/>
            <a:ext cx="6775139" cy="5754447"/>
            <a:chOff x="4908576" y="787678"/>
            <a:chExt cx="6775139" cy="5754447"/>
          </a:xfrm>
        </p:grpSpPr>
        <p:sp>
          <p:nvSpPr>
            <p:cNvPr id="2" name="TextBox 1"/>
            <p:cNvSpPr txBox="1"/>
            <p:nvPr/>
          </p:nvSpPr>
          <p:spPr>
            <a:xfrm>
              <a:off x="7226013" y="787678"/>
              <a:ext cx="4457702" cy="1323439"/>
            </a:xfrm>
            <a:prstGeom prst="rect">
              <a:avLst/>
            </a:prstGeom>
            <a:noFill/>
          </p:spPr>
          <p:txBody>
            <a:bodyPr wrap="square" rtlCol="0">
              <a:prstTxWarp prst="textCascadeDown">
                <a:avLst/>
              </a:prstTxWarp>
              <a:spAutoFit/>
              <a:scene3d>
                <a:camera prst="perspectiveRight"/>
                <a:lightRig rig="threePt" dir="t"/>
              </a:scene3d>
              <a:sp3d/>
            </a:bodyPr>
            <a:lstStyle/>
            <a:p>
              <a:r>
                <a:rPr lang="ru-RU" sz="4000" b="1" dirty="0" smtClean="0">
                  <a:latin typeface="Arial Black" panose="020B0A04020102020204" pitchFamily="34" charset="0"/>
                </a:rPr>
                <a:t>ОБЗОР </a:t>
              </a:r>
              <a:r>
                <a:rPr lang="ru-RU" sz="4000" b="1" dirty="0" smtClean="0">
                  <a:solidFill>
                    <a:srgbClr val="A66BD3"/>
                  </a:solidFill>
                  <a:latin typeface="Arial Black" panose="020B0A04020102020204" pitchFamily="34" charset="0"/>
                </a:rPr>
                <a:t>ПРОЕКТА</a:t>
              </a:r>
              <a:endParaRPr lang="ru-RU" sz="4000" b="1" dirty="0" smtClean="0">
                <a:solidFill>
                  <a:srgbClr val="A66BD3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 rot="409992">
              <a:off x="4908576" y="5618795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ru-RU" u="sng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Формат проекта: </a:t>
              </a:r>
              <a:r>
                <a:rPr lang="ru-RU" u="sng" dirty="0">
                  <a:solidFill>
                    <a:srgbClr val="A66BD3"/>
                  </a:solidFill>
                  <a:latin typeface="Century Gothic" panose="020B0502020202020204" pitchFamily="34" charset="0"/>
                </a:rPr>
                <a:t>интерактивные задания</a:t>
              </a:r>
              <a:br>
                <a:rPr lang="ru-RU" u="sng" dirty="0">
                  <a:solidFill>
                    <a:srgbClr val="A66BD3"/>
                  </a:solidFill>
                  <a:latin typeface="Century Gothic" panose="020B0502020202020204" pitchFamily="34" charset="0"/>
                </a:rPr>
              </a:br>
              <a:r>
                <a:rPr lang="ru-RU" u="sng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Языки, используемые для разработки: </a:t>
              </a:r>
              <a:r>
                <a:rPr lang="ru-RU" u="sng" dirty="0">
                  <a:solidFill>
                    <a:srgbClr val="A66BD3"/>
                  </a:solidFill>
                  <a:latin typeface="Century Gothic" panose="020B0502020202020204" pitchFamily="34" charset="0"/>
                </a:rPr>
                <a:t>HTML, CSS, </a:t>
              </a:r>
              <a:r>
                <a:rPr lang="ru-RU" u="sng" dirty="0" err="1">
                  <a:solidFill>
                    <a:srgbClr val="A66BD3"/>
                  </a:solidFill>
                  <a:latin typeface="Century Gothic" panose="020B0502020202020204" pitchFamily="34" charset="0"/>
                </a:rPr>
                <a:t>JavaScript</a:t>
              </a:r>
              <a:endParaRPr lang="ru-RU" u="sng" dirty="0">
                <a:solidFill>
                  <a:srgbClr val="A66BD3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2218994" y="353886"/>
            <a:ext cx="4400697" cy="2951710"/>
            <a:chOff x="399903" y="424623"/>
            <a:chExt cx="4400697" cy="2951710"/>
          </a:xfrm>
        </p:grpSpPr>
        <p:sp>
          <p:nvSpPr>
            <p:cNvPr id="3" name="Скругленный прямоугольник 2"/>
            <p:cNvSpPr/>
            <p:nvPr/>
          </p:nvSpPr>
          <p:spPr>
            <a:xfrm>
              <a:off x="399903" y="424623"/>
              <a:ext cx="4400697" cy="2951710"/>
            </a:xfrm>
            <a:prstGeom prst="round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3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985763" y="927987"/>
              <a:ext cx="3228975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b="1" u="sng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HTML</a:t>
              </a:r>
              <a:r>
                <a:rPr lang="ru-RU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создаёт структуру для взаимодействия с пользователем: текстовые области и кнопки для проверки заданий.</a:t>
              </a: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709912" y="3521609"/>
            <a:ext cx="4400697" cy="2951710"/>
            <a:chOff x="399903" y="3506240"/>
            <a:chExt cx="4400697" cy="2951710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399903" y="3506240"/>
              <a:ext cx="4400697" cy="2951710"/>
            </a:xfrm>
            <a:prstGeom prst="roundRect">
              <a:avLst/>
            </a:prstGeom>
            <a:gradFill flip="none" rotWithShape="1">
              <a:gsLst>
                <a:gs pos="0">
                  <a:srgbClr val="A66BD3">
                    <a:shade val="30000"/>
                    <a:satMod val="115000"/>
                  </a:srgbClr>
                </a:gs>
                <a:gs pos="50000">
                  <a:srgbClr val="A66BD3">
                    <a:shade val="67500"/>
                    <a:satMod val="115000"/>
                  </a:srgbClr>
                </a:gs>
                <a:gs pos="100000">
                  <a:srgbClr val="A66BD3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1003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985763" y="4233162"/>
              <a:ext cx="3228975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b="1" u="sng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CSS</a:t>
              </a:r>
              <a:r>
                <a:rPr lang="ru-RU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отвечает за визуальное оформление, делая интерфейс более приятным.</a:t>
              </a:r>
              <a:endParaRPr lang="ru-RU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6810228" y="2045754"/>
            <a:ext cx="4400697" cy="2951710"/>
            <a:chOff x="5076678" y="2142980"/>
            <a:chExt cx="4400697" cy="2951710"/>
          </a:xfrm>
        </p:grpSpPr>
        <p:sp>
          <p:nvSpPr>
            <p:cNvPr id="10" name="Скругленный прямоугольник 9"/>
            <p:cNvSpPr/>
            <p:nvPr/>
          </p:nvSpPr>
          <p:spPr>
            <a:xfrm>
              <a:off x="5076678" y="2142980"/>
              <a:ext cx="4400697" cy="2951710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5457751" y="2387728"/>
              <a:ext cx="3638550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b="1" u="sng" dirty="0" err="1">
                  <a:solidFill>
                    <a:srgbClr val="000000"/>
                  </a:solidFill>
                  <a:latin typeface="Century Gothic" panose="020B0502020202020204" pitchFamily="34" charset="0"/>
                </a:rPr>
                <a:t>JavaScript</a:t>
              </a:r>
              <a:r>
                <a:rPr lang="ru-RU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 включает логику проверки кода пользователя на соответствие эталонному, а также подсчёт итоговых результатов и построение диаграммы с помощью библиотеки </a:t>
              </a:r>
              <a:r>
                <a:rPr lang="ru-RU" dirty="0" smtClean="0">
                  <a:solidFill>
                    <a:srgbClr val="000000"/>
                  </a:solidFill>
                  <a:latin typeface="Century Gothic" panose="020B0502020202020204" pitchFamily="34" charset="0"/>
                </a:rPr>
                <a:t>Chart.js.</a:t>
              </a:r>
              <a:endParaRPr lang="ru-RU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5" name="Овал 14"/>
          <p:cNvSpPr/>
          <p:nvPr/>
        </p:nvSpPr>
        <p:spPr>
          <a:xfrm>
            <a:off x="-3262286" y="-2098631"/>
            <a:ext cx="5100206" cy="526046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758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-1454482" y="2476500"/>
            <a:ext cx="6877049" cy="6391275"/>
          </a:xfrm>
          <a:prstGeom prst="ellipse">
            <a:avLst/>
          </a:prstGeom>
          <a:gradFill flip="none" rotWithShape="1">
            <a:gsLst>
              <a:gs pos="0">
                <a:srgbClr val="A66BD3">
                  <a:shade val="30000"/>
                  <a:satMod val="115000"/>
                </a:srgbClr>
              </a:gs>
              <a:gs pos="50000">
                <a:srgbClr val="A66BD3">
                  <a:shade val="67500"/>
                  <a:satMod val="115000"/>
                </a:srgbClr>
              </a:gs>
              <a:gs pos="100000">
                <a:srgbClr val="A66BD3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828926" y="249617"/>
            <a:ext cx="6305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ПЕРЕД НАЧАЛОМ ВЫПОЛНЕНИЯ ЗАДАНИЙ ПОЛЬЗОВАТЕЛЮ БУДЕТ ПРЕДЛОЖЕНО ОЗНАКОМИТЬСЯ С БАЗОВЫМИ ФУНКЦИЯМИ </a:t>
            </a:r>
            <a:r>
              <a:rPr lang="en-US" sz="2400" u="sng" dirty="0" smtClean="0">
                <a:solidFill>
                  <a:srgbClr val="A66BD3"/>
                </a:solidFill>
                <a:latin typeface="Arial Black" panose="020B0A04020102020204" pitchFamily="34" charset="0"/>
              </a:rPr>
              <a:t>PYTHON</a:t>
            </a:r>
            <a:endParaRPr lang="ru-RU" sz="2400" u="sng" dirty="0">
              <a:solidFill>
                <a:srgbClr val="A66BD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2943152" y="2038351"/>
            <a:ext cx="6077098" cy="4133850"/>
            <a:chOff x="2904978" y="2295526"/>
            <a:chExt cx="6077098" cy="4133850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2904978" y="2295526"/>
              <a:ext cx="6077098" cy="4133850"/>
            </a:xfrm>
            <a:prstGeom prst="round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3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04493" y="2581116"/>
              <a:ext cx="46592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400" b="1" u="sng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ТАКИМИ КАК:</a:t>
              </a:r>
              <a:endParaRPr lang="ru-RU" sz="4400" b="1" u="sng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3743326" y="3465310"/>
              <a:ext cx="4476749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4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Арифметические операторы </a:t>
              </a:r>
              <a:endParaRPr lang="ru-RU" sz="2400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400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Сравнительные </a:t>
              </a:r>
              <a:r>
                <a:rPr lang="ru-RU" sz="24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операторы </a:t>
              </a:r>
              <a:endParaRPr lang="ru-RU" sz="2400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400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Базовые </a:t>
              </a:r>
              <a:r>
                <a:rPr lang="ru-RU" sz="24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функции </a:t>
              </a:r>
              <a:endParaRPr lang="ru-RU" sz="2400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400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Основные </a:t>
              </a:r>
              <a:r>
                <a:rPr lang="ru-RU" sz="24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библиотеки</a:t>
              </a:r>
            </a:p>
          </p:txBody>
        </p:sp>
      </p:grpSp>
      <p:sp>
        <p:nvSpPr>
          <p:cNvPr id="9" name="Овал 8"/>
          <p:cNvSpPr/>
          <p:nvPr/>
        </p:nvSpPr>
        <p:spPr>
          <a:xfrm>
            <a:off x="9699252" y="-927549"/>
            <a:ext cx="2997573" cy="3021085"/>
          </a:xfrm>
          <a:prstGeom prst="ellipse">
            <a:avLst/>
          </a:prstGeom>
          <a:gradFill flip="none" rotWithShape="1">
            <a:gsLst>
              <a:gs pos="0">
                <a:srgbClr val="A66BD3">
                  <a:shade val="30000"/>
                  <a:satMod val="115000"/>
                </a:srgbClr>
              </a:gs>
              <a:gs pos="50000">
                <a:srgbClr val="A66BD3">
                  <a:shade val="67500"/>
                  <a:satMod val="115000"/>
                </a:srgbClr>
              </a:gs>
              <a:gs pos="100000">
                <a:srgbClr val="A66BD3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0904171" y="1396703"/>
            <a:ext cx="1666276" cy="1594500"/>
          </a:xfrm>
          <a:prstGeom prst="ellipse">
            <a:avLst/>
          </a:prstGeom>
          <a:ln>
            <a:noFill/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386667" y="5324099"/>
            <a:ext cx="1267166" cy="1200367"/>
          </a:xfrm>
          <a:prstGeom prst="ellipse">
            <a:avLst/>
          </a:prstGeom>
          <a:ln>
            <a:noFill/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0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Овал 21"/>
          <p:cNvSpPr/>
          <p:nvPr/>
        </p:nvSpPr>
        <p:spPr>
          <a:xfrm>
            <a:off x="-1768204" y="3486568"/>
            <a:ext cx="5100206" cy="526046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920162" y="-1391431"/>
            <a:ext cx="4248150" cy="40679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294590"/>
            <a:ext cx="4467225" cy="2474155"/>
          </a:xfrm>
          <a:prstGeom prst="round2DiagRect">
            <a:avLst>
              <a:gd name="adj1" fmla="val 16667"/>
              <a:gd name="adj2" fmla="val 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88900" cap="sq">
            <a:solidFill>
              <a:srgbClr val="A66BD3"/>
            </a:solidFill>
            <a:prstDash val="sysDot"/>
            <a:miter lim="800000"/>
          </a:ln>
          <a:effectLst/>
        </p:spPr>
      </p:pic>
      <p:grpSp>
        <p:nvGrpSpPr>
          <p:cNvPr id="11" name="Группа 10"/>
          <p:cNvGrpSpPr/>
          <p:nvPr/>
        </p:nvGrpSpPr>
        <p:grpSpPr>
          <a:xfrm>
            <a:off x="238125" y="180975"/>
            <a:ext cx="6181899" cy="1848831"/>
            <a:chOff x="238125" y="180975"/>
            <a:chExt cx="6181899" cy="1848831"/>
          </a:xfrm>
        </p:grpSpPr>
        <p:sp>
          <p:nvSpPr>
            <p:cNvPr id="6" name="Овал 5"/>
            <p:cNvSpPr/>
            <p:nvPr/>
          </p:nvSpPr>
          <p:spPr>
            <a:xfrm>
              <a:off x="238125" y="1026943"/>
              <a:ext cx="1019349" cy="1002863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38125" y="180975"/>
              <a:ext cx="31710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600" u="sng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</a:rPr>
                <a:t>ЗАДАНИЕ </a:t>
              </a:r>
              <a:r>
                <a:rPr lang="ru-RU" sz="3600" u="sng" dirty="0" smtClean="0">
                  <a:solidFill>
                    <a:srgbClr val="A66BD3"/>
                  </a:solidFill>
                  <a:latin typeface="Arial Black" panose="020B0A04020102020204" pitchFamily="34" charset="0"/>
                </a:rPr>
                <a:t>1</a:t>
              </a:r>
              <a:endParaRPr lang="ru-RU" sz="3600" u="sng" dirty="0">
                <a:solidFill>
                  <a:srgbClr val="A66BD3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1257474" y="1106476"/>
              <a:ext cx="516255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В</a:t>
              </a:r>
              <a:r>
                <a:rPr lang="ru-RU" dirty="0" smtClean="0">
                  <a:solidFill>
                    <a:srgbClr val="000000"/>
                  </a:solidFill>
                  <a:latin typeface="Century Gothic" panose="020B0502020202020204" pitchFamily="34" charset="0"/>
                </a:rPr>
                <a:t> </a:t>
              </a:r>
              <a:r>
                <a:rPr lang="ru-RU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первом задании нужно используя базовою функцию </a:t>
              </a:r>
              <a:r>
                <a:rPr lang="ru-RU" dirty="0">
                  <a:solidFill>
                    <a:srgbClr val="A66BD3"/>
                  </a:solidFill>
                  <a:latin typeface="Century Gothic" panose="020B0502020202020204" pitchFamily="34" charset="0"/>
                </a:rPr>
                <a:t>"</a:t>
              </a:r>
              <a:r>
                <a:rPr lang="ru-RU" dirty="0" err="1">
                  <a:solidFill>
                    <a:srgbClr val="A66BD3"/>
                  </a:solidFill>
                  <a:latin typeface="Century Gothic" panose="020B0502020202020204" pitchFamily="34" charset="0"/>
                </a:rPr>
                <a:t>print</a:t>
              </a:r>
              <a:r>
                <a:rPr lang="ru-RU" dirty="0">
                  <a:solidFill>
                    <a:srgbClr val="A66BD3"/>
                  </a:solidFill>
                  <a:latin typeface="Century Gothic" panose="020B0502020202020204" pitchFamily="34" charset="0"/>
                </a:rPr>
                <a:t>()"</a:t>
              </a:r>
              <a:r>
                <a:rPr lang="ru-RU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 вывести на панель "</a:t>
              </a:r>
              <a:r>
                <a:rPr lang="ru-RU" dirty="0" err="1">
                  <a:solidFill>
                    <a:srgbClr val="000000"/>
                  </a:solidFill>
                  <a:latin typeface="Century Gothic" panose="020B0502020202020204" pitchFamily="34" charset="0"/>
                </a:rPr>
                <a:t>Hello</a:t>
              </a:r>
              <a:r>
                <a:rPr lang="ru-RU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, </a:t>
              </a:r>
              <a:r>
                <a:rPr lang="ru-RU" dirty="0" err="1">
                  <a:solidFill>
                    <a:srgbClr val="000000"/>
                  </a:solidFill>
                  <a:latin typeface="Century Gothic" panose="020B0502020202020204" pitchFamily="34" charset="0"/>
                </a:rPr>
                <a:t>World</a:t>
              </a:r>
              <a:r>
                <a:rPr lang="ru-RU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!".</a:t>
              </a:r>
              <a:endParaRPr lang="ru-RU" dirty="0"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2168" y="1235986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1</a:t>
              </a:r>
              <a:endParaRPr lang="ru-RU" sz="3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6422584" y="3585609"/>
            <a:ext cx="5417077" cy="1935779"/>
            <a:chOff x="1002947" y="257175"/>
            <a:chExt cx="5417077" cy="1935779"/>
          </a:xfrm>
        </p:grpSpPr>
        <p:sp>
          <p:nvSpPr>
            <p:cNvPr id="14" name="Овал 13"/>
            <p:cNvSpPr/>
            <p:nvPr/>
          </p:nvSpPr>
          <p:spPr>
            <a:xfrm>
              <a:off x="5400675" y="992625"/>
              <a:ext cx="1019349" cy="1002863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8963" y="257175"/>
              <a:ext cx="31710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3600" u="sng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</a:rPr>
                <a:t>ЗАДАНИЕ </a:t>
              </a:r>
              <a:r>
                <a:rPr lang="ru-RU" sz="3600" u="sng" dirty="0">
                  <a:solidFill>
                    <a:srgbClr val="A66BD3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1002947" y="992625"/>
              <a:ext cx="425758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dirty="0" smtClean="0">
                  <a:latin typeface="Century Gothic" panose="020B0502020202020204" pitchFamily="34" charset="0"/>
                </a:rPr>
                <a:t>В задании необходимо </a:t>
              </a:r>
              <a:r>
                <a:rPr lang="ru-RU" dirty="0">
                  <a:latin typeface="Century Gothic" panose="020B0502020202020204" pitchFamily="34" charset="0"/>
                </a:rPr>
                <a:t>с помощью функции </a:t>
              </a:r>
              <a:r>
                <a:rPr lang="ru-RU" dirty="0">
                  <a:solidFill>
                    <a:srgbClr val="A66BD3"/>
                  </a:solidFill>
                  <a:latin typeface="Century Gothic" panose="020B0502020202020204" pitchFamily="34" charset="0"/>
                </a:rPr>
                <a:t>"</a:t>
              </a:r>
              <a:r>
                <a:rPr lang="ru-RU" dirty="0" err="1">
                  <a:solidFill>
                    <a:srgbClr val="A66BD3"/>
                  </a:solidFill>
                  <a:latin typeface="Century Gothic" panose="020B0502020202020204" pitchFamily="34" charset="0"/>
                </a:rPr>
                <a:t>def</a:t>
              </a:r>
              <a:r>
                <a:rPr lang="ru-RU" dirty="0">
                  <a:solidFill>
                    <a:srgbClr val="A66BD3"/>
                  </a:solidFill>
                  <a:latin typeface="Century Gothic" panose="020B0502020202020204" pitchFamily="34" charset="0"/>
                </a:rPr>
                <a:t> </a:t>
              </a:r>
              <a:r>
                <a:rPr lang="ru-RU" dirty="0" err="1">
                  <a:solidFill>
                    <a:srgbClr val="A66BD3"/>
                  </a:solidFill>
                  <a:latin typeface="Century Gothic" panose="020B0502020202020204" pitchFamily="34" charset="0"/>
                </a:rPr>
                <a:t>square</a:t>
              </a:r>
              <a:r>
                <a:rPr lang="ru-RU" dirty="0">
                  <a:solidFill>
                    <a:srgbClr val="A66BD3"/>
                  </a:solidFill>
                  <a:latin typeface="Century Gothic" panose="020B0502020202020204" pitchFamily="34" charset="0"/>
                </a:rPr>
                <a:t>(</a:t>
              </a:r>
              <a:r>
                <a:rPr lang="ru-RU" dirty="0" err="1">
                  <a:solidFill>
                    <a:srgbClr val="A66BD3"/>
                  </a:solidFill>
                  <a:latin typeface="Century Gothic" panose="020B0502020202020204" pitchFamily="34" charset="0"/>
                </a:rPr>
                <a:t>num</a:t>
              </a:r>
              <a:r>
                <a:rPr lang="ru-RU" dirty="0">
                  <a:solidFill>
                    <a:srgbClr val="A66BD3"/>
                  </a:solidFill>
                  <a:latin typeface="Century Gothic" panose="020B0502020202020204" pitchFamily="34" charset="0"/>
                </a:rPr>
                <a:t>)"</a:t>
              </a:r>
              <a:r>
                <a:rPr lang="ru-RU" dirty="0">
                  <a:latin typeface="Century Gothic" panose="020B0502020202020204" pitchFamily="34" charset="0"/>
                </a:rPr>
                <a:t> посчитать квадрат числа.</a:t>
              </a:r>
              <a:endParaRPr lang="ru-RU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80959" y="1201668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2</a:t>
              </a:r>
              <a:endParaRPr lang="ru-RU" sz="3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cxnSp>
        <p:nvCxnSpPr>
          <p:cNvPr id="19" name="Прямая соединительная линия 18"/>
          <p:cNvCxnSpPr/>
          <p:nvPr/>
        </p:nvCxnSpPr>
        <p:spPr>
          <a:xfrm flipV="1">
            <a:off x="0" y="3305175"/>
            <a:ext cx="9477375" cy="19050"/>
          </a:xfrm>
          <a:prstGeom prst="line">
            <a:avLst/>
          </a:prstGeom>
          <a:ln w="31750" cmpd="sng">
            <a:solidFill>
              <a:schemeClr val="tx1">
                <a:lumMod val="50000"/>
                <a:lumOff val="50000"/>
              </a:schemeClr>
            </a:solidFill>
            <a:prstDash val="solid"/>
            <a:headEnd w="lg" len="med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50" y="3938539"/>
            <a:ext cx="5448300" cy="2352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A66BD3"/>
            </a:solidFill>
            <a:prstDash val="sysDot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634807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8212931" y="3343275"/>
            <a:ext cx="5081587" cy="48577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3324225" y="286388"/>
            <a:ext cx="6275327" cy="1771993"/>
            <a:chOff x="238125" y="257813"/>
            <a:chExt cx="6275327" cy="1771993"/>
          </a:xfrm>
        </p:grpSpPr>
        <p:sp>
          <p:nvSpPr>
            <p:cNvPr id="3" name="Овал 2"/>
            <p:cNvSpPr/>
            <p:nvPr/>
          </p:nvSpPr>
          <p:spPr>
            <a:xfrm>
              <a:off x="238125" y="1026943"/>
              <a:ext cx="1019349" cy="1002863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03596" y="257813"/>
              <a:ext cx="31710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600" u="sng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</a:rPr>
                <a:t>ЗАДАНИЕ </a:t>
              </a:r>
              <a:r>
                <a:rPr lang="ru-RU" sz="3600" u="sng" dirty="0">
                  <a:solidFill>
                    <a:srgbClr val="A66BD3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1350902" y="1066708"/>
              <a:ext cx="516255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>
                  <a:latin typeface="Century Gothic" panose="020B0502020202020204" pitchFamily="34" charset="0"/>
                </a:rPr>
                <a:t>В</a:t>
              </a:r>
              <a:r>
                <a:rPr lang="ru-RU" dirty="0" smtClean="0">
                  <a:latin typeface="Century Gothic" panose="020B0502020202020204" pitchFamily="34" charset="0"/>
                </a:rPr>
                <a:t> </a:t>
              </a:r>
              <a:r>
                <a:rPr lang="ru-RU" dirty="0">
                  <a:latin typeface="Century Gothic" panose="020B0502020202020204" pitchFamily="34" charset="0"/>
                </a:rPr>
                <a:t>заключительном </a:t>
              </a:r>
              <a:r>
                <a:rPr lang="ru-RU" dirty="0" smtClean="0">
                  <a:latin typeface="Century Gothic" panose="020B0502020202020204" pitchFamily="34" charset="0"/>
                </a:rPr>
                <a:t>задании </a:t>
              </a:r>
              <a:r>
                <a:rPr lang="ru-RU" dirty="0">
                  <a:latin typeface="Century Gothic" panose="020B0502020202020204" pitchFamily="34" charset="0"/>
                </a:rPr>
                <a:t>необходимо используя функцию </a:t>
              </a:r>
              <a:r>
                <a:rPr lang="ru-RU" dirty="0">
                  <a:solidFill>
                    <a:srgbClr val="A66BD3"/>
                  </a:solidFill>
                  <a:latin typeface="Century Gothic" panose="020B0502020202020204" pitchFamily="34" charset="0"/>
                </a:rPr>
                <a:t>"</a:t>
              </a:r>
              <a:r>
                <a:rPr lang="ru-RU" dirty="0" err="1">
                  <a:solidFill>
                    <a:srgbClr val="A66BD3"/>
                  </a:solidFill>
                  <a:latin typeface="Century Gothic" panose="020B0502020202020204" pitchFamily="34" charset="0"/>
                </a:rPr>
                <a:t>return</a:t>
              </a:r>
              <a:r>
                <a:rPr lang="ru-RU" dirty="0">
                  <a:solidFill>
                    <a:srgbClr val="A66BD3"/>
                  </a:solidFill>
                  <a:latin typeface="Century Gothic" panose="020B0502020202020204" pitchFamily="34" charset="0"/>
                </a:rPr>
                <a:t> </a:t>
              </a:r>
              <a:r>
                <a:rPr lang="ru-RU" dirty="0" err="1">
                  <a:solidFill>
                    <a:srgbClr val="A66BD3"/>
                  </a:solidFill>
                  <a:latin typeface="Century Gothic" panose="020B0502020202020204" pitchFamily="34" charset="0"/>
                </a:rPr>
                <a:t>max</a:t>
              </a:r>
              <a:r>
                <a:rPr lang="ru-RU" dirty="0">
                  <a:solidFill>
                    <a:srgbClr val="A66BD3"/>
                  </a:solidFill>
                  <a:latin typeface="Century Gothic" panose="020B0502020202020204" pitchFamily="34" charset="0"/>
                </a:rPr>
                <a:t>" </a:t>
              </a:r>
              <a:r>
                <a:rPr lang="ru-RU" dirty="0">
                  <a:latin typeface="Century Gothic" panose="020B0502020202020204" pitchFamily="34" charset="0"/>
                </a:rPr>
                <a:t>найти наибольшее значение из трех </a:t>
              </a:r>
              <a:r>
                <a:rPr lang="ru-RU" dirty="0" smtClean="0">
                  <a:latin typeface="Century Gothic" panose="020B0502020202020204" pitchFamily="34" charset="0"/>
                </a:rPr>
                <a:t>чисел.</a:t>
              </a:r>
              <a:endParaRPr lang="ru-RU" dirty="0">
                <a:latin typeface="Century Gothic" panose="020B0502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2168" y="1235986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3</a:t>
              </a:r>
              <a:endParaRPr lang="ru-RU" sz="3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49" y="2362791"/>
            <a:ext cx="8943975" cy="41327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A66BD3"/>
            </a:solidFill>
            <a:prstDash val="sysDot"/>
            <a:miter lim="800000"/>
          </a:ln>
          <a:effectLst/>
        </p:spPr>
      </p:pic>
      <p:sp>
        <p:nvSpPr>
          <p:cNvPr id="9" name="Овал 8"/>
          <p:cNvSpPr/>
          <p:nvPr/>
        </p:nvSpPr>
        <p:spPr>
          <a:xfrm>
            <a:off x="-1687434" y="-3397828"/>
            <a:ext cx="5535092" cy="5465194"/>
          </a:xfrm>
          <a:prstGeom prst="ellipse">
            <a:avLst/>
          </a:prstGeom>
          <a:gradFill flip="none" rotWithShape="1">
            <a:gsLst>
              <a:gs pos="0">
                <a:srgbClr val="A66BD3">
                  <a:shade val="30000"/>
                  <a:satMod val="115000"/>
                </a:srgbClr>
              </a:gs>
              <a:gs pos="50000">
                <a:srgbClr val="A66BD3">
                  <a:shade val="67500"/>
                  <a:satMod val="115000"/>
                </a:srgbClr>
              </a:gs>
              <a:gs pos="100000">
                <a:srgbClr val="A66BD3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082378" y="-924528"/>
            <a:ext cx="1507318" cy="1534081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00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342" y="440285"/>
            <a:ext cx="4457702" cy="1323439"/>
          </a:xfrm>
          <a:prstGeom prst="rect">
            <a:avLst/>
          </a:prstGeom>
          <a:noFill/>
        </p:spPr>
        <p:txBody>
          <a:bodyPr wrap="square" rtlCol="0">
            <a:prstTxWarp prst="textCascadeUp">
              <a:avLst/>
            </a:prstTxWarp>
            <a:spAutoFit/>
            <a:scene3d>
              <a:camera prst="perspectiveRight"/>
              <a:lightRig rig="threePt" dir="t"/>
            </a:scene3d>
            <a:sp3d/>
          </a:bodyPr>
          <a:lstStyle/>
          <a:p>
            <a:r>
              <a:rPr lang="ru-RU" sz="4000" b="1" dirty="0" smtClean="0">
                <a:latin typeface="Arial Black" panose="020B0A04020102020204" pitchFamily="34" charset="0"/>
              </a:rPr>
              <a:t>ПРОВЕРКА И </a:t>
            </a:r>
            <a:r>
              <a:rPr lang="ru-RU" sz="4000" b="1" dirty="0" smtClean="0">
                <a:solidFill>
                  <a:srgbClr val="A66BD3"/>
                </a:solidFill>
                <a:latin typeface="Arial Black" panose="020B0A04020102020204" pitchFamily="34" charset="0"/>
              </a:rPr>
              <a:t>ОЦЕНКА</a:t>
            </a:r>
            <a:endParaRPr lang="ru-RU" sz="4000" b="1" dirty="0" smtClean="0">
              <a:solidFill>
                <a:srgbClr val="A66BD3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13342" y="1777957"/>
            <a:ext cx="4277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Задания будут проверяться в соответствии с </a:t>
            </a:r>
            <a:r>
              <a:rPr lang="ru-RU" sz="1400" dirty="0" err="1" smtClean="0">
                <a:solidFill>
                  <a:srgbClr val="000000"/>
                </a:solidFill>
                <a:latin typeface="Century Gothic" panose="020B0502020202020204" pitchFamily="34" charset="0"/>
              </a:rPr>
              <a:t>канонным</a:t>
            </a:r>
            <a:r>
              <a:rPr lang="ru-RU" sz="14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кодом внесенном в </a:t>
            </a:r>
            <a:r>
              <a:rPr lang="ru-RU" sz="1400" u="sng" dirty="0" err="1" smtClean="0">
                <a:solidFill>
                  <a:srgbClr val="A66BD3"/>
                </a:solidFill>
                <a:latin typeface="Century Gothic" panose="020B0502020202020204" pitchFamily="34" charset="0"/>
              </a:rPr>
              <a:t>JavaSkript</a:t>
            </a:r>
            <a:r>
              <a:rPr lang="ru-RU" sz="14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  <a:endParaRPr lang="ru-RU" sz="14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42" y="2696323"/>
            <a:ext cx="6724650" cy="36668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A66BD3"/>
            </a:solidFill>
            <a:prstDash val="sysDot"/>
            <a:miter lim="800000"/>
          </a:ln>
          <a:effectLst/>
        </p:spPr>
      </p:pic>
      <p:sp>
        <p:nvSpPr>
          <p:cNvPr id="7" name="Овал 6"/>
          <p:cNvSpPr/>
          <p:nvPr/>
        </p:nvSpPr>
        <p:spPr>
          <a:xfrm>
            <a:off x="6774656" y="353173"/>
            <a:ext cx="5081587" cy="48577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687704" y="1542161"/>
            <a:ext cx="325549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В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entury Gothic" panose="020B0502020202020204" pitchFamily="34" charset="0"/>
              </a:rPr>
              <a:t> случае </a:t>
            </a:r>
            <a:r>
              <a:rPr kumimoji="0" lang="ru-RU" altLang="ru-RU" sz="3200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не совпадения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entury Gothic" panose="020B0502020202020204" pitchFamily="34" charset="0"/>
              </a:rPr>
              <a:t>кода, пользователю будет предложено </a:t>
            </a:r>
            <a:r>
              <a:rPr kumimoji="0" lang="ru-RU" altLang="ru-RU" sz="3200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изменить его.</a:t>
            </a:r>
          </a:p>
        </p:txBody>
      </p:sp>
      <p:sp>
        <p:nvSpPr>
          <p:cNvPr id="10" name="Овал 9"/>
          <p:cNvSpPr/>
          <p:nvPr/>
        </p:nvSpPr>
        <p:spPr>
          <a:xfrm>
            <a:off x="9886950" y="4252960"/>
            <a:ext cx="1722671" cy="172874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890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453</Words>
  <Application>Microsoft Office PowerPoint</Application>
  <PresentationFormat>Широкоэкранный</PresentationFormat>
  <Paragraphs>58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Century Gothic</vt:lpstr>
      <vt:lpstr>Courier New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ПИ ДГТУ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student</dc:creator>
  <cp:lastModifiedBy>student</cp:lastModifiedBy>
  <cp:revision>36</cp:revision>
  <dcterms:created xsi:type="dcterms:W3CDTF">2024-12-07T07:32:23Z</dcterms:created>
  <dcterms:modified xsi:type="dcterms:W3CDTF">2024-12-09T08:59:59Z</dcterms:modified>
</cp:coreProperties>
</file>