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Roboto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5" d="100"/>
          <a:sy n="105" d="100"/>
        </p:scale>
        <p:origin x="-510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39005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80b25833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80b25833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f275cc8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f275cc8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a2bd9182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a2bd9182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Финальный проект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675575" y="2715925"/>
            <a:ext cx="5322900" cy="9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Разработка рекомендательной системы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компании-ритейлера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350600" y="303350"/>
            <a:ext cx="8365800" cy="126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341650" y="303350"/>
            <a:ext cx="8374800" cy="51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4294967295"/>
          </p:nvPr>
        </p:nvSpPr>
        <p:spPr>
          <a:xfrm>
            <a:off x="495550" y="316550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lt1"/>
                </a:solidFill>
              </a:rPr>
              <a:t>ЗАДАЧА</a:t>
            </a:r>
            <a:endParaRPr sz="2000" b="1">
              <a:solidFill>
                <a:schemeClr val="lt1"/>
              </a:solidFill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4294967295"/>
          </p:nvPr>
        </p:nvSpPr>
        <p:spPr>
          <a:xfrm>
            <a:off x="451675" y="831100"/>
            <a:ext cx="7548300" cy="61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Увеличение прибыли от допродаж в интернет-магазине на 20%</a:t>
            </a:r>
            <a:endParaRPr sz="2200"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4294967295"/>
          </p:nvPr>
        </p:nvSpPr>
        <p:spPr>
          <a:xfrm>
            <a:off x="451675" y="2344000"/>
            <a:ext cx="76140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Разработка рекомендательной системы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350600" y="3158175"/>
            <a:ext cx="8365800" cy="168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4294967295"/>
          </p:nvPr>
        </p:nvSpPr>
        <p:spPr>
          <a:xfrm>
            <a:off x="625650" y="3369225"/>
            <a:ext cx="7892700" cy="13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бизнес-цель - увеличение прибыли на 20%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бизнес-метрика - </a:t>
            </a:r>
            <a:r>
              <a:rPr lang="ru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Precision@3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341700" y="1686838"/>
            <a:ext cx="8365800" cy="126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337200" y="1699413"/>
            <a:ext cx="8374800" cy="51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494100" y="1703200"/>
            <a:ext cx="20397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lt1"/>
                </a:solidFill>
              </a:rPr>
              <a:t>РЕШЕНИЕ</a:t>
            </a:r>
            <a:endParaRPr sz="20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350600" y="270275"/>
            <a:ext cx="8365800" cy="4651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341650" y="227150"/>
            <a:ext cx="8374800" cy="39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4294967295"/>
          </p:nvPr>
        </p:nvSpPr>
        <p:spPr>
          <a:xfrm>
            <a:off x="546525" y="720950"/>
            <a:ext cx="6545100" cy="400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events</a:t>
            </a: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датасет с событиями.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timestamp — время события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visitorid — идентификатор пользователя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 — тип события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itemid — идентификатор объекта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transactionid — идентификатор транзакции, если она проходила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category_tree</a:t>
            </a: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файл с деревом категорий (можно восстановить дерево).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category_id — идентификатор категорий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parent_id — идентификатор родительской категории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item_properties</a:t>
            </a: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файл с свойствами товаров.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timestamp — момент записи значения свойства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item_id — идентификатор объекта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 — свойство, кажется, они все, кроме категории, захешированы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 — значение свойства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4294967295"/>
          </p:nvPr>
        </p:nvSpPr>
        <p:spPr>
          <a:xfrm>
            <a:off x="546525" y="195650"/>
            <a:ext cx="48252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ОПИСАНИЕ ДАННЫХ</a:t>
            </a:r>
            <a:endParaRPr sz="10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350600" y="346475"/>
            <a:ext cx="8374800" cy="3994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341650" y="303350"/>
            <a:ext cx="8374800" cy="51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445500" y="345175"/>
            <a:ext cx="45222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rgbClr val="FFFFFF"/>
                </a:solidFill>
              </a:rPr>
              <a:t>ПРОВЕДЕННЫЕ ЭКСПЕРИМЕНТЫ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35623" y="1050417"/>
            <a:ext cx="5303450" cy="287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ru" sz="1500" b="1" dirty="0">
                <a:latin typeface="Roboto"/>
                <a:ea typeface="Roboto"/>
                <a:cs typeface="Roboto"/>
                <a:sym typeface="Roboto"/>
              </a:rPr>
              <a:t>Колоборативная фильтрация</a:t>
            </a:r>
            <a:endParaRPr sz="15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sym typeface="Roboto"/>
              </a:rPr>
              <a:t>	</a:t>
            </a:r>
            <a:r>
              <a:rPr lang="ru" sz="1200" b="1" dirty="0" smtClean="0">
                <a:solidFill>
                  <a:schemeClr val="dk1"/>
                </a:solidFill>
              </a:rPr>
              <a:t>Precision@3 </a:t>
            </a:r>
            <a:r>
              <a:rPr lang="ru" sz="1200" b="1" dirty="0">
                <a:solidFill>
                  <a:schemeClr val="dk1"/>
                </a:solidFill>
              </a:rPr>
              <a:t>= </a:t>
            </a:r>
            <a:r>
              <a:rPr lang="ru" sz="1200" b="1" dirty="0" smtClean="0">
                <a:solidFill>
                  <a:schemeClr val="dk1"/>
                </a:solidFill>
              </a:rPr>
              <a:t>0.2</a:t>
            </a:r>
            <a:r>
              <a:rPr lang="en-US" sz="1200" b="1" dirty="0" smtClean="0">
                <a:solidFill>
                  <a:schemeClr val="dk1"/>
                </a:solidFill>
              </a:rPr>
              <a:t>8</a:t>
            </a:r>
            <a:r>
              <a:rPr lang="ru" sz="1200" b="1" dirty="0" smtClean="0">
                <a:solidFill>
                  <a:schemeClr val="dk1"/>
                </a:solidFill>
              </a:rPr>
              <a:t>%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ru" sz="1500" b="1" dirty="0" smtClean="0"/>
              <a:t>XGBoost</a:t>
            </a:r>
            <a:endParaRPr lang="en-US" sz="1500" b="1" dirty="0"/>
          </a:p>
          <a:p>
            <a:pPr marL="133350" lvl="0" algn="l" rtl="0"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en-US" sz="1500" b="1" dirty="0">
                <a:solidFill>
                  <a:schemeClr val="dk1"/>
                </a:solidFill>
              </a:rPr>
              <a:t>	</a:t>
            </a:r>
            <a:r>
              <a:rPr lang="ru" sz="1200" b="1" dirty="0" smtClean="0">
                <a:solidFill>
                  <a:schemeClr val="dk1"/>
                </a:solidFill>
              </a:rPr>
              <a:t>Precision@3 </a:t>
            </a:r>
            <a:r>
              <a:rPr lang="ru" sz="1200" b="1" dirty="0">
                <a:solidFill>
                  <a:schemeClr val="dk1"/>
                </a:solidFill>
              </a:rPr>
              <a:t>= </a:t>
            </a:r>
            <a:r>
              <a:rPr lang="ru" sz="1200" b="1" dirty="0" smtClean="0">
                <a:solidFill>
                  <a:schemeClr val="dk1"/>
                </a:solidFill>
              </a:rPr>
              <a:t>0.011</a:t>
            </a:r>
            <a:r>
              <a:rPr lang="en-US" sz="1200" b="1" dirty="0" smtClean="0">
                <a:solidFill>
                  <a:schemeClr val="dk1"/>
                </a:solidFill>
              </a:rPr>
              <a:t>5</a:t>
            </a:r>
            <a:r>
              <a:rPr lang="ru" sz="1200" b="1" dirty="0" smtClean="0">
                <a:solidFill>
                  <a:schemeClr val="dk1"/>
                </a:solidFill>
              </a:rPr>
              <a:t>%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ru" sz="1500" b="1" dirty="0"/>
              <a:t>ALS (матричные методы)</a:t>
            </a:r>
            <a:endParaRPr sz="15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b="1" dirty="0"/>
              <a:t>	</a:t>
            </a:r>
            <a:r>
              <a:rPr lang="ru" sz="1200" b="1" dirty="0">
                <a:solidFill>
                  <a:schemeClr val="dk1"/>
                </a:solidFill>
              </a:rPr>
              <a:t>Precision@3 = </a:t>
            </a:r>
            <a:r>
              <a:rPr lang="ru" sz="1200" b="1" dirty="0" smtClean="0">
                <a:solidFill>
                  <a:schemeClr val="dk1"/>
                </a:solidFill>
              </a:rPr>
              <a:t>0.1</a:t>
            </a:r>
            <a:r>
              <a:rPr lang="en-US" sz="1200" b="1" dirty="0" smtClean="0">
                <a:solidFill>
                  <a:schemeClr val="dk1"/>
                </a:solidFill>
              </a:rPr>
              <a:t>3</a:t>
            </a:r>
            <a:r>
              <a:rPr lang="ru" sz="1200" b="1" dirty="0" smtClean="0">
                <a:solidFill>
                  <a:schemeClr val="dk1"/>
                </a:solidFill>
              </a:rPr>
              <a:t>%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ru" sz="1500" b="1" dirty="0" smtClean="0"/>
              <a:t>LightFM</a:t>
            </a:r>
            <a:r>
              <a:rPr lang="en-US" sz="1500" b="1" dirty="0"/>
              <a:t>	</a:t>
            </a:r>
            <a:endParaRPr lang="en-US" sz="1500" b="1" dirty="0" smtClean="0"/>
          </a:p>
          <a:p>
            <a:pPr marL="133350" lvl="1">
              <a:buSzPts val="1500"/>
            </a:pPr>
            <a:r>
              <a:rPr lang="en-US" sz="1200" b="1" dirty="0">
                <a:solidFill>
                  <a:schemeClr val="dk1"/>
                </a:solidFill>
              </a:rPr>
              <a:t>	</a:t>
            </a:r>
            <a:r>
              <a:rPr lang="ru" sz="1200" b="1" dirty="0" smtClean="0">
                <a:solidFill>
                  <a:schemeClr val="dk1"/>
                </a:solidFill>
              </a:rPr>
              <a:t>Precision@3 </a:t>
            </a:r>
            <a:r>
              <a:rPr lang="ru" sz="1200" b="1" dirty="0">
                <a:solidFill>
                  <a:schemeClr val="dk1"/>
                </a:solidFill>
              </a:rPr>
              <a:t>= </a:t>
            </a:r>
            <a:r>
              <a:rPr lang="ru" sz="1200" b="1" dirty="0" smtClean="0">
                <a:solidFill>
                  <a:schemeClr val="dk1"/>
                </a:solidFill>
              </a:rPr>
              <a:t>0.7</a:t>
            </a:r>
            <a:r>
              <a:rPr lang="en-US" sz="1200" b="1" dirty="0" smtClean="0">
                <a:solidFill>
                  <a:schemeClr val="dk1"/>
                </a:solidFill>
              </a:rPr>
              <a:t>4</a:t>
            </a:r>
            <a:r>
              <a:rPr lang="ru" sz="1200" b="1" dirty="0" smtClean="0">
                <a:solidFill>
                  <a:schemeClr val="dk1"/>
                </a:solidFill>
              </a:rPr>
              <a:t>%</a:t>
            </a:r>
            <a:endParaRPr sz="1500" b="1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>
            <a:off x="350600" y="303350"/>
            <a:ext cx="8365800" cy="3900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341650" y="303350"/>
            <a:ext cx="8374800" cy="51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4294967295"/>
          </p:nvPr>
        </p:nvSpPr>
        <p:spPr>
          <a:xfrm>
            <a:off x="495550" y="316550"/>
            <a:ext cx="4546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ВЫБРАННАЯ МОДЕЛЬ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4294967295"/>
          </p:nvPr>
        </p:nvSpPr>
        <p:spPr>
          <a:xfrm>
            <a:off x="599950" y="647450"/>
            <a:ext cx="7892700" cy="317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LightFM</a:t>
            </a: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Это реализация на Python ряда популярных алгоритмов рекомендаций как для неявной, так и для явной обратной связи. Будем использовать LightFM не только из-за его гибридных возможностей, но и из-за того, что он позволяет использовать обычные взаимодействия пользователя с элементом для прогнозирования для известных пользователей. Это очень важно, поскольку у нас не было формальных рейтингов для элементов, мы все равно смогли получить рекомендации на основе этих взаимодействий. Поскольку у нас есть только неявная обратная связь от пользователей, гибкость LightFM в этом отношении полезна.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построения рекомендательной системы был использован датасет events с выборкой записей по наличию транзакции. В качестве </a:t>
            </a: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r>
              <a:rPr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 нас будет выступать</a:t>
            </a: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visitorid, </a:t>
            </a:r>
            <a:r>
              <a:rPr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качестве</a:t>
            </a: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item - itemid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457200" algn="just" rtl="0">
              <a:spcBef>
                <a:spcPts val="1200"/>
              </a:spcBef>
              <a:spcAft>
                <a:spcPts val="0"/>
              </a:spcAft>
              <a:buNone/>
            </a:pP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400"/>
              </a:spcBef>
              <a:spcAft>
                <a:spcPts val="0"/>
              </a:spcAft>
              <a:buNone/>
            </a:pP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350600" y="4331750"/>
            <a:ext cx="8374800" cy="51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4294967295"/>
          </p:nvPr>
        </p:nvSpPr>
        <p:spPr>
          <a:xfrm>
            <a:off x="495550" y="4238450"/>
            <a:ext cx="7892700" cy="6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Precision@3 = </a:t>
            </a:r>
            <a:r>
              <a:rPr lang="ru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0.7</a:t>
            </a:r>
            <a:r>
              <a:rPr lang="en-US" b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ru" b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Экран (16:9)</PresentationFormat>
  <Paragraphs>45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Roboto</vt:lpstr>
      <vt:lpstr>Geometric</vt:lpstr>
      <vt:lpstr>Финальный проект</vt:lpstr>
      <vt:lpstr>РЕШЕНИЕ</vt:lpstr>
      <vt:lpstr>Презентация PowerPoint</vt:lpstr>
      <vt:lpstr>ПРОВЕДЕННЫЕ ЭКСПЕРИМЕНТЫ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Финальный проект</dc:title>
  <cp:lastModifiedBy>Марина В. Розова</cp:lastModifiedBy>
  <cp:revision>1</cp:revision>
  <dcterms:modified xsi:type="dcterms:W3CDTF">2023-03-22T13:25:47Z</dcterms:modified>
</cp:coreProperties>
</file>