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5" r:id="rId6"/>
    <p:sldId id="266" r:id="rId7"/>
    <p:sldId id="258" r:id="rId8"/>
    <p:sldId id="261" r:id="rId9"/>
  </p:sldIdLst>
  <p:sldSz cx="9144000" cy="6858000" type="screen4x3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848" y="3789040"/>
            <a:ext cx="5930880" cy="219010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1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2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9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0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D82E-DC9A-49C7-B990-8FCE01B006DC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0341-34D7-4E81-A0BC-67D6F340A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70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419872" y="4509120"/>
            <a:ext cx="5724128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Авиарейсы без потерь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7BEFE-67CD-744F-84A3-DD57C7D85E5C}"/>
              </a:ext>
            </a:extLst>
          </p:cNvPr>
          <p:cNvSpPr txBox="1"/>
          <p:nvPr/>
        </p:nvSpPr>
        <p:spPr>
          <a:xfrm>
            <a:off x="4716016" y="609503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Розова Марина</a:t>
            </a:r>
          </a:p>
          <a:p>
            <a:r>
              <a:rPr lang="ru-RU" dirty="0">
                <a:solidFill>
                  <a:schemeClr val="bg1"/>
                </a:solidFill>
              </a:rPr>
              <a:t>Группа: </a:t>
            </a:r>
            <a:r>
              <a:rPr lang="en" dirty="0">
                <a:solidFill>
                  <a:schemeClr val="bg1"/>
                </a:solidFill>
              </a:rPr>
              <a:t>DST-29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611560" y="2564904"/>
            <a:ext cx="7931223" cy="6730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gray">
          <a:xfrm>
            <a:off x="639081" y="2625675"/>
            <a:ext cx="770485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ru-RU" sz="1600" b="1" dirty="0"/>
              <a:t>Применить навыки работы с </a:t>
            </a:r>
            <a:r>
              <a:rPr lang="en-US" sz="1600" b="1" dirty="0"/>
              <a:t>SQL</a:t>
            </a:r>
            <a:r>
              <a:rPr lang="ru-RU" sz="1600" b="1" dirty="0"/>
              <a:t> для получения итоговых данных </a:t>
            </a:r>
          </a:p>
          <a:p>
            <a:pPr marL="342900" indent="-342900" algn="ctr" eaLnBrk="0" hangingPunct="0"/>
            <a:r>
              <a:rPr lang="ru-RU" sz="1600" b="1" dirty="0"/>
              <a:t>для дальнейшего анализа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EAD78A4-9D6C-B24C-9BDC-CFE9D0140F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1560" y="3692064"/>
            <a:ext cx="7931223" cy="6730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92AB5C70-3E34-9643-B964-2304CDB9D6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1560" y="4772184"/>
            <a:ext cx="7931223" cy="6730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E22B2DB6-F0FE-CB47-BF12-B29043121E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576" y="3859307"/>
            <a:ext cx="77048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ru-RU" sz="1600" b="1" dirty="0"/>
              <a:t>Сбор дополнительных данных для применения экономической модели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A6AFD36-F026-6647-B9A0-0CC32B6564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7584" y="4962654"/>
            <a:ext cx="77048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ru-RU" sz="1600" b="1" dirty="0"/>
              <a:t>Формирование выводов на основе нахождения точки безубыточности</a:t>
            </a:r>
            <a:endParaRPr lang="en-US" sz="1600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схемы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567264-82E6-6148-BE0E-1126421F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5" y="1897070"/>
            <a:ext cx="6092111" cy="419622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6FEEF5-EEBF-924F-99E8-5A162BFBA37D}"/>
              </a:ext>
            </a:extLst>
          </p:cNvPr>
          <p:cNvSpPr/>
          <p:nvPr/>
        </p:nvSpPr>
        <p:spPr>
          <a:xfrm>
            <a:off x="6660232" y="1700808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9F41AFC-9793-EA4C-869B-D31D6A693FB7}"/>
              </a:ext>
            </a:extLst>
          </p:cNvPr>
          <p:cNvSpPr/>
          <p:nvPr/>
        </p:nvSpPr>
        <p:spPr>
          <a:xfrm>
            <a:off x="6660232" y="2276872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436B600-9D31-7346-9B5D-231892AC4DD9}"/>
              </a:ext>
            </a:extLst>
          </p:cNvPr>
          <p:cNvSpPr/>
          <p:nvPr/>
        </p:nvSpPr>
        <p:spPr>
          <a:xfrm>
            <a:off x="6660232" y="2852936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TICKET_FLIGHTS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710BE-31B5-B444-9575-C07E00022F85}"/>
              </a:ext>
            </a:extLst>
          </p:cNvPr>
          <p:cNvSpPr/>
          <p:nvPr/>
        </p:nvSpPr>
        <p:spPr>
          <a:xfrm>
            <a:off x="6660232" y="3429000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BOARDING_PASSES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D44E4E-9309-B641-999A-D579C6E16951}"/>
              </a:ext>
            </a:extLst>
          </p:cNvPr>
          <p:cNvSpPr/>
          <p:nvPr/>
        </p:nvSpPr>
        <p:spPr>
          <a:xfrm>
            <a:off x="6660232" y="4005064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AIRPORTS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A07D12E-7F5F-B147-BA6B-CCE7159DCCDD}"/>
              </a:ext>
            </a:extLst>
          </p:cNvPr>
          <p:cNvSpPr/>
          <p:nvPr/>
        </p:nvSpPr>
        <p:spPr>
          <a:xfrm>
            <a:off x="6660232" y="4581128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B219A60-E5E4-C242-99AD-8DC6EF98DA4B}"/>
              </a:ext>
            </a:extLst>
          </p:cNvPr>
          <p:cNvSpPr/>
          <p:nvPr/>
        </p:nvSpPr>
        <p:spPr>
          <a:xfrm>
            <a:off x="6660232" y="5157192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AIRCRAFTS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813F776-0F22-ED42-A275-8DB65271103C}"/>
              </a:ext>
            </a:extLst>
          </p:cNvPr>
          <p:cNvSpPr/>
          <p:nvPr/>
        </p:nvSpPr>
        <p:spPr>
          <a:xfrm>
            <a:off x="6660232" y="5733256"/>
            <a:ext cx="2016224" cy="432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6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Итоговые данные для анализа</a:t>
            </a:r>
          </a:p>
        </p:txBody>
      </p:sp>
      <p:pic>
        <p:nvPicPr>
          <p:cNvPr id="30" name="Рисунок 2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97888C4-9EFB-9545-B9E0-DE324ACC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66" y="1685369"/>
            <a:ext cx="6713810" cy="21111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6149AB-C333-2243-858A-1B306BFFB668}"/>
              </a:ext>
            </a:extLst>
          </p:cNvPr>
          <p:cNvSpPr txBox="1"/>
          <p:nvPr/>
        </p:nvSpPr>
        <p:spPr>
          <a:xfrm>
            <a:off x="1115616" y="4077072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err="1"/>
              <a:t>fl_id</a:t>
            </a:r>
            <a:r>
              <a:rPr lang="en" dirty="0"/>
              <a:t> - </a:t>
            </a:r>
            <a:r>
              <a:rPr lang="ru-RU" dirty="0"/>
              <a:t>идентификатор рейса</a:t>
            </a:r>
            <a:br>
              <a:rPr lang="ru-RU" dirty="0"/>
            </a:br>
            <a:r>
              <a:rPr lang="en" b="1" dirty="0" err="1"/>
              <a:t>dep_airport</a:t>
            </a:r>
            <a:r>
              <a:rPr lang="en" dirty="0"/>
              <a:t> - </a:t>
            </a:r>
            <a:r>
              <a:rPr lang="ru-RU" dirty="0"/>
              <a:t>аэропорт отправления</a:t>
            </a:r>
            <a:br>
              <a:rPr lang="ru-RU" dirty="0"/>
            </a:br>
            <a:r>
              <a:rPr lang="en" b="1" dirty="0" err="1"/>
              <a:t>arr_airport</a:t>
            </a:r>
            <a:r>
              <a:rPr lang="en" dirty="0"/>
              <a:t> - </a:t>
            </a:r>
            <a:r>
              <a:rPr lang="ru-RU" dirty="0"/>
              <a:t>аэропорт прибытия</a:t>
            </a:r>
            <a:br>
              <a:rPr lang="ru-RU" dirty="0"/>
            </a:br>
            <a:r>
              <a:rPr lang="en" b="1" dirty="0" err="1"/>
              <a:t>craft_model</a:t>
            </a:r>
            <a:r>
              <a:rPr lang="en" dirty="0"/>
              <a:t> - </a:t>
            </a:r>
            <a:r>
              <a:rPr lang="ru-RU" dirty="0"/>
              <a:t>модель самолёта</a:t>
            </a:r>
            <a:br>
              <a:rPr lang="ru-RU" dirty="0"/>
            </a:br>
            <a:r>
              <a:rPr lang="en" b="1" dirty="0" err="1"/>
              <a:t>fly_time</a:t>
            </a:r>
            <a:r>
              <a:rPr lang="en" dirty="0"/>
              <a:t> - </a:t>
            </a:r>
            <a:r>
              <a:rPr lang="ru-RU" dirty="0"/>
              <a:t>длительность полёта в минутах</a:t>
            </a:r>
            <a:br>
              <a:rPr lang="ru-RU" dirty="0"/>
            </a:br>
            <a:r>
              <a:rPr lang="en" b="1" dirty="0" err="1"/>
              <a:t>pass_count</a:t>
            </a:r>
            <a:r>
              <a:rPr lang="en" dirty="0"/>
              <a:t> - </a:t>
            </a:r>
            <a:r>
              <a:rPr lang="ru-RU" dirty="0"/>
              <a:t>количество пассажиров на борту</a:t>
            </a:r>
            <a:br>
              <a:rPr lang="ru-RU" dirty="0"/>
            </a:br>
            <a:r>
              <a:rPr lang="en" b="1" dirty="0" err="1"/>
              <a:t>fly_revenue</a:t>
            </a:r>
            <a:r>
              <a:rPr lang="en" dirty="0"/>
              <a:t> - </a:t>
            </a:r>
            <a:r>
              <a:rPr lang="ru-RU" dirty="0"/>
              <a:t>сумма, полученная за авиарейс</a:t>
            </a:r>
          </a:p>
        </p:txBody>
      </p:sp>
    </p:spTree>
    <p:extLst>
      <p:ext uri="{BB962C8B-B14F-4D97-AF65-F5344CB8AC3E}">
        <p14:creationId xmlns:p14="http://schemas.microsoft.com/office/powerpoint/2010/main" val="408251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данные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8CAF9-C3DD-4C4B-A5BB-1F58161DDF23}"/>
              </a:ext>
            </a:extLst>
          </p:cNvPr>
          <p:cNvSpPr txBox="1"/>
          <p:nvPr/>
        </p:nvSpPr>
        <p:spPr>
          <a:xfrm>
            <a:off x="683567" y="4077072"/>
            <a:ext cx="799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были дополнены ценой топлива и данными о самолетах для расчета затрат на топливо для полета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A24FD42-B7D0-7147-B4F6-361D5CF4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2222500" cy="15494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9A3C902-D34B-E940-A29C-3864D3D2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48" y="2127064"/>
            <a:ext cx="5651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F2D59-53C0-E441-9D84-189DC63D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Расчет прибыльности авиарейса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A09EC-E963-FC4E-91EE-5D15F38B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3099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b="1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effectLst/>
              </a:rPr>
              <a:t>Прибыльность рейса = Сумма за авиарейс - Стоимость топлива на перелет –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effectLst/>
              </a:rPr>
              <a:t>Зарплата экипажа - Эксплуатационные расходы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r>
              <a:rPr lang="ru-RU" b="1" dirty="0">
                <a:solidFill>
                  <a:schemeClr val="tx1"/>
                </a:solidFill>
                <a:effectLst/>
              </a:rPr>
              <a:t>Зарплата экипажа</a:t>
            </a:r>
            <a:r>
              <a:rPr lang="ru-RU" dirty="0">
                <a:solidFill>
                  <a:schemeClr val="tx1"/>
                </a:solidFill>
                <a:effectLst/>
              </a:rPr>
              <a:t> - 20%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r>
              <a:rPr lang="ru-RU" b="1" dirty="0">
                <a:solidFill>
                  <a:schemeClr val="tx1"/>
                </a:solidFill>
                <a:effectLst/>
              </a:rPr>
              <a:t>Затраты на топливо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Топливо на рейс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</a:t>
            </a:r>
            <a:r>
              <a:rPr lang="ru-RU" dirty="0" err="1">
                <a:solidFill>
                  <a:schemeClr val="tx1"/>
                </a:solidFill>
                <a:effectLst/>
              </a:rPr>
              <a:t>Рулежка</a:t>
            </a:r>
            <a:r>
              <a:rPr lang="ru-RU" dirty="0">
                <a:solidFill>
                  <a:schemeClr val="tx1"/>
                </a:solidFill>
                <a:effectLst/>
              </a:rPr>
              <a:t> - 7%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Топливо если самолет не сможет сесть в запланированном аэропорту - 19%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Топливо для нахождения в зоне ожидания - 33%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Топливо на непредвиденные обстоятельства - 6%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r>
              <a:rPr lang="ru-RU" b="1" dirty="0">
                <a:solidFill>
                  <a:schemeClr val="tx1"/>
                </a:solidFill>
                <a:effectLst/>
              </a:rPr>
              <a:t>Эксплуатационные расходы</a:t>
            </a:r>
            <a:r>
              <a:rPr lang="ru-RU" dirty="0">
                <a:solidFill>
                  <a:schemeClr val="tx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Обслуживания парка - 16%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Налоги и сборы государства - 14%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	Техобслуживание - 11%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21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безубыточности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flipH="1">
            <a:off x="2706043" y="2078181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549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gray">
          <a:xfrm>
            <a:off x="4614218" y="1812373"/>
            <a:ext cx="0" cy="4280923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 rot="5400000">
            <a:off x="4664155" y="4035450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 flipV="1">
            <a:off x="2267744" y="3987942"/>
            <a:ext cx="4608511" cy="3507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3547419" y="2405082"/>
            <a:ext cx="91973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Убыток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gray">
          <a:xfrm>
            <a:off x="4745874" y="5129158"/>
            <a:ext cx="11063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Прибыль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8993161-A551-264D-ACA2-E336AF1EDC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52911" y="208027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0F569E13-8C24-3C4E-8A9B-6E35C7D450F7}"/>
              </a:ext>
            </a:extLst>
          </p:cNvPr>
          <p:cNvSpPr>
            <a:spLocks noChangeArrowheads="1"/>
          </p:cNvSpPr>
          <p:nvPr/>
        </p:nvSpPr>
        <p:spPr bwMode="gray">
          <a:xfrm rot="16200000" flipH="1">
            <a:off x="2701660" y="4027631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549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27C0769-FA50-6648-AA64-874398672C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6360" y="2416715"/>
            <a:ext cx="11063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Прибыль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6D88B3BF-F19A-7F41-9A35-E86816ED2A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40496" y="5129158"/>
            <a:ext cx="91973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Убыток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431178E1-BDA7-FF43-9637-97B264A2FF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68" y="1881872"/>
            <a:ext cx="2478160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Boeing 737-300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BBDDA4A-986C-1340-94D0-386329FB72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68" y="5570076"/>
            <a:ext cx="31619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" sz="2800" b="1" dirty="0"/>
              <a:t>Sukhoi Superjet-100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CE01E-93BC-3B4E-916A-5901F83F950F}"/>
              </a:ext>
            </a:extLst>
          </p:cNvPr>
          <p:cNvSpPr txBox="1"/>
          <p:nvPr/>
        </p:nvSpPr>
        <p:spPr>
          <a:xfrm>
            <a:off x="2814448" y="3185371"/>
            <a:ext cx="17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Кол-во пассажиров</a:t>
            </a:r>
          </a:p>
          <a:p>
            <a:pPr algn="ctr"/>
            <a:r>
              <a:rPr lang="ru-RU" sz="1400" dirty="0"/>
              <a:t>менее 104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94BC2F-10BE-3C4F-A083-FBC436639427}"/>
              </a:ext>
            </a:extLst>
          </p:cNvPr>
          <p:cNvSpPr txBox="1"/>
          <p:nvPr/>
        </p:nvSpPr>
        <p:spPr>
          <a:xfrm>
            <a:off x="4666173" y="3209909"/>
            <a:ext cx="17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Кол-во пассажиров</a:t>
            </a:r>
          </a:p>
          <a:p>
            <a:pPr algn="ctr"/>
            <a:r>
              <a:rPr lang="ru-RU" sz="1400" dirty="0"/>
              <a:t>более 104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6E8162-B40C-2147-97E8-376C39ED0EB8}"/>
              </a:ext>
            </a:extLst>
          </p:cNvPr>
          <p:cNvSpPr txBox="1"/>
          <p:nvPr/>
        </p:nvSpPr>
        <p:spPr>
          <a:xfrm>
            <a:off x="2770373" y="4418137"/>
            <a:ext cx="17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Кол-во пассажиров</a:t>
            </a:r>
          </a:p>
          <a:p>
            <a:pPr algn="ctr"/>
            <a:r>
              <a:rPr lang="ru-RU" sz="1400" dirty="0"/>
              <a:t>менее 76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51525-A762-A641-982C-FABD176930D7}"/>
              </a:ext>
            </a:extLst>
          </p:cNvPr>
          <p:cNvSpPr txBox="1"/>
          <p:nvPr/>
        </p:nvSpPr>
        <p:spPr>
          <a:xfrm>
            <a:off x="4666173" y="4407624"/>
            <a:ext cx="17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Кол-во пассажиров</a:t>
            </a:r>
          </a:p>
          <a:p>
            <a:pPr algn="ctr"/>
            <a:r>
              <a:rPr lang="ru-RU" sz="1400" dirty="0"/>
              <a:t>более 76</a:t>
            </a:r>
          </a:p>
        </p:txBody>
      </p:sp>
    </p:spTree>
    <p:extLst>
      <p:ext uri="{BB962C8B-B14F-4D97-AF65-F5344CB8AC3E}">
        <p14:creationId xmlns:p14="http://schemas.microsoft.com/office/powerpoint/2010/main" val="341621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invGray">
          <a:xfrm rot="17973186">
            <a:off x="4711277" y="3144391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invGray">
          <a:xfrm rot="3465783">
            <a:off x="4711277" y="5049391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invGray">
          <a:xfrm rot="14369022">
            <a:off x="3638127" y="3211066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invGray">
          <a:xfrm rot="7535209">
            <a:off x="3603203" y="5019228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invGray">
          <a:xfrm>
            <a:off x="5220072" y="4137372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invGray">
          <a:xfrm rot="10800000">
            <a:off x="3099172" y="4131022"/>
            <a:ext cx="760412" cy="255587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gray">
          <a:xfrm>
            <a:off x="2875334" y="2580034"/>
            <a:ext cx="3295650" cy="3297238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532559" y="3305522"/>
            <a:ext cx="1901825" cy="1901825"/>
            <a:chOff x="2238" y="1769"/>
            <a:chExt cx="1361" cy="1361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17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gray">
            <a:xfrm>
              <a:off x="2505" y="2201"/>
              <a:ext cx="785" cy="5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1400" dirty="0">
                  <a:solidFill>
                    <a:srgbClr val="080808"/>
                  </a:solidFill>
                </a:rPr>
                <a:t>Возможные</a:t>
              </a:r>
              <a:endParaRPr lang="en-US" sz="1400" b="0" dirty="0">
                <a:solidFill>
                  <a:srgbClr val="080808"/>
                </a:solidFill>
              </a:endParaRPr>
            </a:p>
            <a:p>
              <a:pPr algn="ctr" eaLnBrk="0" hangingPunct="0"/>
              <a:r>
                <a:rPr lang="ru-RU" sz="1400" dirty="0">
                  <a:solidFill>
                    <a:srgbClr val="080808"/>
                  </a:solidFill>
                </a:rPr>
                <a:t>м</a:t>
              </a:r>
              <a:r>
                <a:rPr lang="ru-RU" sz="1400" b="0" dirty="0">
                  <a:solidFill>
                    <a:srgbClr val="080808"/>
                  </a:solidFill>
                </a:rPr>
                <a:t>етоды</a:t>
              </a:r>
            </a:p>
            <a:p>
              <a:pPr algn="ctr" eaLnBrk="0" hangingPunct="0"/>
              <a:r>
                <a:rPr lang="ru-RU" sz="1400" dirty="0">
                  <a:solidFill>
                    <a:srgbClr val="080808"/>
                  </a:solidFill>
                </a:rPr>
                <a:t>решения</a:t>
              </a:r>
              <a:endParaRPr lang="en-US" sz="1400" b="0" dirty="0">
                <a:solidFill>
                  <a:srgbClr val="080808"/>
                </a:solidFill>
              </a:endParaRPr>
            </a:p>
          </p:txBody>
        </p:sp>
      </p:grpSp>
      <p:sp>
        <p:nvSpPr>
          <p:cNvPr id="21" name="AutoShape 21"/>
          <p:cNvSpPr>
            <a:spLocks noChangeArrowheads="1"/>
          </p:cNvSpPr>
          <p:nvPr/>
        </p:nvSpPr>
        <p:spPr bwMode="gray">
          <a:xfrm>
            <a:off x="359518" y="3933056"/>
            <a:ext cx="2703141" cy="58741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ru-RU" sz="1400" dirty="0"/>
              <a:t>Перенаправить рейсы </a:t>
            </a:r>
          </a:p>
          <a:p>
            <a:pPr algn="ctr"/>
            <a:r>
              <a:rPr lang="ru-RU" sz="1400" dirty="0"/>
              <a:t>по другим направлениям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gray">
          <a:xfrm>
            <a:off x="500832" y="2492896"/>
            <a:ext cx="3135064" cy="6468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ru-RU" sz="1400" dirty="0"/>
              <a:t>Полностью отказаться от этих рейсов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gray">
          <a:xfrm>
            <a:off x="896007" y="5340697"/>
            <a:ext cx="2769903" cy="5649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ru-RU" sz="1400" dirty="0"/>
              <a:t>Введение бонусных</a:t>
            </a:r>
          </a:p>
          <a:p>
            <a:pPr algn="ctr"/>
            <a:r>
              <a:rPr lang="ru-RU" sz="1400" dirty="0"/>
              <a:t>программ и акций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gray">
          <a:xfrm>
            <a:off x="6013822" y="3921706"/>
            <a:ext cx="2770660" cy="58741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ru-RU" sz="1400" dirty="0"/>
              <a:t>Рассмотреть возможность </a:t>
            </a:r>
          </a:p>
          <a:p>
            <a:pPr algn="ctr"/>
            <a:r>
              <a:rPr lang="ru-RU" sz="1400" dirty="0"/>
              <a:t>перевозки грузов</a:t>
            </a: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gray">
          <a:xfrm>
            <a:off x="5342309" y="2475805"/>
            <a:ext cx="3344491" cy="665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ru-RU" sz="1400" dirty="0"/>
              <a:t>Объединить рейсы по направлению</a:t>
            </a:r>
            <a:endParaRPr lang="en-US" sz="1400" dirty="0">
              <a:solidFill>
                <a:srgbClr val="FEFEFE"/>
              </a:solidFill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>
            <a:off x="5342309" y="5340697"/>
            <a:ext cx="2769903" cy="64080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ru-RU" sz="1400" dirty="0"/>
              <a:t>Улучшение сервиса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A9AE8-43E3-4C42-94E3-9AE1E69448F4}"/>
              </a:ext>
            </a:extLst>
          </p:cNvPr>
          <p:cNvSpPr txBox="1"/>
          <p:nvPr/>
        </p:nvSpPr>
        <p:spPr>
          <a:xfrm>
            <a:off x="1920476" y="1681461"/>
            <a:ext cx="5441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итогам анализа получилось 20 убыточных рейсов.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788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4a5b868a92fff8f0fbd356a13aead290c02ba2"/>
</p:tagLst>
</file>

<file path=ppt/theme/theme1.xml><?xml version="1.0" encoding="utf-8"?>
<a:theme xmlns:a="http://schemas.openxmlformats.org/drawingml/2006/main" name="Тема Office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281</Words>
  <Application>Microsoft Macintosh PowerPoint</Application>
  <PresentationFormat>Экран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Презентация PowerPoint</vt:lpstr>
      <vt:lpstr>Цели и задачи</vt:lpstr>
      <vt:lpstr>Диаграмма схемы данных</vt:lpstr>
      <vt:lpstr>Итоговые данные для анализа</vt:lpstr>
      <vt:lpstr>Дополнительные данные</vt:lpstr>
      <vt:lpstr>Расчет прибыльности авиарейса </vt:lpstr>
      <vt:lpstr>Точка безубыточности</vt:lpstr>
      <vt:lpstr>Итоги</vt:lpstr>
    </vt:vector>
  </TitlesOfParts>
  <Company>http://presentation-creation.ru/</Company>
  <LinksUpToDate>false</LinksUpToDate>
  <SharedDoc>false</SharedDoc>
  <HyperlinkBase>http://presentation-creation.ru/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Лайнер</dc:title>
  <dc:creator>obstinate</dc:creator>
  <dc:description>Шаблон презентации с сайта http://presentation-creation.ru/</dc:description>
  <cp:lastModifiedBy>Юрий Розов</cp:lastModifiedBy>
  <cp:revision>29</cp:revision>
  <dcterms:created xsi:type="dcterms:W3CDTF">2017-03-16T10:55:03Z</dcterms:created>
  <dcterms:modified xsi:type="dcterms:W3CDTF">2021-05-30T08:00:27Z</dcterms:modified>
</cp:coreProperties>
</file>