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6"/>
  </p:notesMasterIdLst>
  <p:sldIdLst>
    <p:sldId id="256" r:id="rId3"/>
    <p:sldId id="257" r:id="rId4"/>
    <p:sldId id="258" r:id="rId5"/>
    <p:sldId id="285" r:id="rId6"/>
    <p:sldId id="260" r:id="rId7"/>
    <p:sldId id="269" r:id="rId8"/>
    <p:sldId id="271" r:id="rId9"/>
    <p:sldId id="272" r:id="rId10"/>
    <p:sldId id="273" r:id="rId11"/>
    <p:sldId id="261" r:id="rId12"/>
    <p:sldId id="267" r:id="rId13"/>
    <p:sldId id="274" r:id="rId14"/>
    <p:sldId id="275" r:id="rId15"/>
    <p:sldId id="276" r:id="rId16"/>
    <p:sldId id="277" r:id="rId17"/>
    <p:sldId id="278" r:id="rId18"/>
    <p:sldId id="279" r:id="rId19"/>
    <p:sldId id="280" r:id="rId20"/>
    <p:sldId id="281" r:id="rId21"/>
    <p:sldId id="282" r:id="rId22"/>
    <p:sldId id="283" r:id="rId23"/>
    <p:sldId id="287" r:id="rId24"/>
    <p:sldId id="284" r:id="rId25"/>
    <p:sldId id="286" r:id="rId26"/>
    <p:sldId id="289"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5" r:id="rId40"/>
    <p:sldId id="306" r:id="rId41"/>
    <p:sldId id="307" r:id="rId42"/>
    <p:sldId id="308" r:id="rId43"/>
    <p:sldId id="303" r:id="rId44"/>
    <p:sldId id="30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25A5AB-ACE3-479F-B476-2E36052D724E}" type="datetimeFigureOut">
              <a:rPr lang="en-US" smtClean="0"/>
              <a:pPr/>
              <a:t>8/27/2015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71F575-8BC0-4942-A5FC-9EEB1FF53762}" type="slidenum">
              <a:rPr lang="en-US" smtClean="0"/>
              <a:pPr/>
              <a:t>‹#›</a:t>
            </a:fld>
            <a:endParaRPr lang="en-US"/>
          </a:p>
        </p:txBody>
      </p:sp>
    </p:spTree>
    <p:extLst>
      <p:ext uri="{BB962C8B-B14F-4D97-AF65-F5344CB8AC3E}">
        <p14:creationId xmlns:p14="http://schemas.microsoft.com/office/powerpoint/2010/main" xmlns="" val="1621050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several different approaches to software development, much like the various views of political parties toward governing a country. Some take a more structured, engineering-based approach to developing business solutions, whereas others may take a more incremental approach, where software evolves as it is developed piece-by-piece. Most methodologies share some combination of the following stages of software development:</a:t>
            </a:r>
          </a:p>
          <a:p>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Analysing</a:t>
            </a:r>
            <a:r>
              <a:rPr lang="en-US" sz="1200" kern="1200" dirty="0" smtClean="0">
                <a:solidFill>
                  <a:schemeClr val="tx1"/>
                </a:solidFill>
                <a:effectLst/>
                <a:latin typeface="+mn-lt"/>
                <a:ea typeface="+mn-ea"/>
                <a:cs typeface="+mn-cs"/>
              </a:rPr>
              <a:t> the problem</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Market research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Gathering requirements for the proposed business solution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Devising a plan or design for the software-based solution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Implementation (coding) of the software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Testing the software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Deployment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Maintenance and bug fixing</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These stages are often referred to collectively as the software development lifecycle, or SDLC.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0198C20-3301-4E11-A52E-8010A533FD52}" type="slidenum">
              <a:rPr lang="en-US" smtClean="0">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xmlns="" val="1669724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0198C20-3301-4E11-A52E-8010A533FD52}"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xmlns="" val="1669724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Methodology</a:t>
            </a:r>
            <a:r>
              <a:rPr lang="en-US" baseline="0" dirty="0" smtClean="0"/>
              <a:t> affects the approaches, as it guides how the activities interact. E.g. if waterfall is used and there are handovers between phases and teams, hardened artifacts tend to be used.</a:t>
            </a:r>
            <a:endParaRPr lang="en-US" dirty="0"/>
          </a:p>
        </p:txBody>
      </p:sp>
      <p:sp>
        <p:nvSpPr>
          <p:cNvPr id="4" name="Slide Number Placeholder 3"/>
          <p:cNvSpPr>
            <a:spLocks noGrp="1"/>
          </p:cNvSpPr>
          <p:nvPr>
            <p:ph type="sldNum" sz="quarter" idx="10"/>
          </p:nvPr>
        </p:nvSpPr>
        <p:spPr/>
        <p:txBody>
          <a:bodyPr/>
          <a:lstStyle/>
          <a:p>
            <a:pPr>
              <a:defRPr/>
            </a:pPr>
            <a:fld id="{B0198C20-3301-4E11-A52E-8010A533FD52}"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xmlns="" val="166972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0198C20-3301-4E11-A52E-8010A533FD52}" type="slidenum">
              <a:rPr lang="en-US" smtClean="0">
                <a:solidFill>
                  <a:prstClr val="black"/>
                </a:solidFill>
              </a:rPr>
              <a:pPr>
                <a:defRPr/>
              </a:pPr>
              <a:t>6</a:t>
            </a:fld>
            <a:endParaRPr lang="en-US">
              <a:solidFill>
                <a:prstClr val="black"/>
              </a:solidFill>
            </a:endParaRPr>
          </a:p>
        </p:txBody>
      </p:sp>
    </p:spTree>
    <p:extLst>
      <p:ext uri="{BB962C8B-B14F-4D97-AF65-F5344CB8AC3E}">
        <p14:creationId xmlns:p14="http://schemas.microsoft.com/office/powerpoint/2010/main" xmlns="" val="1422681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0198C20-3301-4E11-A52E-8010A533FD52}" type="slidenum">
              <a:rPr lang="en-US" smtClean="0">
                <a:solidFill>
                  <a:prstClr val="black"/>
                </a:solidFill>
              </a:rPr>
              <a:pPr>
                <a:defRPr/>
              </a:pPr>
              <a:t>7</a:t>
            </a:fld>
            <a:endParaRPr lang="en-US">
              <a:solidFill>
                <a:prstClr val="black"/>
              </a:solidFill>
            </a:endParaRPr>
          </a:p>
        </p:txBody>
      </p:sp>
    </p:spTree>
    <p:extLst>
      <p:ext uri="{BB962C8B-B14F-4D97-AF65-F5344CB8AC3E}">
        <p14:creationId xmlns:p14="http://schemas.microsoft.com/office/powerpoint/2010/main" xmlns="" val="1078856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0198C20-3301-4E11-A52E-8010A533FD52}" type="slidenum">
              <a:rPr lang="en-US" smtClean="0">
                <a:solidFill>
                  <a:prstClr val="black"/>
                </a:solidFill>
              </a:rPr>
              <a:pPr>
                <a:defRPr/>
              </a:pPr>
              <a:t>10</a:t>
            </a:fld>
            <a:endParaRPr lang="en-US">
              <a:solidFill>
                <a:prstClr val="black"/>
              </a:solidFill>
            </a:endParaRPr>
          </a:p>
        </p:txBody>
      </p:sp>
    </p:spTree>
    <p:extLst>
      <p:ext uri="{BB962C8B-B14F-4D97-AF65-F5344CB8AC3E}">
        <p14:creationId xmlns:p14="http://schemas.microsoft.com/office/powerpoint/2010/main" xmlns="" val="1669724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0198C20-3301-4E11-A52E-8010A533FD52}" type="slidenum">
              <a:rPr lang="en-US" smtClean="0">
                <a:solidFill>
                  <a:prstClr val="black"/>
                </a:solidFill>
              </a:rPr>
              <a:pPr>
                <a:defRPr/>
              </a:pPr>
              <a:t>11</a:t>
            </a:fld>
            <a:endParaRPr lang="en-US">
              <a:solidFill>
                <a:prstClr val="black"/>
              </a:solidFill>
            </a:endParaRPr>
          </a:p>
        </p:txBody>
      </p:sp>
    </p:spTree>
    <p:extLst>
      <p:ext uri="{BB962C8B-B14F-4D97-AF65-F5344CB8AC3E}">
        <p14:creationId xmlns:p14="http://schemas.microsoft.com/office/powerpoint/2010/main" xmlns="" val="832139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0198C20-3301-4E11-A52E-8010A533FD52}" type="slidenum">
              <a:rPr lang="en-US" smtClean="0">
                <a:solidFill>
                  <a:prstClr val="black"/>
                </a:solidFill>
              </a:rPr>
              <a:pPr>
                <a:defRPr/>
              </a:pPr>
              <a:t>12</a:t>
            </a:fld>
            <a:endParaRPr lang="en-US">
              <a:solidFill>
                <a:prstClr val="black"/>
              </a:solidFill>
            </a:endParaRPr>
          </a:p>
        </p:txBody>
      </p:sp>
    </p:spTree>
    <p:extLst>
      <p:ext uri="{BB962C8B-B14F-4D97-AF65-F5344CB8AC3E}">
        <p14:creationId xmlns:p14="http://schemas.microsoft.com/office/powerpoint/2010/main" xmlns="" val="1884717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B8485E-4E06-40D9-B39B-0EF87A37ECE6}" type="datetimeFigureOut">
              <a:rPr lang="en-US" smtClean="0"/>
              <a:pPr/>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50B93-FA31-4D91-99D0-45D614C3EB91}" type="slidenum">
              <a:rPr lang="en-US" smtClean="0"/>
              <a:pPr/>
              <a:t>‹#›</a:t>
            </a:fld>
            <a:endParaRPr lang="en-US"/>
          </a:p>
        </p:txBody>
      </p:sp>
    </p:spTree>
    <p:extLst>
      <p:ext uri="{BB962C8B-B14F-4D97-AF65-F5344CB8AC3E}">
        <p14:creationId xmlns:p14="http://schemas.microsoft.com/office/powerpoint/2010/main" xmlns="" val="7434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B8485E-4E06-40D9-B39B-0EF87A37ECE6}" type="datetimeFigureOut">
              <a:rPr lang="en-US" smtClean="0"/>
              <a:pPr/>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50B93-FA31-4D91-99D0-45D614C3EB91}" type="slidenum">
              <a:rPr lang="en-US" smtClean="0"/>
              <a:pPr/>
              <a:t>‹#›</a:t>
            </a:fld>
            <a:endParaRPr lang="en-US"/>
          </a:p>
        </p:txBody>
      </p:sp>
    </p:spTree>
    <p:extLst>
      <p:ext uri="{BB962C8B-B14F-4D97-AF65-F5344CB8AC3E}">
        <p14:creationId xmlns:p14="http://schemas.microsoft.com/office/powerpoint/2010/main" xmlns="" val="373234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B8485E-4E06-40D9-B39B-0EF87A37ECE6}" type="datetimeFigureOut">
              <a:rPr lang="en-US" smtClean="0"/>
              <a:pPr/>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50B93-FA31-4D91-99D0-45D614C3EB91}" type="slidenum">
              <a:rPr lang="en-US" smtClean="0"/>
              <a:pPr/>
              <a:t>‹#›</a:t>
            </a:fld>
            <a:endParaRPr lang="en-US"/>
          </a:p>
        </p:txBody>
      </p:sp>
    </p:spTree>
    <p:extLst>
      <p:ext uri="{BB962C8B-B14F-4D97-AF65-F5344CB8AC3E}">
        <p14:creationId xmlns:p14="http://schemas.microsoft.com/office/powerpoint/2010/main" xmlns="" val="307113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2254250"/>
            <a:ext cx="9144000" cy="4603750"/>
            <a:chOff x="0" y="2254770"/>
            <a:chExt cx="9144000" cy="4603230"/>
          </a:xfrm>
        </p:grpSpPr>
        <p:sp>
          <p:nvSpPr>
            <p:cNvPr id="5" name="Rectangle 7"/>
            <p:cNvSpPr/>
            <p:nvPr/>
          </p:nvSpPr>
          <p:spPr>
            <a:xfrm>
              <a:off x="0" y="594370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8"/>
            <p:cNvSpPr/>
            <p:nvPr/>
          </p:nvSpPr>
          <p:spPr>
            <a:xfrm>
              <a:off x="914400" y="5943703"/>
              <a:ext cx="914400" cy="914297"/>
            </a:xfrm>
            <a:prstGeom prst="rect">
              <a:avLst/>
            </a:prstGeom>
            <a:solidFill>
              <a:srgbClr val="13B5EA"/>
            </a:solidFill>
            <a:ln>
              <a:solidFill>
                <a:srgbClr val="13B5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Rectangle 9"/>
            <p:cNvSpPr/>
            <p:nvPr/>
          </p:nvSpPr>
          <p:spPr>
            <a:xfrm>
              <a:off x="8229600" y="2254770"/>
              <a:ext cx="914400" cy="914297"/>
            </a:xfrm>
            <a:prstGeom prst="rect">
              <a:avLst/>
            </a:prstGeom>
            <a:solidFill>
              <a:srgbClr val="F68A33"/>
            </a:solidFill>
            <a:ln>
              <a:solidFill>
                <a:srgbClr val="F68A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8" name="Rectangle 10"/>
            <p:cNvSpPr/>
            <p:nvPr/>
          </p:nvSpPr>
          <p:spPr>
            <a:xfrm>
              <a:off x="5486400" y="5943703"/>
              <a:ext cx="914400" cy="914297"/>
            </a:xfrm>
            <a:prstGeom prst="rect">
              <a:avLst/>
            </a:prstGeom>
            <a:solidFill>
              <a:srgbClr val="009DDC"/>
            </a:solidFill>
            <a:ln>
              <a:solidFill>
                <a:srgbClr val="009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9" name="Rectangle 11"/>
            <p:cNvSpPr/>
            <p:nvPr/>
          </p:nvSpPr>
          <p:spPr>
            <a:xfrm>
              <a:off x="7315200" y="3169067"/>
              <a:ext cx="914400" cy="914297"/>
            </a:xfrm>
            <a:prstGeom prst="rect">
              <a:avLst/>
            </a:prstGeom>
            <a:solidFill>
              <a:srgbClr val="99D6EA"/>
            </a:solidFill>
            <a:ln>
              <a:solidFill>
                <a:srgbClr val="99D6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Rectangle 12"/>
            <p:cNvSpPr/>
            <p:nvPr/>
          </p:nvSpPr>
          <p:spPr>
            <a:xfrm>
              <a:off x="0" y="501353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 name="Rectangle 13"/>
            <p:cNvSpPr/>
            <p:nvPr/>
          </p:nvSpPr>
          <p:spPr>
            <a:xfrm>
              <a:off x="914400" y="501353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 name="Rectangle 14"/>
            <p:cNvSpPr/>
            <p:nvPr/>
          </p:nvSpPr>
          <p:spPr>
            <a:xfrm>
              <a:off x="1828800" y="5943703"/>
              <a:ext cx="914400" cy="914297"/>
            </a:xfrm>
            <a:prstGeom prst="rect">
              <a:avLst/>
            </a:prstGeom>
            <a:solidFill>
              <a:srgbClr val="13B5EA"/>
            </a:solidFill>
            <a:ln>
              <a:solidFill>
                <a:srgbClr val="13B5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3" name="Rectangle 15"/>
            <p:cNvSpPr/>
            <p:nvPr/>
          </p:nvSpPr>
          <p:spPr>
            <a:xfrm>
              <a:off x="2743200" y="5943703"/>
              <a:ext cx="914400" cy="914297"/>
            </a:xfrm>
            <a:prstGeom prst="rect">
              <a:avLst/>
            </a:prstGeom>
            <a:solidFill>
              <a:srgbClr val="13B5EA"/>
            </a:solidFill>
            <a:ln>
              <a:solidFill>
                <a:srgbClr val="13B5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4" name="Rectangle 16"/>
            <p:cNvSpPr/>
            <p:nvPr/>
          </p:nvSpPr>
          <p:spPr>
            <a:xfrm>
              <a:off x="4572000" y="5943703"/>
              <a:ext cx="914400" cy="914297"/>
            </a:xfrm>
            <a:prstGeom prst="rect">
              <a:avLst/>
            </a:prstGeom>
            <a:solidFill>
              <a:srgbClr val="009DDC"/>
            </a:solidFill>
            <a:ln>
              <a:solidFill>
                <a:srgbClr val="009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5" name="Rectangle 17"/>
            <p:cNvSpPr/>
            <p:nvPr/>
          </p:nvSpPr>
          <p:spPr>
            <a:xfrm>
              <a:off x="3657600" y="5943703"/>
              <a:ext cx="914400" cy="914297"/>
            </a:xfrm>
            <a:prstGeom prst="rect">
              <a:avLst/>
            </a:prstGeom>
            <a:solidFill>
              <a:srgbClr val="009DDC"/>
            </a:solidFill>
            <a:ln>
              <a:solidFill>
                <a:srgbClr val="009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6" name="Rectangle 18"/>
            <p:cNvSpPr/>
            <p:nvPr/>
          </p:nvSpPr>
          <p:spPr>
            <a:xfrm>
              <a:off x="6400800" y="5943703"/>
              <a:ext cx="914400" cy="914297"/>
            </a:xfrm>
            <a:prstGeom prst="rect">
              <a:avLst/>
            </a:prstGeom>
            <a:solidFill>
              <a:srgbClr val="13B5EA"/>
            </a:solidFill>
            <a:ln>
              <a:solidFill>
                <a:srgbClr val="13B5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7" name="Rectangle 19"/>
            <p:cNvSpPr/>
            <p:nvPr/>
          </p:nvSpPr>
          <p:spPr>
            <a:xfrm>
              <a:off x="7315200" y="5943703"/>
              <a:ext cx="914400" cy="914297"/>
            </a:xfrm>
            <a:prstGeom prst="rect">
              <a:avLst/>
            </a:prstGeom>
            <a:solidFill>
              <a:srgbClr val="13B5EA"/>
            </a:solidFill>
            <a:ln>
              <a:solidFill>
                <a:srgbClr val="13B5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8" name="Rectangle 20"/>
            <p:cNvSpPr/>
            <p:nvPr/>
          </p:nvSpPr>
          <p:spPr>
            <a:xfrm>
              <a:off x="8229600" y="594370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9" name="Rectangle 21"/>
            <p:cNvSpPr/>
            <p:nvPr/>
          </p:nvSpPr>
          <p:spPr>
            <a:xfrm>
              <a:off x="4572000" y="501353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0" name="Rectangle 22"/>
            <p:cNvSpPr/>
            <p:nvPr/>
          </p:nvSpPr>
          <p:spPr>
            <a:xfrm>
              <a:off x="5486400" y="501353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1" name="Rectangle 23"/>
            <p:cNvSpPr/>
            <p:nvPr/>
          </p:nvSpPr>
          <p:spPr>
            <a:xfrm>
              <a:off x="6400800" y="5013533"/>
              <a:ext cx="914400" cy="914297"/>
            </a:xfrm>
            <a:prstGeom prst="rect">
              <a:avLst/>
            </a:prstGeom>
            <a:solidFill>
              <a:srgbClr val="13B5EA"/>
            </a:solidFill>
            <a:ln>
              <a:solidFill>
                <a:srgbClr val="13B5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2" name="Rectangle 24"/>
            <p:cNvSpPr/>
            <p:nvPr/>
          </p:nvSpPr>
          <p:spPr>
            <a:xfrm>
              <a:off x="7315200" y="5013533"/>
              <a:ext cx="914400" cy="914297"/>
            </a:xfrm>
            <a:prstGeom prst="rect">
              <a:avLst/>
            </a:prstGeom>
            <a:solidFill>
              <a:srgbClr val="009DDC"/>
            </a:solidFill>
            <a:ln>
              <a:solidFill>
                <a:srgbClr val="009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3" name="Rectangle 25"/>
            <p:cNvSpPr/>
            <p:nvPr/>
          </p:nvSpPr>
          <p:spPr>
            <a:xfrm>
              <a:off x="8229600" y="501353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4" name="Rectangle 26"/>
            <p:cNvSpPr/>
            <p:nvPr/>
          </p:nvSpPr>
          <p:spPr>
            <a:xfrm>
              <a:off x="0" y="4083363"/>
              <a:ext cx="914400" cy="914297"/>
            </a:xfrm>
            <a:prstGeom prst="rect">
              <a:avLst/>
            </a:prstGeom>
            <a:solidFill>
              <a:srgbClr val="009DDC"/>
            </a:solidFill>
            <a:ln>
              <a:solidFill>
                <a:srgbClr val="009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5" name="Rectangle 27"/>
            <p:cNvSpPr/>
            <p:nvPr/>
          </p:nvSpPr>
          <p:spPr>
            <a:xfrm>
              <a:off x="5486400" y="408336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6" name="Rectangle 28"/>
            <p:cNvSpPr/>
            <p:nvPr/>
          </p:nvSpPr>
          <p:spPr>
            <a:xfrm>
              <a:off x="7315200" y="4083363"/>
              <a:ext cx="914400" cy="914297"/>
            </a:xfrm>
            <a:prstGeom prst="rect">
              <a:avLst/>
            </a:prstGeom>
            <a:solidFill>
              <a:srgbClr val="009DDC"/>
            </a:solidFill>
            <a:ln>
              <a:solidFill>
                <a:srgbClr val="009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7" name="Rectangle 29"/>
            <p:cNvSpPr/>
            <p:nvPr/>
          </p:nvSpPr>
          <p:spPr>
            <a:xfrm>
              <a:off x="6400800" y="4083363"/>
              <a:ext cx="914400" cy="914297"/>
            </a:xfrm>
            <a:prstGeom prst="rect">
              <a:avLst/>
            </a:prstGeom>
            <a:solidFill>
              <a:srgbClr val="009DDC"/>
            </a:solidFill>
            <a:ln>
              <a:solidFill>
                <a:srgbClr val="009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8" name="Rectangle 30"/>
            <p:cNvSpPr/>
            <p:nvPr/>
          </p:nvSpPr>
          <p:spPr>
            <a:xfrm>
              <a:off x="8229600" y="408336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9" name="Rectangle 31"/>
            <p:cNvSpPr/>
            <p:nvPr/>
          </p:nvSpPr>
          <p:spPr>
            <a:xfrm>
              <a:off x="8229600" y="3169067"/>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pic>
        <p:nvPicPr>
          <p:cNvPr id="30" name="Picture 2"/>
          <p:cNvPicPr>
            <a:picLocks noChangeAspect="1" noChangeArrowheads="1"/>
          </p:cNvPicPr>
          <p:nvPr userDrawn="1"/>
        </p:nvPicPr>
        <p:blipFill>
          <a:blip r:embed="rId2" cstate="print"/>
          <a:srcRect/>
          <a:stretch>
            <a:fillRect/>
          </a:stretch>
        </p:blipFill>
        <p:spPr bwMode="auto">
          <a:xfrm>
            <a:off x="7467600" y="280988"/>
            <a:ext cx="1371600" cy="557212"/>
          </a:xfrm>
          <a:prstGeom prst="rect">
            <a:avLst/>
          </a:prstGeom>
          <a:noFill/>
          <a:ln w="9525">
            <a:noFill/>
            <a:miter lim="800000"/>
            <a:headEnd/>
            <a:tailEnd/>
          </a:ln>
        </p:spPr>
      </p:pic>
      <p:sp>
        <p:nvSpPr>
          <p:cNvPr id="2" name="Title 1"/>
          <p:cNvSpPr>
            <a:spLocks noGrp="1"/>
          </p:cNvSpPr>
          <p:nvPr>
            <p:ph type="ctrTitle"/>
          </p:nvPr>
        </p:nvSpPr>
        <p:spPr>
          <a:xfrm>
            <a:off x="990600" y="878955"/>
            <a:ext cx="7772400" cy="1470025"/>
          </a:xfrm>
        </p:spPr>
        <p:txBody>
          <a:bodyPr anchor="b"/>
          <a:lstStyle>
            <a:lvl1pPr algn="l">
              <a:defRPr sz="3000" b="1" cap="all" baseline="0">
                <a:solidFill>
                  <a:srgbClr val="005EB8"/>
                </a:solidFill>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90600" y="2324100"/>
            <a:ext cx="6400800" cy="1752600"/>
          </a:xfrm>
        </p:spPr>
        <p:txBody>
          <a:bodyPr/>
          <a:lstStyle>
            <a:lvl1pPr marL="0" indent="0" algn="l">
              <a:buNone/>
              <a:defRPr sz="2000" cap="all" baseline="0">
                <a:solidFill>
                  <a:srgbClr val="F68A33"/>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xmlns="" val="2638430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p:txBody>
      </p:sp>
      <p:sp>
        <p:nvSpPr>
          <p:cNvPr id="4" name="Footer Placeholder 4"/>
          <p:cNvSpPr>
            <a:spLocks noGrp="1"/>
          </p:cNvSpPr>
          <p:nvPr>
            <p:ph type="ftr" sz="quarter" idx="10"/>
          </p:nvPr>
        </p:nvSpPr>
        <p:spPr>
          <a:xfrm>
            <a:off x="457200" y="6356350"/>
            <a:ext cx="2895600" cy="365125"/>
          </a:xfrm>
        </p:spPr>
        <p:txBody>
          <a:bodyPr/>
          <a:lstStyle>
            <a:lvl1pPr algn="l">
              <a:defRPr sz="1100" cap="all" baseline="0">
                <a:solidFill>
                  <a:srgbClr val="F68A33"/>
                </a:solidFill>
                <a:latin typeface="Tahoma" pitchFamily="34" charset="0"/>
                <a:ea typeface="Tahoma" pitchFamily="34" charset="0"/>
                <a:cs typeface="Tahoma" pitchFamily="34" charset="0"/>
              </a:defRPr>
            </a:lvl1pPr>
          </a:lstStyle>
          <a:p>
            <a:pPr>
              <a:defRPr/>
            </a:pPr>
            <a:r>
              <a:rPr lang="en-US"/>
              <a:t>Presentation Title</a:t>
            </a:r>
            <a:endParaRPr lang="en-US" dirty="0"/>
          </a:p>
        </p:txBody>
      </p:sp>
      <p:sp>
        <p:nvSpPr>
          <p:cNvPr id="5" name="Slide Number Placeholder 5"/>
          <p:cNvSpPr>
            <a:spLocks noGrp="1"/>
          </p:cNvSpPr>
          <p:nvPr>
            <p:ph type="sldNum" sz="quarter" idx="11"/>
          </p:nvPr>
        </p:nvSpPr>
        <p:spPr/>
        <p:txBody>
          <a:bodyPr/>
          <a:lstStyle>
            <a:lvl1pPr>
              <a:defRPr sz="1100"/>
            </a:lvl1pPr>
          </a:lstStyle>
          <a:p>
            <a:pPr>
              <a:defRPr/>
            </a:pPr>
            <a:fld id="{8F751AA9-10BB-42E6-BA62-42ED7A5AC0B5}" type="slidenum">
              <a:rPr lang="en-US"/>
              <a:pPr>
                <a:defRPr/>
              </a:pPr>
              <a:t>‹#›</a:t>
            </a:fld>
            <a:endParaRPr lang="en-US"/>
          </a:p>
        </p:txBody>
      </p:sp>
    </p:spTree>
    <p:extLst>
      <p:ext uri="{BB962C8B-B14F-4D97-AF65-F5344CB8AC3E}">
        <p14:creationId xmlns:p14="http://schemas.microsoft.com/office/powerpoint/2010/main" xmlns="" val="77245886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4" name="Rectangle 16"/>
          <p:cNvSpPr/>
          <p:nvPr/>
        </p:nvSpPr>
        <p:spPr>
          <a:xfrm>
            <a:off x="6400800" y="5943600"/>
            <a:ext cx="914400" cy="914400"/>
          </a:xfrm>
          <a:prstGeom prst="rect">
            <a:avLst/>
          </a:prstGeom>
          <a:solidFill>
            <a:srgbClr val="13B5EA"/>
          </a:solidFill>
          <a:ln>
            <a:solidFill>
              <a:srgbClr val="13B5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17"/>
          <p:cNvSpPr/>
          <p:nvPr/>
        </p:nvSpPr>
        <p:spPr>
          <a:xfrm>
            <a:off x="7315200" y="5943600"/>
            <a:ext cx="914400" cy="914400"/>
          </a:xfrm>
          <a:prstGeom prst="rect">
            <a:avLst/>
          </a:prstGeom>
          <a:solidFill>
            <a:srgbClr val="13B5EA"/>
          </a:solidFill>
          <a:ln>
            <a:solidFill>
              <a:srgbClr val="13B5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22"/>
          <p:cNvSpPr/>
          <p:nvPr/>
        </p:nvSpPr>
        <p:spPr>
          <a:xfrm>
            <a:off x="7315200" y="5014913"/>
            <a:ext cx="914400" cy="914400"/>
          </a:xfrm>
          <a:prstGeom prst="rect">
            <a:avLst/>
          </a:prstGeom>
          <a:solidFill>
            <a:srgbClr val="009DDC"/>
          </a:solidFill>
          <a:ln>
            <a:solidFill>
              <a:srgbClr val="009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Rectangle 23"/>
          <p:cNvSpPr/>
          <p:nvPr/>
        </p:nvSpPr>
        <p:spPr>
          <a:xfrm>
            <a:off x="8229600" y="5014913"/>
            <a:ext cx="914400" cy="914400"/>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8" name="Rectangle 26"/>
          <p:cNvSpPr/>
          <p:nvPr/>
        </p:nvSpPr>
        <p:spPr>
          <a:xfrm>
            <a:off x="7315200" y="4083050"/>
            <a:ext cx="914400" cy="914400"/>
          </a:xfrm>
          <a:prstGeom prst="rect">
            <a:avLst/>
          </a:prstGeom>
          <a:solidFill>
            <a:srgbClr val="009DDC"/>
          </a:solidFill>
          <a:ln>
            <a:solidFill>
              <a:srgbClr val="009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9" name="Rectangle 29"/>
          <p:cNvSpPr/>
          <p:nvPr userDrawn="1"/>
        </p:nvSpPr>
        <p:spPr>
          <a:xfrm>
            <a:off x="8229600" y="3168650"/>
            <a:ext cx="914400" cy="914400"/>
          </a:xfrm>
          <a:prstGeom prst="rect">
            <a:avLst/>
          </a:prstGeom>
          <a:solidFill>
            <a:srgbClr val="13B5EA"/>
          </a:solidFill>
          <a:ln>
            <a:solidFill>
              <a:srgbClr val="13B5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Rectangle 18"/>
          <p:cNvSpPr/>
          <p:nvPr/>
        </p:nvSpPr>
        <p:spPr>
          <a:xfrm>
            <a:off x="8229600" y="5943600"/>
            <a:ext cx="914400" cy="914400"/>
          </a:xfrm>
          <a:prstGeom prst="rect">
            <a:avLst/>
          </a:prstGeom>
          <a:solidFill>
            <a:srgbClr val="F68A33"/>
          </a:solidFill>
          <a:ln>
            <a:solidFill>
              <a:srgbClr val="F68A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 name="Rectangle 28"/>
          <p:cNvSpPr/>
          <p:nvPr/>
        </p:nvSpPr>
        <p:spPr>
          <a:xfrm>
            <a:off x="8229600" y="4083050"/>
            <a:ext cx="914400" cy="914400"/>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1" name="Title 1"/>
          <p:cNvSpPr>
            <a:spLocks noGrp="1"/>
          </p:cNvSpPr>
          <p:nvPr>
            <p:ph type="ctrTitle"/>
          </p:nvPr>
        </p:nvSpPr>
        <p:spPr>
          <a:xfrm>
            <a:off x="990600" y="878955"/>
            <a:ext cx="7772400" cy="1470025"/>
          </a:xfrm>
        </p:spPr>
        <p:txBody>
          <a:bodyPr anchor="b"/>
          <a:lstStyle>
            <a:lvl1pPr algn="l">
              <a:defRPr sz="3000" b="0" cap="all" baseline="0">
                <a:solidFill>
                  <a:schemeClr val="tx1"/>
                </a:solidFill>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
        <p:nvSpPr>
          <p:cNvPr id="32" name="Subtitle 2"/>
          <p:cNvSpPr>
            <a:spLocks noGrp="1"/>
          </p:cNvSpPr>
          <p:nvPr>
            <p:ph type="subTitle" idx="1"/>
          </p:nvPr>
        </p:nvSpPr>
        <p:spPr>
          <a:xfrm>
            <a:off x="990600" y="2324100"/>
            <a:ext cx="6400800" cy="1752600"/>
          </a:xfrm>
        </p:spPr>
        <p:txBody>
          <a:bodyPr/>
          <a:lstStyle>
            <a:lvl1pPr marL="0" indent="0" algn="l">
              <a:buNone/>
              <a:defRPr sz="2000" cap="all" baseline="0">
                <a:solidFill>
                  <a:srgbClr val="F68A33"/>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Slide Number Placeholder 3"/>
          <p:cNvSpPr>
            <a:spLocks noGrp="1"/>
          </p:cNvSpPr>
          <p:nvPr>
            <p:ph type="sldNum" sz="quarter" idx="10"/>
          </p:nvPr>
        </p:nvSpPr>
        <p:spPr/>
        <p:txBody>
          <a:bodyPr/>
          <a:lstStyle>
            <a:lvl1pPr>
              <a:defRPr/>
            </a:lvl1pPr>
          </a:lstStyle>
          <a:p>
            <a:pPr>
              <a:defRPr/>
            </a:pPr>
            <a:fld id="{04445D60-B8F9-45A4-B5A3-288097BCD171}" type="slidenum">
              <a:rPr lang="en-US"/>
              <a:pPr>
                <a:defRPr/>
              </a:pPr>
              <a:t>‹#›</a:t>
            </a:fld>
            <a:endParaRPr lang="en-US"/>
          </a:p>
        </p:txBody>
      </p:sp>
    </p:spTree>
    <p:extLst>
      <p:ext uri="{BB962C8B-B14F-4D97-AF65-F5344CB8AC3E}">
        <p14:creationId xmlns:p14="http://schemas.microsoft.com/office/powerpoint/2010/main" xmlns="" val="192840581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Slide_Alternate">
    <p:spTree>
      <p:nvGrpSpPr>
        <p:cNvPr id="1" name=""/>
        <p:cNvGrpSpPr/>
        <p:nvPr/>
      </p:nvGrpSpPr>
      <p:grpSpPr>
        <a:xfrm>
          <a:off x="0" y="0"/>
          <a:ext cx="0" cy="0"/>
          <a:chOff x="0" y="0"/>
          <a:chExt cx="0" cy="0"/>
        </a:xfrm>
      </p:grpSpPr>
      <p:grpSp>
        <p:nvGrpSpPr>
          <p:cNvPr id="3" name="Group 1"/>
          <p:cNvGrpSpPr>
            <a:grpSpLocks/>
          </p:cNvGrpSpPr>
          <p:nvPr userDrawn="1"/>
        </p:nvGrpSpPr>
        <p:grpSpPr bwMode="auto">
          <a:xfrm>
            <a:off x="0" y="2254250"/>
            <a:ext cx="6400800" cy="4603750"/>
            <a:chOff x="0" y="2254770"/>
            <a:chExt cx="6400800" cy="4603230"/>
          </a:xfrm>
        </p:grpSpPr>
        <p:sp>
          <p:nvSpPr>
            <p:cNvPr id="4" name="Rectangle 15"/>
            <p:cNvSpPr/>
            <p:nvPr/>
          </p:nvSpPr>
          <p:spPr>
            <a:xfrm flipH="1">
              <a:off x="0" y="2254770"/>
              <a:ext cx="914400" cy="914297"/>
            </a:xfrm>
            <a:prstGeom prst="rect">
              <a:avLst/>
            </a:prstGeom>
            <a:solidFill>
              <a:srgbClr val="F68A33"/>
            </a:solidFill>
            <a:ln>
              <a:solidFill>
                <a:srgbClr val="F68A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19"/>
            <p:cNvSpPr/>
            <p:nvPr/>
          </p:nvSpPr>
          <p:spPr>
            <a:xfrm flipH="1">
              <a:off x="2743200" y="5943703"/>
              <a:ext cx="914400" cy="914297"/>
            </a:xfrm>
            <a:prstGeom prst="rect">
              <a:avLst/>
            </a:prstGeom>
            <a:solidFill>
              <a:srgbClr val="009DDC"/>
            </a:solidFill>
            <a:ln>
              <a:solidFill>
                <a:srgbClr val="009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20"/>
            <p:cNvSpPr/>
            <p:nvPr/>
          </p:nvSpPr>
          <p:spPr>
            <a:xfrm flipH="1">
              <a:off x="914400" y="3169067"/>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Rectangle 32"/>
            <p:cNvSpPr/>
            <p:nvPr/>
          </p:nvSpPr>
          <p:spPr>
            <a:xfrm flipH="1">
              <a:off x="3657600" y="5943703"/>
              <a:ext cx="914400" cy="914297"/>
            </a:xfrm>
            <a:prstGeom prst="rect">
              <a:avLst/>
            </a:prstGeom>
            <a:solidFill>
              <a:srgbClr val="009DDC"/>
            </a:solidFill>
            <a:ln>
              <a:solidFill>
                <a:srgbClr val="009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8" name="Rectangle 33"/>
            <p:cNvSpPr/>
            <p:nvPr/>
          </p:nvSpPr>
          <p:spPr>
            <a:xfrm flipH="1">
              <a:off x="4572000" y="5943703"/>
              <a:ext cx="914400" cy="914297"/>
            </a:xfrm>
            <a:prstGeom prst="rect">
              <a:avLst/>
            </a:prstGeom>
            <a:solidFill>
              <a:srgbClr val="009DDC"/>
            </a:solidFill>
            <a:ln>
              <a:solidFill>
                <a:srgbClr val="009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9" name="Rectangle 34"/>
            <p:cNvSpPr/>
            <p:nvPr/>
          </p:nvSpPr>
          <p:spPr>
            <a:xfrm flipH="1">
              <a:off x="1828800" y="5943703"/>
              <a:ext cx="914400" cy="914297"/>
            </a:xfrm>
            <a:prstGeom prst="rect">
              <a:avLst/>
            </a:prstGeom>
            <a:solidFill>
              <a:srgbClr val="13B5EA"/>
            </a:solidFill>
            <a:ln>
              <a:solidFill>
                <a:srgbClr val="13B5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Rectangle 35"/>
            <p:cNvSpPr/>
            <p:nvPr/>
          </p:nvSpPr>
          <p:spPr>
            <a:xfrm flipH="1">
              <a:off x="914400" y="5943703"/>
              <a:ext cx="914400" cy="914297"/>
            </a:xfrm>
            <a:prstGeom prst="rect">
              <a:avLst/>
            </a:prstGeom>
            <a:solidFill>
              <a:srgbClr val="13B5EA"/>
            </a:solidFill>
            <a:ln>
              <a:solidFill>
                <a:srgbClr val="13B5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 name="Rectangle 36"/>
            <p:cNvSpPr/>
            <p:nvPr/>
          </p:nvSpPr>
          <p:spPr>
            <a:xfrm flipH="1">
              <a:off x="0" y="594370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 name="Rectangle 37"/>
            <p:cNvSpPr/>
            <p:nvPr/>
          </p:nvSpPr>
          <p:spPr>
            <a:xfrm flipH="1">
              <a:off x="3657600" y="5013533"/>
              <a:ext cx="914400" cy="914297"/>
            </a:xfrm>
            <a:prstGeom prst="rect">
              <a:avLst/>
            </a:prstGeom>
            <a:solidFill>
              <a:srgbClr val="009DDC"/>
            </a:solidFill>
            <a:ln>
              <a:solidFill>
                <a:srgbClr val="009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3" name="Rectangle 38"/>
            <p:cNvSpPr/>
            <p:nvPr/>
          </p:nvSpPr>
          <p:spPr>
            <a:xfrm flipH="1">
              <a:off x="2743200" y="5013533"/>
              <a:ext cx="914400" cy="914297"/>
            </a:xfrm>
            <a:prstGeom prst="rect">
              <a:avLst/>
            </a:prstGeom>
            <a:solidFill>
              <a:srgbClr val="13B5EA"/>
            </a:solidFill>
            <a:ln>
              <a:solidFill>
                <a:srgbClr val="13B5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4" name="Rectangle 39"/>
            <p:cNvSpPr/>
            <p:nvPr/>
          </p:nvSpPr>
          <p:spPr>
            <a:xfrm flipH="1">
              <a:off x="1828800" y="5013533"/>
              <a:ext cx="914400" cy="914297"/>
            </a:xfrm>
            <a:prstGeom prst="rect">
              <a:avLst/>
            </a:prstGeom>
            <a:solidFill>
              <a:srgbClr val="13B5EA"/>
            </a:solidFill>
            <a:ln>
              <a:solidFill>
                <a:srgbClr val="13B5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5" name="Rectangle 40"/>
            <p:cNvSpPr/>
            <p:nvPr/>
          </p:nvSpPr>
          <p:spPr>
            <a:xfrm flipH="1">
              <a:off x="914400" y="501353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6" name="Rectangle 41"/>
            <p:cNvSpPr/>
            <p:nvPr/>
          </p:nvSpPr>
          <p:spPr>
            <a:xfrm flipH="1">
              <a:off x="0" y="501353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7" name="Rectangle 43"/>
            <p:cNvSpPr/>
            <p:nvPr/>
          </p:nvSpPr>
          <p:spPr>
            <a:xfrm flipH="1">
              <a:off x="2743200" y="408336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8" name="Rectangle 44"/>
            <p:cNvSpPr/>
            <p:nvPr/>
          </p:nvSpPr>
          <p:spPr>
            <a:xfrm flipH="1">
              <a:off x="914400" y="408336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9" name="Rectangle 45"/>
            <p:cNvSpPr/>
            <p:nvPr/>
          </p:nvSpPr>
          <p:spPr>
            <a:xfrm flipH="1">
              <a:off x="1828800" y="408336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0" name="Rectangle 46"/>
            <p:cNvSpPr/>
            <p:nvPr/>
          </p:nvSpPr>
          <p:spPr>
            <a:xfrm flipH="1">
              <a:off x="0" y="408336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1" name="Rectangle 47"/>
            <p:cNvSpPr/>
            <p:nvPr/>
          </p:nvSpPr>
          <p:spPr>
            <a:xfrm flipH="1">
              <a:off x="0" y="3169067"/>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2" name="Rectangle 48"/>
            <p:cNvSpPr/>
            <p:nvPr userDrawn="1"/>
          </p:nvSpPr>
          <p:spPr>
            <a:xfrm flipH="1">
              <a:off x="1828800" y="3169067"/>
              <a:ext cx="914400" cy="914297"/>
            </a:xfrm>
            <a:prstGeom prst="rect">
              <a:avLst/>
            </a:prstGeom>
            <a:solidFill>
              <a:srgbClr val="009DDC"/>
            </a:solidFill>
            <a:ln>
              <a:solidFill>
                <a:srgbClr val="009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3" name="Rectangle 49"/>
            <p:cNvSpPr/>
            <p:nvPr userDrawn="1"/>
          </p:nvSpPr>
          <p:spPr>
            <a:xfrm flipH="1">
              <a:off x="3657600" y="4083363"/>
              <a:ext cx="914400" cy="91429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4" name="Rectangle 50"/>
            <p:cNvSpPr/>
            <p:nvPr userDrawn="1"/>
          </p:nvSpPr>
          <p:spPr>
            <a:xfrm flipH="1">
              <a:off x="4572000" y="5013533"/>
              <a:ext cx="914400" cy="914297"/>
            </a:xfrm>
            <a:prstGeom prst="rect">
              <a:avLst/>
            </a:prstGeom>
            <a:solidFill>
              <a:srgbClr val="13B5EA"/>
            </a:solidFill>
            <a:ln>
              <a:solidFill>
                <a:srgbClr val="13B5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5" name="Rectangle 51"/>
            <p:cNvSpPr/>
            <p:nvPr userDrawn="1"/>
          </p:nvSpPr>
          <p:spPr>
            <a:xfrm flipH="1">
              <a:off x="5486400" y="5943703"/>
              <a:ext cx="914400" cy="914297"/>
            </a:xfrm>
            <a:prstGeom prst="rect">
              <a:avLst/>
            </a:prstGeom>
            <a:solidFill>
              <a:srgbClr val="99D6EA"/>
            </a:solidFill>
            <a:ln>
              <a:solidFill>
                <a:srgbClr val="99D6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sp>
        <p:nvSpPr>
          <p:cNvPr id="31" name="Title 1"/>
          <p:cNvSpPr>
            <a:spLocks noGrp="1"/>
          </p:cNvSpPr>
          <p:nvPr>
            <p:ph type="ctrTitle"/>
          </p:nvPr>
        </p:nvSpPr>
        <p:spPr>
          <a:xfrm>
            <a:off x="228600" y="3556885"/>
            <a:ext cx="7772400" cy="1470025"/>
          </a:xfrm>
        </p:spPr>
        <p:txBody>
          <a:bodyPr anchor="b"/>
          <a:lstStyle>
            <a:lvl1pPr algn="l">
              <a:defRPr sz="3000" b="0" cap="all" baseline="0">
                <a:solidFill>
                  <a:schemeClr val="tx1"/>
                </a:solidFill>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51044190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24995020"/>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7507594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E7F90BC-54ED-4D4E-8B33-C415AA4D7E6E}" type="datetimeFigureOut">
              <a:rPr lang="en-US">
                <a:solidFill>
                  <a:prstClr val="black">
                    <a:tint val="75000"/>
                  </a:prstClr>
                </a:solidFill>
              </a:rPr>
              <a:pPr>
                <a:defRPr/>
              </a:pPr>
              <a:t>8/27/2015</a:t>
            </a:fld>
            <a:endParaRPr lang="en-US" dirty="0">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F27D51E-5920-4235-84B9-E333DC274333}" type="slidenum">
              <a:rPr lang="en-US"/>
              <a:pPr>
                <a:defRPr/>
              </a:pPr>
              <a:t>‹#›</a:t>
            </a:fld>
            <a:endParaRPr lang="en-US"/>
          </a:p>
        </p:txBody>
      </p:sp>
    </p:spTree>
    <p:extLst>
      <p:ext uri="{BB962C8B-B14F-4D97-AF65-F5344CB8AC3E}">
        <p14:creationId xmlns:p14="http://schemas.microsoft.com/office/powerpoint/2010/main" xmlns="" val="741836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B8485E-4E06-40D9-B39B-0EF87A37ECE6}" type="datetimeFigureOut">
              <a:rPr lang="en-US" smtClean="0"/>
              <a:pPr/>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50B93-FA31-4D91-99D0-45D614C3EB91}" type="slidenum">
              <a:rPr lang="en-US" smtClean="0"/>
              <a:pPr/>
              <a:t>‹#›</a:t>
            </a:fld>
            <a:endParaRPr lang="en-US"/>
          </a:p>
        </p:txBody>
      </p:sp>
    </p:spTree>
    <p:extLst>
      <p:ext uri="{BB962C8B-B14F-4D97-AF65-F5344CB8AC3E}">
        <p14:creationId xmlns:p14="http://schemas.microsoft.com/office/powerpoint/2010/main" xmlns="" val="315679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B8485E-4E06-40D9-B39B-0EF87A37ECE6}" type="datetimeFigureOut">
              <a:rPr lang="en-US" smtClean="0"/>
              <a:pPr/>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50B93-FA31-4D91-99D0-45D614C3EB91}" type="slidenum">
              <a:rPr lang="en-US" smtClean="0"/>
              <a:pPr/>
              <a:t>‹#›</a:t>
            </a:fld>
            <a:endParaRPr lang="en-US"/>
          </a:p>
        </p:txBody>
      </p:sp>
    </p:spTree>
    <p:extLst>
      <p:ext uri="{BB962C8B-B14F-4D97-AF65-F5344CB8AC3E}">
        <p14:creationId xmlns:p14="http://schemas.microsoft.com/office/powerpoint/2010/main" xmlns="" val="326355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B8485E-4E06-40D9-B39B-0EF87A37ECE6}" type="datetimeFigureOut">
              <a:rPr lang="en-US" smtClean="0"/>
              <a:pPr/>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50B93-FA31-4D91-99D0-45D614C3EB91}" type="slidenum">
              <a:rPr lang="en-US" smtClean="0"/>
              <a:pPr/>
              <a:t>‹#›</a:t>
            </a:fld>
            <a:endParaRPr lang="en-US"/>
          </a:p>
        </p:txBody>
      </p:sp>
    </p:spTree>
    <p:extLst>
      <p:ext uri="{BB962C8B-B14F-4D97-AF65-F5344CB8AC3E}">
        <p14:creationId xmlns:p14="http://schemas.microsoft.com/office/powerpoint/2010/main" xmlns="" val="238315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B8485E-4E06-40D9-B39B-0EF87A37ECE6}" type="datetimeFigureOut">
              <a:rPr lang="en-US" smtClean="0"/>
              <a:pPr/>
              <a:t>8/27/2015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450B93-FA31-4D91-99D0-45D614C3EB91}" type="slidenum">
              <a:rPr lang="en-US" smtClean="0"/>
              <a:pPr/>
              <a:t>‹#›</a:t>
            </a:fld>
            <a:endParaRPr lang="en-US"/>
          </a:p>
        </p:txBody>
      </p:sp>
    </p:spTree>
    <p:extLst>
      <p:ext uri="{BB962C8B-B14F-4D97-AF65-F5344CB8AC3E}">
        <p14:creationId xmlns:p14="http://schemas.microsoft.com/office/powerpoint/2010/main" xmlns="" val="155872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B8485E-4E06-40D9-B39B-0EF87A37ECE6}" type="datetimeFigureOut">
              <a:rPr lang="en-US" smtClean="0"/>
              <a:pPr/>
              <a:t>8/27/2015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450B93-FA31-4D91-99D0-45D614C3EB91}" type="slidenum">
              <a:rPr lang="en-US" smtClean="0"/>
              <a:pPr/>
              <a:t>‹#›</a:t>
            </a:fld>
            <a:endParaRPr lang="en-US"/>
          </a:p>
        </p:txBody>
      </p:sp>
    </p:spTree>
    <p:extLst>
      <p:ext uri="{BB962C8B-B14F-4D97-AF65-F5344CB8AC3E}">
        <p14:creationId xmlns:p14="http://schemas.microsoft.com/office/powerpoint/2010/main" xmlns="" val="2316478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B8485E-4E06-40D9-B39B-0EF87A37ECE6}" type="datetimeFigureOut">
              <a:rPr lang="en-US" smtClean="0"/>
              <a:pPr/>
              <a:t>8/27/2015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450B93-FA31-4D91-99D0-45D614C3EB91}" type="slidenum">
              <a:rPr lang="en-US" smtClean="0"/>
              <a:pPr/>
              <a:t>‹#›</a:t>
            </a:fld>
            <a:endParaRPr lang="en-US"/>
          </a:p>
        </p:txBody>
      </p:sp>
    </p:spTree>
    <p:extLst>
      <p:ext uri="{BB962C8B-B14F-4D97-AF65-F5344CB8AC3E}">
        <p14:creationId xmlns:p14="http://schemas.microsoft.com/office/powerpoint/2010/main" xmlns="" val="162491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B8485E-4E06-40D9-B39B-0EF87A37ECE6}" type="datetimeFigureOut">
              <a:rPr lang="en-US" smtClean="0"/>
              <a:pPr/>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50B93-FA31-4D91-99D0-45D614C3EB91}" type="slidenum">
              <a:rPr lang="en-US" smtClean="0"/>
              <a:pPr/>
              <a:t>‹#›</a:t>
            </a:fld>
            <a:endParaRPr lang="en-US"/>
          </a:p>
        </p:txBody>
      </p:sp>
    </p:spTree>
    <p:extLst>
      <p:ext uri="{BB962C8B-B14F-4D97-AF65-F5344CB8AC3E}">
        <p14:creationId xmlns:p14="http://schemas.microsoft.com/office/powerpoint/2010/main" xmlns="" val="3184659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B8485E-4E06-40D9-B39B-0EF87A37ECE6}" type="datetimeFigureOut">
              <a:rPr lang="en-US" smtClean="0"/>
              <a:pPr/>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50B93-FA31-4D91-99D0-45D614C3EB91}" type="slidenum">
              <a:rPr lang="en-US" smtClean="0"/>
              <a:pPr/>
              <a:t>‹#›</a:t>
            </a:fld>
            <a:endParaRPr lang="en-US"/>
          </a:p>
        </p:txBody>
      </p:sp>
    </p:spTree>
    <p:extLst>
      <p:ext uri="{BB962C8B-B14F-4D97-AF65-F5344CB8AC3E}">
        <p14:creationId xmlns:p14="http://schemas.microsoft.com/office/powerpoint/2010/main" xmlns="" val="384695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8485E-4E06-40D9-B39B-0EF87A37ECE6}" type="datetimeFigureOut">
              <a:rPr lang="en-US" smtClean="0"/>
              <a:pPr/>
              <a:t>8/27/2015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50B93-FA31-4D91-99D0-45D614C3EB91}" type="slidenum">
              <a:rPr lang="en-US" smtClean="0"/>
              <a:pPr/>
              <a:t>‹#›</a:t>
            </a:fld>
            <a:endParaRPr lang="en-US"/>
          </a:p>
        </p:txBody>
      </p:sp>
    </p:spTree>
    <p:extLst>
      <p:ext uri="{BB962C8B-B14F-4D97-AF65-F5344CB8AC3E}">
        <p14:creationId xmlns:p14="http://schemas.microsoft.com/office/powerpoint/2010/main" xmlns="" val="2599200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FFBE16E-8CFC-4B2A-8A71-7C2D3F90BF83}" type="datetimeFigureOut">
              <a:rPr lang="en-US">
                <a:solidFill>
                  <a:prstClr val="black">
                    <a:tint val="75000"/>
                  </a:prstClr>
                </a:solidFill>
              </a:rPr>
              <a:pPr>
                <a:defRPr/>
              </a:pPr>
              <a:t>8/27/2015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050">
                <a:solidFill>
                  <a:srgbClr val="F68A33"/>
                </a:solidFill>
                <a:latin typeface="Tahoma" pitchFamily="34" charset="0"/>
                <a:ea typeface="Tahoma" pitchFamily="34" charset="0"/>
                <a:cs typeface="Tahoma" pitchFamily="34" charset="0"/>
              </a:defRPr>
            </a:lvl1pPr>
          </a:lstStyle>
          <a:p>
            <a:pPr>
              <a:defRPr/>
            </a:pPr>
            <a:fld id="{A5A34369-E382-4771-98DB-5E45F746768B}" type="slidenum">
              <a:rPr lang="en-US"/>
              <a:pPr>
                <a:defRPr/>
              </a:pPr>
              <a:t>‹#›</a:t>
            </a:fld>
            <a:endParaRPr lang="en-US"/>
          </a:p>
        </p:txBody>
      </p:sp>
    </p:spTree>
    <p:extLst>
      <p:ext uri="{BB962C8B-B14F-4D97-AF65-F5344CB8AC3E}">
        <p14:creationId xmlns:p14="http://schemas.microsoft.com/office/powerpoint/2010/main" xmlns="" val="1136729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lvl1pPr algn="l" rtl="0" eaLnBrk="0" fontAlgn="base" hangingPunct="0">
        <a:spcBef>
          <a:spcPct val="0"/>
        </a:spcBef>
        <a:spcAft>
          <a:spcPct val="0"/>
        </a:spcAft>
        <a:defRPr sz="3000" b="1" kern="1200" cap="all">
          <a:solidFill>
            <a:srgbClr val="005EB8"/>
          </a:solidFill>
          <a:latin typeface="Tahoma" pitchFamily="34" charset="0"/>
          <a:ea typeface="Tahoma" pitchFamily="34" charset="0"/>
          <a:cs typeface="Tahoma" pitchFamily="34" charset="0"/>
        </a:defRPr>
      </a:lvl1pPr>
      <a:lvl2pPr algn="l" rtl="0" eaLnBrk="0" fontAlgn="base" hangingPunct="0">
        <a:spcBef>
          <a:spcPct val="0"/>
        </a:spcBef>
        <a:spcAft>
          <a:spcPct val="0"/>
        </a:spcAft>
        <a:defRPr sz="3000" b="1">
          <a:solidFill>
            <a:srgbClr val="005EB8"/>
          </a:solidFill>
          <a:latin typeface="Tahoma" pitchFamily="34" charset="0"/>
          <a:cs typeface="Tahoma" pitchFamily="34" charset="0"/>
        </a:defRPr>
      </a:lvl2pPr>
      <a:lvl3pPr algn="l" rtl="0" eaLnBrk="0" fontAlgn="base" hangingPunct="0">
        <a:spcBef>
          <a:spcPct val="0"/>
        </a:spcBef>
        <a:spcAft>
          <a:spcPct val="0"/>
        </a:spcAft>
        <a:defRPr sz="3000" b="1">
          <a:solidFill>
            <a:srgbClr val="005EB8"/>
          </a:solidFill>
          <a:latin typeface="Tahoma" pitchFamily="34" charset="0"/>
          <a:cs typeface="Tahoma" pitchFamily="34" charset="0"/>
        </a:defRPr>
      </a:lvl3pPr>
      <a:lvl4pPr algn="l" rtl="0" eaLnBrk="0" fontAlgn="base" hangingPunct="0">
        <a:spcBef>
          <a:spcPct val="0"/>
        </a:spcBef>
        <a:spcAft>
          <a:spcPct val="0"/>
        </a:spcAft>
        <a:defRPr sz="3000" b="1">
          <a:solidFill>
            <a:srgbClr val="005EB8"/>
          </a:solidFill>
          <a:latin typeface="Tahoma" pitchFamily="34" charset="0"/>
          <a:cs typeface="Tahoma" pitchFamily="34" charset="0"/>
        </a:defRPr>
      </a:lvl4pPr>
      <a:lvl5pPr algn="l" rtl="0" eaLnBrk="0" fontAlgn="base" hangingPunct="0">
        <a:spcBef>
          <a:spcPct val="0"/>
        </a:spcBef>
        <a:spcAft>
          <a:spcPct val="0"/>
        </a:spcAft>
        <a:defRPr sz="3000" b="1">
          <a:solidFill>
            <a:srgbClr val="005EB8"/>
          </a:solidFill>
          <a:latin typeface="Tahoma" pitchFamily="34" charset="0"/>
          <a:cs typeface="Tahoma" pitchFamily="34" charset="0"/>
        </a:defRPr>
      </a:lvl5pPr>
      <a:lvl6pPr marL="457200" algn="l" rtl="0" fontAlgn="base">
        <a:spcBef>
          <a:spcPct val="0"/>
        </a:spcBef>
        <a:spcAft>
          <a:spcPct val="0"/>
        </a:spcAft>
        <a:defRPr sz="3000" b="1">
          <a:solidFill>
            <a:srgbClr val="005EB8"/>
          </a:solidFill>
          <a:latin typeface="Tahoma" pitchFamily="34" charset="0"/>
          <a:cs typeface="Tahoma" pitchFamily="34" charset="0"/>
        </a:defRPr>
      </a:lvl6pPr>
      <a:lvl7pPr marL="914400" algn="l" rtl="0" fontAlgn="base">
        <a:spcBef>
          <a:spcPct val="0"/>
        </a:spcBef>
        <a:spcAft>
          <a:spcPct val="0"/>
        </a:spcAft>
        <a:defRPr sz="3000" b="1">
          <a:solidFill>
            <a:srgbClr val="005EB8"/>
          </a:solidFill>
          <a:latin typeface="Tahoma" pitchFamily="34" charset="0"/>
          <a:cs typeface="Tahoma" pitchFamily="34" charset="0"/>
        </a:defRPr>
      </a:lvl7pPr>
      <a:lvl8pPr marL="1371600" algn="l" rtl="0" fontAlgn="base">
        <a:spcBef>
          <a:spcPct val="0"/>
        </a:spcBef>
        <a:spcAft>
          <a:spcPct val="0"/>
        </a:spcAft>
        <a:defRPr sz="3000" b="1">
          <a:solidFill>
            <a:srgbClr val="005EB8"/>
          </a:solidFill>
          <a:latin typeface="Tahoma" pitchFamily="34" charset="0"/>
          <a:cs typeface="Tahoma" pitchFamily="34" charset="0"/>
        </a:defRPr>
      </a:lvl8pPr>
      <a:lvl9pPr marL="1828800" algn="l" rtl="0" fontAlgn="base">
        <a:spcBef>
          <a:spcPct val="0"/>
        </a:spcBef>
        <a:spcAft>
          <a:spcPct val="0"/>
        </a:spcAft>
        <a:defRPr sz="3000" b="1">
          <a:solidFill>
            <a:srgbClr val="005EB8"/>
          </a:solidFill>
          <a:latin typeface="Tahoma" pitchFamily="34" charset="0"/>
          <a:cs typeface="Tahoma" pitchFamily="34" charset="0"/>
        </a:defRPr>
      </a:lvl9pPr>
    </p:titleStyle>
    <p:bodyStyle>
      <a:lvl1pPr marL="342900" indent="-342900" algn="l" rtl="0" eaLnBrk="0" fontAlgn="base" hangingPunct="0">
        <a:spcBef>
          <a:spcPct val="20000"/>
        </a:spcBef>
        <a:spcAft>
          <a:spcPct val="0"/>
        </a:spcAft>
        <a:buClr>
          <a:srgbClr val="F68A33"/>
        </a:buClr>
        <a:buFont typeface="Wingdings" pitchFamily="2" charset="2"/>
        <a:buChar char="§"/>
        <a:defRPr sz="2400" kern="1200" cap="all">
          <a:solidFill>
            <a:srgbClr val="005EB8"/>
          </a:solidFill>
          <a:latin typeface="Tahoma" pitchFamily="34" charset="0"/>
          <a:ea typeface="Tahoma" pitchFamily="34" charset="0"/>
          <a:cs typeface="Tahoma" pitchFamily="34" charset="0"/>
        </a:defRPr>
      </a:lvl1pPr>
      <a:lvl2pPr marL="742950" indent="-285750" algn="l" rtl="0" eaLnBrk="0" fontAlgn="base" hangingPunct="0">
        <a:spcBef>
          <a:spcPct val="20000"/>
        </a:spcBef>
        <a:spcAft>
          <a:spcPct val="0"/>
        </a:spcAft>
        <a:buClr>
          <a:srgbClr val="F68A33"/>
        </a:buClr>
        <a:buFont typeface="Wingdings" pitchFamily="2" charset="2"/>
        <a:buChar char=""/>
        <a:defRPr sz="2000" kern="1200">
          <a:solidFill>
            <a:schemeClr val="tx1"/>
          </a:solidFill>
          <a:latin typeface="Tahoma" pitchFamily="34" charset="0"/>
          <a:ea typeface="Tahoma" pitchFamily="34" charset="0"/>
          <a:cs typeface="Tahoma" pitchFamily="34" charset="0"/>
        </a:defRPr>
      </a:lvl2pPr>
      <a:lvl3pPr marL="1143000" indent="-228600" algn="l" rtl="0" eaLnBrk="0" fontAlgn="base" hangingPunct="0">
        <a:spcBef>
          <a:spcPct val="20000"/>
        </a:spcBef>
        <a:spcAft>
          <a:spcPct val="0"/>
        </a:spcAft>
        <a:buFont typeface="Arial" charset="0"/>
        <a:buChar char="•"/>
        <a:defRPr kern="1200">
          <a:solidFill>
            <a:schemeClr val="tx1"/>
          </a:solidFill>
          <a:latin typeface="Tahoma" pitchFamily="34" charset="0"/>
          <a:ea typeface="Tahoma" pitchFamily="34" charset="0"/>
          <a:cs typeface="Tahoma" pitchFamily="34" charset="0"/>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Tahoma" pitchFamily="34" charset="0"/>
          <a:ea typeface="Tahoma" pitchFamily="34" charset="0"/>
          <a:cs typeface="Tahoma" pitchFamily="34" charset="0"/>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http://git-scm.com/book" TargetMode="External"/><Relationship Id="rId7" Type="http://schemas.openxmlformats.org/officeDocument/2006/relationships/hyperlink" Target="http://rogerdudler.github.io/git-guide" TargetMode="External"/><Relationship Id="rId2" Type="http://schemas.openxmlformats.org/officeDocument/2006/relationships/hyperlink" Target="http://readwrite.com/2013/10/02/github-for-beginners-part-2" TargetMode="External"/><Relationship Id="rId1" Type="http://schemas.openxmlformats.org/officeDocument/2006/relationships/slideLayout" Target="../slideLayouts/slideLayout13.xml"/><Relationship Id="rId6" Type="http://schemas.openxmlformats.org/officeDocument/2006/relationships/hyperlink" Target="http://gitref.org/" TargetMode="External"/><Relationship Id="rId5" Type="http://schemas.openxmlformats.org/officeDocument/2006/relationships/hyperlink" Target="http://www.youtube.com/GitHubGuides" TargetMode="External"/><Relationship Id="rId4" Type="http://schemas.openxmlformats.org/officeDocument/2006/relationships/hyperlink" Target="http://www.codeschool.com/courses/try-gi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ctrTitle"/>
          </p:nvPr>
        </p:nvSpPr>
        <p:spPr>
          <a:xfrm>
            <a:off x="990600" y="879475"/>
            <a:ext cx="7772400" cy="1470025"/>
          </a:xfrm>
        </p:spPr>
        <p:txBody>
          <a:bodyPr/>
          <a:lstStyle/>
          <a:p>
            <a:pPr eaLnBrk="1" fontAlgn="auto" hangingPunct="1">
              <a:spcAft>
                <a:spcPts val="0"/>
              </a:spcAft>
              <a:defRPr/>
            </a:pPr>
            <a:r>
              <a:rPr lang="en-US" dirty="0" smtClean="0"/>
              <a:t>Introduction to GIT</a:t>
            </a:r>
            <a:endParaRPr lang="en-US" dirty="0"/>
          </a:p>
        </p:txBody>
      </p:sp>
      <p:sp>
        <p:nvSpPr>
          <p:cNvPr id="37" name="Subtitle 36"/>
          <p:cNvSpPr>
            <a:spLocks noGrp="1"/>
          </p:cNvSpPr>
          <p:nvPr>
            <p:ph type="subTitle" idx="1"/>
          </p:nvPr>
        </p:nvSpPr>
        <p:spPr/>
        <p:txBody>
          <a:bodyPr/>
          <a:lstStyle/>
          <a:p>
            <a:pPr eaLnBrk="1" fontAlgn="auto" hangingPunct="1">
              <a:spcAft>
                <a:spcPts val="0"/>
              </a:spcAft>
              <a:defRPr/>
            </a:pPr>
            <a:endParaRPr lang="en-US" dirty="0"/>
          </a:p>
        </p:txBody>
      </p:sp>
    </p:spTree>
    <p:extLst>
      <p:ext uri="{BB962C8B-B14F-4D97-AF65-F5344CB8AC3E}">
        <p14:creationId xmlns:p14="http://schemas.microsoft.com/office/powerpoint/2010/main" xmlns="" val="3416745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1800" b="0" dirty="0" smtClean="0"/>
              <a:t/>
            </a:r>
            <a:br>
              <a:rPr lang="en-US" sz="1800" b="0" dirty="0" smtClean="0"/>
            </a:br>
            <a:r>
              <a:rPr lang="en-US" sz="2800" dirty="0" smtClean="0"/>
              <a:t>Getting Started with </a:t>
            </a:r>
            <a:r>
              <a:rPr lang="en-US" sz="2800" dirty="0" err="1" smtClean="0"/>
              <a:t>Git</a:t>
            </a:r>
            <a:endParaRPr lang="en-US" sz="2800" dirty="0"/>
          </a:p>
        </p:txBody>
      </p:sp>
      <p:sp>
        <p:nvSpPr>
          <p:cNvPr id="11267" name="Slide Number Placeholder 5"/>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F8A5E7-6A01-4187-ADE5-E9CB455EDAA1}" type="slidenum">
              <a:rPr lang="en-US" smtClean="0"/>
              <a:pPr fontAlgn="base">
                <a:spcBef>
                  <a:spcPct val="0"/>
                </a:spcBef>
                <a:spcAft>
                  <a:spcPct val="0"/>
                </a:spcAft>
              </a:pPr>
              <a:t>10</a:t>
            </a:fld>
            <a:endParaRPr lang="en-US" smtClean="0"/>
          </a:p>
        </p:txBody>
      </p:sp>
      <p:sp>
        <p:nvSpPr>
          <p:cNvPr id="8" name="Footer Placeholder 6"/>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Content Placeholder 4"/>
          <p:cNvSpPr>
            <a:spLocks noGrp="1"/>
          </p:cNvSpPr>
          <p:nvPr>
            <p:ph idx="1"/>
          </p:nvPr>
        </p:nvSpPr>
        <p:spPr/>
        <p:txBody>
          <a:bodyPr>
            <a:normAutofit lnSpcReduction="10000"/>
          </a:bodyPr>
          <a:lstStyle/>
          <a:p>
            <a:r>
              <a:rPr lang="en-US" dirty="0" smtClean="0"/>
              <a:t>First create a directory on your hard drive which you will use as your repository</a:t>
            </a:r>
          </a:p>
          <a:p>
            <a:pPr lvl="1"/>
            <a:r>
              <a:rPr lang="en-US" dirty="0" smtClean="0"/>
              <a:t>I created the directory Repo</a:t>
            </a:r>
          </a:p>
          <a:p>
            <a:pPr lvl="2"/>
            <a:r>
              <a:rPr lang="en-US" dirty="0" smtClean="0"/>
              <a:t>The path is c:/Repo/</a:t>
            </a:r>
          </a:p>
          <a:p>
            <a:r>
              <a:rPr lang="en-US" dirty="0" smtClean="0"/>
              <a:t>Now type in </a:t>
            </a:r>
            <a:r>
              <a:rPr lang="en-US" dirty="0" err="1" smtClean="0"/>
              <a:t>Git</a:t>
            </a:r>
            <a:r>
              <a:rPr lang="en-US" dirty="0" smtClean="0"/>
              <a:t> into the run dialog in windows you should see </a:t>
            </a:r>
            <a:r>
              <a:rPr lang="en-US" dirty="0" err="1" smtClean="0"/>
              <a:t>git</a:t>
            </a:r>
            <a:r>
              <a:rPr lang="en-US" dirty="0" smtClean="0"/>
              <a:t> bash come up</a:t>
            </a:r>
          </a:p>
          <a:p>
            <a:r>
              <a:rPr lang="en-US" dirty="0" smtClean="0"/>
              <a:t>Run </a:t>
            </a:r>
            <a:r>
              <a:rPr lang="en-US" dirty="0" err="1" smtClean="0"/>
              <a:t>git</a:t>
            </a:r>
            <a:r>
              <a:rPr lang="en-US" dirty="0" smtClean="0"/>
              <a:t> bash</a:t>
            </a:r>
          </a:p>
          <a:p>
            <a:r>
              <a:rPr lang="en-US" dirty="0" smtClean="0"/>
              <a:t>Navigate to the directory you created</a:t>
            </a:r>
          </a:p>
          <a:p>
            <a:r>
              <a:rPr lang="en-US" dirty="0" smtClean="0"/>
              <a:t>Windows command line TIPS</a:t>
            </a:r>
          </a:p>
          <a:p>
            <a:pPr lvl="1"/>
            <a:r>
              <a:rPr lang="en-US" dirty="0" smtClean="0"/>
              <a:t>CD ..              </a:t>
            </a:r>
            <a:r>
              <a:rPr lang="en-US" i="1" dirty="0" smtClean="0"/>
              <a:t>Brings your focus back on directory</a:t>
            </a:r>
            <a:endParaRPr lang="en-US" dirty="0" smtClean="0"/>
          </a:p>
          <a:p>
            <a:pPr lvl="1"/>
            <a:r>
              <a:rPr lang="en-US" dirty="0" smtClean="0"/>
              <a:t>CD  repo         Changes the directory to repo(Or what ever you 		         named your directory.</a:t>
            </a:r>
          </a:p>
          <a:p>
            <a:pPr marL="914400" lvl="2" indent="0">
              <a:buNone/>
            </a:pPr>
            <a:endParaRPr lang="en-US" dirty="0" smtClean="0"/>
          </a:p>
        </p:txBody>
      </p:sp>
    </p:spTree>
    <p:extLst>
      <p:ext uri="{BB962C8B-B14F-4D97-AF65-F5344CB8AC3E}">
        <p14:creationId xmlns:p14="http://schemas.microsoft.com/office/powerpoint/2010/main" xmlns="" val="2936489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1800" b="0" dirty="0" smtClean="0"/>
              <a:t/>
            </a:r>
            <a:br>
              <a:rPr lang="en-US" sz="1800" b="0" dirty="0" smtClean="0"/>
            </a:br>
            <a:r>
              <a:rPr lang="en-US" sz="2800" dirty="0" smtClean="0"/>
              <a:t>Getting Started with </a:t>
            </a:r>
            <a:r>
              <a:rPr lang="en-US" sz="2800" dirty="0" err="1" smtClean="0"/>
              <a:t>Git</a:t>
            </a:r>
            <a:endParaRPr lang="en-US" sz="2800" dirty="0"/>
          </a:p>
        </p:txBody>
      </p:sp>
      <p:sp>
        <p:nvSpPr>
          <p:cNvPr id="11267" name="Slide Number Placeholder 5"/>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F8A5E7-6A01-4187-ADE5-E9CB455EDAA1}" type="slidenum">
              <a:rPr lang="en-US" smtClean="0"/>
              <a:pPr fontAlgn="base">
                <a:spcBef>
                  <a:spcPct val="0"/>
                </a:spcBef>
                <a:spcAft>
                  <a:spcPct val="0"/>
                </a:spcAft>
              </a:pPr>
              <a:t>11</a:t>
            </a:fld>
            <a:endParaRPr lang="en-US" smtClean="0"/>
          </a:p>
        </p:txBody>
      </p:sp>
      <p:sp>
        <p:nvSpPr>
          <p:cNvPr id="8" name="Footer Placeholder 6"/>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Content Placeholder 4"/>
          <p:cNvSpPr>
            <a:spLocks noGrp="1"/>
          </p:cNvSpPr>
          <p:nvPr>
            <p:ph idx="1"/>
          </p:nvPr>
        </p:nvSpPr>
        <p:spPr>
          <a:xfrm>
            <a:off x="457200" y="1600200"/>
            <a:ext cx="9144000" cy="4525963"/>
          </a:xfrm>
        </p:spPr>
        <p:txBody>
          <a:bodyPr>
            <a:normAutofit/>
          </a:bodyPr>
          <a:lstStyle/>
          <a:p>
            <a:r>
              <a:rPr lang="en-US" dirty="0" smtClean="0"/>
              <a:t>Once you are in the directory you want to work in do the following</a:t>
            </a:r>
          </a:p>
          <a:p>
            <a:pPr lvl="1"/>
            <a:r>
              <a:rPr lang="en-US" dirty="0" err="1" smtClean="0"/>
              <a:t>Git</a:t>
            </a:r>
            <a:r>
              <a:rPr lang="en-US" dirty="0" smtClean="0"/>
              <a:t> </a:t>
            </a:r>
            <a:r>
              <a:rPr lang="en-US" dirty="0" err="1" smtClean="0"/>
              <a:t>init</a:t>
            </a:r>
            <a:r>
              <a:rPr lang="en-US" dirty="0" smtClean="0"/>
              <a:t>           </a:t>
            </a:r>
            <a:r>
              <a:rPr lang="en-US" i="1" dirty="0" smtClean="0"/>
              <a:t> This initializes an empty </a:t>
            </a:r>
            <a:r>
              <a:rPr lang="en-US" i="1" dirty="0" err="1" smtClean="0"/>
              <a:t>git</a:t>
            </a:r>
            <a:r>
              <a:rPr lang="en-US" i="1" dirty="0" smtClean="0"/>
              <a:t> repository in the directory</a:t>
            </a:r>
          </a:p>
          <a:p>
            <a:pPr lvl="1"/>
            <a:r>
              <a:rPr lang="en-US" dirty="0" err="1" smtClean="0"/>
              <a:t>Git</a:t>
            </a:r>
            <a:r>
              <a:rPr lang="en-US" dirty="0" smtClean="0"/>
              <a:t> </a:t>
            </a:r>
            <a:r>
              <a:rPr lang="en-US" dirty="0" err="1" smtClean="0"/>
              <a:t>config</a:t>
            </a:r>
            <a:r>
              <a:rPr lang="en-US" dirty="0" smtClean="0"/>
              <a:t> user.name “ Your Name  “</a:t>
            </a:r>
          </a:p>
          <a:p>
            <a:pPr lvl="1"/>
            <a:r>
              <a:rPr lang="en-US" dirty="0" err="1" smtClean="0"/>
              <a:t>Git</a:t>
            </a:r>
            <a:r>
              <a:rPr lang="en-US" dirty="0" smtClean="0"/>
              <a:t> </a:t>
            </a:r>
            <a:r>
              <a:rPr lang="en-US" dirty="0" err="1" smtClean="0"/>
              <a:t>config</a:t>
            </a:r>
            <a:r>
              <a:rPr lang="en-US" dirty="0" smtClean="0"/>
              <a:t> </a:t>
            </a:r>
            <a:r>
              <a:rPr lang="en-US" dirty="0" err="1" smtClean="0"/>
              <a:t>user.email</a:t>
            </a:r>
            <a:r>
              <a:rPr lang="en-US" dirty="0" smtClean="0"/>
              <a:t>   Youremail@whoever.com</a:t>
            </a:r>
          </a:p>
          <a:p>
            <a:pPr lvl="1"/>
            <a:r>
              <a:rPr lang="en-US" dirty="0" err="1"/>
              <a:t>Git</a:t>
            </a:r>
            <a:r>
              <a:rPr lang="en-US" dirty="0"/>
              <a:t> clone https://This is where I clone my repo </a:t>
            </a:r>
            <a:r>
              <a:rPr lang="en-US" dirty="0" smtClean="0"/>
              <a:t>from</a:t>
            </a:r>
          </a:p>
          <a:p>
            <a:r>
              <a:rPr lang="en-US" dirty="0" smtClean="0"/>
              <a:t>These first steps initialized your </a:t>
            </a:r>
            <a:r>
              <a:rPr lang="en-US" dirty="0" err="1" smtClean="0"/>
              <a:t>git</a:t>
            </a:r>
            <a:r>
              <a:rPr lang="en-US" dirty="0" smtClean="0"/>
              <a:t> repo along with identifying you to </a:t>
            </a:r>
            <a:r>
              <a:rPr lang="en-US" dirty="0" err="1" smtClean="0"/>
              <a:t>git</a:t>
            </a:r>
            <a:r>
              <a:rPr lang="en-US" dirty="0" smtClean="0"/>
              <a:t>. </a:t>
            </a:r>
            <a:r>
              <a:rPr lang="en-US" dirty="0"/>
              <a:t> </a:t>
            </a:r>
            <a:r>
              <a:rPr lang="en-US" dirty="0" smtClean="0"/>
              <a:t>You also cloned the repository you created on </a:t>
            </a:r>
            <a:r>
              <a:rPr lang="en-US" dirty="0" err="1" smtClean="0"/>
              <a:t>git</a:t>
            </a:r>
            <a:r>
              <a:rPr lang="en-US" dirty="0" smtClean="0"/>
              <a:t> hub.</a:t>
            </a:r>
          </a:p>
          <a:p>
            <a:pPr lvl="1"/>
            <a:endParaRPr lang="en-US" dirty="0"/>
          </a:p>
          <a:p>
            <a:pPr lvl="1"/>
            <a:endParaRPr lang="en-US" dirty="0" smtClean="0"/>
          </a:p>
          <a:p>
            <a:pPr lvl="1"/>
            <a:endParaRPr lang="en-US" dirty="0" smtClean="0"/>
          </a:p>
        </p:txBody>
      </p:sp>
    </p:spTree>
    <p:extLst>
      <p:ext uri="{BB962C8B-B14F-4D97-AF65-F5344CB8AC3E}">
        <p14:creationId xmlns:p14="http://schemas.microsoft.com/office/powerpoint/2010/main" xmlns="" val="1894858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1800" b="0" dirty="0" smtClean="0"/>
              <a:t/>
            </a:r>
            <a:br>
              <a:rPr lang="en-US" sz="1800" b="0" dirty="0" smtClean="0"/>
            </a:br>
            <a:r>
              <a:rPr lang="en-US" sz="2800" dirty="0" smtClean="0"/>
              <a:t>Some more basics</a:t>
            </a:r>
            <a:endParaRPr lang="en-US" sz="2800" dirty="0"/>
          </a:p>
        </p:txBody>
      </p:sp>
      <p:sp>
        <p:nvSpPr>
          <p:cNvPr id="11267" name="Slide Number Placeholder 5"/>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F8A5E7-6A01-4187-ADE5-E9CB455EDAA1}" type="slidenum">
              <a:rPr lang="en-US" smtClean="0"/>
              <a:pPr fontAlgn="base">
                <a:spcBef>
                  <a:spcPct val="0"/>
                </a:spcBef>
                <a:spcAft>
                  <a:spcPct val="0"/>
                </a:spcAft>
              </a:pPr>
              <a:t>12</a:t>
            </a:fld>
            <a:endParaRPr lang="en-US" smtClean="0"/>
          </a:p>
        </p:txBody>
      </p:sp>
      <p:sp>
        <p:nvSpPr>
          <p:cNvPr id="8" name="Footer Placeholder 6"/>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Content Placeholder 4"/>
          <p:cNvSpPr>
            <a:spLocks noGrp="1"/>
          </p:cNvSpPr>
          <p:nvPr>
            <p:ph idx="1"/>
          </p:nvPr>
        </p:nvSpPr>
        <p:spPr/>
        <p:txBody>
          <a:bodyPr>
            <a:normAutofit/>
          </a:bodyPr>
          <a:lstStyle/>
          <a:p>
            <a:r>
              <a:rPr lang="en-US" dirty="0" smtClean="0"/>
              <a:t>Lets view the directory structure by using either the LS or DIR command</a:t>
            </a:r>
          </a:p>
          <a:p>
            <a:r>
              <a:rPr lang="en-US" dirty="0" smtClean="0"/>
              <a:t>You should a directory with the name of your repository.</a:t>
            </a:r>
          </a:p>
          <a:p>
            <a:r>
              <a:rPr lang="en-US" dirty="0" smtClean="0"/>
              <a:t>Lets navigate to the directory in my case</a:t>
            </a:r>
          </a:p>
          <a:p>
            <a:pPr lvl="1"/>
            <a:r>
              <a:rPr lang="en-US" dirty="0" smtClean="0"/>
              <a:t>Cd Step</a:t>
            </a:r>
          </a:p>
          <a:p>
            <a:pPr lvl="1"/>
            <a:r>
              <a:rPr lang="en-US" dirty="0" smtClean="0"/>
              <a:t>Dir</a:t>
            </a:r>
          </a:p>
          <a:p>
            <a:r>
              <a:rPr lang="en-US" dirty="0" smtClean="0"/>
              <a:t>I notice there is a read me file.</a:t>
            </a:r>
          </a:p>
          <a:p>
            <a:r>
              <a:rPr lang="en-US" dirty="0" smtClean="0"/>
              <a:t>I want to edit it so I will use the command</a:t>
            </a:r>
          </a:p>
          <a:p>
            <a:r>
              <a:rPr lang="en-US" dirty="0" smtClean="0"/>
              <a:t>Vim readme.txt</a:t>
            </a:r>
          </a:p>
        </p:txBody>
      </p:sp>
    </p:spTree>
    <p:extLst>
      <p:ext uri="{BB962C8B-B14F-4D97-AF65-F5344CB8AC3E}">
        <p14:creationId xmlns:p14="http://schemas.microsoft.com/office/powerpoint/2010/main" xmlns="" val="4236374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print out</a:t>
            </a:r>
            <a:endParaRPr lang="en-US" dirty="0"/>
          </a:p>
        </p:txBody>
      </p:sp>
      <p:pic>
        <p:nvPicPr>
          <p:cNvPr id="6" name="Content Placeholder 5"/>
          <p:cNvPicPr>
            <a:picLocks noGrp="1" noChangeAspect="1"/>
          </p:cNvPicPr>
          <p:nvPr>
            <p:ph idx="1"/>
          </p:nvPr>
        </p:nvPicPr>
        <p:blipFill>
          <a:blip r:embed="rId2" cstate="print"/>
          <a:stretch>
            <a:fillRect/>
          </a:stretch>
        </p:blipFill>
        <p:spPr>
          <a:xfrm>
            <a:off x="685800" y="1981200"/>
            <a:ext cx="7738081" cy="4038600"/>
          </a:xfrm>
          <a:prstGeom prst="rect">
            <a:avLst/>
          </a:prstGeom>
        </p:spPr>
      </p:pic>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13</a:t>
            </a:fld>
            <a:endParaRPr lang="en-US"/>
          </a:p>
        </p:txBody>
      </p:sp>
    </p:spTree>
    <p:extLst>
      <p:ext uri="{BB962C8B-B14F-4D97-AF65-F5344CB8AC3E}">
        <p14:creationId xmlns:p14="http://schemas.microsoft.com/office/powerpoint/2010/main" xmlns="" val="765843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Basics Continued</a:t>
            </a:r>
            <a:endParaRPr lang="en-US" dirty="0"/>
          </a:p>
        </p:txBody>
      </p:sp>
      <p:sp>
        <p:nvSpPr>
          <p:cNvPr id="3" name="Content Placeholder 2"/>
          <p:cNvSpPr>
            <a:spLocks noGrp="1"/>
          </p:cNvSpPr>
          <p:nvPr>
            <p:ph idx="1"/>
          </p:nvPr>
        </p:nvSpPr>
        <p:spPr/>
        <p:txBody>
          <a:bodyPr>
            <a:normAutofit/>
          </a:bodyPr>
          <a:lstStyle/>
          <a:p>
            <a:r>
              <a:rPr lang="en-US" sz="1800" dirty="0" smtClean="0"/>
              <a:t>Vim opens the text editor</a:t>
            </a:r>
          </a:p>
          <a:p>
            <a:pPr lvl="1"/>
            <a:r>
              <a:rPr lang="en-US" sz="1800" dirty="0" smtClean="0"/>
              <a:t>Press the I key to begin typing</a:t>
            </a:r>
          </a:p>
          <a:p>
            <a:pPr lvl="1"/>
            <a:r>
              <a:rPr lang="en-US" sz="1800" dirty="0" smtClean="0"/>
              <a:t>When you are done press ESC followed by</a:t>
            </a:r>
          </a:p>
          <a:p>
            <a:pPr lvl="1"/>
            <a:r>
              <a:rPr lang="en-US" sz="1800" dirty="0" smtClean="0"/>
              <a:t>:WQ then press the enter key</a:t>
            </a:r>
          </a:p>
          <a:p>
            <a:r>
              <a:rPr lang="en-US" sz="1800" dirty="0" smtClean="0"/>
              <a:t>Now lets type the command </a:t>
            </a:r>
            <a:r>
              <a:rPr lang="en-US" sz="1800" dirty="0" err="1" smtClean="0"/>
              <a:t>Git</a:t>
            </a:r>
            <a:r>
              <a:rPr lang="en-US" sz="1800" dirty="0" smtClean="0"/>
              <a:t> Status</a:t>
            </a:r>
          </a:p>
          <a:p>
            <a:pPr lvl="1"/>
            <a:r>
              <a:rPr lang="en-US" sz="1800" dirty="0" smtClean="0"/>
              <a:t>You will notice that the Readme.md file is red</a:t>
            </a:r>
          </a:p>
          <a:p>
            <a:pPr lvl="1"/>
            <a:r>
              <a:rPr lang="en-US" sz="1800" dirty="0" smtClean="0"/>
              <a:t>That is because it is an untracked file that was modified</a:t>
            </a:r>
          </a:p>
          <a:p>
            <a:pPr lvl="1"/>
            <a:r>
              <a:rPr lang="en-US" sz="1800" dirty="0" smtClean="0"/>
              <a:t>We need to tell GIT that we want this file to be monitored for changes</a:t>
            </a:r>
          </a:p>
          <a:p>
            <a:r>
              <a:rPr lang="en-US" sz="1800" dirty="0" smtClean="0"/>
              <a:t>Lets type </a:t>
            </a:r>
            <a:r>
              <a:rPr lang="en-US" sz="1800" dirty="0" err="1" smtClean="0"/>
              <a:t>Git</a:t>
            </a:r>
            <a:r>
              <a:rPr lang="en-US" sz="1800" dirty="0" smtClean="0"/>
              <a:t> Add Readme.md- </a:t>
            </a:r>
            <a:endParaRPr lang="en-US" sz="1800" dirty="0"/>
          </a:p>
          <a:p>
            <a:pPr marL="57150" indent="0">
              <a:buNone/>
            </a:pPr>
            <a:endParaRPr lang="en-US" sz="1800" dirty="0"/>
          </a:p>
        </p:txBody>
      </p:sp>
      <p:sp>
        <p:nvSpPr>
          <p:cNvPr id="4" name="Footer Placeholder 3"/>
          <p:cNvSpPr>
            <a:spLocks noGrp="1"/>
          </p:cNvSpPr>
          <p:nvPr>
            <p:ph type="ftr" sz="quarter" idx="10"/>
          </p:nvPr>
        </p:nvSpPr>
        <p:spPr/>
        <p:txBody>
          <a:bodyPr/>
          <a:lstStyle/>
          <a:p>
            <a:pPr>
              <a:defRPr/>
            </a:pPr>
            <a:r>
              <a:rPr lang="en-US" dirty="0" smtClean="0"/>
              <a:t>Per </a:t>
            </a:r>
            <a:r>
              <a:rPr lang="en-US" dirty="0" err="1"/>
              <a:t>scholas</a:t>
            </a:r>
            <a:r>
              <a:rPr lang="en-US" dirty="0"/>
              <a:t> step </a:t>
            </a:r>
            <a:r>
              <a:rPr lang="en-US" dirty="0" smtClean="0"/>
              <a:t>training</a:t>
            </a:r>
            <a:endParaRPr lang="en-US" dirty="0"/>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14</a:t>
            </a:fld>
            <a:endParaRPr lang="en-US"/>
          </a:p>
        </p:txBody>
      </p:sp>
      <p:pic>
        <p:nvPicPr>
          <p:cNvPr id="6" name="Picture 5"/>
          <p:cNvPicPr>
            <a:picLocks noChangeAspect="1"/>
          </p:cNvPicPr>
          <p:nvPr/>
        </p:nvPicPr>
        <p:blipFill>
          <a:blip r:embed="rId2" cstate="print"/>
          <a:stretch>
            <a:fillRect/>
          </a:stretch>
        </p:blipFill>
        <p:spPr>
          <a:xfrm>
            <a:off x="1676400" y="4500054"/>
            <a:ext cx="5038725" cy="1633298"/>
          </a:xfrm>
          <a:prstGeom prst="rect">
            <a:avLst/>
          </a:prstGeom>
        </p:spPr>
      </p:pic>
    </p:spTree>
    <p:extLst>
      <p:ext uri="{BB962C8B-B14F-4D97-AF65-F5344CB8AC3E}">
        <p14:creationId xmlns:p14="http://schemas.microsoft.com/office/powerpoint/2010/main" xmlns="" val="1037978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cOntinued</a:t>
            </a:r>
            <a:endParaRPr lang="en-US" dirty="0"/>
          </a:p>
        </p:txBody>
      </p:sp>
      <p:pic>
        <p:nvPicPr>
          <p:cNvPr id="6" name="Content Placeholder 5"/>
          <p:cNvPicPr>
            <a:picLocks noGrp="1" noChangeAspect="1"/>
          </p:cNvPicPr>
          <p:nvPr>
            <p:ph idx="1"/>
          </p:nvPr>
        </p:nvPicPr>
        <p:blipFill>
          <a:blip r:embed="rId2" cstate="print"/>
          <a:stretch>
            <a:fillRect/>
          </a:stretch>
        </p:blipFill>
        <p:spPr>
          <a:xfrm>
            <a:off x="304800" y="3200400"/>
            <a:ext cx="7128109" cy="2958306"/>
          </a:xfrm>
          <a:prstGeom prst="rect">
            <a:avLst/>
          </a:prstGeom>
        </p:spPr>
      </p:pic>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15</a:t>
            </a:fld>
            <a:endParaRPr lang="en-US"/>
          </a:p>
        </p:txBody>
      </p:sp>
      <p:sp>
        <p:nvSpPr>
          <p:cNvPr id="10" name="TextBox 9"/>
          <p:cNvSpPr txBox="1"/>
          <p:nvPr/>
        </p:nvSpPr>
        <p:spPr>
          <a:xfrm>
            <a:off x="304800" y="1417638"/>
            <a:ext cx="7128109" cy="1323439"/>
          </a:xfrm>
          <a:prstGeom prst="rect">
            <a:avLst/>
          </a:prstGeom>
          <a:noFill/>
        </p:spPr>
        <p:txBody>
          <a:bodyPr wrap="square" rtlCol="0">
            <a:spAutoFit/>
          </a:bodyPr>
          <a:lstStyle/>
          <a:p>
            <a:r>
              <a:rPr lang="en-US" sz="2000" dirty="0" smtClean="0">
                <a:latin typeface="Tahoma" panose="020B0604030504040204" pitchFamily="34" charset="0"/>
                <a:ea typeface="Tahoma" panose="020B0604030504040204" pitchFamily="34" charset="0"/>
                <a:cs typeface="Tahoma" panose="020B0604030504040204" pitchFamily="34" charset="0"/>
              </a:rPr>
              <a:t>Notice that README.md turned green. This mean the file is in our staging area. We then use the command</a:t>
            </a:r>
          </a:p>
          <a:p>
            <a:r>
              <a:rPr lang="en-US" sz="2000" dirty="0" err="1" smtClean="0">
                <a:latin typeface="Tahoma" panose="020B0604030504040204" pitchFamily="34" charset="0"/>
                <a:ea typeface="Tahoma" panose="020B0604030504040204" pitchFamily="34" charset="0"/>
                <a:cs typeface="Tahoma" panose="020B0604030504040204" pitchFamily="34" charset="0"/>
              </a:rPr>
              <a:t>Git</a:t>
            </a:r>
            <a:r>
              <a:rPr lang="en-US" sz="2000" dirty="0" smtClean="0">
                <a:latin typeface="Tahoma" panose="020B0604030504040204" pitchFamily="34" charset="0"/>
                <a:ea typeface="Tahoma" panose="020B0604030504040204" pitchFamily="34" charset="0"/>
                <a:cs typeface="Tahoma" panose="020B0604030504040204" pitchFamily="34" charset="0"/>
              </a:rPr>
              <a:t> commit –m “Some description of what we just changed”</a:t>
            </a:r>
          </a:p>
          <a:p>
            <a:r>
              <a:rPr lang="en-US" sz="2000" dirty="0" smtClean="0">
                <a:latin typeface="Tahoma" panose="020B0604030504040204" pitchFamily="34" charset="0"/>
                <a:ea typeface="Tahoma" panose="020B0604030504040204" pitchFamily="34" charset="0"/>
                <a:cs typeface="Tahoma" panose="020B0604030504040204" pitchFamily="34" charset="0"/>
              </a:rPr>
              <a:t>Notice the log file underneath the commit.</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3559072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Basics Continued</a:t>
            </a:r>
            <a:endParaRPr lang="en-US" dirty="0"/>
          </a:p>
        </p:txBody>
      </p:sp>
      <p:sp>
        <p:nvSpPr>
          <p:cNvPr id="3" name="Content Placeholder 2"/>
          <p:cNvSpPr>
            <a:spLocks noGrp="1"/>
          </p:cNvSpPr>
          <p:nvPr>
            <p:ph idx="1"/>
          </p:nvPr>
        </p:nvSpPr>
        <p:spPr/>
        <p:txBody>
          <a:bodyPr>
            <a:normAutofit/>
          </a:bodyPr>
          <a:lstStyle/>
          <a:p>
            <a:pPr marL="57150" indent="0">
              <a:buNone/>
            </a:pPr>
            <a:r>
              <a:rPr lang="en-US" sz="1800" dirty="0" smtClean="0"/>
              <a:t>Now that we have this file ready to go, lets push it out to our remote Repo.</a:t>
            </a:r>
          </a:p>
          <a:p>
            <a:pPr indent="-285750"/>
            <a:r>
              <a:rPr lang="en-US" sz="1800" dirty="0" smtClean="0"/>
              <a:t>Type </a:t>
            </a:r>
            <a:r>
              <a:rPr lang="en-US" sz="1800" dirty="0" err="1" smtClean="0"/>
              <a:t>Git</a:t>
            </a:r>
            <a:r>
              <a:rPr lang="en-US" sz="1800" dirty="0" smtClean="0"/>
              <a:t> Push</a:t>
            </a:r>
          </a:p>
          <a:p>
            <a:pPr lvl="1"/>
            <a:r>
              <a:rPr lang="en-US" sz="1400" dirty="0" smtClean="0"/>
              <a:t>You will have to enter your username followed by your password</a:t>
            </a:r>
          </a:p>
          <a:p>
            <a:pPr lvl="1"/>
            <a:r>
              <a:rPr lang="en-US" sz="1400" dirty="0" smtClean="0"/>
              <a:t>After you push the change, go to </a:t>
            </a:r>
            <a:r>
              <a:rPr lang="en-US" sz="1400" dirty="0" err="1" smtClean="0"/>
              <a:t>Githib</a:t>
            </a:r>
            <a:r>
              <a:rPr lang="en-US" sz="1400" dirty="0" smtClean="0"/>
              <a:t> and see if the </a:t>
            </a:r>
            <a:r>
              <a:rPr lang="en-US" sz="1400" dirty="0" err="1" smtClean="0"/>
              <a:t>readmd</a:t>
            </a:r>
            <a:r>
              <a:rPr lang="en-US" sz="1400" dirty="0"/>
              <a:t> </a:t>
            </a:r>
            <a:r>
              <a:rPr lang="en-US" sz="1400" dirty="0" smtClean="0"/>
              <a:t>has been modified.</a:t>
            </a:r>
            <a:endParaRPr lang="en-US" sz="1400" dirty="0"/>
          </a:p>
          <a:p>
            <a:pPr lvl="1"/>
            <a:endParaRPr lang="en-US" sz="1400" dirty="0" smtClean="0"/>
          </a:p>
          <a:p>
            <a:pPr lvl="1"/>
            <a:r>
              <a:rPr lang="en-US" sz="1400" dirty="0" smtClean="0"/>
              <a:t> </a:t>
            </a:r>
            <a:endParaRPr lang="en-US" sz="1400" dirty="0"/>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16</a:t>
            </a:fld>
            <a:endParaRPr lang="en-US"/>
          </a:p>
        </p:txBody>
      </p:sp>
      <p:pic>
        <p:nvPicPr>
          <p:cNvPr id="7" name="Picture 6"/>
          <p:cNvPicPr>
            <a:picLocks noChangeAspect="1"/>
          </p:cNvPicPr>
          <p:nvPr/>
        </p:nvPicPr>
        <p:blipFill>
          <a:blip r:embed="rId2" cstate="print"/>
          <a:stretch>
            <a:fillRect/>
          </a:stretch>
        </p:blipFill>
        <p:spPr>
          <a:xfrm>
            <a:off x="1252448" y="3505200"/>
            <a:ext cx="5286375" cy="1466850"/>
          </a:xfrm>
          <a:prstGeom prst="rect">
            <a:avLst/>
          </a:prstGeom>
        </p:spPr>
      </p:pic>
    </p:spTree>
    <p:extLst>
      <p:ext uri="{BB962C8B-B14F-4D97-AF65-F5344CB8AC3E}">
        <p14:creationId xmlns:p14="http://schemas.microsoft.com/office/powerpoint/2010/main" xmlns="" val="296416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commands</a:t>
            </a:r>
            <a:endParaRPr lang="en-US" dirty="0"/>
          </a:p>
        </p:txBody>
      </p:sp>
      <p:sp>
        <p:nvSpPr>
          <p:cNvPr id="3" name="Content Placeholder 2"/>
          <p:cNvSpPr>
            <a:spLocks noGrp="1"/>
          </p:cNvSpPr>
          <p:nvPr>
            <p:ph idx="1"/>
          </p:nvPr>
        </p:nvSpPr>
        <p:spPr>
          <a:xfrm>
            <a:off x="304800" y="1624012"/>
            <a:ext cx="8229600" cy="4525963"/>
          </a:xfrm>
        </p:spPr>
        <p:txBody>
          <a:bodyPr>
            <a:normAutofit/>
          </a:bodyPr>
          <a:lstStyle/>
          <a:p>
            <a:pPr marL="57150" indent="0">
              <a:buNone/>
            </a:pPr>
            <a:r>
              <a:rPr lang="en-US" sz="1800" dirty="0" smtClean="0"/>
              <a:t>One of the many advantage of </a:t>
            </a:r>
            <a:r>
              <a:rPr lang="en-US" sz="1800" dirty="0" err="1" smtClean="0"/>
              <a:t>git</a:t>
            </a:r>
            <a:r>
              <a:rPr lang="en-US" sz="1800" dirty="0" smtClean="0"/>
              <a:t> is to have a time capsule of the files you are working on. You may have noticed in the steps before the word (Master) with regards to our repo. That is because we are in the master branch. Every </a:t>
            </a:r>
            <a:r>
              <a:rPr lang="en-US" sz="1800" dirty="0" err="1" smtClean="0"/>
              <a:t>git</a:t>
            </a:r>
            <a:r>
              <a:rPr lang="en-US" sz="1800" dirty="0" smtClean="0"/>
              <a:t> repo begins with only the master branch. IT is very common for developers to create a new branch when they are trying to implement a new feature. When you create a new branch, the contents of the master branch are copied. Lets create some branches !!!</a:t>
            </a:r>
          </a:p>
          <a:p>
            <a:pPr marL="57150" indent="0">
              <a:buNone/>
            </a:pPr>
            <a:endParaRPr lang="en-US" sz="1800" dirty="0"/>
          </a:p>
          <a:p>
            <a:pPr indent="-285750"/>
            <a:r>
              <a:rPr lang="en-US" sz="1800" dirty="0" err="1" smtClean="0"/>
              <a:t>Git</a:t>
            </a:r>
            <a:r>
              <a:rPr lang="en-US" sz="1800" dirty="0" smtClean="0"/>
              <a:t> Checkout –b </a:t>
            </a:r>
            <a:r>
              <a:rPr lang="en-US" sz="1800" dirty="0" err="1" smtClean="0"/>
              <a:t>ANEwFeature</a:t>
            </a:r>
            <a:endParaRPr lang="en-US" sz="1800" dirty="0" smtClean="0"/>
          </a:p>
          <a:p>
            <a:pPr indent="-285750"/>
            <a:r>
              <a:rPr lang="en-US" sz="1800" dirty="0" smtClean="0"/>
              <a:t>Observe the output on the next </a:t>
            </a:r>
            <a:r>
              <a:rPr lang="en-US" sz="1800" dirty="0" err="1" smtClean="0"/>
              <a:t>peage</a:t>
            </a:r>
            <a:endParaRPr lang="en-US" sz="1800" dirty="0" smtClean="0"/>
          </a:p>
          <a:p>
            <a:pPr indent="-285750"/>
            <a:endParaRPr lang="en-US" sz="1400" dirty="0"/>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17</a:t>
            </a:fld>
            <a:endParaRPr lang="en-US"/>
          </a:p>
        </p:txBody>
      </p:sp>
    </p:spTree>
    <p:extLst>
      <p:ext uri="{BB962C8B-B14F-4D97-AF65-F5344CB8AC3E}">
        <p14:creationId xmlns:p14="http://schemas.microsoft.com/office/powerpoint/2010/main" xmlns="" val="1983485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Output</a:t>
            </a:r>
            <a:endParaRPr lang="en-US" dirty="0"/>
          </a:p>
        </p:txBody>
      </p:sp>
      <p:pic>
        <p:nvPicPr>
          <p:cNvPr id="6" name="Content Placeholder 5"/>
          <p:cNvPicPr>
            <a:picLocks noGrp="1" noChangeAspect="1"/>
          </p:cNvPicPr>
          <p:nvPr>
            <p:ph idx="1"/>
          </p:nvPr>
        </p:nvPicPr>
        <p:blipFill>
          <a:blip r:embed="rId2" cstate="print"/>
          <a:stretch>
            <a:fillRect/>
          </a:stretch>
        </p:blipFill>
        <p:spPr>
          <a:xfrm>
            <a:off x="1724025" y="1820069"/>
            <a:ext cx="5695950" cy="4086225"/>
          </a:xfrm>
          <a:prstGeom prst="rect">
            <a:avLst/>
          </a:prstGeom>
        </p:spPr>
      </p:pic>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18</a:t>
            </a:fld>
            <a:endParaRPr lang="en-US"/>
          </a:p>
        </p:txBody>
      </p:sp>
    </p:spTree>
    <p:extLst>
      <p:ext uri="{BB962C8B-B14F-4D97-AF65-F5344CB8AC3E}">
        <p14:creationId xmlns:p14="http://schemas.microsoft.com/office/powerpoint/2010/main" xmlns="" val="3776639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lstStyle/>
          <a:p>
            <a:r>
              <a:rPr lang="en-US" dirty="0" smtClean="0"/>
              <a:t>You may have noticed I used </a:t>
            </a:r>
            <a:r>
              <a:rPr lang="en-US" dirty="0" err="1" smtClean="0"/>
              <a:t>git</a:t>
            </a:r>
            <a:r>
              <a:rPr lang="en-US" dirty="0" smtClean="0"/>
              <a:t> add *.md</a:t>
            </a:r>
          </a:p>
          <a:p>
            <a:pPr lvl="1"/>
            <a:r>
              <a:rPr lang="en-US" dirty="0" smtClean="0"/>
              <a:t>* IS A WILD CARD. In the way I used it GIT would have added all files that ended in MD. This is a shortcut for adding multiple files.</a:t>
            </a:r>
          </a:p>
          <a:p>
            <a:r>
              <a:rPr lang="en-US" dirty="0" smtClean="0"/>
              <a:t>After created a branch it is good practice to type </a:t>
            </a:r>
            <a:r>
              <a:rPr lang="en-US" dirty="0" err="1" smtClean="0"/>
              <a:t>git</a:t>
            </a:r>
            <a:r>
              <a:rPr lang="en-US" dirty="0" smtClean="0"/>
              <a:t> branch. This will show us all the branches we have in our repo.</a:t>
            </a:r>
          </a:p>
          <a:p>
            <a:pPr lvl="1"/>
            <a:endParaRPr lang="en-US" dirty="0"/>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19</a:t>
            </a:fld>
            <a:endParaRPr lang="en-US"/>
          </a:p>
        </p:txBody>
      </p:sp>
      <p:pic>
        <p:nvPicPr>
          <p:cNvPr id="6" name="Picture 5"/>
          <p:cNvPicPr>
            <a:picLocks noChangeAspect="1"/>
          </p:cNvPicPr>
          <p:nvPr/>
        </p:nvPicPr>
        <p:blipFill>
          <a:blip r:embed="rId2" cstate="print"/>
          <a:stretch>
            <a:fillRect/>
          </a:stretch>
        </p:blipFill>
        <p:spPr>
          <a:xfrm>
            <a:off x="685800" y="4419600"/>
            <a:ext cx="8245415" cy="1143000"/>
          </a:xfrm>
          <a:prstGeom prst="rect">
            <a:avLst/>
          </a:prstGeom>
        </p:spPr>
      </p:pic>
    </p:spTree>
    <p:extLst>
      <p:ext uri="{BB962C8B-B14F-4D97-AF65-F5344CB8AC3E}">
        <p14:creationId xmlns:p14="http://schemas.microsoft.com/office/powerpoint/2010/main" xmlns="" val="123213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1800" b="0" dirty="0" smtClean="0"/>
              <a:t/>
            </a:r>
            <a:br>
              <a:rPr lang="en-US" sz="1800" b="0" dirty="0" smtClean="0"/>
            </a:br>
            <a:r>
              <a:rPr lang="en-US" sz="2800" dirty="0" smtClean="0"/>
              <a:t>What is </a:t>
            </a:r>
            <a:r>
              <a:rPr lang="en-US" sz="2800" dirty="0" err="1" smtClean="0"/>
              <a:t>Git</a:t>
            </a:r>
            <a:r>
              <a:rPr lang="en-US" sz="2800" dirty="0" smtClean="0"/>
              <a:t> (SDLC)?</a:t>
            </a:r>
            <a:endParaRPr lang="en-US" sz="2800" dirty="0"/>
          </a:p>
        </p:txBody>
      </p:sp>
      <p:sp>
        <p:nvSpPr>
          <p:cNvPr id="11266" name="Content Placeholder 2"/>
          <p:cNvSpPr>
            <a:spLocks noGrp="1"/>
          </p:cNvSpPr>
          <p:nvPr>
            <p:ph idx="1"/>
          </p:nvPr>
        </p:nvSpPr>
        <p:spPr bwMode="auto"/>
        <p:txBody>
          <a:bodyPr wrap="square" numCol="1" anchor="t" anchorCtr="0" compatLnSpc="1">
            <a:prstTxWarp prst="textNoShape">
              <a:avLst/>
            </a:prstTxWarp>
            <a:normAutofit/>
          </a:bodyPr>
          <a:lstStyle/>
          <a:p>
            <a:pPr eaLnBrk="1" hangingPunct="1"/>
            <a:r>
              <a:rPr lang="en-US" cap="none" dirty="0" smtClean="0"/>
              <a:t>GIT is a Distributed </a:t>
            </a:r>
            <a:r>
              <a:rPr lang="en-US" cap="none" dirty="0"/>
              <a:t>V</a:t>
            </a:r>
            <a:r>
              <a:rPr lang="en-US" cap="none" dirty="0" smtClean="0"/>
              <a:t>ersion </a:t>
            </a:r>
            <a:r>
              <a:rPr lang="en-US" cap="none" dirty="0"/>
              <a:t>C</a:t>
            </a:r>
            <a:r>
              <a:rPr lang="en-US" cap="none" dirty="0" smtClean="0"/>
              <a:t>ontrol System(DVCS)</a:t>
            </a:r>
          </a:p>
          <a:p>
            <a:pPr eaLnBrk="1" hangingPunct="1"/>
            <a:r>
              <a:rPr lang="en-US" cap="none" dirty="0" smtClean="0"/>
              <a:t>Users create local copies of the work</a:t>
            </a:r>
          </a:p>
          <a:p>
            <a:pPr eaLnBrk="1" hangingPunct="1"/>
            <a:r>
              <a:rPr lang="en-US" cap="none" dirty="0" smtClean="0"/>
              <a:t>A Distributed Repository allows</a:t>
            </a:r>
          </a:p>
          <a:p>
            <a:pPr lvl="1" eaLnBrk="1" hangingPunct="1"/>
            <a:r>
              <a:rPr lang="en-US" dirty="0" smtClean="0"/>
              <a:t>Users to modify files offline</a:t>
            </a:r>
          </a:p>
          <a:p>
            <a:pPr lvl="1" eaLnBrk="1" hangingPunct="1"/>
            <a:r>
              <a:rPr lang="en-US" dirty="0" smtClean="0"/>
              <a:t>Commit changes quickly</a:t>
            </a:r>
          </a:p>
          <a:p>
            <a:pPr lvl="1" eaLnBrk="1" hangingPunct="1"/>
            <a:r>
              <a:rPr lang="en-US" dirty="0" smtClean="0"/>
              <a:t>Every user to have a backup of the work</a:t>
            </a:r>
          </a:p>
          <a:p>
            <a:pPr marL="914400" lvl="2" indent="0" eaLnBrk="1" hangingPunct="1">
              <a:buNone/>
            </a:pPr>
            <a:endParaRPr lang="en-US" cap="none" dirty="0" smtClean="0"/>
          </a:p>
        </p:txBody>
      </p:sp>
      <p:sp>
        <p:nvSpPr>
          <p:cNvPr id="11267" name="Slide Number Placeholder 5"/>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F8A5E7-6A01-4187-ADE5-E9CB455EDAA1}" type="slidenum">
              <a:rPr lang="en-US" smtClean="0"/>
              <a:pPr fontAlgn="base">
                <a:spcBef>
                  <a:spcPct val="0"/>
                </a:spcBef>
                <a:spcAft>
                  <a:spcPct val="0"/>
                </a:spcAft>
              </a:pPr>
              <a:t>2</a:t>
            </a:fld>
            <a:endParaRPr lang="en-US" smtClean="0"/>
          </a:p>
        </p:txBody>
      </p:sp>
      <p:sp>
        <p:nvSpPr>
          <p:cNvPr id="8" name="Footer Placeholder 6"/>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Tree>
    <p:extLst>
      <p:ext uri="{BB962C8B-B14F-4D97-AF65-F5344CB8AC3E}">
        <p14:creationId xmlns:p14="http://schemas.microsoft.com/office/powerpoint/2010/main" xmlns="" val="1413922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branches	</a:t>
            </a:r>
            <a:endParaRPr lang="en-US" dirty="0"/>
          </a:p>
        </p:txBody>
      </p:sp>
      <p:sp>
        <p:nvSpPr>
          <p:cNvPr id="3" name="Content Placeholder 2"/>
          <p:cNvSpPr>
            <a:spLocks noGrp="1"/>
          </p:cNvSpPr>
          <p:nvPr>
            <p:ph idx="1"/>
          </p:nvPr>
        </p:nvSpPr>
        <p:spPr/>
        <p:txBody>
          <a:bodyPr/>
          <a:lstStyle/>
          <a:p>
            <a:r>
              <a:rPr lang="en-US" dirty="0" smtClean="0"/>
              <a:t>We are now going to return to master and merge our branches.</a:t>
            </a:r>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20</a:t>
            </a:fld>
            <a:endParaRPr lang="en-US"/>
          </a:p>
        </p:txBody>
      </p:sp>
      <p:pic>
        <p:nvPicPr>
          <p:cNvPr id="6" name="Picture 5"/>
          <p:cNvPicPr>
            <a:picLocks noChangeAspect="1"/>
          </p:cNvPicPr>
          <p:nvPr/>
        </p:nvPicPr>
        <p:blipFill>
          <a:blip r:embed="rId2" cstate="print"/>
          <a:stretch>
            <a:fillRect/>
          </a:stretch>
        </p:blipFill>
        <p:spPr>
          <a:xfrm>
            <a:off x="457200" y="2859881"/>
            <a:ext cx="9026801" cy="3381375"/>
          </a:xfrm>
          <a:prstGeom prst="rect">
            <a:avLst/>
          </a:prstGeom>
        </p:spPr>
      </p:pic>
    </p:spTree>
    <p:extLst>
      <p:ext uri="{BB962C8B-B14F-4D97-AF65-F5344CB8AC3E}">
        <p14:creationId xmlns:p14="http://schemas.microsoft.com/office/powerpoint/2010/main" xmlns="" val="1925827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Merge/push?</a:t>
            </a:r>
            <a:endParaRPr lang="en-US" dirty="0"/>
          </a:p>
        </p:txBody>
      </p:sp>
      <p:sp>
        <p:nvSpPr>
          <p:cNvPr id="3" name="Content Placeholder 2"/>
          <p:cNvSpPr>
            <a:spLocks noGrp="1"/>
          </p:cNvSpPr>
          <p:nvPr>
            <p:ph idx="1"/>
          </p:nvPr>
        </p:nvSpPr>
        <p:spPr>
          <a:xfrm>
            <a:off x="340384" y="1624012"/>
            <a:ext cx="8229600" cy="4525963"/>
          </a:xfrm>
        </p:spPr>
        <p:txBody>
          <a:bodyPr/>
          <a:lstStyle/>
          <a:p>
            <a:r>
              <a:rPr lang="en-US" dirty="0" smtClean="0"/>
              <a:t>If we look at </a:t>
            </a:r>
            <a:r>
              <a:rPr lang="en-US" dirty="0" err="1" smtClean="0"/>
              <a:t>github</a:t>
            </a:r>
            <a:r>
              <a:rPr lang="en-US" dirty="0" smtClean="0"/>
              <a:t> or even GIT, we notice that deathstar.md now appears in the master branch. However the new branch we created is still only stored locally. In order to push the newly created branch we do the following</a:t>
            </a:r>
          </a:p>
          <a:p>
            <a:r>
              <a:rPr lang="en-US" dirty="0" err="1" smtClean="0"/>
              <a:t>Git</a:t>
            </a:r>
            <a:r>
              <a:rPr lang="en-US" dirty="0" smtClean="0"/>
              <a:t> push  --all origin</a:t>
            </a:r>
          </a:p>
          <a:p>
            <a:endParaRPr lang="en-US" dirty="0"/>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21</a:t>
            </a:fld>
            <a:endParaRPr lang="en-US"/>
          </a:p>
        </p:txBody>
      </p:sp>
      <p:pic>
        <p:nvPicPr>
          <p:cNvPr id="6" name="Picture 5"/>
          <p:cNvPicPr>
            <a:picLocks noChangeAspect="1"/>
          </p:cNvPicPr>
          <p:nvPr/>
        </p:nvPicPr>
        <p:blipFill>
          <a:blip r:embed="rId2" cstate="print"/>
          <a:stretch>
            <a:fillRect/>
          </a:stretch>
        </p:blipFill>
        <p:spPr>
          <a:xfrm>
            <a:off x="734354" y="4310063"/>
            <a:ext cx="7441660" cy="1295400"/>
          </a:xfrm>
          <a:prstGeom prst="rect">
            <a:avLst/>
          </a:prstGeom>
        </p:spPr>
      </p:pic>
      <p:sp>
        <p:nvSpPr>
          <p:cNvPr id="7" name="TextBox 6"/>
          <p:cNvSpPr txBox="1"/>
          <p:nvPr/>
        </p:nvSpPr>
        <p:spPr>
          <a:xfrm>
            <a:off x="734354" y="5791200"/>
            <a:ext cx="7266646" cy="646331"/>
          </a:xfrm>
          <a:prstGeom prst="rect">
            <a:avLst/>
          </a:prstGeom>
          <a:noFill/>
        </p:spPr>
        <p:txBody>
          <a:bodyPr wrap="square" rtlCol="0">
            <a:spAutoFit/>
          </a:bodyPr>
          <a:lstStyle/>
          <a:p>
            <a:r>
              <a:rPr lang="en-US" dirty="0" smtClean="0"/>
              <a:t>Go head and check the branches tab in </a:t>
            </a:r>
            <a:r>
              <a:rPr lang="en-US" dirty="0" err="1" smtClean="0"/>
              <a:t>Git</a:t>
            </a:r>
            <a:r>
              <a:rPr lang="en-US" dirty="0" smtClean="0"/>
              <a:t> Hub, you should see the anew feature branch,</a:t>
            </a:r>
            <a:endParaRPr lang="en-US" dirty="0"/>
          </a:p>
        </p:txBody>
      </p:sp>
    </p:spTree>
    <p:extLst>
      <p:ext uri="{BB962C8B-B14F-4D97-AF65-F5344CB8AC3E}">
        <p14:creationId xmlns:p14="http://schemas.microsoft.com/office/powerpoint/2010/main" xmlns="" val="257974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merging	</a:t>
            </a:r>
            <a:endParaRPr lang="en-US" dirty="0"/>
          </a:p>
        </p:txBody>
      </p:sp>
      <p:sp>
        <p:nvSpPr>
          <p:cNvPr id="3" name="Content Placeholder 2"/>
          <p:cNvSpPr>
            <a:spLocks noGrp="1"/>
          </p:cNvSpPr>
          <p:nvPr>
            <p:ph idx="1"/>
          </p:nvPr>
        </p:nvSpPr>
        <p:spPr/>
        <p:txBody>
          <a:bodyPr/>
          <a:lstStyle/>
          <a:p>
            <a:r>
              <a:rPr lang="en-US" dirty="0" smtClean="0"/>
              <a:t>In our example we had no conflicts with merging. Conflicts can occur when two more people are working on the same file and they both change the same part of the file a conflict will occur. At this point before a merger is successful someone must look at the conflict and fix it. This is a much more advance topic</a:t>
            </a:r>
            <a:endParaRPr lang="en-US" dirty="0"/>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22</a:t>
            </a:fld>
            <a:endParaRPr lang="en-US"/>
          </a:p>
        </p:txBody>
      </p:sp>
    </p:spTree>
    <p:extLst>
      <p:ext uri="{BB962C8B-B14F-4D97-AF65-F5344CB8AC3E}">
        <p14:creationId xmlns:p14="http://schemas.microsoft.com/office/powerpoint/2010/main" xmlns="" val="293925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Glossary of  common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lstStyle/>
          <a:p>
            <a:r>
              <a:rPr lang="en-US" sz="1600" dirty="0" err="1"/>
              <a:t>Git</a:t>
            </a:r>
            <a:r>
              <a:rPr lang="en-US" sz="1600" dirty="0"/>
              <a:t> </a:t>
            </a:r>
            <a:r>
              <a:rPr lang="en-US" sz="1600" dirty="0" err="1"/>
              <a:t>init</a:t>
            </a:r>
            <a:r>
              <a:rPr lang="en-US" sz="1600" dirty="0"/>
              <a:t>  ---------------------     </a:t>
            </a:r>
            <a:r>
              <a:rPr lang="en-US" sz="1600" i="1" dirty="0" smtClean="0"/>
              <a:t>Create a new  Local </a:t>
            </a:r>
            <a:r>
              <a:rPr lang="en-US" sz="1600" i="1" dirty="0" err="1" smtClean="0"/>
              <a:t>git</a:t>
            </a:r>
            <a:r>
              <a:rPr lang="en-US" sz="1600" i="1" dirty="0" smtClean="0"/>
              <a:t> repository</a:t>
            </a:r>
          </a:p>
          <a:p>
            <a:r>
              <a:rPr lang="en-US" sz="1600" dirty="0" err="1" smtClean="0"/>
              <a:t>Git</a:t>
            </a:r>
            <a:r>
              <a:rPr lang="en-US" sz="1600" dirty="0" smtClean="0"/>
              <a:t> clone /path/to/repository ----------  </a:t>
            </a:r>
            <a:r>
              <a:rPr lang="en-US" sz="1600" i="1" dirty="0" smtClean="0"/>
              <a:t>Clones a repo</a:t>
            </a:r>
          </a:p>
          <a:p>
            <a:r>
              <a:rPr lang="en-US" sz="1600" dirty="0" err="1" smtClean="0"/>
              <a:t>git</a:t>
            </a:r>
            <a:r>
              <a:rPr lang="en-US" sz="1600" dirty="0" smtClean="0"/>
              <a:t> </a:t>
            </a:r>
            <a:r>
              <a:rPr lang="en-US" sz="1600" dirty="0" err="1" smtClean="0"/>
              <a:t>config</a:t>
            </a:r>
            <a:r>
              <a:rPr lang="en-US" sz="1600" dirty="0" smtClean="0"/>
              <a:t>  --global user.name &lt;name&gt;  ----- </a:t>
            </a:r>
            <a:r>
              <a:rPr lang="en-US" sz="1600" i="1" dirty="0" smtClean="0"/>
              <a:t>defines the author</a:t>
            </a:r>
          </a:p>
          <a:p>
            <a:r>
              <a:rPr lang="en-US" sz="1600" dirty="0" err="1" smtClean="0"/>
              <a:t>git</a:t>
            </a:r>
            <a:r>
              <a:rPr lang="en-US" sz="1600" dirty="0" smtClean="0"/>
              <a:t> </a:t>
            </a:r>
            <a:r>
              <a:rPr lang="en-US" sz="1600" dirty="0" err="1"/>
              <a:t>config</a:t>
            </a:r>
            <a:r>
              <a:rPr lang="en-US" sz="1600" dirty="0"/>
              <a:t> </a:t>
            </a:r>
            <a:r>
              <a:rPr lang="en-US" sz="1600" dirty="0" smtClean="0"/>
              <a:t>- -Global </a:t>
            </a:r>
            <a:r>
              <a:rPr lang="en-US" sz="1600" dirty="0" err="1"/>
              <a:t>user.email</a:t>
            </a:r>
            <a:r>
              <a:rPr lang="en-US" sz="1600" dirty="0"/>
              <a:t> &lt;email&gt; </a:t>
            </a:r>
            <a:r>
              <a:rPr lang="en-US" sz="1600" dirty="0" smtClean="0"/>
              <a:t>------ </a:t>
            </a:r>
            <a:r>
              <a:rPr lang="en-US" sz="1600" i="1" dirty="0" smtClean="0"/>
              <a:t>defines the email</a:t>
            </a:r>
          </a:p>
          <a:p>
            <a:pPr marL="0" marR="0">
              <a:lnSpc>
                <a:spcPct val="107000"/>
              </a:lnSpc>
              <a:spcBef>
                <a:spcPts val="0"/>
              </a:spcBef>
              <a:spcAft>
                <a:spcPts val="800"/>
              </a:spcAft>
            </a:pPr>
            <a:r>
              <a:rPr lang="en-US" sz="1600" dirty="0" err="1" smtClean="0"/>
              <a:t>Git</a:t>
            </a:r>
            <a:r>
              <a:rPr lang="en-US" sz="1600" dirty="0" smtClean="0"/>
              <a:t> add  &lt;file name&gt;   --------------- </a:t>
            </a:r>
            <a:r>
              <a:rPr lang="en-US" sz="1600" i="1" dirty="0" smtClean="0"/>
              <a:t>This tells </a:t>
            </a:r>
            <a:r>
              <a:rPr lang="en-US" sz="1600" i="1" dirty="0" err="1" smtClean="0"/>
              <a:t>git</a:t>
            </a:r>
            <a:r>
              <a:rPr lang="en-US" sz="1600" i="1" dirty="0" smtClean="0"/>
              <a:t> to track the file</a:t>
            </a:r>
          </a:p>
          <a:p>
            <a:pPr marL="0" marR="0">
              <a:lnSpc>
                <a:spcPct val="107000"/>
              </a:lnSpc>
              <a:spcBef>
                <a:spcPts val="0"/>
              </a:spcBef>
              <a:spcAft>
                <a:spcPts val="800"/>
              </a:spcAft>
            </a:pPr>
            <a:r>
              <a:rPr lang="en-US" sz="1600" dirty="0" err="1" smtClean="0"/>
              <a:t>Git</a:t>
            </a:r>
            <a:r>
              <a:rPr lang="en-US" sz="1600" dirty="0" smtClean="0"/>
              <a:t> </a:t>
            </a:r>
            <a:r>
              <a:rPr lang="en-US" sz="1600" dirty="0"/>
              <a:t>add * -----   </a:t>
            </a:r>
            <a:r>
              <a:rPr lang="en-US" sz="1600" i="1" dirty="0"/>
              <a:t>tells </a:t>
            </a:r>
            <a:r>
              <a:rPr lang="en-US" sz="1600" i="1" dirty="0" err="1"/>
              <a:t>git</a:t>
            </a:r>
            <a:r>
              <a:rPr lang="en-US" sz="1600" i="1" dirty="0"/>
              <a:t> to track all files created since the last </a:t>
            </a:r>
            <a:r>
              <a:rPr lang="en-US" sz="1600" i="1" dirty="0" smtClean="0"/>
              <a:t>commit</a:t>
            </a:r>
          </a:p>
          <a:p>
            <a:pPr marL="0">
              <a:lnSpc>
                <a:spcPct val="107000"/>
              </a:lnSpc>
              <a:spcBef>
                <a:spcPts val="0"/>
              </a:spcBef>
              <a:spcAft>
                <a:spcPts val="800"/>
              </a:spcAft>
            </a:pPr>
            <a:r>
              <a:rPr lang="en-US" sz="1600" dirty="0" err="1"/>
              <a:t>Git</a:t>
            </a:r>
            <a:r>
              <a:rPr lang="en-US" sz="1600" dirty="0"/>
              <a:t> commit – m “Commit message” </a:t>
            </a:r>
            <a:r>
              <a:rPr lang="en-US" sz="1600" dirty="0" smtClean="0"/>
              <a:t>-----------</a:t>
            </a:r>
            <a:r>
              <a:rPr lang="en-US" sz="1600" i="1" dirty="0" smtClean="0"/>
              <a:t>Your </a:t>
            </a:r>
            <a:r>
              <a:rPr lang="en-US" sz="1600" i="1" dirty="0"/>
              <a:t>file is now </a:t>
            </a:r>
            <a:r>
              <a:rPr lang="en-US" sz="1600" i="1" dirty="0" smtClean="0"/>
              <a:t>committed </a:t>
            </a:r>
            <a:r>
              <a:rPr lang="en-US" sz="1600" i="1" dirty="0"/>
              <a:t>to what is called the HEAD(This is stored on your local repo). It is not yet in your shared or public repo</a:t>
            </a:r>
            <a:r>
              <a:rPr lang="en-US" sz="1600" i="1" dirty="0" smtClean="0"/>
              <a:t>.</a:t>
            </a:r>
          </a:p>
          <a:p>
            <a:pPr>
              <a:lnSpc>
                <a:spcPct val="107000"/>
              </a:lnSpc>
              <a:spcBef>
                <a:spcPts val="0"/>
              </a:spcBef>
              <a:spcAft>
                <a:spcPts val="800"/>
              </a:spcAft>
            </a:pPr>
            <a:r>
              <a:rPr lang="en-US" sz="1600" dirty="0" err="1"/>
              <a:t>Git</a:t>
            </a:r>
            <a:r>
              <a:rPr lang="en-US" sz="1600" dirty="0"/>
              <a:t> push  --all </a:t>
            </a:r>
            <a:r>
              <a:rPr lang="en-US" sz="1600" dirty="0" smtClean="0"/>
              <a:t>origin                   ----------------- </a:t>
            </a:r>
            <a:r>
              <a:rPr lang="en-US" sz="1600" i="1" dirty="0" smtClean="0"/>
              <a:t>pushes all branches</a:t>
            </a:r>
          </a:p>
          <a:p>
            <a:pPr>
              <a:lnSpc>
                <a:spcPct val="107000"/>
              </a:lnSpc>
              <a:spcBef>
                <a:spcPts val="0"/>
              </a:spcBef>
              <a:spcAft>
                <a:spcPts val="800"/>
              </a:spcAft>
            </a:pPr>
            <a:r>
              <a:rPr lang="en-US" sz="1600" dirty="0" err="1" smtClean="0"/>
              <a:t>Git</a:t>
            </a:r>
            <a:r>
              <a:rPr lang="en-US" sz="1600" dirty="0" smtClean="0"/>
              <a:t> Pull                  ------------- </a:t>
            </a:r>
            <a:r>
              <a:rPr lang="en-US" sz="1600" i="1" dirty="0" smtClean="0"/>
              <a:t>will pull the latest repo from the server.</a:t>
            </a:r>
          </a:p>
          <a:p>
            <a:pPr>
              <a:lnSpc>
                <a:spcPct val="107000"/>
              </a:lnSpc>
              <a:spcBef>
                <a:spcPts val="0"/>
              </a:spcBef>
              <a:spcAft>
                <a:spcPts val="800"/>
              </a:spcAft>
            </a:pPr>
            <a:r>
              <a:rPr lang="en-US" sz="1600" dirty="0" err="1" smtClean="0"/>
              <a:t>Git</a:t>
            </a:r>
            <a:r>
              <a:rPr lang="en-US" sz="1600" dirty="0" smtClean="0"/>
              <a:t> Checkout –b </a:t>
            </a:r>
            <a:r>
              <a:rPr lang="en-US" sz="1600" dirty="0" err="1" smtClean="0"/>
              <a:t>Somebranch</a:t>
            </a:r>
            <a:r>
              <a:rPr lang="en-US" sz="1600" dirty="0" smtClean="0"/>
              <a:t>    -----</a:t>
            </a:r>
            <a:r>
              <a:rPr lang="en-US" sz="1600" i="1" dirty="0" smtClean="0"/>
              <a:t>This creates the branch </a:t>
            </a:r>
            <a:r>
              <a:rPr lang="en-US" sz="1600" i="1" dirty="0" err="1" smtClean="0"/>
              <a:t>somebranch</a:t>
            </a:r>
            <a:endParaRPr lang="en-US" sz="1600" i="1" dirty="0"/>
          </a:p>
          <a:p>
            <a:pPr marL="0">
              <a:lnSpc>
                <a:spcPct val="107000"/>
              </a:lnSpc>
              <a:spcBef>
                <a:spcPts val="0"/>
              </a:spcBef>
              <a:spcAft>
                <a:spcPts val="800"/>
              </a:spcAft>
            </a:pPr>
            <a:endParaRPr lang="en-US" sz="1600" dirty="0"/>
          </a:p>
          <a:p>
            <a:pPr marL="0" marR="0">
              <a:lnSpc>
                <a:spcPct val="107000"/>
              </a:lnSpc>
              <a:spcBef>
                <a:spcPts val="0"/>
              </a:spcBef>
              <a:spcAft>
                <a:spcPts val="800"/>
              </a:spcAft>
            </a:pPr>
            <a:endParaRPr lang="en-US" sz="1600" dirty="0" smtClean="0"/>
          </a:p>
          <a:p>
            <a:endParaRPr lang="en-US" dirty="0"/>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23</a:t>
            </a:fld>
            <a:endParaRPr lang="en-US"/>
          </a:p>
        </p:txBody>
      </p:sp>
    </p:spTree>
    <p:extLst>
      <p:ext uri="{BB962C8B-B14F-4D97-AF65-F5344CB8AC3E}">
        <p14:creationId xmlns:p14="http://schemas.microsoft.com/office/powerpoint/2010/main" xmlns="" val="1554798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Assignment</a:t>
            </a:r>
            <a:endParaRPr lang="en-US" dirty="0"/>
          </a:p>
        </p:txBody>
      </p:sp>
      <p:sp>
        <p:nvSpPr>
          <p:cNvPr id="3" name="Content Placeholder 2"/>
          <p:cNvSpPr>
            <a:spLocks noGrp="1"/>
          </p:cNvSpPr>
          <p:nvPr>
            <p:ph idx="1"/>
          </p:nvPr>
        </p:nvSpPr>
        <p:spPr/>
        <p:txBody>
          <a:bodyPr/>
          <a:lstStyle/>
          <a:p>
            <a:r>
              <a:rPr lang="en-US" dirty="0" smtClean="0"/>
              <a:t>Create a new </a:t>
            </a:r>
            <a:r>
              <a:rPr lang="en-US" dirty="0" err="1" smtClean="0"/>
              <a:t>git</a:t>
            </a:r>
            <a:r>
              <a:rPr lang="en-US" dirty="0" smtClean="0"/>
              <a:t> repo</a:t>
            </a:r>
          </a:p>
          <a:p>
            <a:pPr lvl="1"/>
            <a:r>
              <a:rPr lang="en-US" dirty="0" smtClean="0"/>
              <a:t>Create a new md file nameinfo.md</a:t>
            </a:r>
          </a:p>
          <a:p>
            <a:pPr lvl="1"/>
            <a:r>
              <a:rPr lang="en-US" dirty="0" smtClean="0"/>
              <a:t>On the first line put your first name</a:t>
            </a:r>
          </a:p>
          <a:p>
            <a:pPr lvl="1"/>
            <a:r>
              <a:rPr lang="en-US" dirty="0" smtClean="0"/>
              <a:t>Add and commit</a:t>
            </a:r>
          </a:p>
          <a:p>
            <a:pPr lvl="1"/>
            <a:r>
              <a:rPr lang="en-US" dirty="0" smtClean="0"/>
              <a:t>Create a new branch called details</a:t>
            </a:r>
          </a:p>
          <a:p>
            <a:pPr lvl="1"/>
            <a:r>
              <a:rPr lang="en-US" dirty="0" smtClean="0"/>
              <a:t>Modify the info.md in the details branch by adding your email address to it</a:t>
            </a:r>
          </a:p>
          <a:p>
            <a:pPr lvl="1"/>
            <a:r>
              <a:rPr lang="en-US" dirty="0" smtClean="0"/>
              <a:t>Switch back to your Master branch and merge the detail branch into it.</a:t>
            </a:r>
          </a:p>
          <a:p>
            <a:pPr lvl="1"/>
            <a:r>
              <a:rPr lang="en-US" dirty="0" smtClean="0"/>
              <a:t>Push everything to the repo</a:t>
            </a:r>
          </a:p>
          <a:p>
            <a:pPr lvl="1"/>
            <a:r>
              <a:rPr lang="en-US" dirty="0" smtClean="0"/>
              <a:t>Call the Instructor over and explain what you did</a:t>
            </a:r>
          </a:p>
          <a:p>
            <a:endParaRPr lang="en-US" dirty="0"/>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24</a:t>
            </a:fld>
            <a:endParaRPr lang="en-US"/>
          </a:p>
        </p:txBody>
      </p:sp>
    </p:spTree>
    <p:extLst>
      <p:ext uri="{BB962C8B-B14F-4D97-AF65-F5344CB8AC3E}">
        <p14:creationId xmlns:p14="http://schemas.microsoft.com/office/powerpoint/2010/main" xmlns="" val="2197014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EGIT</a:t>
            </a:r>
            <a:endParaRPr lang="en-US" dirty="0"/>
          </a:p>
        </p:txBody>
      </p:sp>
      <p:sp>
        <p:nvSpPr>
          <p:cNvPr id="3" name="Content Placeholder 2"/>
          <p:cNvSpPr>
            <a:spLocks noGrp="1"/>
          </p:cNvSpPr>
          <p:nvPr>
            <p:ph idx="1"/>
          </p:nvPr>
        </p:nvSpPr>
        <p:spPr/>
        <p:txBody>
          <a:bodyPr/>
          <a:lstStyle/>
          <a:p>
            <a:r>
              <a:rPr lang="en-US" dirty="0" smtClean="0"/>
              <a:t>There are many GUI environments that can help us with GIT. One of the tools we use as developers is Eclipse IDE. Eclipse has an add on called EGIT which can aid us as developers.</a:t>
            </a:r>
          </a:p>
          <a:p>
            <a:r>
              <a:rPr lang="en-US" dirty="0" smtClean="0"/>
              <a:t>Lets get Started !!!</a:t>
            </a:r>
          </a:p>
          <a:p>
            <a:pPr lvl="1"/>
            <a:r>
              <a:rPr lang="en-US" dirty="0" smtClean="0"/>
              <a:t>First run eclipse</a:t>
            </a:r>
          </a:p>
          <a:p>
            <a:pPr lvl="1"/>
            <a:r>
              <a:rPr lang="en-US" dirty="0" smtClean="0"/>
              <a:t>Then click on the </a:t>
            </a:r>
            <a:r>
              <a:rPr lang="en-US" dirty="0"/>
              <a:t>a</a:t>
            </a:r>
            <a:r>
              <a:rPr lang="en-US" dirty="0" smtClean="0"/>
              <a:t>dd perspective button on the top right of the screen</a:t>
            </a:r>
          </a:p>
          <a:p>
            <a:pPr lvl="1"/>
            <a:endParaRPr lang="en-US" dirty="0" smtClean="0"/>
          </a:p>
          <a:p>
            <a:pPr lvl="1"/>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25</a:t>
            </a:fld>
            <a:endParaRPr lang="en-US"/>
          </a:p>
        </p:txBody>
      </p:sp>
      <p:pic>
        <p:nvPicPr>
          <p:cNvPr id="6" name="Picture 5"/>
          <p:cNvPicPr>
            <a:picLocks noChangeAspect="1"/>
          </p:cNvPicPr>
          <p:nvPr/>
        </p:nvPicPr>
        <p:blipFill>
          <a:blip r:embed="rId2" cstate="print"/>
          <a:stretch>
            <a:fillRect/>
          </a:stretch>
        </p:blipFill>
        <p:spPr>
          <a:xfrm>
            <a:off x="1905000" y="4645131"/>
            <a:ext cx="5334000" cy="1688382"/>
          </a:xfrm>
          <a:prstGeom prst="rect">
            <a:avLst/>
          </a:prstGeom>
        </p:spPr>
      </p:pic>
    </p:spTree>
    <p:extLst>
      <p:ext uri="{BB962C8B-B14F-4D97-AF65-F5344CB8AC3E}">
        <p14:creationId xmlns:p14="http://schemas.microsoft.com/office/powerpoint/2010/main" xmlns="" val="3890264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EGIT</a:t>
            </a:r>
            <a:endParaRPr lang="en-US" dirty="0"/>
          </a:p>
        </p:txBody>
      </p:sp>
      <p:sp>
        <p:nvSpPr>
          <p:cNvPr id="3" name="Content Placeholder 2"/>
          <p:cNvSpPr>
            <a:spLocks noGrp="1"/>
          </p:cNvSpPr>
          <p:nvPr>
            <p:ph idx="1"/>
          </p:nvPr>
        </p:nvSpPr>
        <p:spPr/>
        <p:txBody>
          <a:bodyPr/>
          <a:lstStyle/>
          <a:p>
            <a:r>
              <a:rPr lang="en-US" dirty="0" smtClean="0"/>
              <a:t>There are many GUI environments that can help us with GIT. One of the tools we use as developers is Eclipse IDE. Eclipse has an add on called EGIT which can aid us as developers.</a:t>
            </a:r>
          </a:p>
          <a:p>
            <a:r>
              <a:rPr lang="en-US" dirty="0" smtClean="0"/>
              <a:t>Lets get Started !!!</a:t>
            </a:r>
          </a:p>
          <a:p>
            <a:pPr lvl="1"/>
            <a:r>
              <a:rPr lang="en-US" dirty="0" smtClean="0"/>
              <a:t>First run eclipse</a:t>
            </a:r>
          </a:p>
          <a:p>
            <a:pPr lvl="1"/>
            <a:r>
              <a:rPr lang="en-US" dirty="0" smtClean="0"/>
              <a:t>Then click on the </a:t>
            </a:r>
            <a:r>
              <a:rPr lang="en-US" dirty="0"/>
              <a:t>a</a:t>
            </a:r>
            <a:r>
              <a:rPr lang="en-US" dirty="0" smtClean="0"/>
              <a:t>dd perspective button on the top right of the screen</a:t>
            </a:r>
          </a:p>
          <a:p>
            <a:pPr lvl="1"/>
            <a:endParaRPr lang="en-US" dirty="0" smtClean="0"/>
          </a:p>
          <a:p>
            <a:pPr lvl="1"/>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26</a:t>
            </a:fld>
            <a:endParaRPr lang="en-US"/>
          </a:p>
        </p:txBody>
      </p:sp>
      <p:pic>
        <p:nvPicPr>
          <p:cNvPr id="6" name="Picture 5"/>
          <p:cNvPicPr>
            <a:picLocks noChangeAspect="1"/>
          </p:cNvPicPr>
          <p:nvPr/>
        </p:nvPicPr>
        <p:blipFill>
          <a:blip r:embed="rId2" cstate="print"/>
          <a:stretch>
            <a:fillRect/>
          </a:stretch>
        </p:blipFill>
        <p:spPr>
          <a:xfrm>
            <a:off x="1905000" y="4645131"/>
            <a:ext cx="5334000" cy="1688382"/>
          </a:xfrm>
          <a:prstGeom prst="rect">
            <a:avLst/>
          </a:prstGeom>
        </p:spPr>
      </p:pic>
    </p:spTree>
    <p:extLst>
      <p:ext uri="{BB962C8B-B14F-4D97-AF65-F5344CB8AC3E}">
        <p14:creationId xmlns:p14="http://schemas.microsoft.com/office/powerpoint/2010/main" xmlns="" val="3130137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Egit</a:t>
            </a:r>
            <a:endParaRPr lang="en-US" dirty="0"/>
          </a:p>
        </p:txBody>
      </p:sp>
      <p:pic>
        <p:nvPicPr>
          <p:cNvPr id="6" name="Content Placeholder 5"/>
          <p:cNvPicPr>
            <a:picLocks noGrp="1" noChangeAspect="1"/>
          </p:cNvPicPr>
          <p:nvPr>
            <p:ph idx="1"/>
          </p:nvPr>
        </p:nvPicPr>
        <p:blipFill>
          <a:blip r:embed="rId2" cstate="print"/>
          <a:stretch>
            <a:fillRect/>
          </a:stretch>
        </p:blipFill>
        <p:spPr>
          <a:xfrm>
            <a:off x="457200" y="1524000"/>
            <a:ext cx="3324225" cy="4010025"/>
          </a:xfrm>
          <a:prstGeom prst="rect">
            <a:avLst/>
          </a:prstGeom>
        </p:spPr>
      </p:pic>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27</a:t>
            </a:fld>
            <a:endParaRPr lang="en-US"/>
          </a:p>
        </p:txBody>
      </p:sp>
      <p:sp>
        <p:nvSpPr>
          <p:cNvPr id="7" name="TextBox 6"/>
          <p:cNvSpPr txBox="1"/>
          <p:nvPr/>
        </p:nvSpPr>
        <p:spPr>
          <a:xfrm>
            <a:off x="304800" y="5638800"/>
            <a:ext cx="7467600" cy="369332"/>
          </a:xfrm>
          <a:prstGeom prst="rect">
            <a:avLst/>
          </a:prstGeom>
          <a:noFill/>
        </p:spPr>
        <p:txBody>
          <a:bodyPr wrap="square" rtlCol="0">
            <a:spAutoFit/>
          </a:bodyPr>
          <a:lstStyle/>
          <a:p>
            <a:r>
              <a:rPr lang="en-US" dirty="0" smtClean="0"/>
              <a:t>Select GIT and then click OK</a:t>
            </a:r>
            <a:endParaRPr lang="en-US" dirty="0"/>
          </a:p>
        </p:txBody>
      </p:sp>
    </p:spTree>
    <p:extLst>
      <p:ext uri="{BB962C8B-B14F-4D97-AF65-F5344CB8AC3E}">
        <p14:creationId xmlns:p14="http://schemas.microsoft.com/office/powerpoint/2010/main" xmlns="" val="1175218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Egit</a:t>
            </a:r>
            <a:endParaRPr lang="en-US" dirty="0"/>
          </a:p>
        </p:txBody>
      </p:sp>
      <p:sp>
        <p:nvSpPr>
          <p:cNvPr id="3" name="Content Placeholder 2"/>
          <p:cNvSpPr>
            <a:spLocks noGrp="1"/>
          </p:cNvSpPr>
          <p:nvPr>
            <p:ph idx="1"/>
          </p:nvPr>
        </p:nvSpPr>
        <p:spPr/>
        <p:txBody>
          <a:bodyPr/>
          <a:lstStyle/>
          <a:p>
            <a:r>
              <a:rPr lang="en-US" dirty="0" smtClean="0"/>
              <a:t>We will clone our previously created Repo</a:t>
            </a:r>
          </a:p>
          <a:p>
            <a:r>
              <a:rPr lang="en-US" dirty="0" smtClean="0"/>
              <a:t>Copy the URL from your </a:t>
            </a:r>
            <a:r>
              <a:rPr lang="en-US" dirty="0" err="1" smtClean="0"/>
              <a:t>git</a:t>
            </a:r>
            <a:r>
              <a:rPr lang="en-US" dirty="0" smtClean="0"/>
              <a:t> hub repo-enter your username and password in order to be able to push updates</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28</a:t>
            </a:fld>
            <a:endParaRPr lang="en-US"/>
          </a:p>
        </p:txBody>
      </p:sp>
      <p:pic>
        <p:nvPicPr>
          <p:cNvPr id="6" name="Picture 5"/>
          <p:cNvPicPr>
            <a:picLocks noChangeAspect="1"/>
          </p:cNvPicPr>
          <p:nvPr/>
        </p:nvPicPr>
        <p:blipFill>
          <a:blip r:embed="rId2" cstate="print"/>
          <a:stretch>
            <a:fillRect/>
          </a:stretch>
        </p:blipFill>
        <p:spPr>
          <a:xfrm>
            <a:off x="2971800" y="3200400"/>
            <a:ext cx="3876675" cy="3280271"/>
          </a:xfrm>
          <a:prstGeom prst="rect">
            <a:avLst/>
          </a:prstGeom>
        </p:spPr>
      </p:pic>
    </p:spTree>
    <p:extLst>
      <p:ext uri="{BB962C8B-B14F-4D97-AF65-F5344CB8AC3E}">
        <p14:creationId xmlns:p14="http://schemas.microsoft.com/office/powerpoint/2010/main" xmlns="" val="1826337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EGIT</a:t>
            </a:r>
            <a:endParaRPr lang="en-US" dirty="0"/>
          </a:p>
        </p:txBody>
      </p:sp>
      <p:pic>
        <p:nvPicPr>
          <p:cNvPr id="6" name="Content Placeholder 5"/>
          <p:cNvPicPr>
            <a:picLocks noGrp="1" noChangeAspect="1"/>
          </p:cNvPicPr>
          <p:nvPr>
            <p:ph idx="1"/>
          </p:nvPr>
        </p:nvPicPr>
        <p:blipFill>
          <a:blip r:embed="rId2" cstate="print"/>
          <a:stretch>
            <a:fillRect/>
          </a:stretch>
        </p:blipFill>
        <p:spPr>
          <a:xfrm>
            <a:off x="457200" y="1143000"/>
            <a:ext cx="4010050" cy="4525963"/>
          </a:xfrm>
          <a:prstGeom prst="rect">
            <a:avLst/>
          </a:prstGeom>
        </p:spPr>
      </p:pic>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29</a:t>
            </a:fld>
            <a:endParaRPr lang="en-US"/>
          </a:p>
        </p:txBody>
      </p:sp>
      <p:sp>
        <p:nvSpPr>
          <p:cNvPr id="7" name="TextBox 6"/>
          <p:cNvSpPr txBox="1"/>
          <p:nvPr/>
        </p:nvSpPr>
        <p:spPr>
          <a:xfrm>
            <a:off x="304800" y="5668963"/>
            <a:ext cx="6400800" cy="369332"/>
          </a:xfrm>
          <a:prstGeom prst="rect">
            <a:avLst/>
          </a:prstGeom>
          <a:noFill/>
        </p:spPr>
        <p:txBody>
          <a:bodyPr wrap="square" rtlCol="0">
            <a:spAutoFit/>
          </a:bodyPr>
          <a:lstStyle/>
          <a:p>
            <a:r>
              <a:rPr lang="en-US" dirty="0" smtClean="0"/>
              <a:t>You should see all of the branches from your remote repo</a:t>
            </a:r>
            <a:endParaRPr lang="en-US" dirty="0"/>
          </a:p>
        </p:txBody>
      </p:sp>
    </p:spTree>
    <p:extLst>
      <p:ext uri="{BB962C8B-B14F-4D97-AF65-F5344CB8AC3E}">
        <p14:creationId xmlns:p14="http://schemas.microsoft.com/office/powerpoint/2010/main" xmlns="" val="164443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1800" b="0" dirty="0" smtClean="0">
                <a:solidFill>
                  <a:srgbClr val="009DDC"/>
                </a:solidFill>
              </a:rPr>
              <a:t>	</a:t>
            </a:r>
            <a:r>
              <a:rPr lang="en-US" sz="1800" b="0" dirty="0">
                <a:solidFill>
                  <a:srgbClr val="009DDC"/>
                </a:solidFill>
              </a:rPr>
              <a:t/>
            </a:r>
            <a:br>
              <a:rPr lang="en-US" sz="1800" b="0" dirty="0">
                <a:solidFill>
                  <a:srgbClr val="009DDC"/>
                </a:solidFill>
              </a:rPr>
            </a:br>
            <a:r>
              <a:rPr lang="en-US" sz="1800" b="0" dirty="0" smtClean="0">
                <a:solidFill>
                  <a:srgbClr val="009DDC"/>
                </a:solidFill>
              </a:rPr>
              <a:t/>
            </a:r>
            <a:br>
              <a:rPr lang="en-US" sz="1800" b="0" dirty="0" smtClean="0">
                <a:solidFill>
                  <a:srgbClr val="009DDC"/>
                </a:solidFill>
              </a:rPr>
            </a:br>
            <a:r>
              <a:rPr lang="en-US" sz="1800" b="0" dirty="0" smtClean="0">
                <a:solidFill>
                  <a:srgbClr val="009DDC"/>
                </a:solidFill>
              </a:rPr>
              <a:t/>
            </a:r>
            <a:br>
              <a:rPr lang="en-US" sz="1800" b="0" dirty="0" smtClean="0">
                <a:solidFill>
                  <a:srgbClr val="009DDC"/>
                </a:solidFill>
              </a:rPr>
            </a:br>
            <a:r>
              <a:rPr lang="en-US" sz="3100" dirty="0" smtClean="0">
                <a:solidFill>
                  <a:srgbClr val="009DDC"/>
                </a:solidFill>
              </a:rPr>
              <a:t>Central </a:t>
            </a:r>
            <a:r>
              <a:rPr lang="en-US" sz="3100" dirty="0">
                <a:solidFill>
                  <a:srgbClr val="009DDC"/>
                </a:solidFill>
              </a:rPr>
              <a:t>Repository VS Distributed Repository</a:t>
            </a:r>
            <a:br>
              <a:rPr lang="en-US" sz="3100" dirty="0">
                <a:solidFill>
                  <a:srgbClr val="009DDC"/>
                </a:solidFill>
              </a:rPr>
            </a:br>
            <a:r>
              <a:rPr lang="en-US" sz="1800" b="0" dirty="0" smtClean="0"/>
              <a:t/>
            </a:r>
            <a:br>
              <a:rPr lang="en-US" sz="1800" b="0" dirty="0" smtClean="0"/>
            </a:br>
            <a:endParaRPr lang="en-US" sz="2800" dirty="0"/>
          </a:p>
        </p:txBody>
      </p:sp>
      <p:sp>
        <p:nvSpPr>
          <p:cNvPr id="11267" name="Slide Number Placeholder 5"/>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F8A5E7-6A01-4187-ADE5-E9CB455EDAA1}" type="slidenum">
              <a:rPr lang="en-US" smtClean="0"/>
              <a:pPr fontAlgn="base">
                <a:spcBef>
                  <a:spcPct val="0"/>
                </a:spcBef>
                <a:spcAft>
                  <a:spcPct val="0"/>
                </a:spcAft>
              </a:pPr>
              <a:t>3</a:t>
            </a:fld>
            <a:endParaRPr lang="en-US" smtClean="0"/>
          </a:p>
        </p:txBody>
      </p:sp>
      <p:sp>
        <p:nvSpPr>
          <p:cNvPr id="8" name="Footer Placeholder 6"/>
          <p:cNvSpPr>
            <a:spLocks noGrp="1"/>
          </p:cNvSpPr>
          <p:nvPr>
            <p:ph type="ftr" sz="quarter" idx="10"/>
          </p:nvPr>
        </p:nvSpPr>
        <p:spPr/>
        <p:txBody>
          <a:bodyPr/>
          <a:lstStyle/>
          <a:p>
            <a:pPr>
              <a:defRPr/>
            </a:pPr>
            <a:r>
              <a:rPr lang="en-US" dirty="0"/>
              <a:t>Per </a:t>
            </a:r>
            <a:r>
              <a:rPr lang="en-US" dirty="0" err="1"/>
              <a:t>scholas</a:t>
            </a:r>
            <a:r>
              <a:rPr lang="en-US" dirty="0"/>
              <a:t> step training</a:t>
            </a:r>
          </a:p>
        </p:txBody>
      </p:sp>
      <p:pic>
        <p:nvPicPr>
          <p:cNvPr id="1026" name="Picture 2" descr="http://img.thedailywtf.com/images/201109/scm/dcm1.png"/>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2057400"/>
            <a:ext cx="7944159" cy="29279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82463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EGIT</a:t>
            </a:r>
            <a:endParaRPr lang="en-US" dirty="0"/>
          </a:p>
        </p:txBody>
      </p:sp>
      <p:pic>
        <p:nvPicPr>
          <p:cNvPr id="6" name="Content Placeholder 5"/>
          <p:cNvPicPr>
            <a:picLocks noGrp="1" noChangeAspect="1"/>
          </p:cNvPicPr>
          <p:nvPr>
            <p:ph idx="1"/>
          </p:nvPr>
        </p:nvPicPr>
        <p:blipFill>
          <a:blip r:embed="rId2" cstate="print"/>
          <a:stretch>
            <a:fillRect/>
          </a:stretch>
        </p:blipFill>
        <p:spPr>
          <a:xfrm>
            <a:off x="381000" y="1417638"/>
            <a:ext cx="3464804" cy="3886200"/>
          </a:xfrm>
          <a:prstGeom prst="rect">
            <a:avLst/>
          </a:prstGeom>
        </p:spPr>
      </p:pic>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30</a:t>
            </a:fld>
            <a:endParaRPr lang="en-US"/>
          </a:p>
        </p:txBody>
      </p:sp>
      <p:sp>
        <p:nvSpPr>
          <p:cNvPr id="7" name="TextBox 6"/>
          <p:cNvSpPr txBox="1"/>
          <p:nvPr/>
        </p:nvSpPr>
        <p:spPr>
          <a:xfrm>
            <a:off x="457200" y="5486400"/>
            <a:ext cx="6400800" cy="369332"/>
          </a:xfrm>
          <a:prstGeom prst="rect">
            <a:avLst/>
          </a:prstGeom>
          <a:noFill/>
        </p:spPr>
        <p:txBody>
          <a:bodyPr wrap="square" rtlCol="0">
            <a:spAutoFit/>
          </a:bodyPr>
          <a:lstStyle/>
          <a:p>
            <a:r>
              <a:rPr lang="en-US" dirty="0" smtClean="0"/>
              <a:t>You can select your local directory here.</a:t>
            </a:r>
            <a:endParaRPr lang="en-US" dirty="0"/>
          </a:p>
        </p:txBody>
      </p:sp>
    </p:spTree>
    <p:extLst>
      <p:ext uri="{BB962C8B-B14F-4D97-AF65-F5344CB8AC3E}">
        <p14:creationId xmlns:p14="http://schemas.microsoft.com/office/powerpoint/2010/main" xmlns="" val="2568558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EGIT and </a:t>
            </a:r>
            <a:r>
              <a:rPr lang="en-US" dirty="0" err="1" smtClean="0"/>
              <a:t>GITHub</a:t>
            </a:r>
            <a:endParaRPr lang="en-US" dirty="0"/>
          </a:p>
        </p:txBody>
      </p:sp>
      <p:sp>
        <p:nvSpPr>
          <p:cNvPr id="3" name="Content Placeholder 2"/>
          <p:cNvSpPr>
            <a:spLocks noGrp="1"/>
          </p:cNvSpPr>
          <p:nvPr>
            <p:ph idx="1"/>
          </p:nvPr>
        </p:nvSpPr>
        <p:spPr/>
        <p:txBody>
          <a:bodyPr>
            <a:normAutofit/>
          </a:bodyPr>
          <a:lstStyle/>
          <a:p>
            <a:r>
              <a:rPr lang="en-US" dirty="0" smtClean="0"/>
              <a:t>In order to get your java projects, packages, and classes to work we need to make the working space the local repo. </a:t>
            </a:r>
          </a:p>
          <a:p>
            <a:r>
              <a:rPr lang="en-US" dirty="0" smtClean="0"/>
              <a:t>Complete the following steps</a:t>
            </a:r>
          </a:p>
          <a:p>
            <a:pPr lvl="1"/>
            <a:r>
              <a:rPr lang="en-US" dirty="0" smtClean="0"/>
              <a:t>First create a new project</a:t>
            </a:r>
          </a:p>
          <a:p>
            <a:pPr lvl="1"/>
            <a:r>
              <a:rPr lang="en-US" dirty="0" smtClean="0"/>
              <a:t>Uncheck the use default location button</a:t>
            </a:r>
          </a:p>
          <a:p>
            <a:pPr lvl="1"/>
            <a:r>
              <a:rPr lang="en-US" dirty="0" smtClean="0"/>
              <a:t>Enter the location of your local repo</a:t>
            </a:r>
          </a:p>
          <a:p>
            <a:pPr lvl="1"/>
            <a:endParaRPr lang="en-US" dirty="0" smtClean="0"/>
          </a:p>
          <a:p>
            <a:pPr lvl="1"/>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31</a:t>
            </a:fld>
            <a:endParaRPr lang="en-US"/>
          </a:p>
        </p:txBody>
      </p:sp>
    </p:spTree>
    <p:extLst>
      <p:ext uri="{BB962C8B-B14F-4D97-AF65-F5344CB8AC3E}">
        <p14:creationId xmlns:p14="http://schemas.microsoft.com/office/powerpoint/2010/main" xmlns="" val="468038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EGIP</a:t>
            </a:r>
            <a:endParaRPr lang="en-US" dirty="0"/>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32</a:t>
            </a:fld>
            <a:endParaRPr lang="en-US"/>
          </a:p>
        </p:txBody>
      </p:sp>
      <p:pic>
        <p:nvPicPr>
          <p:cNvPr id="8" name="Content Placeholder 7"/>
          <p:cNvPicPr>
            <a:picLocks noGrp="1" noChangeAspect="1"/>
          </p:cNvPicPr>
          <p:nvPr>
            <p:ph idx="1"/>
          </p:nvPr>
        </p:nvPicPr>
        <p:blipFill>
          <a:blip r:embed="rId2" cstate="print"/>
          <a:stretch>
            <a:fillRect/>
          </a:stretch>
        </p:blipFill>
        <p:spPr>
          <a:xfrm>
            <a:off x="748957" y="1524000"/>
            <a:ext cx="3855176" cy="4525963"/>
          </a:xfrm>
          <a:prstGeom prst="rect">
            <a:avLst/>
          </a:prstGeom>
        </p:spPr>
      </p:pic>
    </p:spTree>
    <p:extLst>
      <p:ext uri="{BB962C8B-B14F-4D97-AF65-F5344CB8AC3E}">
        <p14:creationId xmlns:p14="http://schemas.microsoft.com/office/powerpoint/2010/main" xmlns="" val="715868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package and a java class</a:t>
            </a:r>
            <a:endParaRPr lang="en-US" dirty="0"/>
          </a:p>
        </p:txBody>
      </p:sp>
      <p:pic>
        <p:nvPicPr>
          <p:cNvPr id="6" name="Content Placeholder 5"/>
          <p:cNvPicPr>
            <a:picLocks noGrp="1" noChangeAspect="1"/>
          </p:cNvPicPr>
          <p:nvPr>
            <p:ph idx="1"/>
          </p:nvPr>
        </p:nvPicPr>
        <p:blipFill>
          <a:blip r:embed="rId2" cstate="print"/>
          <a:stretch>
            <a:fillRect/>
          </a:stretch>
        </p:blipFill>
        <p:spPr>
          <a:xfrm>
            <a:off x="457200" y="3048000"/>
            <a:ext cx="3277829" cy="3200400"/>
          </a:xfrm>
          <a:prstGeom prst="rect">
            <a:avLst/>
          </a:prstGeom>
        </p:spPr>
      </p:pic>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33</a:t>
            </a:fld>
            <a:endParaRPr lang="en-US"/>
          </a:p>
        </p:txBody>
      </p:sp>
      <p:sp>
        <p:nvSpPr>
          <p:cNvPr id="8" name="TextBox 7"/>
          <p:cNvSpPr txBox="1"/>
          <p:nvPr/>
        </p:nvSpPr>
        <p:spPr>
          <a:xfrm>
            <a:off x="304800" y="1143000"/>
            <a:ext cx="7772400" cy="646331"/>
          </a:xfrm>
          <a:prstGeom prst="rect">
            <a:avLst/>
          </a:prstGeom>
          <a:noFill/>
        </p:spPr>
        <p:txBody>
          <a:bodyPr wrap="square" rtlCol="0">
            <a:spAutoFit/>
          </a:bodyPr>
          <a:lstStyle/>
          <a:p>
            <a:r>
              <a:rPr lang="en-US" dirty="0" smtClean="0"/>
              <a:t>Right click on your project and select new Java Package</a:t>
            </a:r>
          </a:p>
          <a:p>
            <a:r>
              <a:rPr lang="en-US" dirty="0" smtClean="0"/>
              <a:t>Right click on the newly created Package and select new Class</a:t>
            </a:r>
            <a:endParaRPr lang="en-US" dirty="0"/>
          </a:p>
        </p:txBody>
      </p:sp>
      <p:pic>
        <p:nvPicPr>
          <p:cNvPr id="9" name="Picture 8"/>
          <p:cNvPicPr>
            <a:picLocks noChangeAspect="1"/>
          </p:cNvPicPr>
          <p:nvPr/>
        </p:nvPicPr>
        <p:blipFill>
          <a:blip r:embed="rId3" cstate="print"/>
          <a:stretch>
            <a:fillRect/>
          </a:stretch>
        </p:blipFill>
        <p:spPr>
          <a:xfrm>
            <a:off x="4383942" y="2425547"/>
            <a:ext cx="3236058" cy="3810000"/>
          </a:xfrm>
          <a:prstGeom prst="rect">
            <a:avLst/>
          </a:prstGeom>
        </p:spPr>
      </p:pic>
    </p:spTree>
    <p:extLst>
      <p:ext uri="{BB962C8B-B14F-4D97-AF65-F5344CB8AC3E}">
        <p14:creationId xmlns:p14="http://schemas.microsoft.com/office/powerpoint/2010/main" xmlns="" val="1513377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add and commit our files</a:t>
            </a:r>
            <a:endParaRPr lang="en-US" dirty="0"/>
          </a:p>
        </p:txBody>
      </p:sp>
      <p:sp>
        <p:nvSpPr>
          <p:cNvPr id="3" name="Content Placeholder 2"/>
          <p:cNvSpPr>
            <a:spLocks noGrp="1"/>
          </p:cNvSpPr>
          <p:nvPr>
            <p:ph idx="1"/>
          </p:nvPr>
        </p:nvSpPr>
        <p:spPr/>
        <p:txBody>
          <a:bodyPr/>
          <a:lstStyle/>
          <a:p>
            <a:r>
              <a:rPr lang="en-US" dirty="0" smtClean="0"/>
              <a:t>Lets switch into our </a:t>
            </a:r>
            <a:r>
              <a:rPr lang="en-US" dirty="0" err="1" smtClean="0"/>
              <a:t>git</a:t>
            </a:r>
            <a:r>
              <a:rPr lang="en-US" dirty="0" smtClean="0"/>
              <a:t> perspective.</a:t>
            </a:r>
          </a:p>
          <a:p>
            <a:endParaRPr lang="en-US" dirty="0" smtClean="0"/>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34</a:t>
            </a:fld>
            <a:endParaRPr lang="en-US"/>
          </a:p>
        </p:txBody>
      </p:sp>
      <p:pic>
        <p:nvPicPr>
          <p:cNvPr id="7" name="Picture 6"/>
          <p:cNvPicPr>
            <a:picLocks noChangeAspect="1"/>
          </p:cNvPicPr>
          <p:nvPr/>
        </p:nvPicPr>
        <p:blipFill>
          <a:blip r:embed="rId2" cstate="print"/>
          <a:stretch>
            <a:fillRect/>
          </a:stretch>
        </p:blipFill>
        <p:spPr>
          <a:xfrm>
            <a:off x="838200" y="2043017"/>
            <a:ext cx="6653488" cy="4324350"/>
          </a:xfrm>
          <a:prstGeom prst="rect">
            <a:avLst/>
          </a:prstGeom>
        </p:spPr>
      </p:pic>
    </p:spTree>
    <p:extLst>
      <p:ext uri="{BB962C8B-B14F-4D97-AF65-F5344CB8AC3E}">
        <p14:creationId xmlns:p14="http://schemas.microsoft.com/office/powerpoint/2010/main" xmlns="" val="2931046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COMMIT!!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35</a:t>
            </a:fld>
            <a:endParaRPr lang="en-US"/>
          </a:p>
        </p:txBody>
      </p:sp>
      <p:pic>
        <p:nvPicPr>
          <p:cNvPr id="6" name="Picture 5"/>
          <p:cNvPicPr>
            <a:picLocks noChangeAspect="1"/>
          </p:cNvPicPr>
          <p:nvPr/>
        </p:nvPicPr>
        <p:blipFill>
          <a:blip r:embed="rId2" cstate="print"/>
          <a:stretch>
            <a:fillRect/>
          </a:stretch>
        </p:blipFill>
        <p:spPr>
          <a:xfrm>
            <a:off x="888206" y="1600200"/>
            <a:ext cx="4929187" cy="4874850"/>
          </a:xfrm>
          <a:prstGeom prst="rect">
            <a:avLst/>
          </a:prstGeom>
        </p:spPr>
      </p:pic>
    </p:spTree>
    <p:extLst>
      <p:ext uri="{BB962C8B-B14F-4D97-AF65-F5344CB8AC3E}">
        <p14:creationId xmlns:p14="http://schemas.microsoft.com/office/powerpoint/2010/main" xmlns="" val="3773839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to code</a:t>
            </a:r>
            <a:endParaRPr lang="en-US" dirty="0"/>
          </a:p>
        </p:txBody>
      </p:sp>
      <p:sp>
        <p:nvSpPr>
          <p:cNvPr id="3" name="Content Placeholder 2"/>
          <p:cNvSpPr>
            <a:spLocks noGrp="1"/>
          </p:cNvSpPr>
          <p:nvPr>
            <p:ph idx="1"/>
          </p:nvPr>
        </p:nvSpPr>
        <p:spPr/>
        <p:txBody>
          <a:bodyPr/>
          <a:lstStyle/>
          <a:p>
            <a:r>
              <a:rPr lang="en-US" dirty="0" smtClean="0"/>
              <a:t>You can now code and commit your code whenever you need to.</a:t>
            </a:r>
          </a:p>
          <a:p>
            <a:r>
              <a:rPr lang="en-US" dirty="0" smtClean="0"/>
              <a:t>If you look at </a:t>
            </a:r>
            <a:r>
              <a:rPr lang="en-US" dirty="0" err="1" smtClean="0"/>
              <a:t>git</a:t>
            </a:r>
            <a:r>
              <a:rPr lang="en-US" dirty="0" smtClean="0"/>
              <a:t> hub you will now see </a:t>
            </a:r>
          </a:p>
          <a:p>
            <a:endParaRPr lang="en-US" dirty="0"/>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36</a:t>
            </a:fld>
            <a:endParaRPr lang="en-US"/>
          </a:p>
        </p:txBody>
      </p:sp>
      <p:pic>
        <p:nvPicPr>
          <p:cNvPr id="6" name="Picture 5"/>
          <p:cNvPicPr>
            <a:picLocks noChangeAspect="1"/>
          </p:cNvPicPr>
          <p:nvPr/>
        </p:nvPicPr>
        <p:blipFill>
          <a:blip r:embed="rId2" cstate="print"/>
          <a:stretch>
            <a:fillRect/>
          </a:stretch>
        </p:blipFill>
        <p:spPr>
          <a:xfrm>
            <a:off x="1219200" y="2925927"/>
            <a:ext cx="7200900" cy="3795548"/>
          </a:xfrm>
          <a:prstGeom prst="rect">
            <a:avLst/>
          </a:prstGeom>
        </p:spPr>
      </p:pic>
    </p:spTree>
    <p:extLst>
      <p:ext uri="{BB962C8B-B14F-4D97-AF65-F5344CB8AC3E}">
        <p14:creationId xmlns:p14="http://schemas.microsoft.com/office/powerpoint/2010/main" xmlns="" val="2010599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back from </a:t>
            </a:r>
            <a:r>
              <a:rPr lang="en-US" dirty="0" err="1" smtClean="0"/>
              <a:t>gIT</a:t>
            </a:r>
            <a:r>
              <a:rPr lang="en-US" dirty="0" smtClean="0"/>
              <a:t> on another PC</a:t>
            </a:r>
            <a:endParaRPr lang="en-US" dirty="0"/>
          </a:p>
        </p:txBody>
      </p:sp>
      <p:sp>
        <p:nvSpPr>
          <p:cNvPr id="3" name="Content Placeholder 2"/>
          <p:cNvSpPr>
            <a:spLocks noGrp="1"/>
          </p:cNvSpPr>
          <p:nvPr>
            <p:ph idx="1"/>
          </p:nvPr>
        </p:nvSpPr>
        <p:spPr/>
        <p:txBody>
          <a:bodyPr/>
          <a:lstStyle/>
          <a:p>
            <a:r>
              <a:rPr lang="en-US" dirty="0" smtClean="0"/>
              <a:t>You can do this 2 ways</a:t>
            </a:r>
          </a:p>
          <a:p>
            <a:pPr marL="914400" lvl="1" indent="-457200">
              <a:buFont typeface="+mj-lt"/>
              <a:buAutoNum type="arabicPeriod"/>
            </a:pPr>
            <a:r>
              <a:rPr lang="en-US" dirty="0" smtClean="0"/>
              <a:t>You can use </a:t>
            </a:r>
            <a:r>
              <a:rPr lang="en-US" dirty="0" err="1" smtClean="0"/>
              <a:t>GitBash</a:t>
            </a:r>
            <a:r>
              <a:rPr lang="en-US" dirty="0" smtClean="0"/>
              <a:t> and just clone your repo to a folder on your hard drive.</a:t>
            </a:r>
          </a:p>
          <a:p>
            <a:pPr marL="914400" lvl="1" indent="-457200">
              <a:buFont typeface="+mj-lt"/>
              <a:buAutoNum type="arabicPeriod"/>
            </a:pPr>
            <a:r>
              <a:rPr lang="en-US" dirty="0" smtClean="0"/>
              <a:t>Use EGIT</a:t>
            </a:r>
          </a:p>
          <a:p>
            <a:pPr marL="514350" indent="-457200"/>
            <a:r>
              <a:rPr lang="en-US" dirty="0" smtClean="0"/>
              <a:t>I will now show the EGIT Method</a:t>
            </a:r>
          </a:p>
          <a:p>
            <a:pPr marL="514350" indent="-457200"/>
            <a:r>
              <a:rPr lang="en-US" dirty="0" smtClean="0"/>
              <a:t>Open the </a:t>
            </a:r>
            <a:r>
              <a:rPr lang="en-US" dirty="0" err="1" smtClean="0"/>
              <a:t>Egit</a:t>
            </a:r>
            <a:r>
              <a:rPr lang="en-US" dirty="0" smtClean="0"/>
              <a:t> Perspective</a:t>
            </a:r>
          </a:p>
          <a:p>
            <a:pPr marL="914400" lvl="1" indent="-457200"/>
            <a:r>
              <a:rPr lang="en-US" dirty="0" smtClean="0"/>
              <a:t>Select the option the lets you clone the repository</a:t>
            </a:r>
          </a:p>
          <a:p>
            <a:pPr marL="914400" lvl="1" indent="-457200"/>
            <a:r>
              <a:rPr lang="en-US" dirty="0" smtClean="0"/>
              <a:t>Enter the correct information</a:t>
            </a:r>
          </a:p>
          <a:p>
            <a:pPr marL="914400" lvl="1" indent="-457200"/>
            <a:endParaRPr lang="en-US" dirty="0"/>
          </a:p>
        </p:txBody>
      </p:sp>
      <p:sp>
        <p:nvSpPr>
          <p:cNvPr id="4" name="Footer Placeholder 3"/>
          <p:cNvSpPr>
            <a:spLocks noGrp="1"/>
          </p:cNvSpPr>
          <p:nvPr>
            <p:ph type="ftr" sz="quarter" idx="10"/>
          </p:nvPr>
        </p:nvSpPr>
        <p:spPr/>
        <p:txBody>
          <a:bodyPr/>
          <a:lstStyle/>
          <a:p>
            <a:pPr>
              <a:defRPr/>
            </a:pPr>
            <a:r>
              <a:rPr lang="en-US" dirty="0"/>
              <a:t>Per </a:t>
            </a:r>
            <a:r>
              <a:rPr lang="en-US" dirty="0" err="1"/>
              <a:t>scholas</a:t>
            </a:r>
            <a:r>
              <a:rPr lang="en-US" dirty="0"/>
              <a:t> step training</a:t>
            </a:r>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37</a:t>
            </a:fld>
            <a:endParaRPr lang="en-US"/>
          </a:p>
        </p:txBody>
      </p:sp>
    </p:spTree>
    <p:extLst>
      <p:ext uri="{BB962C8B-B14F-4D97-AF65-F5344CB8AC3E}">
        <p14:creationId xmlns:p14="http://schemas.microsoft.com/office/powerpoint/2010/main" xmlns="" val="917619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EGIT Continued</a:t>
            </a:r>
            <a:endParaRPr lang="en-US" dirty="0"/>
          </a:p>
        </p:txBody>
      </p:sp>
      <p:sp>
        <p:nvSpPr>
          <p:cNvPr id="4" name="Footer Placeholder 3"/>
          <p:cNvSpPr>
            <a:spLocks noGrp="1"/>
          </p:cNvSpPr>
          <p:nvPr>
            <p:ph type="ftr" sz="quarter" idx="10"/>
          </p:nvPr>
        </p:nvSpPr>
        <p:spPr/>
        <p:txBody>
          <a:bodyPr/>
          <a:lstStyle/>
          <a:p>
            <a:pPr>
              <a:defRPr/>
            </a:pPr>
            <a:r>
              <a:rPr lang="en-US" smtClean="0"/>
              <a:t>Presentation Title</a:t>
            </a:r>
            <a:endParaRPr lang="en-US" dirty="0"/>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38</a:t>
            </a:fld>
            <a:endParaRPr lang="en-US"/>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371600"/>
            <a:ext cx="5613400" cy="3638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81600" y="1981199"/>
            <a:ext cx="3294165" cy="27654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609600" y="4953000"/>
            <a:ext cx="6934200" cy="646331"/>
          </a:xfrm>
          <a:prstGeom prst="rect">
            <a:avLst/>
          </a:prstGeom>
          <a:noFill/>
        </p:spPr>
        <p:txBody>
          <a:bodyPr wrap="square" rtlCol="0">
            <a:spAutoFit/>
          </a:bodyPr>
          <a:lstStyle/>
          <a:p>
            <a:r>
              <a:rPr lang="en-US" dirty="0" smtClean="0"/>
              <a:t>Once you clone the repository, fill in the corresponding information once more. Go into your GITHUB and find the link to your repo.</a:t>
            </a:r>
            <a:endParaRPr lang="en-US" dirty="0"/>
          </a:p>
        </p:txBody>
      </p:sp>
    </p:spTree>
    <p:extLst>
      <p:ext uri="{BB962C8B-B14F-4D97-AF65-F5344CB8AC3E}">
        <p14:creationId xmlns:p14="http://schemas.microsoft.com/office/powerpoint/2010/main" xmlns="" val="20824809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EGIT Continued</a:t>
            </a:r>
            <a:endParaRPr lang="en-US" dirty="0"/>
          </a:p>
        </p:txBody>
      </p:sp>
      <p:sp>
        <p:nvSpPr>
          <p:cNvPr id="3" name="Content Placeholder 2"/>
          <p:cNvSpPr>
            <a:spLocks noGrp="1"/>
          </p:cNvSpPr>
          <p:nvPr>
            <p:ph idx="1"/>
          </p:nvPr>
        </p:nvSpPr>
        <p:spPr/>
        <p:txBody>
          <a:bodyPr/>
          <a:lstStyle/>
          <a:p>
            <a:r>
              <a:rPr lang="en-US" dirty="0" smtClean="0"/>
              <a:t>Normally that is all you need to do</a:t>
            </a:r>
          </a:p>
          <a:p>
            <a:r>
              <a:rPr lang="en-US" dirty="0" smtClean="0"/>
              <a:t>You might have to add some libraries, depending on the environment your working on.</a:t>
            </a:r>
          </a:p>
          <a:p>
            <a:r>
              <a:rPr lang="en-US" dirty="0" smtClean="0"/>
              <a:t>If for some reason you can’t see your project you might have to import it after you clone your repo.</a:t>
            </a:r>
            <a:endParaRPr lang="en-US" dirty="0"/>
          </a:p>
        </p:txBody>
      </p:sp>
      <p:sp>
        <p:nvSpPr>
          <p:cNvPr id="4" name="Footer Placeholder 3"/>
          <p:cNvSpPr>
            <a:spLocks noGrp="1"/>
          </p:cNvSpPr>
          <p:nvPr>
            <p:ph type="ftr" sz="quarter" idx="10"/>
          </p:nvPr>
        </p:nvSpPr>
        <p:spPr/>
        <p:txBody>
          <a:bodyPr/>
          <a:lstStyle/>
          <a:p>
            <a:pPr>
              <a:defRPr/>
            </a:pPr>
            <a:r>
              <a:rPr lang="en-US" smtClean="0"/>
              <a:t>Presentation Title</a:t>
            </a:r>
            <a:endParaRPr lang="en-US" dirty="0"/>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39</a:t>
            </a:fld>
            <a:endParaRPr lang="en-US"/>
          </a:p>
        </p:txBody>
      </p:sp>
    </p:spTree>
    <p:extLst>
      <p:ext uri="{BB962C8B-B14F-4D97-AF65-F5344CB8AC3E}">
        <p14:creationId xmlns:p14="http://schemas.microsoft.com/office/powerpoint/2010/main" xmlns="" val="603870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Git</a:t>
            </a:r>
            <a:r>
              <a:rPr lang="en-US" dirty="0" smtClean="0"/>
              <a:t> works</a:t>
            </a:r>
            <a:endParaRPr lang="en-US" dirty="0"/>
          </a:p>
        </p:txBody>
      </p:sp>
      <p:pic>
        <p:nvPicPr>
          <p:cNvPr id="6" name="Content Placeholder 5"/>
          <p:cNvPicPr>
            <a:picLocks noGrp="1" noChangeAspect="1"/>
          </p:cNvPicPr>
          <p:nvPr>
            <p:ph idx="1"/>
          </p:nvPr>
        </p:nvPicPr>
        <p:blipFill>
          <a:blip r:embed="rId2" cstate="print"/>
          <a:stretch>
            <a:fillRect/>
          </a:stretch>
        </p:blipFill>
        <p:spPr>
          <a:xfrm>
            <a:off x="2286000" y="1748631"/>
            <a:ext cx="4572000" cy="4229100"/>
          </a:xfrm>
          <a:prstGeom prst="rect">
            <a:avLst/>
          </a:prstGeom>
        </p:spPr>
      </p:pic>
      <p:sp>
        <p:nvSpPr>
          <p:cNvPr id="4" name="Footer Placeholder 3"/>
          <p:cNvSpPr>
            <a:spLocks noGrp="1"/>
          </p:cNvSpPr>
          <p:nvPr>
            <p:ph type="ftr" sz="quarter" idx="10"/>
          </p:nvPr>
        </p:nvSpPr>
        <p:spPr/>
        <p:txBody>
          <a:bodyPr/>
          <a:lstStyle/>
          <a:p>
            <a:pPr>
              <a:defRPr/>
            </a:pPr>
            <a:r>
              <a:rPr lang="en-US" smtClean="0"/>
              <a:t>Presentation Title</a:t>
            </a:r>
            <a:endParaRPr lang="en-US" dirty="0"/>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4</a:t>
            </a:fld>
            <a:endParaRPr lang="en-US"/>
          </a:p>
        </p:txBody>
      </p:sp>
    </p:spTree>
    <p:extLst>
      <p:ext uri="{BB962C8B-B14F-4D97-AF65-F5344CB8AC3E}">
        <p14:creationId xmlns:p14="http://schemas.microsoft.com/office/powerpoint/2010/main" xmlns="" val="4293948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IT</a:t>
            </a:r>
            <a:endParaRPr lang="en-US" dirty="0"/>
          </a:p>
        </p:txBody>
      </p:sp>
      <p:sp>
        <p:nvSpPr>
          <p:cNvPr id="4" name="Footer Placeholder 3"/>
          <p:cNvSpPr>
            <a:spLocks noGrp="1"/>
          </p:cNvSpPr>
          <p:nvPr>
            <p:ph type="ftr" sz="quarter" idx="10"/>
          </p:nvPr>
        </p:nvSpPr>
        <p:spPr/>
        <p:txBody>
          <a:bodyPr/>
          <a:lstStyle/>
          <a:p>
            <a:pPr>
              <a:defRPr/>
            </a:pPr>
            <a:r>
              <a:rPr lang="en-US" smtClean="0"/>
              <a:t>Presentation Title</a:t>
            </a:r>
            <a:endParaRPr lang="en-US" dirty="0"/>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40</a:t>
            </a:fld>
            <a:endParaRPr lang="en-US"/>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19600" y="1447800"/>
            <a:ext cx="3905250" cy="31150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2003" y="1295400"/>
            <a:ext cx="3973474" cy="38147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884126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IT I promise!</a:t>
            </a:r>
            <a:endParaRPr lang="en-US" dirty="0"/>
          </a:p>
        </p:txBody>
      </p:sp>
      <p:sp>
        <p:nvSpPr>
          <p:cNvPr id="4" name="Footer Placeholder 3"/>
          <p:cNvSpPr>
            <a:spLocks noGrp="1"/>
          </p:cNvSpPr>
          <p:nvPr>
            <p:ph type="ftr" sz="quarter" idx="10"/>
          </p:nvPr>
        </p:nvSpPr>
        <p:spPr/>
        <p:txBody>
          <a:bodyPr/>
          <a:lstStyle/>
          <a:p>
            <a:pPr>
              <a:defRPr/>
            </a:pPr>
            <a:r>
              <a:rPr lang="en-US" smtClean="0"/>
              <a:t>Presentation Title</a:t>
            </a:r>
            <a:endParaRPr lang="en-US" dirty="0"/>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41</a:t>
            </a:fld>
            <a:endParaRPr lang="en-US"/>
          </a:p>
        </p:txBody>
      </p:sp>
      <p:pic>
        <p:nvPicPr>
          <p:cNvPr id="3075" name="Picture 3"/>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1676400"/>
            <a:ext cx="5613400" cy="3924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27024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remarks</a:t>
            </a:r>
            <a:endParaRPr lang="en-US" dirty="0"/>
          </a:p>
        </p:txBody>
      </p:sp>
      <p:sp>
        <p:nvSpPr>
          <p:cNvPr id="3" name="Content Placeholder 2"/>
          <p:cNvSpPr>
            <a:spLocks noGrp="1"/>
          </p:cNvSpPr>
          <p:nvPr>
            <p:ph idx="1"/>
          </p:nvPr>
        </p:nvSpPr>
        <p:spPr/>
        <p:txBody>
          <a:bodyPr/>
          <a:lstStyle/>
          <a:p>
            <a:r>
              <a:rPr lang="en-US" dirty="0" smtClean="0"/>
              <a:t>I encourage you to become a </a:t>
            </a:r>
            <a:r>
              <a:rPr lang="en-US" dirty="0" err="1" smtClean="0"/>
              <a:t>git</a:t>
            </a:r>
            <a:r>
              <a:rPr lang="en-US" dirty="0" smtClean="0"/>
              <a:t> master</a:t>
            </a:r>
          </a:p>
          <a:p>
            <a:r>
              <a:rPr lang="en-US" dirty="0" err="1" smtClean="0"/>
              <a:t>Git</a:t>
            </a:r>
            <a:r>
              <a:rPr lang="en-US" dirty="0" smtClean="0"/>
              <a:t> allows you to have a portfolio of your work. </a:t>
            </a:r>
          </a:p>
          <a:p>
            <a:r>
              <a:rPr lang="en-US" dirty="0" smtClean="0"/>
              <a:t>All of your files can be tracked documents, spreadsheets, code, test cases, etc.</a:t>
            </a:r>
          </a:p>
          <a:p>
            <a:r>
              <a:rPr lang="en-US" dirty="0" smtClean="0"/>
              <a:t>Share the work you are most proud OF!!</a:t>
            </a:r>
          </a:p>
          <a:p>
            <a:r>
              <a:rPr lang="en-US" dirty="0" smtClean="0"/>
              <a:t>All of the work you do in this class should be in </a:t>
            </a:r>
            <a:r>
              <a:rPr lang="en-US" dirty="0" err="1" smtClean="0"/>
              <a:t>git</a:t>
            </a:r>
            <a:r>
              <a:rPr lang="en-US" dirty="0" smtClean="0"/>
              <a:t>. This will allow you to reference it and share it as needed</a:t>
            </a:r>
          </a:p>
          <a:p>
            <a:endParaRPr lang="en-US" dirty="0"/>
          </a:p>
        </p:txBody>
      </p:sp>
      <p:sp>
        <p:nvSpPr>
          <p:cNvPr id="4" name="Footer Placeholder 3"/>
          <p:cNvSpPr>
            <a:spLocks noGrp="1"/>
          </p:cNvSpPr>
          <p:nvPr>
            <p:ph type="ftr" sz="quarter" idx="10"/>
          </p:nvPr>
        </p:nvSpPr>
        <p:spPr/>
        <p:txBody>
          <a:bodyPr/>
          <a:lstStyle/>
          <a:p>
            <a:pPr>
              <a:defRPr/>
            </a:pPr>
            <a:r>
              <a:rPr lang="en-US" smtClean="0"/>
              <a:t>Presentation Title</a:t>
            </a:r>
            <a:endParaRPr lang="en-US" dirty="0"/>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42</a:t>
            </a:fld>
            <a:endParaRPr lang="en-US"/>
          </a:p>
        </p:txBody>
      </p:sp>
    </p:spTree>
    <p:extLst>
      <p:ext uri="{BB962C8B-B14F-4D97-AF65-F5344CB8AC3E}">
        <p14:creationId xmlns:p14="http://schemas.microsoft.com/office/powerpoint/2010/main" xmlns="" val="294889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Resources-</a:t>
            </a:r>
            <a:br>
              <a:rPr lang="en-US" dirty="0" smtClean="0"/>
            </a:br>
            <a:r>
              <a:rPr lang="en-US" dirty="0" smtClean="0"/>
              <a:t>PRO TIP- download the </a:t>
            </a:r>
            <a:r>
              <a:rPr lang="en-US" dirty="0" err="1" smtClean="0"/>
              <a:t>cheatsheet</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a:t>http://readwrite.com/2013/09/30/understanding-github-a-journey-for-beginners-part-1</a:t>
            </a:r>
          </a:p>
          <a:p>
            <a:r>
              <a:rPr lang="en-US" dirty="0" smtClean="0">
                <a:hlinkClick r:id="rId2"/>
              </a:rPr>
              <a:t>http</a:t>
            </a:r>
            <a:r>
              <a:rPr lang="en-US" dirty="0">
                <a:hlinkClick r:id="rId2"/>
              </a:rPr>
              <a:t>://</a:t>
            </a:r>
            <a:r>
              <a:rPr lang="en-US" dirty="0" smtClean="0">
                <a:hlinkClick r:id="rId2"/>
              </a:rPr>
              <a:t>readwrite.com/2013/10/02/github-for-beginners-part-2</a:t>
            </a:r>
            <a:endParaRPr lang="en-US" dirty="0" smtClean="0"/>
          </a:p>
          <a:p>
            <a:r>
              <a:rPr lang="en-US" dirty="0">
                <a:hlinkClick r:id="rId3"/>
              </a:rPr>
              <a:t>http://</a:t>
            </a:r>
            <a:r>
              <a:rPr lang="en-US" dirty="0" smtClean="0">
                <a:hlinkClick r:id="rId3"/>
              </a:rPr>
              <a:t>git-scm.com/book</a:t>
            </a:r>
            <a:endParaRPr lang="en-US" dirty="0" smtClean="0"/>
          </a:p>
          <a:p>
            <a:r>
              <a:rPr lang="en-US" dirty="0">
                <a:hlinkClick r:id="rId4"/>
              </a:rPr>
              <a:t>http://</a:t>
            </a:r>
            <a:r>
              <a:rPr lang="en-US" dirty="0" smtClean="0">
                <a:hlinkClick r:id="rId4"/>
              </a:rPr>
              <a:t>www.codeschool.com/courses/try-git</a:t>
            </a:r>
            <a:endParaRPr lang="en-US" dirty="0" smtClean="0"/>
          </a:p>
          <a:p>
            <a:r>
              <a:rPr lang="en-US" dirty="0">
                <a:hlinkClick r:id="rId5"/>
              </a:rPr>
              <a:t>http://</a:t>
            </a:r>
            <a:r>
              <a:rPr lang="en-US" dirty="0" smtClean="0">
                <a:hlinkClick r:id="rId5"/>
              </a:rPr>
              <a:t>www.youtube.com/GitHubGuides</a:t>
            </a:r>
            <a:endParaRPr lang="en-US" dirty="0" smtClean="0"/>
          </a:p>
          <a:p>
            <a:r>
              <a:rPr lang="en-US" dirty="0">
                <a:hlinkClick r:id="rId6"/>
              </a:rPr>
              <a:t>http://gitref.org</a:t>
            </a:r>
            <a:r>
              <a:rPr lang="en-US" dirty="0" smtClean="0">
                <a:hlinkClick r:id="rId6"/>
              </a:rPr>
              <a:t>/</a:t>
            </a:r>
            <a:endParaRPr lang="en-US" dirty="0" smtClean="0"/>
          </a:p>
          <a:p>
            <a:r>
              <a:rPr lang="en-US" dirty="0">
                <a:hlinkClick r:id="rId7"/>
              </a:rPr>
              <a:t>http://</a:t>
            </a:r>
            <a:r>
              <a:rPr lang="en-US" dirty="0" smtClean="0">
                <a:hlinkClick r:id="rId7"/>
              </a:rPr>
              <a:t>rogerdudler.github.io/git-guide</a:t>
            </a:r>
            <a:endParaRPr lang="en-US" dirty="0" smtClean="0"/>
          </a:p>
          <a:p>
            <a:r>
              <a:rPr lang="en-US" dirty="0"/>
              <a:t>https://www.atlassian.com/dms/wac/images/landing/git/atlassian_git_cheatsheet.pdf</a:t>
            </a:r>
          </a:p>
        </p:txBody>
      </p:sp>
      <p:sp>
        <p:nvSpPr>
          <p:cNvPr id="4" name="Footer Placeholder 3"/>
          <p:cNvSpPr>
            <a:spLocks noGrp="1"/>
          </p:cNvSpPr>
          <p:nvPr>
            <p:ph type="ftr" sz="quarter" idx="10"/>
          </p:nvPr>
        </p:nvSpPr>
        <p:spPr/>
        <p:txBody>
          <a:bodyPr/>
          <a:lstStyle/>
          <a:p>
            <a:pPr>
              <a:defRPr/>
            </a:pPr>
            <a:r>
              <a:rPr lang="en-US" smtClean="0"/>
              <a:t>Presentation Title</a:t>
            </a:r>
            <a:endParaRPr lang="en-US" dirty="0"/>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43</a:t>
            </a:fld>
            <a:endParaRPr lang="en-US"/>
          </a:p>
        </p:txBody>
      </p:sp>
    </p:spTree>
    <p:extLst>
      <p:ext uri="{BB962C8B-B14F-4D97-AF65-F5344CB8AC3E}">
        <p14:creationId xmlns:p14="http://schemas.microsoft.com/office/powerpoint/2010/main" xmlns="" val="1982463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fontAlgn="auto" hangingPunct="1">
              <a:spcAft>
                <a:spcPts val="0"/>
              </a:spcAft>
              <a:defRPr/>
            </a:pPr>
            <a:r>
              <a:rPr lang="en-US" sz="1800" b="0" dirty="0" smtClean="0"/>
              <a:t/>
            </a:r>
            <a:br>
              <a:rPr lang="en-US" sz="1800" b="0" dirty="0" smtClean="0"/>
            </a:br>
            <a:r>
              <a:rPr lang="en-US" sz="2800" dirty="0" smtClean="0"/>
              <a:t>Getting started</a:t>
            </a:r>
            <a:endParaRPr lang="en-US" sz="2800" dirty="0"/>
          </a:p>
        </p:txBody>
      </p:sp>
      <p:sp>
        <p:nvSpPr>
          <p:cNvPr id="11266" name="Content Placeholder 2"/>
          <p:cNvSpPr>
            <a:spLocks noGrp="1"/>
          </p:cNvSpPr>
          <p:nvPr>
            <p:ph idx="1"/>
          </p:nvPr>
        </p:nvSpPr>
        <p:spPr bwMode="auto">
          <a:xfrm>
            <a:off x="457200" y="1600200"/>
            <a:ext cx="8382000" cy="5562600"/>
          </a:xfrm>
        </p:spPr>
        <p:txBody>
          <a:bodyPr wrap="square" numCol="1" anchor="t" anchorCtr="0" compatLnSpc="1">
            <a:prstTxWarp prst="textNoShape">
              <a:avLst/>
            </a:prstTxWarp>
            <a:normAutofit/>
          </a:bodyPr>
          <a:lstStyle/>
          <a:p>
            <a:pPr eaLnBrk="1" hangingPunct="1"/>
            <a:r>
              <a:rPr lang="en-US" cap="none" dirty="0"/>
              <a:t>Download GIT at </a:t>
            </a:r>
            <a:r>
              <a:rPr lang="en-US" cap="none" dirty="0">
                <a:hlinkClick r:id="rId3"/>
              </a:rPr>
              <a:t>https://git-scm.com</a:t>
            </a:r>
            <a:r>
              <a:rPr lang="en-US" cap="none" dirty="0" smtClean="0">
                <a:hlinkClick r:id="rId3"/>
              </a:rPr>
              <a:t>/</a:t>
            </a:r>
            <a:endParaRPr lang="en-US" cap="none" dirty="0" smtClean="0"/>
          </a:p>
          <a:p>
            <a:pPr eaLnBrk="1" hangingPunct="1"/>
            <a:r>
              <a:rPr lang="en-US" cap="none" dirty="0" smtClean="0"/>
              <a:t>Follow the basic installations with one modification</a:t>
            </a:r>
          </a:p>
          <a:p>
            <a:pPr eaLnBrk="1" hangingPunct="1"/>
            <a:endParaRPr lang="en-US" cap="none" dirty="0" smtClean="0"/>
          </a:p>
          <a:p>
            <a:pPr lvl="1" eaLnBrk="1" hangingPunct="1"/>
            <a:endParaRPr lang="en-US" dirty="0" smtClean="0"/>
          </a:p>
          <a:p>
            <a:pPr lvl="1" eaLnBrk="1" hangingPunct="1"/>
            <a:endParaRPr lang="en-US" cap="none" dirty="0" smtClean="0"/>
          </a:p>
        </p:txBody>
      </p:sp>
      <p:sp>
        <p:nvSpPr>
          <p:cNvPr id="11267" name="Slide Number Placeholder 5"/>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F8A5E7-6A01-4187-ADE5-E9CB455EDAA1}" type="slidenum">
              <a:rPr lang="en-US" smtClean="0"/>
              <a:pPr fontAlgn="base">
                <a:spcBef>
                  <a:spcPct val="0"/>
                </a:spcBef>
                <a:spcAft>
                  <a:spcPct val="0"/>
                </a:spcAft>
              </a:pPr>
              <a:t>5</a:t>
            </a:fld>
            <a:endParaRPr lang="en-US" smtClean="0"/>
          </a:p>
        </p:txBody>
      </p:sp>
      <p:sp>
        <p:nvSpPr>
          <p:cNvPr id="8" name="Footer Placeholder 6"/>
          <p:cNvSpPr>
            <a:spLocks noGrp="1"/>
          </p:cNvSpPr>
          <p:nvPr>
            <p:ph type="ftr" sz="quarter" idx="10"/>
          </p:nvPr>
        </p:nvSpPr>
        <p:spPr/>
        <p:txBody>
          <a:bodyPr/>
          <a:lstStyle/>
          <a:p>
            <a:pPr>
              <a:defRPr/>
            </a:pPr>
            <a:r>
              <a:rPr lang="en-US" dirty="0"/>
              <a:t>Per </a:t>
            </a:r>
            <a:r>
              <a:rPr lang="en-US" dirty="0" err="1"/>
              <a:t>scholas</a:t>
            </a:r>
            <a:r>
              <a:rPr lang="en-US" dirty="0"/>
              <a:t> step training</a:t>
            </a:r>
          </a:p>
        </p:txBody>
      </p:sp>
      <p:pic>
        <p:nvPicPr>
          <p:cNvPr id="3" name="Picture 2"/>
          <p:cNvPicPr>
            <a:picLocks noChangeAspect="1"/>
          </p:cNvPicPr>
          <p:nvPr/>
        </p:nvPicPr>
        <p:blipFill>
          <a:blip r:embed="rId4" cstate="print"/>
          <a:stretch>
            <a:fillRect/>
          </a:stretch>
        </p:blipFill>
        <p:spPr>
          <a:xfrm>
            <a:off x="1798428" y="2641600"/>
            <a:ext cx="4772025" cy="3667125"/>
          </a:xfrm>
          <a:prstGeom prst="rect">
            <a:avLst/>
          </a:prstGeom>
        </p:spPr>
      </p:pic>
    </p:spTree>
    <p:extLst>
      <p:ext uri="{BB962C8B-B14F-4D97-AF65-F5344CB8AC3E}">
        <p14:creationId xmlns:p14="http://schemas.microsoft.com/office/powerpoint/2010/main" xmlns="" val="252611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fontAlgn="auto" hangingPunct="1">
              <a:spcAft>
                <a:spcPts val="0"/>
              </a:spcAft>
              <a:defRPr/>
            </a:pPr>
            <a:r>
              <a:rPr lang="en-US" sz="1800" b="0" dirty="0" smtClean="0"/>
              <a:t/>
            </a:r>
            <a:br>
              <a:rPr lang="en-US" sz="1800" b="0" dirty="0" smtClean="0"/>
            </a:br>
            <a:r>
              <a:rPr lang="en-US" sz="2800" dirty="0" err="1" smtClean="0"/>
              <a:t>Git</a:t>
            </a:r>
            <a:r>
              <a:rPr lang="en-US" sz="2800" dirty="0" smtClean="0"/>
              <a:t> Hub</a:t>
            </a:r>
            <a:endParaRPr lang="en-US" sz="2800" dirty="0"/>
          </a:p>
        </p:txBody>
      </p:sp>
      <p:sp>
        <p:nvSpPr>
          <p:cNvPr id="11266" name="Content Placeholder 2"/>
          <p:cNvSpPr>
            <a:spLocks noGrp="1"/>
          </p:cNvSpPr>
          <p:nvPr>
            <p:ph idx="1"/>
          </p:nvPr>
        </p:nvSpPr>
        <p:spPr bwMode="auto">
          <a:xfrm>
            <a:off x="457200" y="1600200"/>
            <a:ext cx="8382000" cy="5562600"/>
          </a:xfrm>
        </p:spPr>
        <p:txBody>
          <a:bodyPr wrap="square" numCol="1" anchor="t" anchorCtr="0" compatLnSpc="1">
            <a:prstTxWarp prst="textNoShape">
              <a:avLst/>
            </a:prstTxWarp>
            <a:normAutofit/>
          </a:bodyPr>
          <a:lstStyle/>
          <a:p>
            <a:pPr eaLnBrk="1" hangingPunct="1"/>
            <a:r>
              <a:rPr lang="en-US" cap="none" dirty="0" smtClean="0"/>
              <a:t>We will also signup for a free account on </a:t>
            </a:r>
            <a:r>
              <a:rPr lang="en-US" cap="none" dirty="0" err="1" smtClean="0"/>
              <a:t>Github</a:t>
            </a:r>
            <a:r>
              <a:rPr lang="en-US" cap="none" dirty="0" smtClean="0"/>
              <a:t> in order to get some public repositories.</a:t>
            </a:r>
          </a:p>
          <a:p>
            <a:pPr eaLnBrk="1" hangingPunct="1"/>
            <a:r>
              <a:rPr lang="en-US" cap="none" dirty="0"/>
              <a:t>Go to </a:t>
            </a:r>
            <a:r>
              <a:rPr lang="en-US" cap="none" dirty="0">
                <a:hlinkClick r:id="rId3"/>
              </a:rPr>
              <a:t>https://github.com</a:t>
            </a:r>
            <a:r>
              <a:rPr lang="en-US" cap="none" dirty="0" smtClean="0">
                <a:hlinkClick r:id="rId3"/>
              </a:rPr>
              <a:t>/</a:t>
            </a:r>
            <a:r>
              <a:rPr lang="en-US" cap="none" dirty="0" smtClean="0"/>
              <a:t> and register for a free account</a:t>
            </a:r>
          </a:p>
          <a:p>
            <a:pPr eaLnBrk="1" hangingPunct="1"/>
            <a:r>
              <a:rPr lang="en-US" cap="none" dirty="0" smtClean="0"/>
              <a:t>Once you are done you should click on “+ new repository”</a:t>
            </a:r>
          </a:p>
          <a:p>
            <a:pPr eaLnBrk="1" hangingPunct="1"/>
            <a:endParaRPr lang="en-US" cap="none" dirty="0" smtClean="0"/>
          </a:p>
          <a:p>
            <a:pPr eaLnBrk="1" hangingPunct="1"/>
            <a:endParaRPr lang="en-US" cap="none" dirty="0" smtClean="0"/>
          </a:p>
          <a:p>
            <a:pPr lvl="1" eaLnBrk="1" hangingPunct="1"/>
            <a:endParaRPr lang="en-US" dirty="0" smtClean="0"/>
          </a:p>
          <a:p>
            <a:pPr lvl="1" eaLnBrk="1" hangingPunct="1"/>
            <a:endParaRPr lang="en-US" cap="none" dirty="0" smtClean="0"/>
          </a:p>
        </p:txBody>
      </p:sp>
      <p:sp>
        <p:nvSpPr>
          <p:cNvPr id="11267" name="Slide Number Placeholder 5"/>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F8A5E7-6A01-4187-ADE5-E9CB455EDAA1}" type="slidenum">
              <a:rPr lang="en-US" smtClean="0"/>
              <a:pPr fontAlgn="base">
                <a:spcBef>
                  <a:spcPct val="0"/>
                </a:spcBef>
                <a:spcAft>
                  <a:spcPct val="0"/>
                </a:spcAft>
              </a:pPr>
              <a:t>6</a:t>
            </a:fld>
            <a:endParaRPr lang="en-US" smtClean="0"/>
          </a:p>
        </p:txBody>
      </p:sp>
      <p:sp>
        <p:nvSpPr>
          <p:cNvPr id="8" name="Footer Placeholder 6"/>
          <p:cNvSpPr>
            <a:spLocks noGrp="1"/>
          </p:cNvSpPr>
          <p:nvPr>
            <p:ph type="ftr" sz="quarter" idx="10"/>
          </p:nvPr>
        </p:nvSpPr>
        <p:spPr/>
        <p:txBody>
          <a:bodyPr/>
          <a:lstStyle/>
          <a:p>
            <a:pPr>
              <a:defRPr/>
            </a:pPr>
            <a:r>
              <a:rPr lang="en-US" dirty="0"/>
              <a:t>Per </a:t>
            </a:r>
            <a:r>
              <a:rPr lang="en-US" dirty="0" err="1"/>
              <a:t>scholas</a:t>
            </a:r>
            <a:r>
              <a:rPr lang="en-US" dirty="0"/>
              <a:t> step training</a:t>
            </a:r>
          </a:p>
        </p:txBody>
      </p:sp>
      <p:pic>
        <p:nvPicPr>
          <p:cNvPr id="4" name="Picture 3"/>
          <p:cNvPicPr>
            <a:picLocks noChangeAspect="1"/>
          </p:cNvPicPr>
          <p:nvPr/>
        </p:nvPicPr>
        <p:blipFill>
          <a:blip r:embed="rId4" cstate="print"/>
          <a:stretch>
            <a:fillRect/>
          </a:stretch>
        </p:blipFill>
        <p:spPr>
          <a:xfrm>
            <a:off x="2057400" y="3364900"/>
            <a:ext cx="4768073" cy="2991450"/>
          </a:xfrm>
          <a:prstGeom prst="rect">
            <a:avLst/>
          </a:prstGeom>
        </p:spPr>
      </p:pic>
    </p:spTree>
    <p:extLst>
      <p:ext uri="{BB962C8B-B14F-4D97-AF65-F5344CB8AC3E}">
        <p14:creationId xmlns:p14="http://schemas.microsoft.com/office/powerpoint/2010/main" xmlns="" val="1226904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fontAlgn="auto" hangingPunct="1">
              <a:spcAft>
                <a:spcPts val="0"/>
              </a:spcAft>
              <a:defRPr/>
            </a:pPr>
            <a:r>
              <a:rPr lang="en-US" sz="1800" b="0" dirty="0" smtClean="0"/>
              <a:t/>
            </a:r>
            <a:br>
              <a:rPr lang="en-US" sz="1800" b="0" dirty="0" smtClean="0"/>
            </a:br>
            <a:r>
              <a:rPr lang="en-US" sz="2800" dirty="0" err="1" smtClean="0"/>
              <a:t>Git</a:t>
            </a:r>
            <a:r>
              <a:rPr lang="en-US" sz="2800" dirty="0" smtClean="0"/>
              <a:t> Hub</a:t>
            </a:r>
            <a:endParaRPr lang="en-US" sz="2800" dirty="0"/>
          </a:p>
        </p:txBody>
      </p:sp>
      <p:sp>
        <p:nvSpPr>
          <p:cNvPr id="11266" name="Content Placeholder 2"/>
          <p:cNvSpPr>
            <a:spLocks noGrp="1"/>
          </p:cNvSpPr>
          <p:nvPr>
            <p:ph idx="1"/>
          </p:nvPr>
        </p:nvSpPr>
        <p:spPr bwMode="auto">
          <a:xfrm>
            <a:off x="457200" y="1600200"/>
            <a:ext cx="8382000" cy="5562600"/>
          </a:xfrm>
        </p:spPr>
        <p:txBody>
          <a:bodyPr wrap="square" numCol="1" anchor="t" anchorCtr="0" compatLnSpc="1">
            <a:prstTxWarp prst="textNoShape">
              <a:avLst/>
            </a:prstTxWarp>
            <a:normAutofit/>
          </a:bodyPr>
          <a:lstStyle/>
          <a:p>
            <a:pPr eaLnBrk="1" hangingPunct="1"/>
            <a:r>
              <a:rPr lang="en-US" cap="none" dirty="0" smtClean="0"/>
              <a:t>We will create a public repository- you may call it whatever you wish.</a:t>
            </a:r>
          </a:p>
          <a:p>
            <a:pPr eaLnBrk="1" hangingPunct="1"/>
            <a:endParaRPr lang="en-US" cap="none" dirty="0" smtClean="0"/>
          </a:p>
          <a:p>
            <a:pPr eaLnBrk="1" hangingPunct="1"/>
            <a:endParaRPr lang="en-US" cap="none" dirty="0" smtClean="0"/>
          </a:p>
          <a:p>
            <a:pPr eaLnBrk="1" hangingPunct="1"/>
            <a:endParaRPr lang="en-US" cap="none" dirty="0" smtClean="0"/>
          </a:p>
          <a:p>
            <a:pPr lvl="1" eaLnBrk="1" hangingPunct="1"/>
            <a:endParaRPr lang="en-US" dirty="0" smtClean="0"/>
          </a:p>
          <a:p>
            <a:pPr lvl="1" eaLnBrk="1" hangingPunct="1"/>
            <a:endParaRPr lang="en-US" cap="none" dirty="0" smtClean="0"/>
          </a:p>
        </p:txBody>
      </p:sp>
      <p:sp>
        <p:nvSpPr>
          <p:cNvPr id="11267" name="Slide Number Placeholder 5"/>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F8A5E7-6A01-4187-ADE5-E9CB455EDAA1}" type="slidenum">
              <a:rPr lang="en-US" smtClean="0"/>
              <a:pPr fontAlgn="base">
                <a:spcBef>
                  <a:spcPct val="0"/>
                </a:spcBef>
                <a:spcAft>
                  <a:spcPct val="0"/>
                </a:spcAft>
              </a:pPr>
              <a:t>7</a:t>
            </a:fld>
            <a:endParaRPr lang="en-US" smtClean="0"/>
          </a:p>
        </p:txBody>
      </p:sp>
      <p:sp>
        <p:nvSpPr>
          <p:cNvPr id="8" name="Footer Placeholder 6"/>
          <p:cNvSpPr>
            <a:spLocks noGrp="1"/>
          </p:cNvSpPr>
          <p:nvPr>
            <p:ph type="ftr" sz="quarter" idx="10"/>
          </p:nvPr>
        </p:nvSpPr>
        <p:spPr/>
        <p:txBody>
          <a:bodyPr/>
          <a:lstStyle/>
          <a:p>
            <a:pPr>
              <a:defRPr/>
            </a:pPr>
            <a:r>
              <a:rPr lang="en-US" dirty="0"/>
              <a:t>Per </a:t>
            </a:r>
            <a:r>
              <a:rPr lang="en-US" dirty="0" err="1"/>
              <a:t>scholas</a:t>
            </a:r>
            <a:r>
              <a:rPr lang="en-US" dirty="0"/>
              <a:t> step training</a:t>
            </a:r>
          </a:p>
        </p:txBody>
      </p:sp>
      <p:pic>
        <p:nvPicPr>
          <p:cNvPr id="3" name="Picture 2"/>
          <p:cNvPicPr>
            <a:picLocks noChangeAspect="1"/>
          </p:cNvPicPr>
          <p:nvPr/>
        </p:nvPicPr>
        <p:blipFill>
          <a:blip r:embed="rId3" cstate="print"/>
          <a:stretch>
            <a:fillRect/>
          </a:stretch>
        </p:blipFill>
        <p:spPr>
          <a:xfrm>
            <a:off x="990600" y="2645070"/>
            <a:ext cx="6038850" cy="3192955"/>
          </a:xfrm>
          <a:prstGeom prst="rect">
            <a:avLst/>
          </a:prstGeom>
        </p:spPr>
      </p:pic>
    </p:spTree>
    <p:extLst>
      <p:ext uri="{BB962C8B-B14F-4D97-AF65-F5344CB8AC3E}">
        <p14:creationId xmlns:p14="http://schemas.microsoft.com/office/powerpoint/2010/main" xmlns="" val="1948195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a:t>
            </a:r>
            <a:endParaRPr lang="en-US" dirty="0"/>
          </a:p>
        </p:txBody>
      </p:sp>
      <p:sp>
        <p:nvSpPr>
          <p:cNvPr id="3" name="Content Placeholder 2"/>
          <p:cNvSpPr>
            <a:spLocks noGrp="1"/>
          </p:cNvSpPr>
          <p:nvPr>
            <p:ph idx="1"/>
          </p:nvPr>
        </p:nvSpPr>
        <p:spPr/>
        <p:txBody>
          <a:bodyPr/>
          <a:lstStyle/>
          <a:p>
            <a:r>
              <a:rPr lang="en-US" sz="1800" dirty="0" smtClean="0"/>
              <a:t>After creating your repo on the right side of the screen you should see your newly created repository</a:t>
            </a:r>
          </a:p>
          <a:p>
            <a:r>
              <a:rPr lang="en-US" sz="1800" dirty="0" smtClean="0"/>
              <a:t>Click on it and you will get to your main screen-for now just notice the clone repo link on the right side of the screen-you will copy this URL in order to link to your repo.</a:t>
            </a:r>
          </a:p>
          <a:p>
            <a:endParaRPr lang="en-US" dirty="0"/>
          </a:p>
        </p:txBody>
      </p:sp>
      <p:sp>
        <p:nvSpPr>
          <p:cNvPr id="4" name="Footer Placeholder 3"/>
          <p:cNvSpPr>
            <a:spLocks noGrp="1"/>
          </p:cNvSpPr>
          <p:nvPr>
            <p:ph type="ftr" sz="quarter" idx="10"/>
          </p:nvPr>
        </p:nvSpPr>
        <p:spPr/>
        <p:txBody>
          <a:bodyPr/>
          <a:lstStyle/>
          <a:p>
            <a:pPr>
              <a:defRPr/>
            </a:pPr>
            <a:r>
              <a:rPr lang="en-US" smtClean="0"/>
              <a:t>Presentation Title</a:t>
            </a:r>
            <a:endParaRPr lang="en-US" dirty="0"/>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8</a:t>
            </a:fld>
            <a:endParaRPr lang="en-US"/>
          </a:p>
        </p:txBody>
      </p:sp>
      <p:pic>
        <p:nvPicPr>
          <p:cNvPr id="6" name="Picture 5"/>
          <p:cNvPicPr>
            <a:picLocks noChangeAspect="1"/>
          </p:cNvPicPr>
          <p:nvPr/>
        </p:nvPicPr>
        <p:blipFill>
          <a:blip r:embed="rId2" cstate="print"/>
          <a:stretch>
            <a:fillRect/>
          </a:stretch>
        </p:blipFill>
        <p:spPr>
          <a:xfrm>
            <a:off x="1492353" y="3379787"/>
            <a:ext cx="5863098" cy="2976563"/>
          </a:xfrm>
          <a:prstGeom prst="rect">
            <a:avLst/>
          </a:prstGeom>
        </p:spPr>
      </p:pic>
    </p:spTree>
    <p:extLst>
      <p:ext uri="{BB962C8B-B14F-4D97-AF65-F5344CB8AC3E}">
        <p14:creationId xmlns:p14="http://schemas.microsoft.com/office/powerpoint/2010/main" xmlns="" val="1752080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endParaRPr lang="en-US" dirty="0"/>
          </a:p>
        </p:txBody>
      </p:sp>
      <p:sp>
        <p:nvSpPr>
          <p:cNvPr id="3" name="Content Placeholder 2"/>
          <p:cNvSpPr>
            <a:spLocks noGrp="1"/>
          </p:cNvSpPr>
          <p:nvPr>
            <p:ph idx="1"/>
          </p:nvPr>
        </p:nvSpPr>
        <p:spPr/>
        <p:txBody>
          <a:bodyPr/>
          <a:lstStyle/>
          <a:p>
            <a:r>
              <a:rPr lang="en-US" dirty="0" smtClean="0"/>
              <a:t>For now minimize </a:t>
            </a:r>
            <a:r>
              <a:rPr lang="en-US" dirty="0" err="1" smtClean="0"/>
              <a:t>Git</a:t>
            </a:r>
            <a:r>
              <a:rPr lang="en-US" dirty="0" smtClean="0"/>
              <a:t> Hub and lets return to the command prompt.</a:t>
            </a:r>
            <a:endParaRPr lang="en-US" dirty="0"/>
          </a:p>
        </p:txBody>
      </p:sp>
      <p:sp>
        <p:nvSpPr>
          <p:cNvPr id="4" name="Footer Placeholder 3"/>
          <p:cNvSpPr>
            <a:spLocks noGrp="1"/>
          </p:cNvSpPr>
          <p:nvPr>
            <p:ph type="ftr" sz="quarter" idx="10"/>
          </p:nvPr>
        </p:nvSpPr>
        <p:spPr/>
        <p:txBody>
          <a:bodyPr/>
          <a:lstStyle/>
          <a:p>
            <a:pPr>
              <a:defRPr/>
            </a:pPr>
            <a:r>
              <a:rPr lang="en-US" smtClean="0"/>
              <a:t>Presentation Title</a:t>
            </a:r>
            <a:endParaRPr lang="en-US" dirty="0"/>
          </a:p>
        </p:txBody>
      </p:sp>
      <p:sp>
        <p:nvSpPr>
          <p:cNvPr id="5" name="Slide Number Placeholder 4"/>
          <p:cNvSpPr>
            <a:spLocks noGrp="1"/>
          </p:cNvSpPr>
          <p:nvPr>
            <p:ph type="sldNum" sz="quarter" idx="11"/>
          </p:nvPr>
        </p:nvSpPr>
        <p:spPr/>
        <p:txBody>
          <a:bodyPr/>
          <a:lstStyle/>
          <a:p>
            <a:pPr>
              <a:defRPr/>
            </a:pPr>
            <a:fld id="{8F751AA9-10BB-42E6-BA62-42ED7A5AC0B5}" type="slidenum">
              <a:rPr lang="en-US" smtClean="0"/>
              <a:pPr>
                <a:defRPr/>
              </a:pPr>
              <a:t>9</a:t>
            </a:fld>
            <a:endParaRPr lang="en-US"/>
          </a:p>
        </p:txBody>
      </p:sp>
    </p:spTree>
    <p:extLst>
      <p:ext uri="{BB962C8B-B14F-4D97-AF65-F5344CB8AC3E}">
        <p14:creationId xmlns:p14="http://schemas.microsoft.com/office/powerpoint/2010/main" xmlns="" val="2790028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572</TotalTime>
  <Words>2012</Words>
  <Application>Microsoft Office PowerPoint</Application>
  <PresentationFormat>On-screen Show (4:3)</PresentationFormat>
  <Paragraphs>298</Paragraphs>
  <Slides>43</Slides>
  <Notes>8</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Office Theme</vt:lpstr>
      <vt:lpstr>1_Office Theme</vt:lpstr>
      <vt:lpstr>Introduction to GIT</vt:lpstr>
      <vt:lpstr> What is Git (SDLC)?</vt:lpstr>
      <vt:lpstr>    Central Repository VS Distributed Repository  </vt:lpstr>
      <vt:lpstr>How Git works</vt:lpstr>
      <vt:lpstr> Getting started</vt:lpstr>
      <vt:lpstr> Git Hub</vt:lpstr>
      <vt:lpstr> Git Hub</vt:lpstr>
      <vt:lpstr>GitHub</vt:lpstr>
      <vt:lpstr>Git </vt:lpstr>
      <vt:lpstr> Getting Started with Git</vt:lpstr>
      <vt:lpstr> Getting Started with Git</vt:lpstr>
      <vt:lpstr> Some more basics</vt:lpstr>
      <vt:lpstr>My print out</vt:lpstr>
      <vt:lpstr>Git Basics Continued</vt:lpstr>
      <vt:lpstr>Git cOntinued</vt:lpstr>
      <vt:lpstr>Git Basics Continued</vt:lpstr>
      <vt:lpstr>Intermediate commands</vt:lpstr>
      <vt:lpstr>MY Output</vt:lpstr>
      <vt:lpstr>Git commands</vt:lpstr>
      <vt:lpstr>Merging branches </vt:lpstr>
      <vt:lpstr>What did we Merge/push?</vt:lpstr>
      <vt:lpstr>Problems with merging </vt:lpstr>
      <vt:lpstr>Glossary of  common Git commands</vt:lpstr>
      <vt:lpstr>Your Assignment</vt:lpstr>
      <vt:lpstr>EGIT</vt:lpstr>
      <vt:lpstr>EGIT</vt:lpstr>
      <vt:lpstr>Egit</vt:lpstr>
      <vt:lpstr>Egit</vt:lpstr>
      <vt:lpstr>EGIT</vt:lpstr>
      <vt:lpstr>EGIT</vt:lpstr>
      <vt:lpstr>EGIT and GITHub</vt:lpstr>
      <vt:lpstr>EGIP</vt:lpstr>
      <vt:lpstr>Create a package and a java class</vt:lpstr>
      <vt:lpstr>Lets add and commit our files</vt:lpstr>
      <vt:lpstr>OUR FIRST COMMIT!!</vt:lpstr>
      <vt:lpstr>Continue to code</vt:lpstr>
      <vt:lpstr>Importing back from gIT on another PC</vt:lpstr>
      <vt:lpstr>EGIT Continued</vt:lpstr>
      <vt:lpstr>EGIT Continued</vt:lpstr>
      <vt:lpstr>That’s IT</vt:lpstr>
      <vt:lpstr>That’s IT I promise!</vt:lpstr>
      <vt:lpstr>Final remarks</vt:lpstr>
      <vt:lpstr>Git Resources- PRO TIP- download the cheatsheet </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development life cycle</dc:title>
  <dc:creator>EHernandez</dc:creator>
  <cp:lastModifiedBy>Maryam</cp:lastModifiedBy>
  <cp:revision>30</cp:revision>
  <dcterms:created xsi:type="dcterms:W3CDTF">2014-09-29T13:18:11Z</dcterms:created>
  <dcterms:modified xsi:type="dcterms:W3CDTF">2015-08-27T17:39:32Z</dcterms:modified>
</cp:coreProperties>
</file>