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5.3.1.0-->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Lst>
  <p:sldSz cx="9144000" cy="6858000"/>
  <p:notesSz cx="6858000" cy="9144000"/>
  <p:custDataLst>
    <p:tags r:id="rId65"/>
  </p:custDataLst>
  <p:defaultTextStyle>
    <a:defPPr>
      <a:defRPr lang="en-US">
        <a:effectLst/>
      </a:defRPr>
    </a:defPPr>
    <a:lvl1pPr marL="0" algn="l" defTabSz="914400" rtl="0" eaLnBrk="1" latinLnBrk="0" hangingPunct="1">
      <a:defRPr sz="1800" kern="1200">
        <a:solidFill>
          <a:schemeClr val="tx1"/>
        </a:solidFill>
        <a:effectLst/>
        <a:latin typeface="+mn-lt"/>
        <a:ea typeface="+mn-ea"/>
        <a:cs typeface="+mn-cs"/>
      </a:defRPr>
    </a:lvl1pPr>
    <a:lvl2pPr marL="457200" algn="l" defTabSz="914400" rtl="0" eaLnBrk="1" latinLnBrk="0" hangingPunct="1">
      <a:defRPr sz="1800" kern="1200">
        <a:solidFill>
          <a:schemeClr val="tx1"/>
        </a:solidFill>
        <a:effectLst/>
        <a:latin typeface="+mn-lt"/>
        <a:ea typeface="+mn-ea"/>
        <a:cs typeface="+mn-cs"/>
      </a:defRPr>
    </a:lvl2pPr>
    <a:lvl3pPr marL="914400" algn="l" defTabSz="914400" rtl="0" eaLnBrk="1" latinLnBrk="0" hangingPunct="1">
      <a:defRPr sz="1800" kern="1200">
        <a:solidFill>
          <a:schemeClr val="tx1"/>
        </a:solidFill>
        <a:effectLst/>
        <a:latin typeface="+mn-lt"/>
        <a:ea typeface="+mn-ea"/>
        <a:cs typeface="+mn-cs"/>
      </a:defRPr>
    </a:lvl3pPr>
    <a:lvl4pPr marL="1371600" algn="l" defTabSz="914400" rtl="0" eaLnBrk="1" latinLnBrk="0" hangingPunct="1">
      <a:defRPr sz="1800" kern="1200">
        <a:solidFill>
          <a:schemeClr val="tx1"/>
        </a:solidFill>
        <a:effectLst/>
        <a:latin typeface="+mn-lt"/>
        <a:ea typeface="+mn-ea"/>
        <a:cs typeface="+mn-cs"/>
      </a:defRPr>
    </a:lvl4pPr>
    <a:lvl5pPr marL="1828800" algn="l" defTabSz="914400" rtl="0" eaLnBrk="1" latinLnBrk="0" hangingPunct="1">
      <a:defRPr sz="1800" kern="1200">
        <a:solidFill>
          <a:schemeClr val="tx1"/>
        </a:solidFill>
        <a:effectLst/>
        <a:latin typeface="+mn-lt"/>
        <a:ea typeface="+mn-ea"/>
        <a:cs typeface="+mn-cs"/>
      </a:defRPr>
    </a:lvl5pPr>
    <a:lvl6pPr marL="2286000" algn="l" defTabSz="914400" rtl="0" eaLnBrk="1" latinLnBrk="0" hangingPunct="1">
      <a:defRPr sz="1800" kern="1200">
        <a:solidFill>
          <a:schemeClr val="tx1"/>
        </a:solidFill>
        <a:effectLst/>
        <a:latin typeface="+mn-lt"/>
        <a:ea typeface="+mn-ea"/>
        <a:cs typeface="+mn-cs"/>
      </a:defRPr>
    </a:lvl6pPr>
    <a:lvl7pPr marL="2743200" algn="l" defTabSz="914400" rtl="0" eaLnBrk="1" latinLnBrk="0" hangingPunct="1">
      <a:defRPr sz="1800" kern="1200">
        <a:solidFill>
          <a:schemeClr val="tx1"/>
        </a:solidFill>
        <a:effectLst/>
        <a:latin typeface="+mn-lt"/>
        <a:ea typeface="+mn-ea"/>
        <a:cs typeface="+mn-cs"/>
      </a:defRPr>
    </a:lvl7pPr>
    <a:lvl8pPr marL="3200400" algn="l" defTabSz="914400" rtl="0" eaLnBrk="1" latinLnBrk="0" hangingPunct="1">
      <a:defRPr sz="1800" kern="1200">
        <a:solidFill>
          <a:schemeClr val="tx1"/>
        </a:solidFill>
        <a:effectLst/>
        <a:latin typeface="+mn-lt"/>
        <a:ea typeface="+mn-ea"/>
        <a:cs typeface="+mn-cs"/>
      </a:defRPr>
    </a:lvl8pPr>
    <a:lvl9pPr marL="3657600" algn="l" defTabSz="914400" rtl="0" eaLnBrk="1" latinLnBrk="0" hangingPunct="1">
      <a:defRPr sz="1800" kern="1200">
        <a:solidFill>
          <a:schemeClr val="tx1"/>
        </a:solidFill>
        <a:effectLst/>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558"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tags" Target="tags/tag1.xml" /><Relationship Id="rId66" Type="http://schemas.openxmlformats.org/officeDocument/2006/relationships/presProps" Target="presProps.xml" /><Relationship Id="rId67" Type="http://schemas.openxmlformats.org/officeDocument/2006/relationships/viewProps" Target="viewProps.xml" /><Relationship Id="rId68" Type="http://schemas.openxmlformats.org/officeDocument/2006/relationships/theme" Target="theme/theme1.xml" /><Relationship Id="rId69" Type="http://schemas.openxmlformats.org/officeDocument/2006/relationships/tableStyles" Target="tableStyles.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5"/>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6"/>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7"/>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8"/>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9"/>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0"/>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Sheet1!$A$2:$A$12</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Sheet1!$B$2:$B$12</c:f>
              <c:numCache>
                <c:ptCount val="11"/>
                <c:pt idx="0">
                  <c:v>38.72</c:v>
                </c:pt>
                <c:pt idx="1">
                  <c:v>41.96</c:v>
                </c:pt>
                <c:pt idx="2">
                  <c:v>42.1</c:v>
                </c:pt>
                <c:pt idx="3">
                  <c:v>44.73</c:v>
                </c:pt>
                <c:pt idx="4">
                  <c:v>50.16</c:v>
                </c:pt>
                <c:pt idx="5">
                  <c:v>51.5</c:v>
                </c:pt>
                <c:pt idx="6">
                  <c:v>53.2</c:v>
                </c:pt>
                <c:pt idx="7">
                  <c:v>54.19</c:v>
                </c:pt>
                <c:pt idx="8">
                  <c:v>51.13</c:v>
                </c:pt>
                <c:pt idx="9">
                  <c:v>48.5</c:v>
                </c:pt>
                <c:pt idx="10">
                  <c:v>47.4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participants in millions</a:t>
                </a:r>
              </a:p>
            </c:rich>
          </c:tx>
          <c:overlay val="0"/>
        </c:title>
        <c:numFmt formatCode="General" sourceLinked="1"/>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1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7"/>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8"/>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strRef>
              <c:f>Sheet1!$A$2:$A$11</c:f>
              <c:strCache>
                <c:ptCount val="10"/>
                <c:pt idx="0">
                  <c:v>For exercise</c:v>
                </c:pt>
                <c:pt idx="1">
                  <c:v>Weight concerns</c:v>
                </c:pt>
                <c:pt idx="2">
                  <c:v>Competed in school / never stopped</c:v>
                </c:pt>
                <c:pt idx="3">
                  <c:v>To enter race</c:v>
                </c:pt>
                <c:pt idx="4">
                  <c:v>Family/friend encouragement</c:v>
                </c:pt>
                <c:pt idx="5">
                  <c:v>Because I enjoy it</c:v>
                </c:pt>
                <c:pt idx="6">
                  <c:v>Needed a new challenge</c:v>
                </c:pt>
                <c:pt idx="7">
                  <c:v>To relieve stress</c:v>
                </c:pt>
                <c:pt idx="8">
                  <c:v>To get in shape for another sport</c:v>
                </c:pt>
                <c:pt idx="9">
                  <c:v>Health concerns besides weight</c:v>
                </c:pt>
              </c:strCache>
            </c:strRef>
          </c:cat>
          <c:val>
            <c:numRef>
              <c:f>Sheet1!$B$2:$B$11</c:f>
              <c:numCache>
                <c:ptCount val="10"/>
                <c:pt idx="0">
                  <c:v>0.24</c:v>
                </c:pt>
                <c:pt idx="1">
                  <c:v>0.12</c:v>
                </c:pt>
                <c:pt idx="2">
                  <c:v>0.1</c:v>
                </c:pt>
                <c:pt idx="3">
                  <c:v>0.09</c:v>
                </c:pt>
                <c:pt idx="4">
                  <c:v>0.08</c:v>
                </c:pt>
                <c:pt idx="5">
                  <c:v>0.07</c:v>
                </c:pt>
                <c:pt idx="6">
                  <c:v>0.06</c:v>
                </c:pt>
                <c:pt idx="7">
                  <c:v>0.05</c:v>
                </c:pt>
                <c:pt idx="8">
                  <c:v>0.05</c:v>
                </c:pt>
                <c:pt idx="9">
                  <c:v>0.04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numFmt formatCode="#,##0.0%" sourceLinked="0"/>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1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Sheet1!$A$2:$A$16</c:f>
              <c:strCache>
                <c:ptCount val="15"/>
                <c:pt idx="0">
                  <c:v>Staying healthy</c:v>
                </c:pt>
                <c:pt idx="1">
                  <c:v>Staying in shape</c:v>
                </c:pt>
                <c:pt idx="2">
                  <c:v>Relieving stress</c:v>
                </c:pt>
                <c:pt idx="3">
                  <c:v>To enter / train for a race</c:v>
                </c:pt>
                <c:pt idx="4">
                  <c:v>Having fun</c:v>
                </c:pt>
                <c:pt idx="5">
                  <c:v>Improving my state of mind</c:v>
                </c:pt>
                <c:pt idx="6">
                  <c:v>Meeting a personal challenge</c:v>
                </c:pt>
                <c:pt idx="7">
                  <c:v>Achieving a goal</c:v>
                </c:pt>
                <c:pt idx="8">
                  <c:v>Controlling my weight</c:v>
                </c:pt>
                <c:pt idx="9">
                  <c:v>Improving speed or endurance</c:v>
                </c:pt>
                <c:pt idx="10">
                  <c:v>Socializing with friends/family/others</c:v>
                </c:pt>
                <c:pt idx="11">
                  <c:v>Appreciating nature, scenery</c:v>
                </c:pt>
                <c:pt idx="12">
                  <c:v>Being by myself for a while</c:v>
                </c:pt>
                <c:pt idx="13">
                  <c:v>Getting into the natural environment</c:v>
                </c:pt>
                <c:pt idx="14">
                  <c:v>Competing against others</c:v>
                </c:pt>
              </c:strCache>
            </c:strRef>
          </c:cat>
          <c:val>
            <c:numRef>
              <c:f>Sheet1!$B$2:$B$16</c:f>
              <c:numCache>
                <c:ptCount val="15"/>
                <c:pt idx="0">
                  <c:v>0.77</c:v>
                </c:pt>
                <c:pt idx="1">
                  <c:v>0.76</c:v>
                </c:pt>
                <c:pt idx="2">
                  <c:v>0.66</c:v>
                </c:pt>
                <c:pt idx="3">
                  <c:v>0.64</c:v>
                </c:pt>
                <c:pt idx="4">
                  <c:v>0.59</c:v>
                </c:pt>
                <c:pt idx="5">
                  <c:v>0.57</c:v>
                </c:pt>
                <c:pt idx="6">
                  <c:v>0.56</c:v>
                </c:pt>
                <c:pt idx="7">
                  <c:v>0.55</c:v>
                </c:pt>
                <c:pt idx="8">
                  <c:v>0.53</c:v>
                </c:pt>
                <c:pt idx="9">
                  <c:v>0.5</c:v>
                </c:pt>
                <c:pt idx="10">
                  <c:v>0.49</c:v>
                </c:pt>
                <c:pt idx="11">
                  <c:v>0.45</c:v>
                </c:pt>
                <c:pt idx="12">
                  <c:v>0.43</c:v>
                </c:pt>
                <c:pt idx="13">
                  <c:v>0.36</c:v>
                </c:pt>
                <c:pt idx="14">
                  <c:v>0.24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numFmt formatCode="#,##0.0%" sourceLinked="0"/>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1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strRef>
              <c:f>Sheet1!$A$2:$A$8</c:f>
              <c:strCache>
                <c:ptCount val="7"/>
                <c:pt idx="0">
                  <c:v>Early AM</c:v>
                </c:pt>
                <c:pt idx="1">
                  <c:v>Mid-Morning</c:v>
                </c:pt>
                <c:pt idx="2">
                  <c:v>Noon</c:v>
                </c:pt>
                <c:pt idx="3">
                  <c:v>Early Afternoon</c:v>
                </c:pt>
                <c:pt idx="4">
                  <c:v>Mid-Afternoon</c:v>
                </c:pt>
                <c:pt idx="5">
                  <c:v>Early Evening</c:v>
                </c:pt>
                <c:pt idx="6">
                  <c:v>Late Evening</c:v>
                </c:pt>
              </c:strCache>
            </c:strRef>
          </c:cat>
          <c:val>
            <c:numRef>
              <c:f>Sheet1!$B$2:$B$8</c:f>
              <c:numCache>
                <c:ptCount val="7"/>
                <c:pt idx="0">
                  <c:v>0.63</c:v>
                </c:pt>
                <c:pt idx="1">
                  <c:v>0.27</c:v>
                </c:pt>
                <c:pt idx="2">
                  <c:v>0.08</c:v>
                </c:pt>
                <c:pt idx="3">
                  <c:v>0.09</c:v>
                </c:pt>
                <c:pt idx="4">
                  <c:v>0.14</c:v>
                </c:pt>
                <c:pt idx="5">
                  <c:v>0.4</c:v>
                </c:pt>
                <c:pt idx="6">
                  <c:v>0.09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Share of respondents</a:t>
                </a:r>
              </a:p>
            </c:rich>
          </c:tx>
          <c:overlay val="0"/>
        </c:title>
        <c:numFmt formatCode="#,##0.0%" sourceLinked="0"/>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1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strRef>
              <c:f>Sheet1!$A$2:$A$5</c:f>
              <c:strCache>
                <c:ptCount val="4"/>
                <c:pt idx="0">
                  <c:v>By self</c:v>
                </c:pt>
                <c:pt idx="1">
                  <c:v>With one other person</c:v>
                </c:pt>
                <c:pt idx="2">
                  <c:v>In a group</c:v>
                </c:pt>
                <c:pt idx="3">
                  <c:v>No preference</c:v>
                </c:pt>
              </c:strCache>
            </c:strRef>
          </c:cat>
          <c:val>
            <c:numRef>
              <c:f>Sheet1!$B$2:$B$5</c:f>
              <c:numCache>
                <c:ptCount val="4"/>
                <c:pt idx="0">
                  <c:v>0.49</c:v>
                </c:pt>
                <c:pt idx="1">
                  <c:v>0.18</c:v>
                </c:pt>
                <c:pt idx="2">
                  <c:v>0.14</c:v>
                </c:pt>
                <c:pt idx="3">
                  <c:v>0.19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Share of respondents</a:t>
                </a:r>
              </a:p>
            </c:rich>
          </c:tx>
          <c:overlay val="0"/>
        </c:title>
        <c:numFmt formatCode="#,##0.0%" sourceLinked="0"/>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1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Sheet1!$A$2:$A$16</c:f>
              <c:strCache>
                <c:ptCount val="15"/>
                <c:pt idx="0">
                  <c:v>It is easy to find an event I want to participate in</c:v>
                </c:pt>
                <c:pt idx="1">
                  <c:v>I would participate in more events if entry fees were lower</c:v>
                </c:pt>
                <c:pt idx="2">
                  <c:v>Race fees are too expensive</c:v>
                </c:pt>
                <c:pt idx="3">
                  <c:v>I receive good value for my race entry fee</c:v>
                </c:pt>
                <c:pt idx="4">
                  <c:v>I am always looking for a new event experience</c:v>
                </c:pt>
                <c:pt idx="5">
                  <c:v>I prefer traditional to non-traditional (i.e. mud, obstacle)</c:v>
                </c:pt>
                <c:pt idx="6">
                  <c:v>I like to share my race experiences with others via social media</c:v>
                </c:pt>
                <c:pt idx="7">
                  <c:v>I like participating in the same events every year</c:v>
                </c:pt>
                <c:pt idx="8">
                  <c:v>Social media is my first choice for event information</c:v>
                </c:pt>
                <c:pt idx="9">
                  <c:v>I prefer larger races to smaller races</c:v>
                </c:pt>
                <c:pt idx="10">
                  <c:v>I like to take pictures while I am participating in an event</c:v>
                </c:pt>
                <c:pt idx="11">
                  <c:v>I would prefer to participate in events as a group versus individually</c:v>
                </c:pt>
                <c:pt idx="12">
                  <c:v>There are too many events to choose from</c:v>
                </c:pt>
                <c:pt idx="13">
                  <c:v>I would pay more for a VIP experience</c:v>
                </c:pt>
                <c:pt idx="14">
                  <c:v>I don`t care about my race time</c:v>
                </c:pt>
              </c:strCache>
            </c:strRef>
          </c:cat>
          <c:val>
            <c:numRef>
              <c:f>Sheet1!$B$2:$B$16</c:f>
              <c:numCache>
                <c:ptCount val="15"/>
                <c:pt idx="0">
                  <c:v>0.68</c:v>
                </c:pt>
                <c:pt idx="1">
                  <c:v>0.59</c:v>
                </c:pt>
                <c:pt idx="2">
                  <c:v>0.54</c:v>
                </c:pt>
                <c:pt idx="3">
                  <c:v>0.49</c:v>
                </c:pt>
                <c:pt idx="4">
                  <c:v>0.48</c:v>
                </c:pt>
                <c:pt idx="5">
                  <c:v>0.45</c:v>
                </c:pt>
                <c:pt idx="6">
                  <c:v>0.41</c:v>
                </c:pt>
                <c:pt idx="7">
                  <c:v>0.41</c:v>
                </c:pt>
                <c:pt idx="8">
                  <c:v>0.27</c:v>
                </c:pt>
                <c:pt idx="9">
                  <c:v>0.22</c:v>
                </c:pt>
                <c:pt idx="10">
                  <c:v>0.21</c:v>
                </c:pt>
                <c:pt idx="11">
                  <c:v>0.2</c:v>
                </c:pt>
                <c:pt idx="12">
                  <c:v>0.18</c:v>
                </c:pt>
                <c:pt idx="13">
                  <c:v>0.17</c:v>
                </c:pt>
                <c:pt idx="14">
                  <c:v>0.16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Share of respondents</a:t>
                </a:r>
              </a:p>
            </c:rich>
          </c:tx>
          <c:overlay val="0"/>
        </c:title>
        <c:numFmt formatCode="#,##0.0%" sourceLinked="0"/>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1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strRef>
              <c:f>Sheet1!$A$2:$A$6</c:f>
              <c:strCache>
                <c:ptCount val="5"/>
                <c:pt idx="0">
                  <c:v>Half - marathon</c:v>
                </c:pt>
                <c:pt idx="1">
                  <c:v>10 K</c:v>
                </c:pt>
                <c:pt idx="2">
                  <c:v>5 K</c:v>
                </c:pt>
                <c:pt idx="3">
                  <c:v>Marathon</c:v>
                </c:pt>
                <c:pt idx="4">
                  <c:v>12 K, 15 K or 10 mile</c:v>
                </c:pt>
              </c:strCache>
            </c:strRef>
          </c:cat>
          <c:val>
            <c:numRef>
              <c:f>Sheet1!$B$2:$B$6</c:f>
              <c:numCache>
                <c:ptCount val="5"/>
                <c:pt idx="0">
                  <c:v>0.4</c:v>
                </c:pt>
                <c:pt idx="1">
                  <c:v>0.19</c:v>
                </c:pt>
                <c:pt idx="2">
                  <c:v>0.14</c:v>
                </c:pt>
                <c:pt idx="3">
                  <c:v>0.09</c:v>
                </c:pt>
                <c:pt idx="4">
                  <c:v>0.08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Share of respondents</a:t>
                </a:r>
              </a:p>
            </c:rich>
          </c:tx>
          <c:overlay val="0"/>
        </c:title>
        <c:numFmt formatCode="#,##0.0%" sourceLinked="0"/>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1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stacked"/>
        <c:varyColors val="0"/>
        <c:ser>
          <c:idx val="0"/>
          <c:order val="0"/>
          <c:tx>
            <c:strRef>
              <c:f>Sheet1!$B$1</c:f>
              <c:strCache>
                <c:ptCount val="1"/>
                <c:pt idx="0">
                  <c:v>5k</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Sheet1!$B$2:$B$5</c:f>
              <c:numCache>
                <c:ptCount val="4"/>
                <c:pt idx="0">
                  <c:v>15000</c:v>
                </c:pt>
                <c:pt idx="1">
                  <c:v>15200</c:v>
                </c:pt>
                <c:pt idx="2">
                  <c:v>15100</c:v>
                </c:pt>
                <c:pt idx="3">
                  <c:v>16500</c:v>
                </c:pt>
              </c:numCache>
            </c:numRef>
          </c:val>
        </c:ser>
        <c:ser>
          <c:idx val="1"/>
          <c:order val="1"/>
          <c:tx>
            <c:strRef>
              <c:f>Sheet1!$C$1</c:f>
              <c:strCache>
                <c:ptCount val="1"/>
                <c:pt idx="0">
                  <c:v>10k</c:v>
                </c:pt>
              </c:strCache>
            </c:strRef>
          </c:tx>
          <c:spPr>
            <a:solidFill>
              <a:srgbClr val="0F283E"/>
            </a:solidFill>
            <a:ln>
              <a:solidFill>
                <a:srgbClr val="0F283E"/>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Sheet1!$C$2:$C$5</c:f>
              <c:numCache>
                <c:ptCount val="4"/>
                <c:pt idx="0">
                  <c:v>3200</c:v>
                </c:pt>
                <c:pt idx="1">
                  <c:v>3200</c:v>
                </c:pt>
                <c:pt idx="2">
                  <c:v>3700</c:v>
                </c:pt>
                <c:pt idx="3">
                  <c:v>4200</c:v>
                </c:pt>
              </c:numCache>
            </c:numRef>
          </c:val>
        </c:ser>
        <c:ser>
          <c:idx val="2"/>
          <c:order val="2"/>
          <c:tx>
            <c:strRef>
              <c:f>Sheet1!$D$1</c:f>
              <c:strCache>
                <c:ptCount val="1"/>
                <c:pt idx="0">
                  <c:v>8k/5 mile</c:v>
                </c:pt>
              </c:strCache>
            </c:strRef>
          </c:tx>
          <c:spPr>
            <a:solidFill>
              <a:srgbClr val="BABABA"/>
            </a:solidFill>
            <a:ln>
              <a:solidFill>
                <a:srgbClr val="BABABA"/>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Sheet1!$D$2:$D$5</c:f>
              <c:numCache>
                <c:ptCount val="4"/>
                <c:pt idx="0">
                  <c:v>1020</c:v>
                </c:pt>
                <c:pt idx="1">
                  <c:v>2000</c:v>
                </c:pt>
                <c:pt idx="2">
                  <c:v>1400</c:v>
                </c:pt>
                <c:pt idx="3">
                  <c:v>1200</c:v>
                </c:pt>
              </c:numCache>
            </c:numRef>
          </c:val>
        </c:ser>
        <c:ser>
          <c:idx val="3"/>
          <c:order val="3"/>
          <c:tx>
            <c:strRef>
              <c:f>Sheet1!$E$1</c:f>
              <c:strCache>
                <c:ptCount val="1"/>
                <c:pt idx="0">
                  <c:v>Half-Marathon</c:v>
                </c:pt>
              </c:strCache>
            </c:strRef>
          </c:tx>
          <c:spPr>
            <a:solidFill>
              <a:srgbClr val="A60B0B"/>
            </a:solidFill>
            <a:ln>
              <a:solidFill>
                <a:srgbClr val="A60B0B"/>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Sheet1!$E$2:$E$5</c:f>
              <c:numCache>
                <c:ptCount val="4"/>
                <c:pt idx="0">
                  <c:v>1900</c:v>
                </c:pt>
                <c:pt idx="1">
                  <c:v>2100</c:v>
                </c:pt>
                <c:pt idx="2">
                  <c:v>2500</c:v>
                </c:pt>
                <c:pt idx="3">
                  <c:v>2700</c:v>
                </c:pt>
              </c:numCache>
            </c:numRef>
          </c:val>
        </c:ser>
        <c:ser>
          <c:idx val="4"/>
          <c:order val="4"/>
          <c:tx>
            <c:strRef>
              <c:f>Sheet1!$F$1</c:f>
              <c:strCache>
                <c:ptCount val="1"/>
                <c:pt idx="0">
                  <c:v>Marathon</c:v>
                </c:pt>
              </c:strCache>
            </c:strRef>
          </c:tx>
          <c:spPr>
            <a:solidFill>
              <a:srgbClr val="87BC24"/>
            </a:solidFill>
            <a:ln>
              <a:solidFill>
                <a:srgbClr val="87BC24"/>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Sheet1!$F$2:$F$5</c:f>
              <c:numCache>
                <c:ptCount val="4"/>
                <c:pt idx="0">
                  <c:v>850</c:v>
                </c:pt>
                <c:pt idx="1">
                  <c:v>1100</c:v>
                </c:pt>
                <c:pt idx="2">
                  <c:v>1100</c:v>
                </c:pt>
                <c:pt idx="3">
                  <c:v>1100</c:v>
                </c:pt>
              </c:numCache>
            </c:numRef>
          </c:val>
        </c:ser>
        <c:ser>
          <c:idx val="5"/>
          <c:order val="5"/>
          <c:tx>
            <c:strRef>
              <c:f>Sheet1!$G$1</c:f>
              <c:strCache>
                <c:ptCount val="1"/>
                <c:pt idx="0">
                  <c:v>Other</c:v>
                </c:pt>
              </c:strCache>
            </c:strRef>
          </c:tx>
          <c:spPr>
            <a:solidFill>
              <a:srgbClr val="EBB523"/>
            </a:solidFill>
            <a:ln>
              <a:solidFill>
                <a:srgbClr val="EBB523"/>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Sheet1!$G$2:$G$5</c:f>
              <c:numCache>
                <c:ptCount val="4"/>
                <c:pt idx="0">
                  <c:v>4400</c:v>
                </c:pt>
                <c:pt idx="1">
                  <c:v>4600</c:v>
                </c:pt>
                <c:pt idx="2">
                  <c:v>4200</c:v>
                </c:pt>
                <c:pt idx="3">
                  <c:v>4600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events</a:t>
                </a:r>
              </a:p>
            </c:rich>
          </c:tx>
          <c:overlay val="0"/>
        </c:title>
        <c:numFmt formatCode="General" sourceLinked="1"/>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legend>
      <c:legendPos val="t"/>
      <c:overlay val="0"/>
      <c:txPr>
        <a:bodyPr/>
        <a:p>
          <a:pPr>
            <a:defRPr sz="800">
              <a:solidFill>
                <a:srgbClr val="4F4F4F"/>
              </a:solidFill>
              <a:effectLst/>
              <a:latin typeface="Arial"/>
            </a:defRPr>
          </a:pPr>
        </a:p>
      </c:txPr>
    </c:legend>
    <c:plotVisOnly val="1"/>
    <c:dispBlanksAs/>
    <c:showDLblsOverMax val="1"/>
  </c:chart>
  <c:txPr>
    <a:bodyPr/>
    <a:p>
      <a:pPr>
        <a:defRPr sz="1800">
          <a:effectLst/>
        </a:defRPr>
      </a:pPr>
      <a:endParaRPr lang="ru-RU"/>
    </a:p>
  </c:txPr>
  <c:externalData r:id="rId1"/>
</c:chartSpace>
</file>

<file path=ppt/charts/chart1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stacked"/>
        <c:varyColors val="0"/>
        <c:ser>
          <c:idx val="0"/>
          <c:order val="0"/>
          <c:tx>
            <c:strRef>
              <c:f>Sheet1!$B$1</c:f>
              <c:strCache>
                <c:ptCount val="1"/>
                <c:pt idx="0">
                  <c:v>5k</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Sheet1!$B$2:$B$5</c:f>
              <c:numCache>
                <c:ptCount val="4"/>
                <c:pt idx="0">
                  <c:v>6200</c:v>
                </c:pt>
                <c:pt idx="1">
                  <c:v>8300</c:v>
                </c:pt>
                <c:pt idx="2">
                  <c:v>8300</c:v>
                </c:pt>
                <c:pt idx="3">
                  <c:v>7643.6</c:v>
                </c:pt>
              </c:numCache>
            </c:numRef>
          </c:val>
        </c:ser>
        <c:ser>
          <c:idx val="1"/>
          <c:order val="1"/>
          <c:tx>
            <c:strRef>
              <c:f>Sheet1!$C$1</c:f>
              <c:strCache>
                <c:ptCount val="1"/>
                <c:pt idx="0">
                  <c:v>10k</c:v>
                </c:pt>
              </c:strCache>
            </c:strRef>
          </c:tx>
          <c:spPr>
            <a:solidFill>
              <a:srgbClr val="0F283E"/>
            </a:solidFill>
            <a:ln>
              <a:solidFill>
                <a:srgbClr val="0F283E"/>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Sheet1!$C$2:$C$5</c:f>
              <c:numCache>
                <c:ptCount val="4"/>
                <c:pt idx="0">
                  <c:v>1470</c:v>
                </c:pt>
                <c:pt idx="1">
                  <c:v>1480</c:v>
                </c:pt>
                <c:pt idx="2">
                  <c:v>1400</c:v>
                </c:pt>
                <c:pt idx="3">
                  <c:v>1275.6</c:v>
                </c:pt>
              </c:numCache>
            </c:numRef>
          </c:val>
        </c:ser>
        <c:ser>
          <c:idx val="2"/>
          <c:order val="2"/>
          <c:tx>
            <c:strRef>
              <c:f>Sheet1!$D$1</c:f>
              <c:strCache>
                <c:ptCount val="1"/>
                <c:pt idx="0">
                  <c:v>Half-Marathon</c:v>
                </c:pt>
              </c:strCache>
            </c:strRef>
          </c:tx>
          <c:spPr>
            <a:solidFill>
              <a:srgbClr val="BABABA"/>
            </a:solidFill>
            <a:ln>
              <a:solidFill>
                <a:srgbClr val="BABABA"/>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Sheet1!$D$2:$D$5</c:f>
              <c:numCache>
                <c:ptCount val="4"/>
                <c:pt idx="0">
                  <c:v>1850</c:v>
                </c:pt>
                <c:pt idx="1">
                  <c:v>1960</c:v>
                </c:pt>
                <c:pt idx="2">
                  <c:v>2046</c:v>
                </c:pt>
                <c:pt idx="3">
                  <c:v>1986.6</c:v>
                </c:pt>
              </c:numCache>
            </c:numRef>
          </c:val>
        </c:ser>
        <c:ser>
          <c:idx val="3"/>
          <c:order val="3"/>
          <c:tx>
            <c:strRef>
              <c:f>Sheet1!$E$1</c:f>
              <c:strCache>
                <c:ptCount val="1"/>
                <c:pt idx="0">
                  <c:v>Marathon</c:v>
                </c:pt>
              </c:strCache>
            </c:strRef>
          </c:tx>
          <c:spPr>
            <a:solidFill>
              <a:srgbClr val="A60B0B"/>
            </a:solidFill>
            <a:ln>
              <a:solidFill>
                <a:srgbClr val="A60B0B"/>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Sheet1!$E$2:$E$5</c:f>
              <c:numCache>
                <c:ptCount val="4"/>
                <c:pt idx="0">
                  <c:v>487</c:v>
                </c:pt>
                <c:pt idx="1">
                  <c:v>541</c:v>
                </c:pt>
                <c:pt idx="2">
                  <c:v>530.6</c:v>
                </c:pt>
                <c:pt idx="3">
                  <c:v>509</c:v>
                </c:pt>
              </c:numCache>
            </c:numRef>
          </c:val>
        </c:ser>
        <c:ser>
          <c:idx val="4"/>
          <c:order val="4"/>
          <c:tx>
            <c:strRef>
              <c:f>Sheet1!$F$1</c:f>
              <c:strCache>
                <c:ptCount val="1"/>
                <c:pt idx="0">
                  <c:v>Other</c:v>
                </c:pt>
              </c:strCache>
            </c:strRef>
          </c:tx>
          <c:spPr>
            <a:solidFill>
              <a:srgbClr val="87BC24"/>
            </a:solidFill>
            <a:ln>
              <a:solidFill>
                <a:srgbClr val="87BC24"/>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Sheet1!$F$2:$F$5</c:f>
              <c:numCache>
                <c:ptCount val="4"/>
                <c:pt idx="0">
                  <c:v>5527</c:v>
                </c:pt>
                <c:pt idx="1">
                  <c:v>6744</c:v>
                </c:pt>
                <c:pt idx="2">
                  <c:v>6450</c:v>
                </c:pt>
                <c:pt idx="3">
                  <c:v>5700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finishers in thousands</a:t>
                </a:r>
              </a:p>
            </c:rich>
          </c:tx>
          <c:overlay val="0"/>
        </c:title>
        <c:numFmt formatCode="General" sourceLinked="1"/>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legend>
      <c:legendPos val="t"/>
      <c:overlay val="0"/>
      <c:txPr>
        <a:bodyPr/>
        <a:p>
          <a:pPr>
            <a:defRPr sz="800">
              <a:solidFill>
                <a:srgbClr val="4F4F4F"/>
              </a:solidFill>
              <a:effectLst/>
              <a:latin typeface="Arial"/>
            </a:defRPr>
          </a:pPr>
        </a:p>
      </c:txPr>
    </c:legend>
    <c:plotVisOnly val="1"/>
    <c:dispBlanksAs/>
    <c:showDLblsOverMax val="1"/>
  </c:chart>
  <c:txPr>
    <a:bodyPr/>
    <a:p>
      <a:pPr>
        <a:defRPr sz="1800">
          <a:effectLst/>
        </a:defRPr>
      </a:pPr>
      <a:endParaRPr lang="ru-RU"/>
    </a:p>
  </c:txPr>
  <c:externalData r:id="rId1"/>
</c:chartSpace>
</file>

<file path=ppt/charts/chart1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7"/>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8"/>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0"/>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1"/>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2"/>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Sheet1!$A$2:$A$14</c:f>
              <c:numCache>
                <c:formatCode>General</c:formatCode>
                <c:ptCount val="13"/>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numCache>
            </c:numRef>
          </c:cat>
          <c:val>
            <c:numRef>
              <c:f>Sheet1!$B$2:$B$14</c:f>
              <c:numCache>
                <c:ptCount val="13"/>
                <c:pt idx="0">
                  <c:v>612</c:v>
                </c:pt>
                <c:pt idx="1">
                  <c:v>658</c:v>
                </c:pt>
                <c:pt idx="2">
                  <c:v>724</c:v>
                </c:pt>
                <c:pt idx="3">
                  <c:v>796</c:v>
                </c:pt>
                <c:pt idx="4">
                  <c:v>900</c:v>
                </c:pt>
                <c:pt idx="5">
                  <c:v>1113</c:v>
                </c:pt>
                <c:pt idx="6">
                  <c:v>1385</c:v>
                </c:pt>
                <c:pt idx="7">
                  <c:v>1610</c:v>
                </c:pt>
                <c:pt idx="8">
                  <c:v>1850</c:v>
                </c:pt>
                <c:pt idx="9">
                  <c:v>1960</c:v>
                </c:pt>
                <c:pt idx="10">
                  <c:v>2046.6</c:v>
                </c:pt>
                <c:pt idx="11">
                  <c:v>1986.6</c:v>
                </c:pt>
                <c:pt idx="12">
                  <c:v>1900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finishers in thousands</a:t>
                </a:r>
              </a:p>
            </c:rich>
          </c:tx>
          <c:overlay val="0"/>
        </c:title>
        <c:numFmt formatCode="General" sourceLinked="1"/>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1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2016</c:v>
                </c:pt>
              </c:strCache>
            </c:strRef>
          </c:tx>
          <c:spPr>
            <a:solidFill>
              <a:srgbClr val="2875DD"/>
            </a:solidFill>
            <a:ln>
              <a:solidFill>
                <a:srgbClr val="2875DD"/>
              </a:solidFill>
            </a:ln>
            <a:effectLst/>
          </c:spPr>
          <c:invertIfNegative val="0"/>
          <c:dLbls>
            <c:dLbl>
              <c:idx val="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Sheet1!$A$2:$A$16</c:f>
              <c:strCache>
                <c:ptCount val="15"/>
                <c:pt idx="0">
                  <c:v>Brooklyn Half Marathon</c:v>
                </c:pt>
                <c:pt idx="1">
                  <c:v>One America 500 Festival Mini-Marathon</c:v>
                </c:pt>
                <c:pt idx="2">
                  <c:v>Rock 'n' Roll Las Vegas</c:v>
                </c:pt>
                <c:pt idx="3">
                  <c:v>Walt Disney World Half Marathon</c:v>
                </c:pt>
                <c:pt idx="4">
                  <c:v>NYC Half Marathon</c:v>
                </c:pt>
                <c:pt idx="5">
                  <c:v>Star Wars Half Marathon - The Dark Side</c:v>
                </c:pt>
                <c:pt idx="6">
                  <c:v>Country Music Marathon and Half-Marathon Nashville</c:v>
                </c:pt>
                <c:pt idx="7">
                  <c:v>Disney Princess Half Marathon Weekend</c:v>
                </c:pt>
                <c:pt idx="8">
                  <c:v>San Diego Rock 'n' Roll Half Marathon</c:v>
                </c:pt>
                <c:pt idx="9">
                  <c:v>Rock 'n' Roll USA Half Marathon</c:v>
                </c:pt>
                <c:pt idx="10">
                  <c:v>Lifetime Miami Half Marathon</c:v>
                </c:pt>
                <c:pt idx="11">
                  <c:v>Pittsburgh Half Marathon</c:v>
                </c:pt>
                <c:pt idx="12">
                  <c:v>Disneyland Half Marathon</c:v>
                </c:pt>
                <c:pt idx="13">
                  <c:v>Wine and Dine Half Marathon</c:v>
                </c:pt>
                <c:pt idx="14">
                  <c:v>Rock 'n' Roll Philadelphia Half Marathon</c:v>
                </c:pt>
              </c:strCache>
            </c:strRef>
          </c:cat>
          <c:val>
            <c:numRef>
              <c:f>Sheet1!$B$2:$B$16</c:f>
              <c:numCache>
                <c:ptCount val="15"/>
                <c:pt idx="0">
                  <c:v>27428</c:v>
                </c:pt>
                <c:pt idx="1">
                  <c:v>24768</c:v>
                </c:pt>
                <c:pt idx="2">
                  <c:v>22086</c:v>
                </c:pt>
                <c:pt idx="3">
                  <c:v>21495</c:v>
                </c:pt>
                <c:pt idx="4">
                  <c:v>20140</c:v>
                </c:pt>
                <c:pt idx="5">
                  <c:v>18162</c:v>
                </c:pt>
                <c:pt idx="6">
                  <c:v>18144</c:v>
                </c:pt>
                <c:pt idx="7">
                  <c:v>18094</c:v>
                </c:pt>
                <c:pt idx="8">
                  <c:v>16814</c:v>
                </c:pt>
                <c:pt idx="9">
                  <c:v>14498</c:v>
                </c:pt>
                <c:pt idx="10">
                  <c:v>14205</c:v>
                </c:pt>
                <c:pt idx="11">
                  <c:v>14132</c:v>
                </c:pt>
                <c:pt idx="12">
                  <c:v>13082</c:v>
                </c:pt>
                <c:pt idx="13">
                  <c:v>12651</c:v>
                </c:pt>
                <c:pt idx="14">
                  <c:v>12248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finishers</a:t>
                </a:r>
              </a:p>
            </c:rich>
          </c:tx>
          <c:overlay val="0"/>
        </c:title>
        <c:numFmt formatCode="General" sourceLinked="1"/>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4"/>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Sheet1!$A$2:$A$16</c:f>
              <c:strCache>
                <c:ptCount val="15"/>
                <c:pt idx="0">
                  <c:v>Spring 2008</c:v>
                </c:pt>
                <c:pt idx="1">
                  <c:v>Autumn 2008</c:v>
                </c:pt>
                <c:pt idx="2">
                  <c:v>Spring 2009</c:v>
                </c:pt>
                <c:pt idx="3">
                  <c:v>Autumn 2009</c:v>
                </c:pt>
                <c:pt idx="4">
                  <c:v>Spring 2010</c:v>
                </c:pt>
                <c:pt idx="5">
                  <c:v>Autumn 2010</c:v>
                </c:pt>
                <c:pt idx="6">
                  <c:v>Spring 2011</c:v>
                </c:pt>
                <c:pt idx="7">
                  <c:v>Autumn 2011</c:v>
                </c:pt>
                <c:pt idx="8">
                  <c:v>Spring 2012</c:v>
                </c:pt>
                <c:pt idx="9">
                  <c:v>Autumn 2012</c:v>
                </c:pt>
                <c:pt idx="10">
                  <c:v>Spring 2013</c:v>
                </c:pt>
                <c:pt idx="11">
                  <c:v>Autumn 2013</c:v>
                </c:pt>
                <c:pt idx="12">
                  <c:v>Spring 2014</c:v>
                </c:pt>
                <c:pt idx="13">
                  <c:v>Autumn 2014</c:v>
                </c:pt>
                <c:pt idx="14">
                  <c:v>Spring 2015</c:v>
                </c:pt>
              </c:strCache>
            </c:strRef>
          </c:cat>
          <c:val>
            <c:numRef>
              <c:f>Sheet1!$B$2:$B$16</c:f>
              <c:numCache>
                <c:ptCount val="15"/>
                <c:pt idx="0">
                  <c:v>45.67</c:v>
                </c:pt>
                <c:pt idx="1">
                  <c:v>45.84</c:v>
                </c:pt>
                <c:pt idx="2">
                  <c:v>47.3</c:v>
                </c:pt>
                <c:pt idx="3">
                  <c:v>49.71</c:v>
                </c:pt>
                <c:pt idx="4">
                  <c:v>51.02</c:v>
                </c:pt>
                <c:pt idx="5">
                  <c:v>52.41</c:v>
                </c:pt>
                <c:pt idx="6">
                  <c:v>54.18</c:v>
                </c:pt>
                <c:pt idx="7">
                  <c:v>56.12</c:v>
                </c:pt>
                <c:pt idx="8">
                  <c:v>57.21</c:v>
                </c:pt>
                <c:pt idx="9">
                  <c:v>59</c:v>
                </c:pt>
                <c:pt idx="10">
                  <c:v>61.87</c:v>
                </c:pt>
                <c:pt idx="11">
                  <c:v>63.99</c:v>
                </c:pt>
                <c:pt idx="12">
                  <c:v>65.48</c:v>
                </c:pt>
                <c:pt idx="13">
                  <c:v>64.27</c:v>
                </c:pt>
                <c:pt idx="14">
                  <c:v>60.84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people in millions</a:t>
                </a:r>
              </a:p>
            </c:rich>
          </c:tx>
          <c:overlay val="0"/>
        </c:title>
        <c:numFmt formatCode="General" sourceLinked="1"/>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2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2014</c:v>
                </c:pt>
              </c:strCache>
            </c:strRef>
          </c:tx>
          <c:spPr>
            <a:solidFill>
              <a:srgbClr val="2875DD"/>
            </a:solidFill>
            <a:ln>
              <a:solidFill>
                <a:srgbClr val="2875DD"/>
              </a:solidFill>
            </a:ln>
            <a:effectLst/>
          </c:spPr>
          <c:invertIfNegative val="0"/>
          <c:dLbls>
            <c:dLbl>
              <c:idx val="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Sheet1!$A$2:$A$16</c:f>
              <c:strCache>
                <c:ptCount val="15"/>
                <c:pt idx="0">
                  <c:v>Göteborg, SWE</c:v>
                </c:pt>
                <c:pt idx="1">
                  <c:v>Bupa Great North Run, GBR</c:v>
                </c:pt>
                <c:pt idx="2">
                  <c:v>Paris, FRA</c:v>
                </c:pt>
                <c:pt idx="3">
                  <c:v>IAAF World Half Marathon Championships, DK</c:v>
                </c:pt>
                <c:pt idx="4">
                  <c:v>NYRR Brooklyn, NY</c:v>
                </c:pt>
                <c:pt idx="5">
                  <c:v>One America 500 Festival, IN</c:v>
                </c:pt>
                <c:pt idx="6">
                  <c:v>Rock 'n' Roll Las Vegas, NV</c:v>
                </c:pt>
                <c:pt idx="7">
                  <c:v>Nike Women's, CA</c:v>
                </c:pt>
                <c:pt idx="8">
                  <c:v>Vattenfall Berliner, GER</c:v>
                </c:pt>
                <c:pt idx="9">
                  <c:v>NYC, NY</c:v>
                </c:pt>
                <c:pt idx="10">
                  <c:v>Disney's Princess, FL</c:v>
                </c:pt>
                <c:pt idx="11">
                  <c:v>Walt Disney Florida, FL</c:v>
                </c:pt>
                <c:pt idx="12">
                  <c:v>St. Jude Country Music Nashville, TN</c:v>
                </c:pt>
                <c:pt idx="13">
                  <c:v>Medio Maraton de Madrind, ES</c:v>
                </c:pt>
                <c:pt idx="14">
                  <c:v>Rock 'n' Roll San Diego, CA</c:v>
                </c:pt>
              </c:strCache>
            </c:strRef>
          </c:cat>
          <c:val>
            <c:numRef>
              <c:f>Sheet1!$B$2:$B$16</c:f>
              <c:numCache>
                <c:ptCount val="15"/>
                <c:pt idx="0">
                  <c:v>47403</c:v>
                </c:pt>
                <c:pt idx="1">
                  <c:v>41564</c:v>
                </c:pt>
                <c:pt idx="2">
                  <c:v>32803</c:v>
                </c:pt>
                <c:pt idx="3">
                  <c:v>26825</c:v>
                </c:pt>
                <c:pt idx="4">
                  <c:v>25610</c:v>
                </c:pt>
                <c:pt idx="5">
                  <c:v>25524</c:v>
                </c:pt>
                <c:pt idx="6">
                  <c:v>25227</c:v>
                </c:pt>
                <c:pt idx="7">
                  <c:v>24448</c:v>
                </c:pt>
                <c:pt idx="8">
                  <c:v>22193</c:v>
                </c:pt>
                <c:pt idx="9">
                  <c:v>20801</c:v>
                </c:pt>
                <c:pt idx="10">
                  <c:v>20770</c:v>
                </c:pt>
                <c:pt idx="11">
                  <c:v>20243</c:v>
                </c:pt>
                <c:pt idx="12">
                  <c:v>19149</c:v>
                </c:pt>
                <c:pt idx="13">
                  <c:v>16977</c:v>
                </c:pt>
                <c:pt idx="14">
                  <c:v>16890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finishers</a:t>
                </a:r>
              </a:p>
            </c:rich>
          </c:tx>
          <c:overlay val="0"/>
        </c:title>
        <c:numFmt formatCode="General" sourceLinked="1"/>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2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2014</c:v>
                </c:pt>
              </c:strCache>
            </c:strRef>
          </c:tx>
          <c:spPr>
            <a:solidFill>
              <a:srgbClr val="2875DD"/>
            </a:solidFill>
            <a:ln>
              <a:solidFill>
                <a:srgbClr val="2875DD"/>
              </a:solidFill>
            </a:ln>
            <a:effectLst/>
          </c:spPr>
          <c:invertIfNegative val="0"/>
          <c:dLbls>
            <c:dLbl>
              <c:idx val="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Sheet1!$A$2:$A$16</c:f>
              <c:strCache>
                <c:ptCount val="15"/>
                <c:pt idx="0">
                  <c:v>TCS New York City, NY</c:v>
                </c:pt>
                <c:pt idx="1">
                  <c:v>Bank of America Chicago, IL</c:v>
                </c:pt>
                <c:pt idx="2">
                  <c:v>Paris, FRA</c:v>
                </c:pt>
                <c:pt idx="3">
                  <c:v>Virgin London, GBR</c:v>
                </c:pt>
                <c:pt idx="4">
                  <c:v>Tokyo, JPN</c:v>
                </c:pt>
                <c:pt idx="5">
                  <c:v>Boston, MA</c:v>
                </c:pt>
                <c:pt idx="6">
                  <c:v>Berlin, GER</c:v>
                </c:pt>
                <c:pt idx="7">
                  <c:v>Osaka, JPN</c:v>
                </c:pt>
                <c:pt idx="8">
                  <c:v>Honolulu, HI</c:v>
                </c:pt>
                <c:pt idx="9">
                  <c:v>ASICS LA, CA</c:v>
                </c:pt>
                <c:pt idx="10">
                  <c:v>Naha, JPN</c:v>
                </c:pt>
                <c:pt idx="11">
                  <c:v>Marine Corps, DC</c:v>
                </c:pt>
                <c:pt idx="12">
                  <c:v>Walt Disney World, FL</c:v>
                </c:pt>
                <c:pt idx="13">
                  <c:v>Kobe, JPN</c:v>
                </c:pt>
                <c:pt idx="14">
                  <c:v>Ibusuki Nanohana, JPN</c:v>
                </c:pt>
              </c:strCache>
            </c:strRef>
          </c:cat>
          <c:val>
            <c:numRef>
              <c:f>Sheet1!$B$2:$B$16</c:f>
              <c:numCache>
                <c:ptCount val="15"/>
                <c:pt idx="0">
                  <c:v>50530</c:v>
                </c:pt>
                <c:pt idx="1">
                  <c:v>40595</c:v>
                </c:pt>
                <c:pt idx="2">
                  <c:v>38575</c:v>
                </c:pt>
                <c:pt idx="3">
                  <c:v>35878</c:v>
                </c:pt>
                <c:pt idx="4">
                  <c:v>34097</c:v>
                </c:pt>
                <c:pt idx="5">
                  <c:v>31932</c:v>
                </c:pt>
                <c:pt idx="6">
                  <c:v>28984</c:v>
                </c:pt>
                <c:pt idx="7">
                  <c:v>28076</c:v>
                </c:pt>
                <c:pt idx="8">
                  <c:v>21814</c:v>
                </c:pt>
                <c:pt idx="9">
                  <c:v>21508</c:v>
                </c:pt>
                <c:pt idx="10">
                  <c:v>20027</c:v>
                </c:pt>
                <c:pt idx="11">
                  <c:v>19689</c:v>
                </c:pt>
                <c:pt idx="12">
                  <c:v>19201</c:v>
                </c:pt>
                <c:pt idx="13">
                  <c:v>17027</c:v>
                </c:pt>
                <c:pt idx="14">
                  <c:v>16472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finishers</a:t>
                </a:r>
              </a:p>
            </c:rich>
          </c:tx>
          <c:overlay val="0"/>
        </c:title>
        <c:numFmt formatCode="General" sourceLinked="1"/>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2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2016</c:v>
                </c:pt>
              </c:strCache>
            </c:strRef>
          </c:tx>
          <c:spPr>
            <a:solidFill>
              <a:srgbClr val="2875DD"/>
            </a:solidFill>
            <a:ln>
              <a:solidFill>
                <a:srgbClr val="2875DD"/>
              </a:solidFill>
            </a:ln>
            <a:effectLst/>
          </c:spPr>
          <c:invertIfNegative val="0"/>
          <c:dLbls>
            <c:dLbl>
              <c:idx val="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4"/>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Sheet1!$A$2:$A$16</c:f>
              <c:strCache>
                <c:ptCount val="15"/>
                <c:pt idx="0">
                  <c:v>TCS New York City Marathon</c:v>
                </c:pt>
                <c:pt idx="1">
                  <c:v>Chicago Marathon</c:v>
                </c:pt>
                <c:pt idx="2">
                  <c:v>Boston Marathon</c:v>
                </c:pt>
                <c:pt idx="3">
                  <c:v>Los Angeles Marathon</c:v>
                </c:pt>
                <c:pt idx="4">
                  <c:v>Honolulu Marathon</c:v>
                </c:pt>
                <c:pt idx="5">
                  <c:v>Walt Disney World Marathon</c:v>
                </c:pt>
                <c:pt idx="6">
                  <c:v>Marine Corps Marathon</c:v>
                </c:pt>
                <c:pt idx="7">
                  <c:v>Philadelphia Marathon</c:v>
                </c:pt>
                <c:pt idx="8">
                  <c:v>Medtronic Twin Cities Marathon</c:v>
                </c:pt>
                <c:pt idx="9">
                  <c:v>Chevron Houston Marathon</c:v>
                </c:pt>
                <c:pt idx="10">
                  <c:v>Grandma's Marathon</c:v>
                </c:pt>
                <c:pt idx="11">
                  <c:v>San Francisco Marathon</c:v>
                </c:pt>
                <c:pt idx="12">
                  <c:v>California International Marathon</c:v>
                </c:pt>
                <c:pt idx="13">
                  <c:v>Rock 'n' Roll San Diego, CA</c:v>
                </c:pt>
                <c:pt idx="14">
                  <c:v>St. George Marathon</c:v>
                </c:pt>
              </c:strCache>
            </c:strRef>
          </c:cat>
          <c:val>
            <c:numRef>
              <c:f>Sheet1!$B$2:$B$16</c:f>
              <c:numCache>
                <c:ptCount val="15"/>
                <c:pt idx="0">
                  <c:v>51267</c:v>
                </c:pt>
                <c:pt idx="1">
                  <c:v>40523</c:v>
                </c:pt>
                <c:pt idx="2">
                  <c:v>26640</c:v>
                </c:pt>
                <c:pt idx="3">
                  <c:v>20608</c:v>
                </c:pt>
                <c:pt idx="4">
                  <c:v>20117</c:v>
                </c:pt>
                <c:pt idx="5">
                  <c:v>19836</c:v>
                </c:pt>
                <c:pt idx="6">
                  <c:v>19690</c:v>
                </c:pt>
                <c:pt idx="7">
                  <c:v>8991</c:v>
                </c:pt>
                <c:pt idx="8">
                  <c:v>8556</c:v>
                </c:pt>
                <c:pt idx="9">
                  <c:v>7809</c:v>
                </c:pt>
                <c:pt idx="10">
                  <c:v>7522</c:v>
                </c:pt>
                <c:pt idx="11">
                  <c:v>6323</c:v>
                </c:pt>
                <c:pt idx="12">
                  <c:v>6176</c:v>
                </c:pt>
                <c:pt idx="13">
                  <c:v>5823</c:v>
                </c:pt>
                <c:pt idx="14">
                  <c:v>5437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finishers</a:t>
                </a:r>
              </a:p>
            </c:rich>
          </c:tx>
          <c:overlay val="0"/>
        </c:title>
        <c:numFmt formatCode="General" sourceLinked="1"/>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2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5"/>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6"/>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7"/>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8"/>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9"/>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0"/>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1"/>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2"/>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Sheet1!$A$2:$A$14</c:f>
              <c:numCache>
                <c:formatCode>General</c:formatCode>
                <c:ptCount val="13"/>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numCache>
            </c:numRef>
          </c:cat>
          <c:val>
            <c:numRef>
              <c:f>Sheet1!$B$2:$B$14</c:f>
              <c:numCache>
                <c:ptCount val="13"/>
                <c:pt idx="0">
                  <c:v>386</c:v>
                </c:pt>
                <c:pt idx="1">
                  <c:v>395</c:v>
                </c:pt>
                <c:pt idx="2">
                  <c:v>410</c:v>
                </c:pt>
                <c:pt idx="3">
                  <c:v>412</c:v>
                </c:pt>
                <c:pt idx="4">
                  <c:v>425</c:v>
                </c:pt>
                <c:pt idx="5">
                  <c:v>467</c:v>
                </c:pt>
                <c:pt idx="6">
                  <c:v>507</c:v>
                </c:pt>
                <c:pt idx="7">
                  <c:v>518</c:v>
                </c:pt>
                <c:pt idx="8">
                  <c:v>487</c:v>
                </c:pt>
                <c:pt idx="9">
                  <c:v>541</c:v>
                </c:pt>
                <c:pt idx="10">
                  <c:v>550.6</c:v>
                </c:pt>
                <c:pt idx="11">
                  <c:v>509</c:v>
                </c:pt>
                <c:pt idx="12">
                  <c:v>507.6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finishers in thousands</a:t>
                </a:r>
              </a:p>
            </c:rich>
          </c:tx>
          <c:overlay val="0"/>
        </c:title>
        <c:numFmt formatCode="General" sourceLinked="1"/>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2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stacked"/>
        <c:varyColors val="0"/>
        <c:ser>
          <c:idx val="0"/>
          <c:order val="0"/>
          <c:tx>
            <c:strRef>
              <c:f>Sheet1!$B$1</c:f>
              <c:strCache>
                <c:ptCount val="1"/>
                <c:pt idx="0">
                  <c:v>Women</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4"/>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5"/>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6"/>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7"/>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8"/>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9"/>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Sheet1!$A$2:$A$11</c:f>
              <c:numCache>
                <c:formatCode>General</c:formatCode>
                <c:ptCount val="10"/>
                <c:pt idx="0">
                  <c:v>1980</c:v>
                </c:pt>
                <c:pt idx="1">
                  <c:v>1995</c:v>
                </c:pt>
                <c:pt idx="2">
                  <c:v>2000</c:v>
                </c:pt>
                <c:pt idx="3">
                  <c:v>2005</c:v>
                </c:pt>
                <c:pt idx="4">
                  <c:v>2010</c:v>
                </c:pt>
                <c:pt idx="5">
                  <c:v>2011</c:v>
                </c:pt>
                <c:pt idx="6">
                  <c:v>2012</c:v>
                </c:pt>
                <c:pt idx="7">
                  <c:v>2013</c:v>
                </c:pt>
                <c:pt idx="8">
                  <c:v>2014</c:v>
                </c:pt>
                <c:pt idx="9">
                  <c:v>2015</c:v>
                </c:pt>
              </c:numCache>
            </c:numRef>
          </c:cat>
          <c:val>
            <c:numRef>
              <c:f>Sheet1!$B$2:$B$11</c:f>
              <c:numCache>
                <c:ptCount val="10"/>
                <c:pt idx="0">
                  <c:v>0.1</c:v>
                </c:pt>
                <c:pt idx="1">
                  <c:v>0.26</c:v>
                </c:pt>
                <c:pt idx="2">
                  <c:v>0.38</c:v>
                </c:pt>
                <c:pt idx="3">
                  <c:v>0.41</c:v>
                </c:pt>
                <c:pt idx="4">
                  <c:v>0.41</c:v>
                </c:pt>
                <c:pt idx="5">
                  <c:v>0.41</c:v>
                </c:pt>
                <c:pt idx="6">
                  <c:v>0.42</c:v>
                </c:pt>
                <c:pt idx="7">
                  <c:v>0.43</c:v>
                </c:pt>
                <c:pt idx="8">
                  <c:v>0.43</c:v>
                </c:pt>
                <c:pt idx="9">
                  <c:v>0.44</c:v>
                </c:pt>
              </c:numCache>
            </c:numRef>
          </c:val>
        </c:ser>
        <c:ser>
          <c:idx val="1"/>
          <c:order val="1"/>
          <c:tx>
            <c:strRef>
              <c:f>Sheet1!$C$1</c:f>
              <c:strCache>
                <c:ptCount val="1"/>
                <c:pt idx="0">
                  <c:v>Men</c:v>
                </c:pt>
              </c:strCache>
            </c:strRef>
          </c:tx>
          <c:spPr>
            <a:solidFill>
              <a:srgbClr val="0F283E"/>
            </a:solidFill>
            <a:ln>
              <a:solidFill>
                <a:srgbClr val="0F283E"/>
              </a:solidFill>
            </a:ln>
            <a:effectLst/>
          </c:spPr>
          <c:invertIfNegative val="0"/>
          <c:dLbls>
            <c:dLbl>
              <c:idx val="0"/>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1"/>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2"/>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3"/>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4"/>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5"/>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6"/>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7"/>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8"/>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dLbl>
              <c:idx val="9"/>
              <c:numFmt formatCode="#,##0%" sourceLinked="0"/>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dLbl>
            <c:txPr>
              <a:bodyPr/>
              <a:p>
                <a:pPr>
                  <a:defRPr sz="800" b="0">
                    <a:solidFill>
                      <a:srgbClr val="FFFFFF"/>
                    </a:solidFill>
                    <a:effectLst>
                      <a:outerShdw dist="38100" dir="2700000">
                        <a:srgbClr val="4F4F4F"/>
                      </a:outerShdw>
                    </a:effectLst>
                    <a:latin typeface="Arial"/>
                  </a:defRPr>
                </a:pPr>
              </a:p>
            </c:txPr>
            <c:dLblPos val="inEnd"/>
            <c:showLegendKey val="0"/>
            <c:showVal val="1"/>
            <c:showCatName val="0"/>
            <c:showSerName val="0"/>
            <c:showPercent val="0"/>
            <c:showBubbleSize val="0"/>
            <c:showLeaderLines val="0"/>
          </c:dLbls>
          <c:cat>
            <c:numRef>
              <c:f>Sheet1!$A$2:$A$11</c:f>
              <c:numCache>
                <c:formatCode>General</c:formatCode>
                <c:ptCount val="10"/>
                <c:pt idx="0">
                  <c:v>1980</c:v>
                </c:pt>
                <c:pt idx="1">
                  <c:v>1995</c:v>
                </c:pt>
                <c:pt idx="2">
                  <c:v>2000</c:v>
                </c:pt>
                <c:pt idx="3">
                  <c:v>2005</c:v>
                </c:pt>
                <c:pt idx="4">
                  <c:v>2010</c:v>
                </c:pt>
                <c:pt idx="5">
                  <c:v>2011</c:v>
                </c:pt>
                <c:pt idx="6">
                  <c:v>2012</c:v>
                </c:pt>
                <c:pt idx="7">
                  <c:v>2013</c:v>
                </c:pt>
                <c:pt idx="8">
                  <c:v>2014</c:v>
                </c:pt>
                <c:pt idx="9">
                  <c:v>2015</c:v>
                </c:pt>
              </c:numCache>
            </c:numRef>
          </c:cat>
          <c:val>
            <c:numRef>
              <c:f>Sheet1!$C$2:$C$11</c:f>
              <c:numCache>
                <c:ptCount val="10"/>
                <c:pt idx="0">
                  <c:v>0.9</c:v>
                </c:pt>
                <c:pt idx="1">
                  <c:v>0.74</c:v>
                </c:pt>
                <c:pt idx="2">
                  <c:v>0.62</c:v>
                </c:pt>
                <c:pt idx="3">
                  <c:v>0.59</c:v>
                </c:pt>
                <c:pt idx="4">
                  <c:v>0.59</c:v>
                </c:pt>
                <c:pt idx="5">
                  <c:v>0.59</c:v>
                </c:pt>
                <c:pt idx="6">
                  <c:v>0.58</c:v>
                </c:pt>
                <c:pt idx="7">
                  <c:v>0.57</c:v>
                </c:pt>
                <c:pt idx="8">
                  <c:v>0.57</c:v>
                </c:pt>
                <c:pt idx="9">
                  <c:v>0.56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Share of finishers</a:t>
                </a:r>
              </a:p>
            </c:rich>
          </c:tx>
          <c:overlay val="0"/>
        </c:title>
        <c:numFmt formatCode="#,##0.0%" sourceLinked="0"/>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legend>
      <c:legendPos val="t"/>
      <c:overlay val="0"/>
      <c:txPr>
        <a:bodyPr/>
        <a:p>
          <a:pPr>
            <a:defRPr sz="800">
              <a:solidFill>
                <a:srgbClr val="4F4F4F"/>
              </a:solidFill>
              <a:effectLst/>
              <a:latin typeface="Arial"/>
            </a:defRPr>
          </a:pPr>
        </a:p>
      </c:txPr>
    </c:legend>
    <c:plotVisOnly val="1"/>
    <c:dispBlanksAs/>
    <c:showDLblsOverMax val="1"/>
  </c:chart>
  <c:txPr>
    <a:bodyPr/>
    <a:p>
      <a:pPr>
        <a:defRPr sz="1800">
          <a:effectLst/>
        </a:defRPr>
      </a:pPr>
      <a:endParaRPr lang="ru-RU"/>
    </a:p>
  </c:txPr>
  <c:externalData r:id="rId1"/>
</c:chartSpace>
</file>

<file path=ppt/charts/chart2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Sheet1!$A$2:$A$15</c:f>
              <c:strCache>
                <c:ptCount val="14"/>
                <c:pt idx="0">
                  <c:v>Autumn 2009</c:v>
                </c:pt>
                <c:pt idx="1">
                  <c:v>Spring 2010</c:v>
                </c:pt>
                <c:pt idx="2">
                  <c:v>Autumn 2010</c:v>
                </c:pt>
                <c:pt idx="3">
                  <c:v>Spring 2011</c:v>
                </c:pt>
                <c:pt idx="4">
                  <c:v>Autumn 2011</c:v>
                </c:pt>
                <c:pt idx="5">
                  <c:v>Spring 2012</c:v>
                </c:pt>
                <c:pt idx="6">
                  <c:v>Autumn 2012</c:v>
                </c:pt>
                <c:pt idx="7">
                  <c:v>Spring 2013</c:v>
                </c:pt>
                <c:pt idx="8">
                  <c:v>Autumn 2013</c:v>
                </c:pt>
                <c:pt idx="9">
                  <c:v>Spring 2014</c:v>
                </c:pt>
                <c:pt idx="10">
                  <c:v>Autumn 2014</c:v>
                </c:pt>
                <c:pt idx="11">
                  <c:v>Spring 2015</c:v>
                </c:pt>
                <c:pt idx="12">
                  <c:v>Autumn 2015</c:v>
                </c:pt>
                <c:pt idx="13">
                  <c:v>Spring 2016</c:v>
                </c:pt>
              </c:strCache>
            </c:strRef>
          </c:cat>
          <c:val>
            <c:numRef>
              <c:f>Sheet1!$B$2:$B$15</c:f>
              <c:numCache>
                <c:ptCount val="14"/>
                <c:pt idx="0">
                  <c:v>0.97</c:v>
                </c:pt>
                <c:pt idx="1">
                  <c:v>0.99</c:v>
                </c:pt>
                <c:pt idx="2">
                  <c:v>0.98</c:v>
                </c:pt>
                <c:pt idx="3">
                  <c:v>1</c:v>
                </c:pt>
                <c:pt idx="4">
                  <c:v>3.01</c:v>
                </c:pt>
                <c:pt idx="5">
                  <c:v>3.27</c:v>
                </c:pt>
                <c:pt idx="6">
                  <c:v>3.2</c:v>
                </c:pt>
                <c:pt idx="7">
                  <c:v>3.18</c:v>
                </c:pt>
                <c:pt idx="8">
                  <c:v>3.15</c:v>
                </c:pt>
                <c:pt idx="9">
                  <c:v>3.33</c:v>
                </c:pt>
                <c:pt idx="10">
                  <c:v>3.61</c:v>
                </c:pt>
                <c:pt idx="11">
                  <c:v>3.59</c:v>
                </c:pt>
                <c:pt idx="12">
                  <c:v>3.9</c:v>
                </c:pt>
                <c:pt idx="13">
                  <c:v>6.4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people in millions</a:t>
                </a:r>
              </a:p>
            </c:rich>
          </c:tx>
          <c:overlay val="0"/>
        </c:title>
        <c:numFmt formatCode="General" sourceLinked="1"/>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2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Sheet1!$A$2:$A$15</c:f>
              <c:strCache>
                <c:ptCount val="14"/>
                <c:pt idx="0">
                  <c:v>Autumn 2009</c:v>
                </c:pt>
                <c:pt idx="1">
                  <c:v>Spring 2010</c:v>
                </c:pt>
                <c:pt idx="2">
                  <c:v>Autumn 2010</c:v>
                </c:pt>
                <c:pt idx="3">
                  <c:v>Spring 2011</c:v>
                </c:pt>
                <c:pt idx="4">
                  <c:v>Autumn 2011</c:v>
                </c:pt>
                <c:pt idx="5">
                  <c:v>Spring 2012</c:v>
                </c:pt>
                <c:pt idx="6">
                  <c:v>Autumn 2012</c:v>
                </c:pt>
                <c:pt idx="7">
                  <c:v>Spring 2013</c:v>
                </c:pt>
                <c:pt idx="8">
                  <c:v>Autumn 2013</c:v>
                </c:pt>
                <c:pt idx="9">
                  <c:v>Spring 2014</c:v>
                </c:pt>
                <c:pt idx="10">
                  <c:v>Autumn 2014</c:v>
                </c:pt>
                <c:pt idx="11">
                  <c:v>Spring 2015</c:v>
                </c:pt>
                <c:pt idx="12">
                  <c:v>Autumn 2015</c:v>
                </c:pt>
                <c:pt idx="13">
                  <c:v>Spring 2016</c:v>
                </c:pt>
              </c:strCache>
            </c:strRef>
          </c:cat>
          <c:val>
            <c:numRef>
              <c:f>Sheet1!$B$2:$B$15</c:f>
              <c:numCache>
                <c:ptCount val="14"/>
                <c:pt idx="0">
                  <c:v>1.14</c:v>
                </c:pt>
                <c:pt idx="1">
                  <c:v>1.14</c:v>
                </c:pt>
                <c:pt idx="2">
                  <c:v>1.22</c:v>
                </c:pt>
                <c:pt idx="3">
                  <c:v>1</c:v>
                </c:pt>
                <c:pt idx="4">
                  <c:v>0.81</c:v>
                </c:pt>
                <c:pt idx="5">
                  <c:v>0.75</c:v>
                </c:pt>
                <c:pt idx="6">
                  <c:v>0.77</c:v>
                </c:pt>
                <c:pt idx="7">
                  <c:v>0.8</c:v>
                </c:pt>
                <c:pt idx="8">
                  <c:v>0.92</c:v>
                </c:pt>
                <c:pt idx="9">
                  <c:v>1.17</c:v>
                </c:pt>
                <c:pt idx="10">
                  <c:v>1.19</c:v>
                </c:pt>
                <c:pt idx="11">
                  <c:v>1.15</c:v>
                </c:pt>
                <c:pt idx="12">
                  <c:v>1.01</c:v>
                </c:pt>
                <c:pt idx="13">
                  <c:v>1.05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people in millions</a:t>
                </a:r>
              </a:p>
            </c:rich>
          </c:tx>
          <c:overlay val="0"/>
        </c:title>
        <c:numFmt formatCode="General" sourceLinked="1"/>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2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2"/>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3"/>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4"/>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5"/>
              <c:numFmt formatCode="#,##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6"/>
              <c:numFmt formatCode="#,##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7"/>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8"/>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9"/>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0"/>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1"/>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2"/>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dLbl>
              <c:idx val="13"/>
              <c:numFmt formatCode="#,##0.00" sourceLinked="0"/>
              <c:txPr>
                <a:bodyPr/>
                <a:p>
                  <a:pPr>
                    <a:defRPr sz="600" b="0">
                      <a:solidFill>
                        <a:srgbClr val="4F4F4F"/>
                      </a:solidFill>
                      <a:effectLst/>
                      <a:latin typeface="Arial"/>
                    </a:defRPr>
                  </a:pPr>
                </a:p>
              </c:txPr>
              <c:showLegendKey val="0"/>
              <c:showVal val="1"/>
              <c:showCatName val="0"/>
              <c:showSerName val="0"/>
              <c:showPercent val="0"/>
              <c:showBubbleSize val="0"/>
            </c:dLbl>
            <c:txPr>
              <a:bodyPr/>
              <a:p>
                <a:pPr>
                  <a:defRPr sz="600" b="0">
                    <a:solidFill>
                      <a:srgbClr val="4F4F4F"/>
                    </a:solidFill>
                    <a:effectLst/>
                    <a:latin typeface="Arial"/>
                  </a:defRPr>
                </a:pPr>
              </a:p>
            </c:txPr>
            <c:showLegendKey val="0"/>
            <c:showVal val="1"/>
            <c:showCatName val="0"/>
            <c:showSerName val="0"/>
            <c:showPercent val="0"/>
            <c:showBubbleSize val="0"/>
            <c:showLeaderLines val="0"/>
          </c:dLbls>
          <c:cat>
            <c:strRef>
              <c:f>Sheet1!$A$2:$A$15</c:f>
              <c:strCache>
                <c:ptCount val="14"/>
                <c:pt idx="0">
                  <c:v>Autumn 2009</c:v>
                </c:pt>
                <c:pt idx="1">
                  <c:v>Spring 2010</c:v>
                </c:pt>
                <c:pt idx="2">
                  <c:v>Autumn 2010</c:v>
                </c:pt>
                <c:pt idx="3">
                  <c:v>Spring 2011</c:v>
                </c:pt>
                <c:pt idx="4">
                  <c:v>Autumn 2011</c:v>
                </c:pt>
                <c:pt idx="5">
                  <c:v>Spring 2012</c:v>
                </c:pt>
                <c:pt idx="6">
                  <c:v>Autumn 2012</c:v>
                </c:pt>
                <c:pt idx="7">
                  <c:v>Spring 2013</c:v>
                </c:pt>
                <c:pt idx="8">
                  <c:v>Autumn 2013</c:v>
                </c:pt>
                <c:pt idx="9">
                  <c:v>Spring 2014</c:v>
                </c:pt>
                <c:pt idx="10">
                  <c:v>Autumn 2014</c:v>
                </c:pt>
                <c:pt idx="11">
                  <c:v>Spring 2015</c:v>
                </c:pt>
                <c:pt idx="12">
                  <c:v>Autumn 2015</c:v>
                </c:pt>
                <c:pt idx="13">
                  <c:v>Spring 2016</c:v>
                </c:pt>
              </c:strCache>
            </c:strRef>
          </c:cat>
          <c:val>
            <c:numRef>
              <c:f>Sheet1!$B$2:$B$15</c:f>
              <c:numCache>
                <c:ptCount val="14"/>
                <c:pt idx="0">
                  <c:v>0.32</c:v>
                </c:pt>
                <c:pt idx="1">
                  <c:v>0.28</c:v>
                </c:pt>
                <c:pt idx="2">
                  <c:v>0.22</c:v>
                </c:pt>
                <c:pt idx="3">
                  <c:v>0.17</c:v>
                </c:pt>
                <c:pt idx="4">
                  <c:v>0.16</c:v>
                </c:pt>
                <c:pt idx="5">
                  <c:v>0.2</c:v>
                </c:pt>
                <c:pt idx="6">
                  <c:v>0.2</c:v>
                </c:pt>
                <c:pt idx="7">
                  <c:v>0.19</c:v>
                </c:pt>
                <c:pt idx="8">
                  <c:v>0.22</c:v>
                </c:pt>
                <c:pt idx="9">
                  <c:v>0.27</c:v>
                </c:pt>
                <c:pt idx="10">
                  <c:v>0.28</c:v>
                </c:pt>
                <c:pt idx="11">
                  <c:v>0.32</c:v>
                </c:pt>
                <c:pt idx="12">
                  <c:v>0.25</c:v>
                </c:pt>
                <c:pt idx="13">
                  <c:v>0.16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people in millions</a:t>
                </a:r>
              </a:p>
            </c:rich>
          </c:tx>
          <c:overlay val="0"/>
        </c:title>
        <c:numFmt formatCode="General" sourceLinked="1"/>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5"/>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6"/>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7"/>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8"/>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9"/>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Sheet1!$A$2:$A$11</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Sheet1!$B$2:$B$11</c:f>
              <c:numCache>
                <c:ptCount val="10"/>
                <c:pt idx="0">
                  <c:v>101.23</c:v>
                </c:pt>
                <c:pt idx="1">
                  <c:v>108.74</c:v>
                </c:pt>
                <c:pt idx="2">
                  <c:v>111.67</c:v>
                </c:pt>
                <c:pt idx="3">
                  <c:v>110.1</c:v>
                </c:pt>
                <c:pt idx="4">
                  <c:v>114.07</c:v>
                </c:pt>
                <c:pt idx="5">
                  <c:v>111.36</c:v>
                </c:pt>
                <c:pt idx="6">
                  <c:v>116.7</c:v>
                </c:pt>
                <c:pt idx="7">
                  <c:v>117.35</c:v>
                </c:pt>
                <c:pt idx="8">
                  <c:v>112.58</c:v>
                </c:pt>
                <c:pt idx="9">
                  <c:v>109.83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participants in millions</a:t>
                </a:r>
              </a:p>
            </c:rich>
          </c:tx>
          <c:overlay val="0"/>
        </c:title>
        <c:numFmt formatCode="General" sourceLinked="1"/>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5"/>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6"/>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7"/>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8"/>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9"/>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Sheet1!$A$2:$A$11</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Sheet1!$B$2:$B$11</c:f>
              <c:numCache>
                <c:ptCount val="10"/>
                <c:pt idx="0">
                  <c:v>7.74</c:v>
                </c:pt>
                <c:pt idx="1">
                  <c:v>8.58</c:v>
                </c:pt>
                <c:pt idx="2">
                  <c:v>8.06</c:v>
                </c:pt>
                <c:pt idx="3">
                  <c:v>8.55</c:v>
                </c:pt>
                <c:pt idx="4">
                  <c:v>9.03</c:v>
                </c:pt>
                <c:pt idx="5">
                  <c:v>9.19</c:v>
                </c:pt>
                <c:pt idx="6">
                  <c:v>10.43</c:v>
                </c:pt>
                <c:pt idx="7">
                  <c:v>11.71</c:v>
                </c:pt>
                <c:pt idx="8">
                  <c:v>9.62</c:v>
                </c:pt>
                <c:pt idx="9">
                  <c:v>8.81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participants in millions</a:t>
                </a:r>
              </a:p>
            </c:rich>
          </c:tx>
          <c:overlay val="0"/>
        </c:title>
        <c:numFmt formatCode="General" sourceLinked="1"/>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5"/>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6"/>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7"/>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8"/>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9"/>
              <c:numFmt formatCode="#,##0.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Sheet1!$A$2:$A$11</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Sheet1!$B$2:$B$11</c:f>
              <c:numCache>
                <c:ptCount val="10"/>
                <c:pt idx="0">
                  <c:v>13.16</c:v>
                </c:pt>
                <c:pt idx="1">
                  <c:v>11.22</c:v>
                </c:pt>
                <c:pt idx="2">
                  <c:v>9.55</c:v>
                </c:pt>
                <c:pt idx="3">
                  <c:v>10.05</c:v>
                </c:pt>
                <c:pt idx="4">
                  <c:v>11.36</c:v>
                </c:pt>
                <c:pt idx="5">
                  <c:v>11.73</c:v>
                </c:pt>
                <c:pt idx="6">
                  <c:v>12.13</c:v>
                </c:pt>
                <c:pt idx="7">
                  <c:v>12.05</c:v>
                </c:pt>
                <c:pt idx="8">
                  <c:v>11.29</c:v>
                </c:pt>
                <c:pt idx="9">
                  <c:v>10.51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l"/>
        <c:majorGridlines>
          <c:spPr>
            <a:ln>
              <a:solidFill>
                <a:srgbClr val="4F4F4F"/>
              </a:solidFill>
              <a:prstDash val="dot"/>
            </a:ln>
            <a:effectLst/>
          </c:spPr>
        </c:majorGridlines>
        <c:title>
          <c:tx>
            <c:rich>
              <a:bodyPr/>
              <a:lstStyle/>
              <a:p>
                <a:pPr>
                  <a:defRPr/>
                </a:pPr>
                <a:r>
                  <a:rPr sz="800" b="0">
                    <a:solidFill>
                      <a:srgbClr val="4F4F4F"/>
                    </a:solidFill>
                    <a:effectLst/>
                    <a:latin typeface="Arial"/>
                  </a:rPr>
                  <a:t>Number of participants in millions</a:t>
                </a:r>
              </a:p>
            </c:rich>
          </c:tx>
          <c:overlay val="0"/>
        </c:title>
        <c:numFmt formatCode="General" sourceLinked="1"/>
        <c:majorTickMark val="none"/>
        <c:minorTickMark val="none"/>
        <c:tickLblPos val="low"/>
        <c:spPr>
          <a:ln>
            <a:noFill/>
          </a:ln>
          <a:effectLst/>
        </c:spPr>
        <c:txPr>
          <a:bodyPr/>
          <a:p>
            <a:pPr>
              <a:defRPr sz="800" b="0">
                <a:solidFill>
                  <a:srgbClr val="4F4F4F"/>
                </a:solidFill>
                <a:effectLst/>
                <a:latin typeface="Arial"/>
              </a:defRPr>
            </a:pPr>
          </a:p>
        </c:txPr>
        <c:crossAx val="67451136"/>
        <c:crosses val="autoZero"/>
        <c:crossBetween val="between"/>
      </c:valAx>
    </c:plotArea>
    <c:plotVisOnly val="1"/>
    <c:dispBlanksAs/>
    <c:showDLblsOverMax val="1"/>
  </c:chart>
  <c:txPr>
    <a:bodyPr/>
    <a:p>
      <a:pPr>
        <a:defRPr sz="1800">
          <a:effectLst/>
        </a:defRPr>
      </a:pPr>
      <a:endParaRPr lang="ru-RU"/>
    </a:p>
  </c:txPr>
  <c:externalData r:id="rId1"/>
</c:chartSpace>
</file>

<file path=ppt/charts/chart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Household income $200,000 or more</c:v>
                </c:pt>
              </c:strCache>
            </c:strRef>
          </c:tx>
          <c:spPr>
            <a:solidFill>
              <a:srgbClr val="0F283E"/>
            </a:solidFill>
            <a:ln>
              <a:solidFill>
                <a:srgbClr val="0F283E"/>
              </a:solidFill>
            </a:ln>
            <a:effectLst/>
          </c:spPr>
          <c:invertIfNegative val="0"/>
          <c:dLbls>
            <c:dLbl>
              <c:idx val="0"/>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Sheet1!$A$2:$A$5</c:f>
              <c:numCache>
                <c:formatCode>General</c:formatCode>
                <c:ptCount val="4"/>
                <c:pt idx="0">
                  <c:v>2011</c:v>
                </c:pt>
                <c:pt idx="1">
                  <c:v>2012</c:v>
                </c:pt>
                <c:pt idx="2">
                  <c:v>2013</c:v>
                </c:pt>
                <c:pt idx="3">
                  <c:v>2014</c:v>
                </c:pt>
              </c:numCache>
            </c:numRef>
          </c:cat>
          <c:val>
            <c:numRef>
              <c:f>Sheet1!$B$2:$B$5</c:f>
              <c:numCache>
                <c:ptCount val="4"/>
                <c:pt idx="0">
                  <c:v>0.39</c:v>
                </c:pt>
                <c:pt idx="1">
                  <c:v>0.409</c:v>
                </c:pt>
                <c:pt idx="2">
                  <c:v>0.404</c:v>
                </c:pt>
                <c:pt idx="3">
                  <c:v>0.405</c:v>
                </c:pt>
              </c:numCache>
            </c:numRef>
          </c:val>
        </c:ser>
        <c:ser>
          <c:idx val="1"/>
          <c:order val="1"/>
          <c:tx>
            <c:strRef>
              <c:f>Sheet1!$C$1</c:f>
              <c:strCache>
                <c:ptCount val="1"/>
                <c:pt idx="0">
                  <c:v>Household income $100,000 or more</c:v>
                </c:pt>
              </c:strCache>
            </c:strRef>
          </c:tx>
          <c:spPr>
            <a:solidFill>
              <a:srgbClr val="2875DD"/>
            </a:solidFill>
            <a:ln>
              <a:solidFill>
                <a:srgbClr val="2875DD"/>
              </a:solidFill>
            </a:ln>
            <a:effectLst/>
          </c:spPr>
          <c:invertIfNegative val="0"/>
          <c:dLbls>
            <c:dLbl>
              <c:idx val="0"/>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Sheet1!$A$2:$A$5</c:f>
              <c:numCache>
                <c:formatCode>General</c:formatCode>
                <c:ptCount val="4"/>
                <c:pt idx="0">
                  <c:v>2011</c:v>
                </c:pt>
                <c:pt idx="1">
                  <c:v>2012</c:v>
                </c:pt>
                <c:pt idx="2">
                  <c:v>2013</c:v>
                </c:pt>
                <c:pt idx="3">
                  <c:v>2014</c:v>
                </c:pt>
              </c:numCache>
            </c:numRef>
          </c:cat>
          <c:val>
            <c:numRef>
              <c:f>Sheet1!$C$2:$C$5</c:f>
              <c:numCache>
                <c:ptCount val="4"/>
                <c:pt idx="0">
                  <c:v>0.349</c:v>
                </c:pt>
                <c:pt idx="1">
                  <c:v>0.35</c:v>
                </c:pt>
                <c:pt idx="2">
                  <c:v>0.367</c:v>
                </c:pt>
                <c:pt idx="3">
                  <c:v>0.38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Share of respondents</a:t>
                </a:r>
              </a:p>
            </c:rich>
          </c:tx>
          <c:overlay val="0"/>
        </c:title>
        <c:numFmt formatCode="#,##0.0%" sourceLinked="0"/>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legend>
      <c:legendPos val="t"/>
      <c:overlay val="0"/>
      <c:txPr>
        <a:bodyPr/>
        <a:p>
          <a:pPr>
            <a:defRPr sz="800">
              <a:solidFill>
                <a:srgbClr val="4F4F4F"/>
              </a:solidFill>
              <a:effectLst/>
              <a:latin typeface="Arial"/>
            </a:defRPr>
          </a:pPr>
        </a:p>
      </c:txPr>
    </c:legend>
    <c:plotVisOnly val="1"/>
    <c:dispBlanksAs/>
    <c:showDLblsOverMax val="1"/>
  </c:chart>
  <c:txPr>
    <a:bodyPr/>
    <a:p>
      <a:pPr>
        <a:defRPr sz="1800">
          <a:effectLst/>
        </a:defRPr>
      </a:pPr>
      <a:endParaRPr lang="ru-RU"/>
    </a:p>
  </c:txPr>
  <c:externalData r:id="rId1"/>
</c:chartSpace>
</file>

<file path=ppt/charts/chart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Household income of 200,000 U.S. dollars or more</c:v>
                </c:pt>
              </c:strCache>
            </c:strRef>
          </c:tx>
          <c:spPr>
            <a:solidFill>
              <a:srgbClr val="0F283E"/>
            </a:solidFill>
            <a:ln>
              <a:solidFill>
                <a:srgbClr val="0F283E"/>
              </a:solidFill>
            </a:ln>
            <a:effectLst/>
          </c:spPr>
          <c:invertIfNegative val="0"/>
          <c:dLbls>
            <c:dLbl>
              <c:idx val="0"/>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strRef>
              <c:f>Sheet1!$A$2:$A$6</c:f>
              <c:strCache>
                <c:ptCount val="5"/>
                <c:pt idx="0">
                  <c:v>Did not participate</c:v>
                </c:pt>
                <c:pt idx="1">
                  <c:v>Under 12 days</c:v>
                </c:pt>
                <c:pt idx="2">
                  <c:v>12 to 23 days</c:v>
                </c:pt>
                <c:pt idx="3">
                  <c:v>24 to 47 days</c:v>
                </c:pt>
                <c:pt idx="4">
                  <c:v>48 days or more</c:v>
                </c:pt>
              </c:strCache>
            </c:strRef>
          </c:cat>
          <c:val>
            <c:numRef>
              <c:f>Sheet1!$B$2:$B$6</c:f>
              <c:numCache>
                <c:ptCount val="5"/>
                <c:pt idx="0">
                  <c:v>0.571</c:v>
                </c:pt>
                <c:pt idx="1">
                  <c:v>0.138</c:v>
                </c:pt>
                <c:pt idx="2">
                  <c:v>0.09</c:v>
                </c:pt>
                <c:pt idx="3">
                  <c:v>0.069</c:v>
                </c:pt>
                <c:pt idx="4">
                  <c:v>0.132</c:v>
                </c:pt>
              </c:numCache>
            </c:numRef>
          </c:val>
        </c:ser>
        <c:ser>
          <c:idx val="1"/>
          <c:order val="1"/>
          <c:tx>
            <c:strRef>
              <c:f>Sheet1!$C$1</c:f>
              <c:strCache>
                <c:ptCount val="1"/>
                <c:pt idx="0">
                  <c:v>Household income of 100,000 U.S. dollars or more</c:v>
                </c:pt>
              </c:strCache>
            </c:strRef>
          </c:tx>
          <c:spPr>
            <a:solidFill>
              <a:srgbClr val="2875DD"/>
            </a:solidFill>
            <a:ln>
              <a:solidFill>
                <a:srgbClr val="2875DD"/>
              </a:solidFill>
            </a:ln>
            <a:effectLst/>
          </c:spPr>
          <c:invertIfNegative val="0"/>
          <c:dLbls>
            <c:dLbl>
              <c:idx val="0"/>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strRef>
              <c:f>Sheet1!$A$2:$A$6</c:f>
              <c:strCache>
                <c:ptCount val="5"/>
                <c:pt idx="0">
                  <c:v>Did not participate</c:v>
                </c:pt>
                <c:pt idx="1">
                  <c:v>Under 12 days</c:v>
                </c:pt>
                <c:pt idx="2">
                  <c:v>12 to 23 days</c:v>
                </c:pt>
                <c:pt idx="3">
                  <c:v>24 to 47 days</c:v>
                </c:pt>
                <c:pt idx="4">
                  <c:v>48 days or more</c:v>
                </c:pt>
              </c:strCache>
            </c:strRef>
          </c:cat>
          <c:val>
            <c:numRef>
              <c:f>Sheet1!$C$2:$C$6</c:f>
              <c:numCache>
                <c:ptCount val="5"/>
                <c:pt idx="0">
                  <c:v>0.59</c:v>
                </c:pt>
                <c:pt idx="1">
                  <c:v>0.145</c:v>
                </c:pt>
                <c:pt idx="2">
                  <c:v>0.082</c:v>
                </c:pt>
                <c:pt idx="3">
                  <c:v>0.068</c:v>
                </c:pt>
                <c:pt idx="4">
                  <c:v>0.116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Share of respondents</a:t>
                </a:r>
              </a:p>
            </c:rich>
          </c:tx>
          <c:overlay val="0"/>
        </c:title>
        <c:numFmt formatCode="#,##0.0%" sourceLinked="0"/>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legend>
      <c:legendPos val="t"/>
      <c:overlay val="0"/>
      <c:txPr>
        <a:bodyPr/>
        <a:p>
          <a:pPr>
            <a:defRPr sz="800">
              <a:solidFill>
                <a:srgbClr val="4F4F4F"/>
              </a:solidFill>
              <a:effectLst/>
              <a:latin typeface="Arial"/>
            </a:defRPr>
          </a:pPr>
        </a:p>
      </c:txPr>
    </c:legend>
    <c:plotVisOnly val="1"/>
    <c:dispBlanksAs/>
    <c:showDLblsOverMax val="1"/>
  </c:chart>
  <c:txPr>
    <a:bodyPr/>
    <a:p>
      <a:pPr>
        <a:defRPr sz="1800">
          <a:effectLst/>
        </a:defRPr>
      </a:pPr>
      <a:endParaRPr lang="ru-RU"/>
    </a:p>
  </c:txPr>
  <c:externalData r:id="rId1"/>
</c:chartSpace>
</file>

<file path=ppt/charts/chart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Household income $200,000 or more</c:v>
                </c:pt>
              </c:strCache>
            </c:strRef>
          </c:tx>
          <c:spPr>
            <a:solidFill>
              <a:srgbClr val="0F283E"/>
            </a:solidFill>
            <a:ln>
              <a:solidFill>
                <a:srgbClr val="0F283E"/>
              </a:solidFill>
            </a:ln>
            <a:effectLst/>
          </c:spPr>
          <c:invertIfNegative val="0"/>
          <c:dLbls>
            <c:dLbl>
              <c:idx val="0"/>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Sheet1!$A$2:$A$5</c:f>
              <c:numCache>
                <c:formatCode>General</c:formatCode>
                <c:ptCount val="4"/>
                <c:pt idx="0">
                  <c:v>2011</c:v>
                </c:pt>
                <c:pt idx="1">
                  <c:v>2012</c:v>
                </c:pt>
                <c:pt idx="2">
                  <c:v>2013</c:v>
                </c:pt>
                <c:pt idx="3">
                  <c:v>2014</c:v>
                </c:pt>
              </c:numCache>
            </c:numRef>
          </c:cat>
          <c:val>
            <c:numRef>
              <c:f>Sheet1!$B$2:$B$5</c:f>
              <c:numCache>
                <c:ptCount val="4"/>
                <c:pt idx="0">
                  <c:v>0.711</c:v>
                </c:pt>
                <c:pt idx="1">
                  <c:v>0.696</c:v>
                </c:pt>
                <c:pt idx="2">
                  <c:v>0.729</c:v>
                </c:pt>
                <c:pt idx="3">
                  <c:v>0.741</c:v>
                </c:pt>
              </c:numCache>
            </c:numRef>
          </c:val>
        </c:ser>
        <c:ser>
          <c:idx val="1"/>
          <c:order val="1"/>
          <c:tx>
            <c:strRef>
              <c:f>Sheet1!$C$1</c:f>
              <c:strCache>
                <c:ptCount val="1"/>
                <c:pt idx="0">
                  <c:v>Household income $100,000 or more</c:v>
                </c:pt>
              </c:strCache>
            </c:strRef>
          </c:tx>
          <c:spPr>
            <a:solidFill>
              <a:srgbClr val="2875DD"/>
            </a:solidFill>
            <a:ln>
              <a:solidFill>
                <a:srgbClr val="2875DD"/>
              </a:solidFill>
            </a:ln>
            <a:effectLst/>
          </c:spPr>
          <c:invertIfNegative val="0"/>
          <c:dLbls>
            <c:dLbl>
              <c:idx val="0"/>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numRef>
              <c:f>Sheet1!$A$2:$A$5</c:f>
              <c:numCache>
                <c:formatCode>General</c:formatCode>
                <c:ptCount val="4"/>
                <c:pt idx="0">
                  <c:v>2011</c:v>
                </c:pt>
                <c:pt idx="1">
                  <c:v>2012</c:v>
                </c:pt>
                <c:pt idx="2">
                  <c:v>2013</c:v>
                </c:pt>
                <c:pt idx="3">
                  <c:v>2014</c:v>
                </c:pt>
              </c:numCache>
            </c:numRef>
          </c:cat>
          <c:val>
            <c:numRef>
              <c:f>Sheet1!$C$2:$C$5</c:f>
              <c:numCache>
                <c:ptCount val="4"/>
                <c:pt idx="0">
                  <c:v>0.688</c:v>
                </c:pt>
                <c:pt idx="1">
                  <c:v>0.68</c:v>
                </c:pt>
                <c:pt idx="2">
                  <c:v>0.712</c:v>
                </c:pt>
                <c:pt idx="3">
                  <c:v>0.729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Share of respondents</a:t>
                </a:r>
              </a:p>
            </c:rich>
          </c:tx>
          <c:overlay val="0"/>
        </c:title>
        <c:numFmt formatCode="#,##0.0%" sourceLinked="0"/>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legend>
      <c:legendPos val="t"/>
      <c:overlay val="0"/>
      <c:txPr>
        <a:bodyPr/>
        <a:p>
          <a:pPr>
            <a:defRPr sz="800">
              <a:solidFill>
                <a:srgbClr val="4F4F4F"/>
              </a:solidFill>
              <a:effectLst/>
              <a:latin typeface="Arial"/>
            </a:defRPr>
          </a:pPr>
        </a:p>
      </c:txPr>
    </c:legend>
    <c:plotVisOnly val="1"/>
    <c:dispBlanksAs/>
    <c:showDLblsOverMax val="1"/>
  </c:chart>
  <c:txPr>
    <a:bodyPr/>
    <a:p>
      <a:pPr>
        <a:defRPr sz="1800">
          <a:effectLst/>
        </a:defRPr>
      </a:pPr>
      <a:endParaRPr lang="ru-RU"/>
    </a:p>
  </c:txPr>
  <c:externalData r:id="rId1"/>
</c:chartSpace>
</file>

<file path=ppt/charts/chart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a:effectLst/>
            </a:defRPr>
          </a:pPr>
        </a:p>
      </c:txPr>
    </c:title>
    <c:autoTitleDeleted val="0"/>
    <c:plotArea>
      <c:barChart>
        <c:barDir val="bar"/>
        <c:grouping val="clustered"/>
        <c:varyColors val="0"/>
        <c:ser>
          <c:idx val="0"/>
          <c:order val="0"/>
          <c:tx>
            <c:strRef>
              <c:f>Sheet1!$B$1</c:f>
              <c:strCache>
                <c:ptCount val="1"/>
                <c:pt idx="0">
                  <c:v>Household income of 200,000 U.S. dollars or more</c:v>
                </c:pt>
              </c:strCache>
            </c:strRef>
          </c:tx>
          <c:spPr>
            <a:solidFill>
              <a:srgbClr val="0F283E"/>
            </a:solidFill>
            <a:ln>
              <a:solidFill>
                <a:srgbClr val="0F283E"/>
              </a:solidFill>
            </a:ln>
            <a:effectLst/>
          </c:spPr>
          <c:invertIfNegative val="0"/>
          <c:dLbls>
            <c:dLbl>
              <c:idx val="0"/>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strRef>
              <c:f>Sheet1!$A$2:$A$6</c:f>
              <c:strCache>
                <c:ptCount val="5"/>
                <c:pt idx="0">
                  <c:v>Did not participate</c:v>
                </c:pt>
                <c:pt idx="1">
                  <c:v>Under 12 days</c:v>
                </c:pt>
                <c:pt idx="2">
                  <c:v>12 to 23 days</c:v>
                </c:pt>
                <c:pt idx="3">
                  <c:v>24 to 47 days</c:v>
                </c:pt>
                <c:pt idx="4">
                  <c:v>48 days or more</c:v>
                </c:pt>
              </c:strCache>
            </c:strRef>
          </c:cat>
          <c:val>
            <c:numRef>
              <c:f>Sheet1!$B$2:$B$6</c:f>
              <c:numCache>
                <c:ptCount val="5"/>
                <c:pt idx="0">
                  <c:v>0.196</c:v>
                </c:pt>
                <c:pt idx="1">
                  <c:v>0.179</c:v>
                </c:pt>
                <c:pt idx="2">
                  <c:v>0.143</c:v>
                </c:pt>
                <c:pt idx="3">
                  <c:v>0.133</c:v>
                </c:pt>
                <c:pt idx="4">
                  <c:v>0.349</c:v>
                </c:pt>
              </c:numCache>
            </c:numRef>
          </c:val>
        </c:ser>
        <c:ser>
          <c:idx val="1"/>
          <c:order val="1"/>
          <c:tx>
            <c:strRef>
              <c:f>Sheet1!$C$1</c:f>
              <c:strCache>
                <c:ptCount val="1"/>
                <c:pt idx="0">
                  <c:v>Household income of 100,000 U.S. dollars or more</c:v>
                </c:pt>
              </c:strCache>
            </c:strRef>
          </c:tx>
          <c:spPr>
            <a:solidFill>
              <a:srgbClr val="2875DD"/>
            </a:solidFill>
            <a:ln>
              <a:solidFill>
                <a:srgbClr val="2875DD"/>
              </a:solidFill>
            </a:ln>
            <a:effectLst/>
          </c:spPr>
          <c:invertIfNegative val="0"/>
          <c:dLbls>
            <c:dLbl>
              <c:idx val="0"/>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1"/>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2"/>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3"/>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dLbl>
              <c:idx val="4"/>
              <c:numFmt formatCode="#,##0.0%" sourceLinked="0"/>
              <c:txPr>
                <a:bodyPr/>
                <a:p>
                  <a:pPr>
                    <a:defRPr sz="800" b="0">
                      <a:solidFill>
                        <a:srgbClr val="4F4F4F"/>
                      </a:solidFill>
                      <a:effectLst/>
                      <a:latin typeface="Arial"/>
                    </a:defRPr>
                  </a:pPr>
                </a:p>
              </c:txPr>
              <c:showLegendKey val="0"/>
              <c:showVal val="1"/>
              <c:showCatName val="0"/>
              <c:showSerName val="0"/>
              <c:showPercent val="0"/>
              <c:showBubbleSize val="0"/>
            </c:dLbl>
            <c:txPr>
              <a:bodyPr/>
              <a:p>
                <a:pPr>
                  <a:defRPr sz="800" b="0">
                    <a:solidFill>
                      <a:srgbClr val="4F4F4F"/>
                    </a:solidFill>
                    <a:effectLst/>
                    <a:latin typeface="Arial"/>
                  </a:defRPr>
                </a:pPr>
              </a:p>
            </c:txPr>
            <c:showLegendKey val="0"/>
            <c:showVal val="1"/>
            <c:showCatName val="0"/>
            <c:showSerName val="0"/>
            <c:showPercent val="0"/>
            <c:showBubbleSize val="0"/>
            <c:showLeaderLines val="0"/>
          </c:dLbls>
          <c:cat>
            <c:strRef>
              <c:f>Sheet1!$A$2:$A$6</c:f>
              <c:strCache>
                <c:ptCount val="5"/>
                <c:pt idx="0">
                  <c:v>Did not participate</c:v>
                </c:pt>
                <c:pt idx="1">
                  <c:v>Under 12 days</c:v>
                </c:pt>
                <c:pt idx="2">
                  <c:v>12 to 23 days</c:v>
                </c:pt>
                <c:pt idx="3">
                  <c:v>24 to 47 days</c:v>
                </c:pt>
                <c:pt idx="4">
                  <c:v>48 days or more</c:v>
                </c:pt>
              </c:strCache>
            </c:strRef>
          </c:cat>
          <c:val>
            <c:numRef>
              <c:f>Sheet1!$C$2:$C$6</c:f>
              <c:numCache>
                <c:ptCount val="5"/>
                <c:pt idx="0">
                  <c:v>0.215</c:v>
                </c:pt>
                <c:pt idx="1">
                  <c:v>0.182</c:v>
                </c:pt>
                <c:pt idx="2">
                  <c:v>0.145</c:v>
                </c:pt>
                <c:pt idx="3">
                  <c:v>0.123</c:v>
                </c:pt>
                <c:pt idx="4">
                  <c:v>0.335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a:effectLst/>
        </c:spPr>
        <c:txPr>
          <a:bodyPr/>
          <a:p>
            <a:pPr>
              <a:defRPr sz="800" b="0">
                <a:solidFill>
                  <a:srgbClr val="4F4F4F"/>
                </a:solidFill>
                <a:effectLst/>
                <a:latin typeface="Arial"/>
              </a:defRPr>
            </a:pPr>
          </a:p>
        </c:txPr>
        <c:crossAx val="66437120"/>
        <c:crosses val="autoZero"/>
        <c:auto val="0"/>
        <c:lblAlgn val="ctr"/>
        <c:lblOffset/>
        <c:noMultiLvlLbl val="0"/>
      </c:catAx>
      <c:valAx>
        <c:axId val="66437120"/>
        <c:scaling>
          <c:orientation/>
          <c:min val="0"/>
        </c:scaling>
        <c:delete val="0"/>
        <c:axPos val="b"/>
        <c:majorGridlines>
          <c:spPr>
            <a:ln>
              <a:solidFill>
                <a:srgbClr val="4F4F4F"/>
              </a:solidFill>
              <a:prstDash val="dot"/>
            </a:ln>
            <a:effectLst/>
          </c:spPr>
        </c:majorGridlines>
        <c:title>
          <c:tx>
            <c:rich>
              <a:bodyPr/>
              <a:lstStyle/>
              <a:p>
                <a:pPr>
                  <a:defRPr/>
                </a:pPr>
                <a:r>
                  <a:rPr sz="800" b="0">
                    <a:solidFill>
                      <a:srgbClr val="4F4F4F"/>
                    </a:solidFill>
                    <a:effectLst/>
                    <a:latin typeface="Arial"/>
                  </a:rPr>
                  <a:t>Share of respondents</a:t>
                </a:r>
              </a:p>
            </c:rich>
          </c:tx>
          <c:overlay val="0"/>
        </c:title>
        <c:numFmt formatCode="#,##0.0%" sourceLinked="0"/>
        <c:majorTickMark val="none"/>
        <c:minorTickMark val="none"/>
        <c:spPr>
          <a:ln>
            <a:noFill/>
          </a:ln>
          <a:effectLst/>
        </c:spPr>
        <c:txPr>
          <a:bodyPr/>
          <a:p>
            <a:pPr>
              <a:defRPr sz="800" b="0">
                <a:solidFill>
                  <a:srgbClr val="4F4F4F"/>
                </a:solidFill>
                <a:effectLst/>
                <a:latin typeface="Arial"/>
              </a:defRPr>
            </a:pPr>
          </a:p>
        </c:txPr>
        <c:crossAx val="67451136"/>
        <c:crosses val="autoZero"/>
        <c:crossBetween val="between"/>
      </c:valAx>
    </c:plotArea>
    <c:legend>
      <c:legendPos val="t"/>
      <c:overlay val="0"/>
      <c:txPr>
        <a:bodyPr/>
        <a:p>
          <a:pPr>
            <a:defRPr sz="800">
              <a:solidFill>
                <a:srgbClr val="4F4F4F"/>
              </a:solidFill>
              <a:effectLst/>
              <a:latin typeface="Arial"/>
            </a:defRPr>
          </a:pPr>
        </a:p>
      </c:txPr>
    </c:legend>
    <c:plotVisOnly val="1"/>
    <c:dispBlanksAs/>
    <c:showDLblsOverMax val="1"/>
  </c:chart>
  <c:txPr>
    <a:bodyPr/>
    <a:p>
      <a:pPr>
        <a:defRPr sz="1800">
          <a:effectLst/>
        </a:defRPr>
      </a:pPr>
      <a:endParaRPr lang="ru-RU"/>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6.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6.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6.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6.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6.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a:effectLst/>
      </p:grpSpPr>
      <p:sp>
        <p:nvSpPr>
          <p:cNvPr id="2" name="Title 1"/>
          <p:cNvSpPr>
            <a:spLocks noGrp="1"/>
          </p:cNvSpPr>
          <p:nvPr>
            <p:ph type="ctrTitle"/>
          </p:nvPr>
        </p:nvSpPr>
        <p:spPr>
          <a:xfrm>
            <a:off x="685800" y="2130425"/>
            <a:ext cx="7772400" cy="1470025"/>
          </a:xfrm>
          <a:effectLst/>
        </p:spPr>
        <p:txBody>
          <a:bodyPr/>
          <a:lstStyle/>
          <a:p>
            <a:r>
              <a:rPr lang="en-US" smtClean="0">
                <a:effectLst/>
              </a:rPr>
              <a:t>Click to edit Master title style</a:t>
            </a:r>
            <a:endParaRPr lang="en-US">
              <a:effectLst/>
            </a:endParaRPr>
          </a:p>
        </p:txBody>
      </p:sp>
      <p:sp>
        <p:nvSpPr>
          <p:cNvPr id="3" name="Subtitle 2"/>
          <p:cNvSpPr>
            <a:spLocks noGrp="1"/>
          </p:cNvSpPr>
          <p:nvPr>
            <p:ph type="subTitle" idx="1"/>
          </p:nvPr>
        </p:nvSpPr>
        <p:spPr>
          <a:xfrm>
            <a:off x="1371600" y="3886200"/>
            <a:ext cx="6400800" cy="1752600"/>
          </a:xfrm>
          <a:effectLst/>
        </p:spPr>
        <p:txBody>
          <a:bodyPr/>
          <a:lstStyle>
            <a:lvl1pPr marL="0" indent="0" algn="ctr">
              <a:buNone/>
              <a:defRPr>
                <a:solidFill>
                  <a:schemeClr val="tx1">
                    <a:tint val="75000"/>
                  </a:schemeClr>
                </a:solidFill>
                <a:effectLst/>
              </a:defRPr>
            </a:lvl1pPr>
            <a:lvl2pPr marL="457200" indent="0" algn="ctr">
              <a:buNone/>
              <a:defRPr>
                <a:solidFill>
                  <a:schemeClr val="tx1">
                    <a:tint val="75000"/>
                  </a:schemeClr>
                </a:solidFill>
                <a:effectLst/>
              </a:defRPr>
            </a:lvl2pPr>
            <a:lvl3pPr marL="914400" indent="0" algn="ctr">
              <a:buNone/>
              <a:defRPr>
                <a:solidFill>
                  <a:schemeClr val="tx1">
                    <a:tint val="75000"/>
                  </a:schemeClr>
                </a:solidFill>
                <a:effectLst/>
              </a:defRPr>
            </a:lvl3pPr>
            <a:lvl4pPr marL="1371600" indent="0" algn="ctr">
              <a:buNone/>
              <a:defRPr>
                <a:solidFill>
                  <a:schemeClr val="tx1">
                    <a:tint val="75000"/>
                  </a:schemeClr>
                </a:solidFill>
                <a:effectLst/>
              </a:defRPr>
            </a:lvl4pPr>
            <a:lvl5pPr marL="1828800" indent="0" algn="ctr">
              <a:buNone/>
              <a:defRPr>
                <a:solidFill>
                  <a:schemeClr val="tx1">
                    <a:tint val="75000"/>
                  </a:schemeClr>
                </a:solidFill>
                <a:effectLst/>
              </a:defRPr>
            </a:lvl5pPr>
            <a:lvl6pPr marL="2286000" indent="0" algn="ctr">
              <a:buNone/>
              <a:defRPr>
                <a:solidFill>
                  <a:schemeClr val="tx1">
                    <a:tint val="75000"/>
                  </a:schemeClr>
                </a:solidFill>
                <a:effectLst/>
              </a:defRPr>
            </a:lvl6pPr>
            <a:lvl7pPr marL="2743200" indent="0" algn="ctr">
              <a:buNone/>
              <a:defRPr>
                <a:solidFill>
                  <a:schemeClr val="tx1">
                    <a:tint val="75000"/>
                  </a:schemeClr>
                </a:solidFill>
                <a:effectLst/>
              </a:defRPr>
            </a:lvl7pPr>
            <a:lvl8pPr marL="3200400" indent="0" algn="ctr">
              <a:buNone/>
              <a:defRPr>
                <a:solidFill>
                  <a:schemeClr val="tx1">
                    <a:tint val="75000"/>
                  </a:schemeClr>
                </a:solidFill>
                <a:effectLst/>
              </a:defRPr>
            </a:lvl8pPr>
            <a:lvl9pPr marL="3657600" indent="0" algn="ctr">
              <a:buNone/>
              <a:defRPr>
                <a:solidFill>
                  <a:schemeClr val="tx1">
                    <a:tint val="75000"/>
                  </a:schemeClr>
                </a:solidFill>
                <a:effectLst/>
              </a:defRPr>
            </a:lvl9pPr>
          </a:lstStyle>
          <a:p>
            <a:r>
              <a:rPr lang="en-US" smtClean="0">
                <a:effectLst/>
              </a:rPr>
              <a:t>Click to edit Master subtitle style</a:t>
            </a:r>
            <a:endParaRPr lang="en-US">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Date</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Vertical Text Placeholder 2"/>
          <p:cNvSpPr>
            <a:spLocks noGrp="1"/>
          </p:cNvSpPr>
          <p:nvPr>
            <p:ph type="body" orient="vert" idx="1"/>
          </p:nvPr>
        </p:nvSpPr>
        <p:spPr>
          <a:effectLst/>
        </p:spPr>
        <p:txBody>
          <a:bodyPr vert="eaVert"/>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Date</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a:effectLst/>
      </p:grpSpPr>
      <p:sp>
        <p:nvSpPr>
          <p:cNvPr id="2" name="Vertical Title 1"/>
          <p:cNvSpPr>
            <a:spLocks noGrp="1"/>
          </p:cNvSpPr>
          <p:nvPr>
            <p:ph type="title" orient="vert"/>
          </p:nvPr>
        </p:nvSpPr>
        <p:spPr>
          <a:xfrm>
            <a:off x="6629400" y="274638"/>
            <a:ext cx="2057400" cy="5851525"/>
          </a:xfrm>
          <a:effectLst/>
        </p:spPr>
        <p:txBody>
          <a:bodyPr vert="eaVert"/>
          <a:lstStyle/>
          <a:p>
            <a:r>
              <a:rPr lang="en-US" smtClean="0">
                <a:effectLst/>
              </a:rPr>
              <a:t>Click to edit Master title style</a:t>
            </a:r>
            <a:endParaRPr lang="en-US">
              <a:effectLst/>
            </a:endParaRPr>
          </a:p>
        </p:txBody>
      </p:sp>
      <p:sp>
        <p:nvSpPr>
          <p:cNvPr id="3" name="Vertical Text Placeholder 2"/>
          <p:cNvSpPr>
            <a:spLocks noGrp="1"/>
          </p:cNvSpPr>
          <p:nvPr>
            <p:ph type="body" orient="vert" idx="1"/>
          </p:nvPr>
        </p:nvSpPr>
        <p:spPr>
          <a:xfrm>
            <a:off x="457200" y="274638"/>
            <a:ext cx="6019800" cy="5851525"/>
          </a:xfrm>
          <a:effectLst/>
        </p:spPr>
        <p:txBody>
          <a:bodyPr vert="eaVert"/>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Date</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Content Placeholder 2"/>
          <p:cNvSpPr>
            <a:spLocks noGrp="1"/>
          </p:cNvSpPr>
          <p:nvPr>
            <p:ph idx="1"/>
          </p:nvPr>
        </p:nvSpPr>
        <p:spPr>
          <a:effectLst/>
        </p:spPr>
        <p:txBody>
          <a:body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Date</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a:effectLst/>
      </p:grpSpPr>
      <p:sp>
        <p:nvSpPr>
          <p:cNvPr id="2" name="Title 1"/>
          <p:cNvSpPr>
            <a:spLocks noGrp="1"/>
          </p:cNvSpPr>
          <p:nvPr>
            <p:ph type="title"/>
          </p:nvPr>
        </p:nvSpPr>
        <p:spPr>
          <a:xfrm>
            <a:off x="722313" y="4406900"/>
            <a:ext cx="7772400" cy="1362075"/>
          </a:xfrm>
          <a:effectLst/>
        </p:spPr>
        <p:txBody>
          <a:bodyPr anchor="t"/>
          <a:lstStyle>
            <a:lvl1pPr algn="l">
              <a:defRPr sz="4000" b="1" cap="all">
                <a:effectLst/>
              </a:defRPr>
            </a:lvl1pPr>
          </a:lstStyle>
          <a:p>
            <a:r>
              <a:rPr lang="en-US" smtClean="0">
                <a:effectLst/>
              </a:rPr>
              <a:t>Click to edit Master title style</a:t>
            </a:r>
            <a:endParaRPr lang="en-US">
              <a:effectLst/>
            </a:endParaRPr>
          </a:p>
        </p:txBody>
      </p:sp>
      <p:sp>
        <p:nvSpPr>
          <p:cNvPr id="3" name="Text Placeholder 2"/>
          <p:cNvSpPr>
            <a:spLocks noGrp="1"/>
          </p:cNvSpPr>
          <p:nvPr>
            <p:ph type="body" idx="1"/>
          </p:nvPr>
        </p:nvSpPr>
        <p:spPr>
          <a:xfrm>
            <a:off x="722313" y="2906713"/>
            <a:ext cx="7772400" cy="1500187"/>
          </a:xfrm>
          <a:effectLst/>
        </p:spPr>
        <p:txBody>
          <a:bodyPr anchor="b"/>
          <a:lstStyle>
            <a:lvl1pPr marL="0" indent="0">
              <a:buNone/>
              <a:defRPr sz="2000">
                <a:solidFill>
                  <a:schemeClr val="tx1">
                    <a:tint val="75000"/>
                  </a:schemeClr>
                </a:solidFill>
                <a:effectLst/>
              </a:defRPr>
            </a:lvl1pPr>
            <a:lvl2pPr marL="457200" indent="0">
              <a:buNone/>
              <a:defRPr sz="1800">
                <a:solidFill>
                  <a:schemeClr val="tx1">
                    <a:tint val="75000"/>
                  </a:schemeClr>
                </a:solidFill>
                <a:effectLst/>
              </a:defRPr>
            </a:lvl2pPr>
            <a:lvl3pPr marL="914400" indent="0">
              <a:buNone/>
              <a:defRPr sz="1600">
                <a:solidFill>
                  <a:schemeClr val="tx1">
                    <a:tint val="75000"/>
                  </a:schemeClr>
                </a:solidFill>
                <a:effectLst/>
              </a:defRPr>
            </a:lvl3pPr>
            <a:lvl4pPr marL="1371600" indent="0">
              <a:buNone/>
              <a:defRPr sz="1400">
                <a:solidFill>
                  <a:schemeClr val="tx1">
                    <a:tint val="75000"/>
                  </a:schemeClr>
                </a:solidFill>
                <a:effectLst/>
              </a:defRPr>
            </a:lvl4pPr>
            <a:lvl5pPr marL="1828800" indent="0">
              <a:buNone/>
              <a:defRPr sz="1400">
                <a:solidFill>
                  <a:schemeClr val="tx1">
                    <a:tint val="75000"/>
                  </a:schemeClr>
                </a:solidFill>
                <a:effectLst/>
              </a:defRPr>
            </a:lvl5pPr>
            <a:lvl6pPr marL="2286000" indent="0">
              <a:buNone/>
              <a:defRPr sz="1400">
                <a:solidFill>
                  <a:schemeClr val="tx1">
                    <a:tint val="75000"/>
                  </a:schemeClr>
                </a:solidFill>
                <a:effectLst/>
              </a:defRPr>
            </a:lvl6pPr>
            <a:lvl7pPr marL="2743200" indent="0">
              <a:buNone/>
              <a:defRPr sz="1400">
                <a:solidFill>
                  <a:schemeClr val="tx1">
                    <a:tint val="75000"/>
                  </a:schemeClr>
                </a:solidFill>
                <a:effectLst/>
              </a:defRPr>
            </a:lvl7pPr>
            <a:lvl8pPr marL="3200400" indent="0">
              <a:buNone/>
              <a:defRPr sz="1400">
                <a:solidFill>
                  <a:schemeClr val="tx1">
                    <a:tint val="75000"/>
                  </a:schemeClr>
                </a:solidFill>
                <a:effectLst/>
              </a:defRPr>
            </a:lvl8pPr>
            <a:lvl9pPr marL="3657600" indent="0">
              <a:buNone/>
              <a:defRPr sz="1400">
                <a:solidFill>
                  <a:schemeClr val="tx1">
                    <a:tint val="75000"/>
                  </a:schemeClr>
                </a:solidFill>
                <a:effectLst/>
              </a:defRPr>
            </a:lvl9pPr>
          </a:lstStyle>
          <a:p>
            <a:pPr lvl="0"/>
            <a:r>
              <a:rPr lang="en-US" smtClean="0">
                <a:effectLst/>
              </a:rPr>
              <a:t>Click to edit Master text styles</a:t>
            </a: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Date</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Content Placeholder 2"/>
          <p:cNvSpPr>
            <a:spLocks noGrp="1"/>
          </p:cNvSpPr>
          <p:nvPr>
            <p:ph sz="half" idx="1"/>
          </p:nvPr>
        </p:nvSpPr>
        <p:spPr>
          <a:xfrm>
            <a:off x="457200" y="1600200"/>
            <a:ext cx="4038600" cy="4525963"/>
          </a:xfrm>
          <a:effectLst/>
        </p:spPr>
        <p:txBody>
          <a:bodyPr/>
          <a:lstStyle>
            <a:lvl1pPr>
              <a:defRPr sz="2800">
                <a:effectLst/>
              </a:defRPr>
            </a:lvl1pPr>
            <a:lvl2pPr>
              <a:defRPr sz="2400">
                <a:effectLst/>
              </a:defRPr>
            </a:lvl2pPr>
            <a:lvl3pPr>
              <a:defRPr sz="2000">
                <a:effectLst/>
              </a:defRPr>
            </a:lvl3pPr>
            <a:lvl4pPr>
              <a:defRPr sz="1800">
                <a:effectLst/>
              </a:defRPr>
            </a:lvl4pPr>
            <a:lvl5pPr>
              <a:defRPr sz="1800">
                <a:effectLst/>
              </a:defRPr>
            </a:lvl5pPr>
            <a:lvl6pPr>
              <a:defRPr sz="1800">
                <a:effectLst/>
              </a:defRPr>
            </a:lvl6pPr>
            <a:lvl7pPr>
              <a:defRPr sz="1800">
                <a:effectLst/>
              </a:defRPr>
            </a:lvl7pPr>
            <a:lvl8pPr>
              <a:defRPr sz="1800">
                <a:effectLst/>
              </a:defRPr>
            </a:lvl8pPr>
            <a:lvl9pPr>
              <a:defRPr sz="18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Content Placeholder 3"/>
          <p:cNvSpPr>
            <a:spLocks noGrp="1"/>
          </p:cNvSpPr>
          <p:nvPr>
            <p:ph sz="half" idx="2"/>
          </p:nvPr>
        </p:nvSpPr>
        <p:spPr>
          <a:xfrm>
            <a:off x="4648200" y="1600200"/>
            <a:ext cx="4038600" cy="4525963"/>
          </a:xfrm>
          <a:effectLst/>
        </p:spPr>
        <p:txBody>
          <a:bodyPr/>
          <a:lstStyle>
            <a:lvl1pPr>
              <a:defRPr sz="2800">
                <a:effectLst/>
              </a:defRPr>
            </a:lvl1pPr>
            <a:lvl2pPr>
              <a:defRPr sz="2400">
                <a:effectLst/>
              </a:defRPr>
            </a:lvl2pPr>
            <a:lvl3pPr>
              <a:defRPr sz="2000">
                <a:effectLst/>
              </a:defRPr>
            </a:lvl3pPr>
            <a:lvl4pPr>
              <a:defRPr sz="1800">
                <a:effectLst/>
              </a:defRPr>
            </a:lvl4pPr>
            <a:lvl5pPr>
              <a:defRPr sz="1800">
                <a:effectLst/>
              </a:defRPr>
            </a:lvl5pPr>
            <a:lvl6pPr>
              <a:defRPr sz="1800">
                <a:effectLst/>
              </a:defRPr>
            </a:lvl6pPr>
            <a:lvl7pPr>
              <a:defRPr sz="1800">
                <a:effectLst/>
              </a:defRPr>
            </a:lvl7pPr>
            <a:lvl8pPr>
              <a:defRPr sz="1800">
                <a:effectLst/>
              </a:defRPr>
            </a:lvl8pPr>
            <a:lvl9pPr>
              <a:defRPr sz="18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5" name="Date Placeholder 4"/>
          <p:cNvSpPr>
            <a:spLocks noGrp="1"/>
          </p:cNvSpPr>
          <p:nvPr>
            <p:ph type="dt" sz="half" idx="3"/>
          </p:nvPr>
        </p:nvSpPr>
        <p:spPr>
          <a:effectLst/>
        </p:spPr>
        <p:txBody>
          <a:bodyPr/>
          <a:lstStyle/>
          <a:p>
            <a:fld id="{E8FD0B7A-F5DD-4F40-B4CB-3B2C354B893A}" type="datetimeFigureOut">
              <a:rPr lang="en-US" smtClean="0">
                <a:effectLst/>
              </a:rPr>
              <a:t>Date</a:t>
            </a:fld>
            <a:endParaRPr lang="en-US">
              <a:effectLst/>
            </a:endParaRPr>
          </a:p>
        </p:txBody>
      </p:sp>
      <p:sp>
        <p:nvSpPr>
          <p:cNvPr id="6" name="Footer Placeholder 5"/>
          <p:cNvSpPr>
            <a:spLocks noGrp="1"/>
          </p:cNvSpPr>
          <p:nvPr>
            <p:ph type="ftr" sz="quarter" idx="4"/>
          </p:nvPr>
        </p:nvSpPr>
        <p:spPr>
          <a:effectLst/>
        </p:spPr>
        <p:txBody>
          <a:bodyPr/>
          <a:lstStyle/>
          <a:p>
            <a:endParaRPr lang="en-US">
              <a:effectLst/>
            </a:endParaRPr>
          </a:p>
        </p:txBody>
      </p:sp>
      <p:sp>
        <p:nvSpPr>
          <p:cNvPr id="7" name="Slide Number Placeholder 6"/>
          <p:cNvSpPr>
            <a:spLocks noGrp="1"/>
          </p:cNvSpPr>
          <p:nvPr>
            <p:ph type="sldNum" sz="quarter" idx="5"/>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Text Placeholder 2"/>
          <p:cNvSpPr>
            <a:spLocks noGrp="1"/>
          </p:cNvSpPr>
          <p:nvPr>
            <p:ph type="body" idx="1"/>
          </p:nvPr>
        </p:nvSpPr>
        <p:spPr>
          <a:xfrm>
            <a:off x="457200" y="1535113"/>
            <a:ext cx="4040188" cy="639762"/>
          </a:xfrm>
          <a:effectLst/>
        </p:spPr>
        <p:txBody>
          <a:bodyPr anchor="b"/>
          <a:lstStyle>
            <a:lvl1pPr marL="0" indent="0">
              <a:buNone/>
              <a:defRPr sz="2400" b="1">
                <a:effectLst/>
              </a:defRPr>
            </a:lvl1pPr>
            <a:lvl2pPr marL="457200" indent="0">
              <a:buNone/>
              <a:defRPr sz="2000" b="1">
                <a:effectLst/>
              </a:defRPr>
            </a:lvl2pPr>
            <a:lvl3pPr marL="914400" indent="0">
              <a:buNone/>
              <a:defRPr sz="1800" b="1">
                <a:effectLst/>
              </a:defRPr>
            </a:lvl3pPr>
            <a:lvl4pPr marL="1371600" indent="0">
              <a:buNone/>
              <a:defRPr sz="1600" b="1">
                <a:effectLst/>
              </a:defRPr>
            </a:lvl4pPr>
            <a:lvl5pPr marL="1828800" indent="0">
              <a:buNone/>
              <a:defRPr sz="1600" b="1">
                <a:effectLst/>
              </a:defRPr>
            </a:lvl5pPr>
            <a:lvl6pPr marL="2286000" indent="0">
              <a:buNone/>
              <a:defRPr sz="1600" b="1">
                <a:effectLst/>
              </a:defRPr>
            </a:lvl6pPr>
            <a:lvl7pPr marL="2743200" indent="0">
              <a:buNone/>
              <a:defRPr sz="1600" b="1">
                <a:effectLst/>
              </a:defRPr>
            </a:lvl7pPr>
            <a:lvl8pPr marL="3200400" indent="0">
              <a:buNone/>
              <a:defRPr sz="1600" b="1">
                <a:effectLst/>
              </a:defRPr>
            </a:lvl8pPr>
            <a:lvl9pPr marL="3657600" indent="0">
              <a:buNone/>
              <a:defRPr sz="1600" b="1">
                <a:effectLst/>
              </a:defRPr>
            </a:lvl9pPr>
          </a:lstStyle>
          <a:p>
            <a:pPr lvl="0"/>
            <a:r>
              <a:rPr lang="en-US" smtClean="0">
                <a:effectLst/>
              </a:rPr>
              <a:t>Click to edit Master text styles</a:t>
            </a:r>
          </a:p>
        </p:txBody>
      </p:sp>
      <p:sp>
        <p:nvSpPr>
          <p:cNvPr id="4" name="Content Placeholder 3"/>
          <p:cNvSpPr>
            <a:spLocks noGrp="1"/>
          </p:cNvSpPr>
          <p:nvPr>
            <p:ph sz="half" idx="2"/>
          </p:nvPr>
        </p:nvSpPr>
        <p:spPr>
          <a:xfrm>
            <a:off x="457200" y="2174875"/>
            <a:ext cx="4040188" cy="3951288"/>
          </a:xfrm>
          <a:effectLst/>
        </p:spPr>
        <p:txBody>
          <a:bodyPr/>
          <a:lstStyle>
            <a:lvl1pPr>
              <a:defRPr sz="2400">
                <a:effectLst/>
              </a:defRPr>
            </a:lvl1pPr>
            <a:lvl2pPr>
              <a:defRPr sz="2000">
                <a:effectLst/>
              </a:defRPr>
            </a:lvl2pPr>
            <a:lvl3pPr>
              <a:defRPr sz="1800">
                <a:effectLst/>
              </a:defRPr>
            </a:lvl3pPr>
            <a:lvl4pPr>
              <a:defRPr sz="1600">
                <a:effectLst/>
              </a:defRPr>
            </a:lvl4pPr>
            <a:lvl5pPr>
              <a:defRPr sz="1600">
                <a:effectLst/>
              </a:defRPr>
            </a:lvl5pPr>
            <a:lvl6pPr>
              <a:defRPr sz="1600">
                <a:effectLst/>
              </a:defRPr>
            </a:lvl6pPr>
            <a:lvl7pPr>
              <a:defRPr sz="1600">
                <a:effectLst/>
              </a:defRPr>
            </a:lvl7pPr>
            <a:lvl8pPr>
              <a:defRPr sz="1600">
                <a:effectLst/>
              </a:defRPr>
            </a:lvl8pPr>
            <a:lvl9pPr>
              <a:defRPr sz="16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5" name="Text Placeholder 4"/>
          <p:cNvSpPr>
            <a:spLocks noGrp="1"/>
          </p:cNvSpPr>
          <p:nvPr>
            <p:ph type="body" sz="quarter" idx="3"/>
          </p:nvPr>
        </p:nvSpPr>
        <p:spPr>
          <a:xfrm>
            <a:off x="4645025" y="1535113"/>
            <a:ext cx="4041775" cy="639762"/>
          </a:xfrm>
          <a:effectLst/>
        </p:spPr>
        <p:txBody>
          <a:bodyPr anchor="b"/>
          <a:lstStyle>
            <a:lvl1pPr marL="0" indent="0">
              <a:buNone/>
              <a:defRPr sz="2400" b="1">
                <a:effectLst/>
              </a:defRPr>
            </a:lvl1pPr>
            <a:lvl2pPr marL="457200" indent="0">
              <a:buNone/>
              <a:defRPr sz="2000" b="1">
                <a:effectLst/>
              </a:defRPr>
            </a:lvl2pPr>
            <a:lvl3pPr marL="914400" indent="0">
              <a:buNone/>
              <a:defRPr sz="1800" b="1">
                <a:effectLst/>
              </a:defRPr>
            </a:lvl3pPr>
            <a:lvl4pPr marL="1371600" indent="0">
              <a:buNone/>
              <a:defRPr sz="1600" b="1">
                <a:effectLst/>
              </a:defRPr>
            </a:lvl4pPr>
            <a:lvl5pPr marL="1828800" indent="0">
              <a:buNone/>
              <a:defRPr sz="1600" b="1">
                <a:effectLst/>
              </a:defRPr>
            </a:lvl5pPr>
            <a:lvl6pPr marL="2286000" indent="0">
              <a:buNone/>
              <a:defRPr sz="1600" b="1">
                <a:effectLst/>
              </a:defRPr>
            </a:lvl6pPr>
            <a:lvl7pPr marL="2743200" indent="0">
              <a:buNone/>
              <a:defRPr sz="1600" b="1">
                <a:effectLst/>
              </a:defRPr>
            </a:lvl7pPr>
            <a:lvl8pPr marL="3200400" indent="0">
              <a:buNone/>
              <a:defRPr sz="1600" b="1">
                <a:effectLst/>
              </a:defRPr>
            </a:lvl8pPr>
            <a:lvl9pPr marL="3657600" indent="0">
              <a:buNone/>
              <a:defRPr sz="1600" b="1">
                <a:effectLst/>
              </a:defRPr>
            </a:lvl9pPr>
          </a:lstStyle>
          <a:p>
            <a:pPr lvl="0"/>
            <a:r>
              <a:rPr lang="en-US" smtClean="0">
                <a:effectLst/>
              </a:rPr>
              <a:t>Click to edit Master text styles</a:t>
            </a:r>
          </a:p>
        </p:txBody>
      </p:sp>
      <p:sp>
        <p:nvSpPr>
          <p:cNvPr id="6" name="Content Placeholder 5"/>
          <p:cNvSpPr>
            <a:spLocks noGrp="1"/>
          </p:cNvSpPr>
          <p:nvPr>
            <p:ph sz="quarter" idx="4"/>
          </p:nvPr>
        </p:nvSpPr>
        <p:spPr>
          <a:xfrm>
            <a:off x="4645025" y="2174875"/>
            <a:ext cx="4041775" cy="3951288"/>
          </a:xfrm>
          <a:effectLst/>
        </p:spPr>
        <p:txBody>
          <a:bodyPr/>
          <a:lstStyle>
            <a:lvl1pPr>
              <a:defRPr sz="2400">
                <a:effectLst/>
              </a:defRPr>
            </a:lvl1pPr>
            <a:lvl2pPr>
              <a:defRPr sz="2000">
                <a:effectLst/>
              </a:defRPr>
            </a:lvl2pPr>
            <a:lvl3pPr>
              <a:defRPr sz="1800">
                <a:effectLst/>
              </a:defRPr>
            </a:lvl3pPr>
            <a:lvl4pPr>
              <a:defRPr sz="1600">
                <a:effectLst/>
              </a:defRPr>
            </a:lvl4pPr>
            <a:lvl5pPr>
              <a:defRPr sz="1600">
                <a:effectLst/>
              </a:defRPr>
            </a:lvl5pPr>
            <a:lvl6pPr>
              <a:defRPr sz="1600">
                <a:effectLst/>
              </a:defRPr>
            </a:lvl6pPr>
            <a:lvl7pPr>
              <a:defRPr sz="1600">
                <a:effectLst/>
              </a:defRPr>
            </a:lvl7pPr>
            <a:lvl8pPr>
              <a:defRPr sz="1600">
                <a:effectLst/>
              </a:defRPr>
            </a:lvl8pPr>
            <a:lvl9pPr>
              <a:defRPr sz="16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7" name="Date Placeholder 6"/>
          <p:cNvSpPr>
            <a:spLocks noGrp="1"/>
          </p:cNvSpPr>
          <p:nvPr>
            <p:ph type="dt" sz="half" idx="5"/>
          </p:nvPr>
        </p:nvSpPr>
        <p:spPr>
          <a:effectLst/>
        </p:spPr>
        <p:txBody>
          <a:bodyPr/>
          <a:lstStyle/>
          <a:p>
            <a:fld id="{E8FD0B7A-F5DD-4F40-B4CB-3B2C354B893A}" type="datetimeFigureOut">
              <a:rPr lang="en-US" smtClean="0">
                <a:effectLst/>
              </a:rPr>
              <a:t>Date</a:t>
            </a:fld>
            <a:endParaRPr lang="en-US">
              <a:effectLst/>
            </a:endParaRPr>
          </a:p>
        </p:txBody>
      </p:sp>
      <p:sp>
        <p:nvSpPr>
          <p:cNvPr id="8" name="Footer Placeholder 7"/>
          <p:cNvSpPr>
            <a:spLocks noGrp="1"/>
          </p:cNvSpPr>
          <p:nvPr>
            <p:ph type="ftr" sz="quarter" idx="6"/>
          </p:nvPr>
        </p:nvSpPr>
        <p:spPr>
          <a:effectLst/>
        </p:spPr>
        <p:txBody>
          <a:bodyPr/>
          <a:lstStyle/>
          <a:p>
            <a:endParaRPr lang="en-US">
              <a:effectLst/>
            </a:endParaRPr>
          </a:p>
        </p:txBody>
      </p:sp>
      <p:sp>
        <p:nvSpPr>
          <p:cNvPr id="9" name="Slide Number Placeholder 8"/>
          <p:cNvSpPr>
            <a:spLocks noGrp="1"/>
          </p:cNvSpPr>
          <p:nvPr>
            <p:ph type="sldNum" sz="quarter" idx="7"/>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Date Placeholder 2"/>
          <p:cNvSpPr>
            <a:spLocks noGrp="1"/>
          </p:cNvSpPr>
          <p:nvPr>
            <p:ph type="dt" sz="half" idx="1"/>
          </p:nvPr>
        </p:nvSpPr>
        <p:spPr>
          <a:effectLst/>
        </p:spPr>
        <p:txBody>
          <a:bodyPr/>
          <a:lstStyle/>
          <a:p>
            <a:fld id="{E8FD0B7A-F5DD-4F40-B4CB-3B2C354B893A}" type="datetimeFigureOut">
              <a:rPr lang="en-US" smtClean="0">
                <a:effectLst/>
              </a:rPr>
              <a:t>Date</a:t>
            </a:fld>
            <a:endParaRPr lang="en-US">
              <a:effectLst/>
            </a:endParaRPr>
          </a:p>
        </p:txBody>
      </p:sp>
      <p:sp>
        <p:nvSpPr>
          <p:cNvPr id="4" name="Footer Placeholder 3"/>
          <p:cNvSpPr>
            <a:spLocks noGrp="1"/>
          </p:cNvSpPr>
          <p:nvPr>
            <p:ph type="ftr" sz="quarter" idx="2"/>
          </p:nvPr>
        </p:nvSpPr>
        <p:spPr>
          <a:effectLst/>
        </p:spPr>
        <p:txBody>
          <a:bodyPr/>
          <a:lstStyle/>
          <a:p>
            <a:endParaRPr lang="en-US">
              <a:effectLst/>
            </a:endParaRPr>
          </a:p>
        </p:txBody>
      </p:sp>
      <p:sp>
        <p:nvSpPr>
          <p:cNvPr id="5" name="Slide Number Placeholder 4"/>
          <p:cNvSpPr>
            <a:spLocks noGrp="1"/>
          </p:cNvSpPr>
          <p:nvPr>
            <p:ph type="sldNum" sz="quarter" idx="3"/>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a:effectLst/>
      </p:grpSpPr>
      <p:sp>
        <p:nvSpPr>
          <p:cNvPr id="2" name="Date Placeholder 1"/>
          <p:cNvSpPr>
            <a:spLocks noGrp="1"/>
          </p:cNvSpPr>
          <p:nvPr>
            <p:ph type="dt" sz="half"/>
          </p:nvPr>
        </p:nvSpPr>
        <p:spPr>
          <a:effectLst/>
        </p:spPr>
        <p:txBody>
          <a:bodyPr/>
          <a:lstStyle/>
          <a:p>
            <a:fld id="{E8FD0B7A-F5DD-4F40-B4CB-3B2C354B893A}" type="datetimeFigureOut">
              <a:rPr lang="en-US" smtClean="0">
                <a:effectLst/>
              </a:rPr>
              <a:t>Date</a:t>
            </a:fld>
            <a:endParaRPr lang="en-US">
              <a:effectLst/>
            </a:endParaRPr>
          </a:p>
        </p:txBody>
      </p:sp>
      <p:sp>
        <p:nvSpPr>
          <p:cNvPr id="3" name="Footer Placeholder 2"/>
          <p:cNvSpPr>
            <a:spLocks noGrp="1"/>
          </p:cNvSpPr>
          <p:nvPr>
            <p:ph type="ftr" sz="quarter" idx="1"/>
          </p:nvPr>
        </p:nvSpPr>
        <p:spPr>
          <a:effectLst/>
        </p:spPr>
        <p:txBody>
          <a:bodyPr/>
          <a:lstStyle/>
          <a:p>
            <a:endParaRPr lang="en-US">
              <a:effectLst/>
            </a:endParaRPr>
          </a:p>
        </p:txBody>
      </p:sp>
      <p:sp>
        <p:nvSpPr>
          <p:cNvPr id="4" name="Slide Number Placeholder 3"/>
          <p:cNvSpPr>
            <a:spLocks noGrp="1"/>
          </p:cNvSpPr>
          <p:nvPr>
            <p:ph type="sldNum" sz="quarter" idx="2"/>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a:effectLst/>
      </p:grpSpPr>
      <p:sp>
        <p:nvSpPr>
          <p:cNvPr id="2" name="Title 1"/>
          <p:cNvSpPr>
            <a:spLocks noGrp="1"/>
          </p:cNvSpPr>
          <p:nvPr>
            <p:ph type="title"/>
          </p:nvPr>
        </p:nvSpPr>
        <p:spPr>
          <a:xfrm>
            <a:off x="457200" y="273050"/>
            <a:ext cx="3008313" cy="1162050"/>
          </a:xfrm>
          <a:effectLst/>
        </p:spPr>
        <p:txBody>
          <a:bodyPr anchor="b"/>
          <a:lstStyle>
            <a:lvl1pPr algn="l">
              <a:defRPr sz="2000" b="1">
                <a:effectLst/>
              </a:defRPr>
            </a:lvl1pPr>
          </a:lstStyle>
          <a:p>
            <a:r>
              <a:rPr lang="en-US" smtClean="0">
                <a:effectLst/>
              </a:rPr>
              <a:t>Click to edit Master title style</a:t>
            </a:r>
            <a:endParaRPr lang="en-US">
              <a:effectLst/>
            </a:endParaRPr>
          </a:p>
        </p:txBody>
      </p:sp>
      <p:sp>
        <p:nvSpPr>
          <p:cNvPr id="3" name="Content Placeholder 2"/>
          <p:cNvSpPr>
            <a:spLocks noGrp="1"/>
          </p:cNvSpPr>
          <p:nvPr>
            <p:ph idx="1"/>
          </p:nvPr>
        </p:nvSpPr>
        <p:spPr>
          <a:xfrm>
            <a:off x="3575050" y="273050"/>
            <a:ext cx="5111750" cy="5853113"/>
          </a:xfrm>
          <a:effectLst/>
        </p:spPr>
        <p:txBody>
          <a:bodyPr/>
          <a:lstStyle>
            <a:lvl1pPr>
              <a:defRPr sz="3200">
                <a:effectLst/>
              </a:defRPr>
            </a:lvl1pPr>
            <a:lvl2pPr>
              <a:defRPr sz="2800">
                <a:effectLst/>
              </a:defRPr>
            </a:lvl2pPr>
            <a:lvl3pPr>
              <a:defRPr sz="2400">
                <a:effectLst/>
              </a:defRPr>
            </a:lvl3pPr>
            <a:lvl4pPr>
              <a:defRPr sz="2000">
                <a:effectLst/>
              </a:defRPr>
            </a:lvl4pPr>
            <a:lvl5pPr>
              <a:defRPr sz="2000">
                <a:effectLst/>
              </a:defRPr>
            </a:lvl5pPr>
            <a:lvl6pPr>
              <a:defRPr sz="2000">
                <a:effectLst/>
              </a:defRPr>
            </a:lvl6pPr>
            <a:lvl7pPr>
              <a:defRPr sz="2000">
                <a:effectLst/>
              </a:defRPr>
            </a:lvl7pPr>
            <a:lvl8pPr>
              <a:defRPr sz="2000">
                <a:effectLst/>
              </a:defRPr>
            </a:lvl8pPr>
            <a:lvl9pPr>
              <a:defRPr sz="20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Text Placeholder 3"/>
          <p:cNvSpPr>
            <a:spLocks noGrp="1"/>
          </p:cNvSpPr>
          <p:nvPr>
            <p:ph type="body" sz="half" idx="2"/>
          </p:nvPr>
        </p:nvSpPr>
        <p:spPr>
          <a:xfrm>
            <a:off x="457200" y="1435100"/>
            <a:ext cx="3008313" cy="4691063"/>
          </a:xfrm>
          <a:effectLst/>
        </p:spPr>
        <p:txBody>
          <a:bodyPr/>
          <a:lstStyle>
            <a:lvl1pPr marL="0" indent="0">
              <a:buNone/>
              <a:defRPr sz="1400">
                <a:effectLst/>
              </a:defRPr>
            </a:lvl1pPr>
            <a:lvl2pPr marL="457200" indent="0">
              <a:buNone/>
              <a:defRPr sz="1200">
                <a:effectLst/>
              </a:defRPr>
            </a:lvl2pPr>
            <a:lvl3pPr marL="914400" indent="0">
              <a:buNone/>
              <a:defRPr sz="1000">
                <a:effectLst/>
              </a:defRPr>
            </a:lvl3pPr>
            <a:lvl4pPr marL="1371600" indent="0">
              <a:buNone/>
              <a:defRPr sz="900">
                <a:effectLst/>
              </a:defRPr>
            </a:lvl4pPr>
            <a:lvl5pPr marL="1828800" indent="0">
              <a:buNone/>
              <a:defRPr sz="900">
                <a:effectLst/>
              </a:defRPr>
            </a:lvl5pPr>
            <a:lvl6pPr marL="2286000" indent="0">
              <a:buNone/>
              <a:defRPr sz="900">
                <a:effectLst/>
              </a:defRPr>
            </a:lvl6pPr>
            <a:lvl7pPr marL="2743200" indent="0">
              <a:buNone/>
              <a:defRPr sz="900">
                <a:effectLst/>
              </a:defRPr>
            </a:lvl7pPr>
            <a:lvl8pPr marL="3200400" indent="0">
              <a:buNone/>
              <a:defRPr sz="900">
                <a:effectLst/>
              </a:defRPr>
            </a:lvl8pPr>
            <a:lvl9pPr marL="3657600" indent="0">
              <a:buNone/>
              <a:defRPr sz="900">
                <a:effectLst/>
              </a:defRPr>
            </a:lvl9pPr>
          </a:lstStyle>
          <a:p>
            <a:pPr lvl="0"/>
            <a:r>
              <a:rPr lang="en-US" smtClean="0">
                <a:effectLst/>
              </a:rPr>
              <a:t>Click to edit Master text styles</a:t>
            </a:r>
          </a:p>
        </p:txBody>
      </p:sp>
      <p:sp>
        <p:nvSpPr>
          <p:cNvPr id="5" name="Date Placeholder 4"/>
          <p:cNvSpPr>
            <a:spLocks noGrp="1"/>
          </p:cNvSpPr>
          <p:nvPr>
            <p:ph type="dt" sz="half" idx="3"/>
          </p:nvPr>
        </p:nvSpPr>
        <p:spPr>
          <a:effectLst/>
        </p:spPr>
        <p:txBody>
          <a:bodyPr/>
          <a:lstStyle/>
          <a:p>
            <a:fld id="{E8FD0B7A-F5DD-4F40-B4CB-3B2C354B893A}" type="datetimeFigureOut">
              <a:rPr lang="en-US" smtClean="0">
                <a:effectLst/>
              </a:rPr>
              <a:t>Date</a:t>
            </a:fld>
            <a:endParaRPr lang="en-US">
              <a:effectLst/>
            </a:endParaRPr>
          </a:p>
        </p:txBody>
      </p:sp>
      <p:sp>
        <p:nvSpPr>
          <p:cNvPr id="6" name="Footer Placeholder 5"/>
          <p:cNvSpPr>
            <a:spLocks noGrp="1"/>
          </p:cNvSpPr>
          <p:nvPr>
            <p:ph type="ftr" sz="quarter" idx="4"/>
          </p:nvPr>
        </p:nvSpPr>
        <p:spPr>
          <a:effectLst/>
        </p:spPr>
        <p:txBody>
          <a:bodyPr/>
          <a:lstStyle/>
          <a:p>
            <a:endParaRPr lang="en-US">
              <a:effectLst/>
            </a:endParaRPr>
          </a:p>
        </p:txBody>
      </p:sp>
      <p:sp>
        <p:nvSpPr>
          <p:cNvPr id="7" name="Slide Number Placeholder 6"/>
          <p:cNvSpPr>
            <a:spLocks noGrp="1"/>
          </p:cNvSpPr>
          <p:nvPr>
            <p:ph type="sldNum" sz="quarter" idx="5"/>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a:effectLst/>
      </p:grpSpPr>
      <p:sp>
        <p:nvSpPr>
          <p:cNvPr id="2" name="Title 1"/>
          <p:cNvSpPr>
            <a:spLocks noGrp="1"/>
          </p:cNvSpPr>
          <p:nvPr>
            <p:ph type="title"/>
          </p:nvPr>
        </p:nvSpPr>
        <p:spPr>
          <a:xfrm>
            <a:off x="1792288" y="4800600"/>
            <a:ext cx="5486400" cy="566738"/>
          </a:xfrm>
          <a:effectLst/>
        </p:spPr>
        <p:txBody>
          <a:bodyPr anchor="b"/>
          <a:lstStyle>
            <a:lvl1pPr algn="l">
              <a:defRPr sz="2000" b="1">
                <a:effectLst/>
              </a:defRPr>
            </a:lvl1pPr>
          </a:lstStyle>
          <a:p>
            <a:r>
              <a:rPr lang="en-US" smtClean="0">
                <a:effectLst/>
              </a:rPr>
              <a:t>Click to edit Master title style</a:t>
            </a:r>
            <a:endParaRPr lang="en-US">
              <a:effectLst/>
            </a:endParaRPr>
          </a:p>
        </p:txBody>
      </p:sp>
      <p:sp>
        <p:nvSpPr>
          <p:cNvPr id="3" name="Picture Placeholder 2"/>
          <p:cNvSpPr>
            <a:spLocks noGrp="1"/>
          </p:cNvSpPr>
          <p:nvPr>
            <p:ph type="pic" idx="1"/>
          </p:nvPr>
        </p:nvSpPr>
        <p:spPr>
          <a:xfrm>
            <a:off x="1792288" y="612775"/>
            <a:ext cx="5486400" cy="4114800"/>
          </a:xfrm>
          <a:effectLst/>
        </p:spPr>
        <p:txBody>
          <a:bodyPr/>
          <a:lstStyle>
            <a:lvl1pPr marL="0" indent="0">
              <a:buNone/>
              <a:defRPr sz="3200">
                <a:effectLst/>
              </a:defRPr>
            </a:lvl1pPr>
            <a:lvl2pPr marL="457200" indent="0">
              <a:buNone/>
              <a:defRPr sz="2800">
                <a:effectLst/>
              </a:defRPr>
            </a:lvl2pPr>
            <a:lvl3pPr marL="914400" indent="0">
              <a:buNone/>
              <a:defRPr sz="2400">
                <a:effectLst/>
              </a:defRPr>
            </a:lvl3pPr>
            <a:lvl4pPr marL="1371600" indent="0">
              <a:buNone/>
              <a:defRPr sz="2000">
                <a:effectLst/>
              </a:defRPr>
            </a:lvl4pPr>
            <a:lvl5pPr marL="1828800" indent="0">
              <a:buNone/>
              <a:defRPr sz="2000">
                <a:effectLst/>
              </a:defRPr>
            </a:lvl5pPr>
            <a:lvl6pPr marL="2286000" indent="0">
              <a:buNone/>
              <a:defRPr sz="2000">
                <a:effectLst/>
              </a:defRPr>
            </a:lvl6pPr>
            <a:lvl7pPr marL="2743200" indent="0">
              <a:buNone/>
              <a:defRPr sz="2000">
                <a:effectLst/>
              </a:defRPr>
            </a:lvl7pPr>
            <a:lvl8pPr marL="3200400" indent="0">
              <a:buNone/>
              <a:defRPr sz="2000">
                <a:effectLst/>
              </a:defRPr>
            </a:lvl8pPr>
            <a:lvl9pPr marL="3657600" indent="0">
              <a:buNone/>
              <a:defRPr sz="2000">
                <a:effectLst/>
              </a:defRPr>
            </a:lvl9pPr>
          </a:lstStyle>
          <a:p>
            <a:endParaRPr lang="en-US">
              <a:effectLst/>
            </a:endParaRPr>
          </a:p>
        </p:txBody>
      </p:sp>
      <p:sp>
        <p:nvSpPr>
          <p:cNvPr id="4" name="Text Placeholder 3"/>
          <p:cNvSpPr>
            <a:spLocks noGrp="1"/>
          </p:cNvSpPr>
          <p:nvPr>
            <p:ph type="body" sz="half" idx="2"/>
          </p:nvPr>
        </p:nvSpPr>
        <p:spPr>
          <a:xfrm>
            <a:off x="1792288" y="5367338"/>
            <a:ext cx="5486400" cy="804862"/>
          </a:xfrm>
          <a:effectLst/>
        </p:spPr>
        <p:txBody>
          <a:bodyPr/>
          <a:lstStyle>
            <a:lvl1pPr marL="0" indent="0">
              <a:buNone/>
              <a:defRPr sz="1400">
                <a:effectLst/>
              </a:defRPr>
            </a:lvl1pPr>
            <a:lvl2pPr marL="457200" indent="0">
              <a:buNone/>
              <a:defRPr sz="1200">
                <a:effectLst/>
              </a:defRPr>
            </a:lvl2pPr>
            <a:lvl3pPr marL="914400" indent="0">
              <a:buNone/>
              <a:defRPr sz="1000">
                <a:effectLst/>
              </a:defRPr>
            </a:lvl3pPr>
            <a:lvl4pPr marL="1371600" indent="0">
              <a:buNone/>
              <a:defRPr sz="900">
                <a:effectLst/>
              </a:defRPr>
            </a:lvl4pPr>
            <a:lvl5pPr marL="1828800" indent="0">
              <a:buNone/>
              <a:defRPr sz="900">
                <a:effectLst/>
              </a:defRPr>
            </a:lvl5pPr>
            <a:lvl6pPr marL="2286000" indent="0">
              <a:buNone/>
              <a:defRPr sz="900">
                <a:effectLst/>
              </a:defRPr>
            </a:lvl6pPr>
            <a:lvl7pPr marL="2743200" indent="0">
              <a:buNone/>
              <a:defRPr sz="900">
                <a:effectLst/>
              </a:defRPr>
            </a:lvl7pPr>
            <a:lvl8pPr marL="3200400" indent="0">
              <a:buNone/>
              <a:defRPr sz="900">
                <a:effectLst/>
              </a:defRPr>
            </a:lvl8pPr>
            <a:lvl9pPr marL="3657600" indent="0">
              <a:buNone/>
              <a:defRPr sz="900">
                <a:effectLst/>
              </a:defRPr>
            </a:lvl9pPr>
          </a:lstStyle>
          <a:p>
            <a:pPr lvl="0"/>
            <a:r>
              <a:rPr lang="en-US" smtClean="0">
                <a:effectLst/>
              </a:rPr>
              <a:t>Click to edit Master text styles</a:t>
            </a:r>
          </a:p>
        </p:txBody>
      </p:sp>
      <p:sp>
        <p:nvSpPr>
          <p:cNvPr id="5" name="Date Placeholder 4"/>
          <p:cNvSpPr>
            <a:spLocks noGrp="1"/>
          </p:cNvSpPr>
          <p:nvPr>
            <p:ph type="dt" sz="half" idx="3"/>
          </p:nvPr>
        </p:nvSpPr>
        <p:spPr>
          <a:effectLst/>
        </p:spPr>
        <p:txBody>
          <a:bodyPr/>
          <a:lstStyle/>
          <a:p>
            <a:fld id="{E8FD0B7A-F5DD-4F40-B4CB-3B2C354B893A}" type="datetimeFigureOut">
              <a:rPr lang="en-US" smtClean="0">
                <a:effectLst/>
              </a:rPr>
              <a:t>Date</a:t>
            </a:fld>
            <a:endParaRPr lang="en-US">
              <a:effectLst/>
            </a:endParaRPr>
          </a:p>
        </p:txBody>
      </p:sp>
      <p:sp>
        <p:nvSpPr>
          <p:cNvPr id="6" name="Footer Placeholder 5"/>
          <p:cNvSpPr>
            <a:spLocks noGrp="1"/>
          </p:cNvSpPr>
          <p:nvPr>
            <p:ph type="ftr" sz="quarter" idx="4"/>
          </p:nvPr>
        </p:nvSpPr>
        <p:spPr>
          <a:effectLst/>
        </p:spPr>
        <p:txBody>
          <a:bodyPr/>
          <a:lstStyle/>
          <a:p>
            <a:endParaRPr lang="en-US">
              <a:effectLst/>
            </a:endParaRPr>
          </a:p>
        </p:txBody>
      </p:sp>
      <p:sp>
        <p:nvSpPr>
          <p:cNvPr id="7" name="Slide Number Placeholder 6"/>
          <p:cNvSpPr>
            <a:spLocks noGrp="1"/>
          </p:cNvSpPr>
          <p:nvPr>
            <p:ph type="sldNum" sz="quarter" idx="5"/>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Ref idx="1001">
        <a:schemeClr val="bg1"/>
      </p:bgRef>
    </p:bg>
    <p:spTree>
      <p:nvGrpSpPr>
        <p:cNvPr id="1" name=""/>
        <p:cNvGrpSpPr/>
        <p:nvPr/>
      </p:nvGrpSpPr>
      <p:grpSpPr>
        <a:xfrm>
          <a:off x="0" y="0"/>
          <a:ext cx="0" cy="0"/>
        </a:xfrm>
        <a:effectLst/>
      </p:grpSpPr>
      <p:sp>
        <p:nvSpPr>
          <p:cNvPr id="2" name="Title Placeholder 1"/>
          <p:cNvSpPr>
            <a:spLocks noGrp="1"/>
          </p:cNvSpPr>
          <p:nvPr>
            <p:ph type="title"/>
          </p:nvPr>
        </p:nvSpPr>
        <p:spPr>
          <a:xfrm>
            <a:off x="457200" y="274638"/>
            <a:ext cx="8229600" cy="1143000"/>
          </a:xfrm>
          <a:prstGeom prst="rect">
            <a:avLst/>
          </a:prstGeom>
          <a:effectLst/>
        </p:spPr>
        <p:txBody>
          <a:bodyPr vert="horz" lIns="91440" tIns="45720" rIns="91440" bIns="45720" rtlCol="0" anchor="ctr">
            <a:normAutofit/>
          </a:bodyPr>
          <a:lstStyle/>
          <a:p>
            <a:r>
              <a:rPr lang="en-US" smtClean="0">
                <a:effectLst/>
              </a:rPr>
              <a:t>Click to edit Master title style</a:t>
            </a:r>
            <a:endParaRPr lang="en-US">
              <a:effectLst/>
            </a:endParaRPr>
          </a:p>
        </p:txBody>
      </p:sp>
      <p:sp>
        <p:nvSpPr>
          <p:cNvPr id="3" name="Text Placeholder 2"/>
          <p:cNvSpPr>
            <a:spLocks noGrp="1"/>
          </p:cNvSpPr>
          <p:nvPr>
            <p:ph type="body" idx="1"/>
          </p:nvPr>
        </p:nvSpPr>
        <p:spPr>
          <a:xfrm>
            <a:off x="457200" y="1600200"/>
            <a:ext cx="8229600" cy="4525963"/>
          </a:xfrm>
          <a:prstGeom prst="rect">
            <a:avLst/>
          </a:prstGeom>
          <a:effectLst/>
        </p:spPr>
        <p:txBody>
          <a:bodyPr vert="horz" lIns="91440" tIns="45720" rIns="91440" bIns="45720" rtlCol="0">
            <a:normAutofit/>
          </a:body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Date Placeholder 3"/>
          <p:cNvSpPr>
            <a:spLocks noGrp="1"/>
          </p:cNvSpPr>
          <p:nvPr>
            <p:ph type="dt" sz="half" idx="2"/>
          </p:nvPr>
        </p:nvSpPr>
        <p:spPr>
          <a:xfrm>
            <a:off x="457200" y="6356350"/>
            <a:ext cx="2133600" cy="365125"/>
          </a:xfrm>
          <a:prstGeom prst="rect">
            <a:avLst/>
          </a:prstGeom>
          <a:effectLst/>
        </p:spPr>
        <p:txBody>
          <a:bodyPr vert="horz" lIns="91440" tIns="45720" rIns="91440" bIns="45720" rtlCol="0" anchor="ctr"/>
          <a:lstStyle>
            <a:lvl1pPr algn="l">
              <a:defRPr sz="1200">
                <a:solidFill>
                  <a:schemeClr val="tx1">
                    <a:tint val="75000"/>
                  </a:schemeClr>
                </a:solidFill>
                <a:effectLst/>
              </a:defRPr>
            </a:lvl1pPr>
          </a:lstStyle>
          <a:p>
            <a:fld id="{E8FD0B7A-F5DD-4F40-B4CB-3B2C354B893A}" type="datetimeFigureOut">
              <a:rPr lang="en-US" smtClean="0">
                <a:effectLst/>
              </a:rPr>
              <a:t>11/7/2009</a:t>
            </a:fld>
            <a:endParaRPr lang="en-US">
              <a:effectLst/>
            </a:endParaRPr>
          </a:p>
        </p:txBody>
      </p:sp>
      <p:sp>
        <p:nvSpPr>
          <p:cNvPr id="5" name="Footer Placeholder 4"/>
          <p:cNvSpPr>
            <a:spLocks noGrp="1"/>
          </p:cNvSpPr>
          <p:nvPr>
            <p:ph type="ftr" sz="quarter" idx="3"/>
          </p:nvPr>
        </p:nvSpPr>
        <p:spPr>
          <a:xfrm>
            <a:off x="3124200" y="6356350"/>
            <a:ext cx="2895600" cy="365125"/>
          </a:xfrm>
          <a:prstGeom prst="rect">
            <a:avLst/>
          </a:prstGeom>
          <a:effectLst/>
        </p:spPr>
        <p:txBody>
          <a:bodyPr vert="horz" lIns="91440" tIns="45720" rIns="91440" bIns="45720" rtlCol="0" anchor="ctr"/>
          <a:lstStyle>
            <a:lvl1pPr algn="ctr">
              <a:defRPr sz="1200">
                <a:solidFill>
                  <a:schemeClr val="tx1">
                    <a:tint val="75000"/>
                  </a:schemeClr>
                </a:solidFill>
                <a:effectLst/>
              </a:defRPr>
            </a:lvl1pPr>
          </a:lstStyle>
          <a:p>
            <a:endParaRPr lang="en-US">
              <a:effectLst/>
            </a:endParaRPr>
          </a:p>
        </p:txBody>
      </p:sp>
      <p:sp>
        <p:nvSpPr>
          <p:cNvPr id="6" name="Slide Number Placeholder 5"/>
          <p:cNvSpPr>
            <a:spLocks noGrp="1"/>
          </p:cNvSpPr>
          <p:nvPr>
            <p:ph type="sldNum" sz="quarter" idx="4"/>
          </p:nvPr>
        </p:nvSpPr>
        <p:spPr>
          <a:xfrm>
            <a:off x="6553200" y="6356350"/>
            <a:ext cx="2133600" cy="365125"/>
          </a:xfrm>
          <a:prstGeom prst="rect">
            <a:avLst/>
          </a:prstGeom>
          <a:effectLst/>
        </p:spPr>
        <p:txBody>
          <a:bodyPr vert="horz" lIns="91440" tIns="45720" rIns="91440" bIns="45720" rtlCol="0" anchor="ctr"/>
          <a:lstStyle>
            <a:lvl1pPr algn="r">
              <a:defRPr sz="1200">
                <a:solidFill>
                  <a:schemeClr val="tx1">
                    <a:tint val="75000"/>
                  </a:schemeClr>
                </a:solidFill>
                <a:effectLst/>
              </a:defRPr>
            </a:lvl1pPr>
          </a:lstStyle>
          <a:p>
            <a:fld id="{93AE1883-0942-4AA3-9DB2-9C7C3A0314B1}" type="slidenum">
              <a:rPr lang="en-US" smtClean="0">
                <a:effectLst/>
              </a:rPr>
              <a:t>‹#›</a:t>
            </a:fld>
            <a:endParaRPr lang="en-US">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9pPr>
    </p:bodyStyle>
    <p:otherStyle>
      <a:defPPr>
        <a:defRPr lang="en-US">
          <a:effectLst/>
        </a:defRPr>
      </a:defPPr>
      <a:lvl1pPr marL="0" algn="l" defTabSz="914400" rtl="0" eaLnBrk="1" latinLnBrk="0" hangingPunct="1">
        <a:defRPr sz="1800" kern="1200">
          <a:solidFill>
            <a:schemeClr val="tx1"/>
          </a:solidFill>
          <a:effectLst/>
          <a:latin typeface="+mn-lt"/>
          <a:ea typeface="+mn-ea"/>
          <a:cs typeface="+mn-cs"/>
        </a:defRPr>
      </a:lvl1pPr>
      <a:lvl2pPr marL="457200" algn="l" defTabSz="914400" rtl="0" eaLnBrk="1" latinLnBrk="0" hangingPunct="1">
        <a:defRPr sz="1800" kern="1200">
          <a:solidFill>
            <a:schemeClr val="tx1"/>
          </a:solidFill>
          <a:effectLst/>
          <a:latin typeface="+mn-lt"/>
          <a:ea typeface="+mn-ea"/>
          <a:cs typeface="+mn-cs"/>
        </a:defRPr>
      </a:lvl2pPr>
      <a:lvl3pPr marL="914400" algn="l" defTabSz="914400" rtl="0" eaLnBrk="1" latinLnBrk="0" hangingPunct="1">
        <a:defRPr sz="1800" kern="1200">
          <a:solidFill>
            <a:schemeClr val="tx1"/>
          </a:solidFill>
          <a:effectLst/>
          <a:latin typeface="+mn-lt"/>
          <a:ea typeface="+mn-ea"/>
          <a:cs typeface="+mn-cs"/>
        </a:defRPr>
      </a:lvl3pPr>
      <a:lvl4pPr marL="1371600" algn="l" defTabSz="914400" rtl="0" eaLnBrk="1" latinLnBrk="0" hangingPunct="1">
        <a:defRPr sz="1800" kern="1200">
          <a:solidFill>
            <a:schemeClr val="tx1"/>
          </a:solidFill>
          <a:effectLst/>
          <a:latin typeface="+mn-lt"/>
          <a:ea typeface="+mn-ea"/>
          <a:cs typeface="+mn-cs"/>
        </a:defRPr>
      </a:lvl4pPr>
      <a:lvl5pPr marL="1828800" algn="l" defTabSz="914400" rtl="0" eaLnBrk="1" latinLnBrk="0" hangingPunct="1">
        <a:defRPr sz="1800" kern="1200">
          <a:solidFill>
            <a:schemeClr val="tx1"/>
          </a:solidFill>
          <a:effectLst/>
          <a:latin typeface="+mn-lt"/>
          <a:ea typeface="+mn-ea"/>
          <a:cs typeface="+mn-cs"/>
        </a:defRPr>
      </a:lvl5pPr>
      <a:lvl6pPr marL="2286000" algn="l" defTabSz="914400" rtl="0" eaLnBrk="1" latinLnBrk="0" hangingPunct="1">
        <a:defRPr sz="1800" kern="1200">
          <a:solidFill>
            <a:schemeClr val="tx1"/>
          </a:solidFill>
          <a:effectLst/>
          <a:latin typeface="+mn-lt"/>
          <a:ea typeface="+mn-ea"/>
          <a:cs typeface="+mn-cs"/>
        </a:defRPr>
      </a:lvl6pPr>
      <a:lvl7pPr marL="2743200" algn="l" defTabSz="914400" rtl="0" eaLnBrk="1" latinLnBrk="0" hangingPunct="1">
        <a:defRPr sz="1800" kern="1200">
          <a:solidFill>
            <a:schemeClr val="tx1"/>
          </a:solidFill>
          <a:effectLst/>
          <a:latin typeface="+mn-lt"/>
          <a:ea typeface="+mn-ea"/>
          <a:cs typeface="+mn-cs"/>
        </a:defRPr>
      </a:lvl7pPr>
      <a:lvl8pPr marL="3200400" algn="l" defTabSz="914400" rtl="0" eaLnBrk="1" latinLnBrk="0" hangingPunct="1">
        <a:defRPr sz="1800" kern="1200">
          <a:solidFill>
            <a:schemeClr val="tx1"/>
          </a:solidFill>
          <a:effectLst/>
          <a:latin typeface="+mn-lt"/>
          <a:ea typeface="+mn-ea"/>
          <a:cs typeface="+mn-cs"/>
        </a:defRPr>
      </a:lvl8pPr>
      <a:lvl9pPr marL="3657600" algn="l" defTabSz="914400" rtl="0" eaLnBrk="1" latinLnBrk="0" hangingPunct="1">
        <a:defRPr sz="1800" kern="1200">
          <a:solidFill>
            <a:schemeClr val="tx1"/>
          </a:solidFill>
          <a:effectLst/>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5.xml" TargetMode="Internal" /><Relationship Id="rId3" Type="http://schemas.openxmlformats.org/officeDocument/2006/relationships/image" Target="../media/image4.png" /><Relationship Id="rId4" Type="http://schemas.openxmlformats.org/officeDocument/2006/relationships/slide" Target="slide41.xml" TargetMode="Internal" /><Relationship Id="rId5" Type="http://schemas.openxmlformats.org/officeDocument/2006/relationships/hyperlink" Target="http://www.statista.com/statistics/190738/youth-participants-in-running-in-the-us-since-2006/" TargetMode="External" /><Relationship Id="rId6" Type="http://schemas.openxmlformats.org/officeDocument/2006/relationships/chart" Target="../charts/chart5.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5.xml" TargetMode="Internal" /><Relationship Id="rId3" Type="http://schemas.openxmlformats.org/officeDocument/2006/relationships/image" Target="../media/image4.png" /><Relationship Id="rId4" Type="http://schemas.openxmlformats.org/officeDocument/2006/relationships/slide" Target="slide42.xml" TargetMode="Internal" /><Relationship Id="rId5" Type="http://schemas.openxmlformats.org/officeDocument/2006/relationships/hyperlink" Target="http://www.statista.com/statistics/252522/affluent-americans-who-go-jogging-or-running/" TargetMode="External" /><Relationship Id="rId6" Type="http://schemas.openxmlformats.org/officeDocument/2006/relationships/chart" Target="../charts/chart6.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5.xml" TargetMode="Internal" /><Relationship Id="rId3" Type="http://schemas.openxmlformats.org/officeDocument/2006/relationships/image" Target="../media/image4.png" /><Relationship Id="rId4" Type="http://schemas.openxmlformats.org/officeDocument/2006/relationships/slide" Target="slide43.xml" TargetMode="Internal" /><Relationship Id="rId5" Type="http://schemas.openxmlformats.org/officeDocument/2006/relationships/hyperlink" Target="http://www.statista.com/statistics/242432/participation-of-members-of-affluent-households-in-jogging-running-in-the-us/" TargetMode="External" /><Relationship Id="rId6" Type="http://schemas.openxmlformats.org/officeDocument/2006/relationships/chart" Target="../charts/chart7.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5.xml" TargetMode="Internal" /><Relationship Id="rId3" Type="http://schemas.openxmlformats.org/officeDocument/2006/relationships/image" Target="../media/image4.png" /><Relationship Id="rId4" Type="http://schemas.openxmlformats.org/officeDocument/2006/relationships/slide" Target="slide44.xml" TargetMode="Internal" /><Relationship Id="rId5" Type="http://schemas.openxmlformats.org/officeDocument/2006/relationships/hyperlink" Target="http://www.statista.com/statistics/252515/affluent-americans-who-go-fitness-walking/" TargetMode="External" /><Relationship Id="rId6" Type="http://schemas.openxmlformats.org/officeDocument/2006/relationships/chart" Target="../charts/chart8.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5.xml" TargetMode="Internal" /><Relationship Id="rId3" Type="http://schemas.openxmlformats.org/officeDocument/2006/relationships/image" Target="../media/image4.png" /><Relationship Id="rId4" Type="http://schemas.openxmlformats.org/officeDocument/2006/relationships/slide" Target="slide45.xml" TargetMode="Internal" /><Relationship Id="rId5" Type="http://schemas.openxmlformats.org/officeDocument/2006/relationships/hyperlink" Target="http://www.statista.com/statistics/242385/number-of-days-members-of-affluent-households-participated-in-fitness-walking/" TargetMode="External" /><Relationship Id="rId6" Type="http://schemas.openxmlformats.org/officeDocument/2006/relationships/chart" Target="../charts/chart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3.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15.xml" TargetMode="Internal" /><Relationship Id="rId3" Type="http://schemas.openxmlformats.org/officeDocument/2006/relationships/image" Target="../media/image4.png" /><Relationship Id="rId4" Type="http://schemas.openxmlformats.org/officeDocument/2006/relationships/slide" Target="slide46.xml" TargetMode="Internal" /><Relationship Id="rId5" Type="http://schemas.openxmlformats.org/officeDocument/2006/relationships/hyperlink" Target="http://www.statista.com/statistics/558667/motivation-to-start-running-as-a-sport/" TargetMode="External" /><Relationship Id="rId6" Type="http://schemas.openxmlformats.org/officeDocument/2006/relationships/chart" Target="../charts/chart10.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15.xml" TargetMode="Internal" /><Relationship Id="rId3" Type="http://schemas.openxmlformats.org/officeDocument/2006/relationships/image" Target="../media/image4.png" /><Relationship Id="rId4" Type="http://schemas.openxmlformats.org/officeDocument/2006/relationships/slide" Target="slide47.xml" TargetMode="Internal" /><Relationship Id="rId5" Type="http://schemas.openxmlformats.org/officeDocument/2006/relationships/hyperlink" Target="http://www.statista.com/statistics/608651/motivation-to-continue-running-as-a-sport/" TargetMode="External" /><Relationship Id="rId6" Type="http://schemas.openxmlformats.org/officeDocument/2006/relationships/chart" Target="../charts/chart11.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15.xml" TargetMode="Internal" /><Relationship Id="rId3" Type="http://schemas.openxmlformats.org/officeDocument/2006/relationships/image" Target="../media/image4.png" /><Relationship Id="rId4" Type="http://schemas.openxmlformats.org/officeDocument/2006/relationships/slide" Target="slide48.xml" TargetMode="Internal" /><Relationship Id="rId5" Type="http://schemas.openxmlformats.org/officeDocument/2006/relationships/hyperlink" Target="http://www.statista.com/statistics/608687/preferred-time-of-day-to-run-as-a-sport/" TargetMode="External" /><Relationship Id="rId6" Type="http://schemas.openxmlformats.org/officeDocument/2006/relationships/chart" Target="../charts/chart1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15.xml" TargetMode="Internal" /><Relationship Id="rId3" Type="http://schemas.openxmlformats.org/officeDocument/2006/relationships/image" Target="../media/image4.png" /><Relationship Id="rId4" Type="http://schemas.openxmlformats.org/officeDocument/2006/relationships/slide" Target="slide49.xml" TargetMode="Internal" /><Relationship Id="rId5" Type="http://schemas.openxmlformats.org/officeDocument/2006/relationships/hyperlink" Target="http://www.statista.com/statistics/608718/prefer-to-run-alone-or-in-a-group/" TargetMode="External" /><Relationship Id="rId6" Type="http://schemas.openxmlformats.org/officeDocument/2006/relationships/chart" Target="../charts/chart1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3.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2.vml" /><Relationship Id="rId2" Type="http://schemas.openxmlformats.org/officeDocument/2006/relationships/slide" Target="slide15.xml" TargetMode="Internal" /><Relationship Id="rId3" Type="http://schemas.openxmlformats.org/officeDocument/2006/relationships/image" Target="../media/image4.png" /><Relationship Id="rId4" Type="http://schemas.openxmlformats.org/officeDocument/2006/relationships/slide" Target="slide50.xml" TargetMode="Internal" /><Relationship Id="rId5" Type="http://schemas.openxmlformats.org/officeDocument/2006/relationships/hyperlink" Target="http://www.statista.com/statistics/609008/running-events-attitudes-and-behaviors/" TargetMode="External" /><Relationship Id="rId6" Type="http://schemas.openxmlformats.org/officeDocument/2006/relationships/chart" Target="../charts/chart14.xml" /><Relationship Id="rId7" Type="http://schemas.openxmlformats.org/officeDocument/2006/relationships/image" Target="../media/image5.png" /><Relationship Id="rId8" Type="http://schemas.openxmlformats.org/officeDocument/2006/relationships/oleObject" Target="../embeddings/oleObject2.bin" TargetMode="Internal" /><Relationship Id="rId9" Type="http://schemas.openxmlformats.org/officeDocument/2006/relationships/image" Target="../media/image6.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15.xml" TargetMode="Internal" /><Relationship Id="rId3" Type="http://schemas.openxmlformats.org/officeDocument/2006/relationships/image" Target="../media/image4.png" /><Relationship Id="rId4" Type="http://schemas.openxmlformats.org/officeDocument/2006/relationships/slide" Target="slide51.xml" TargetMode="Internal" /><Relationship Id="rId5" Type="http://schemas.openxmlformats.org/officeDocument/2006/relationships/hyperlink" Target="http://www.statista.com/statistics/608866/preferred-distance-to-run/" TargetMode="External" /><Relationship Id="rId6" Type="http://schemas.openxmlformats.org/officeDocument/2006/relationships/chart" Target="../charts/chart1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3.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2.xml" TargetMode="Internal" /><Relationship Id="rId3" Type="http://schemas.openxmlformats.org/officeDocument/2006/relationships/image" Target="../media/image4.png" /><Relationship Id="rId4" Type="http://schemas.openxmlformats.org/officeDocument/2006/relationships/slide" Target="slide52.xml" TargetMode="Internal" /><Relationship Id="rId5" Type="http://schemas.openxmlformats.org/officeDocument/2006/relationships/hyperlink" Target="http://www.statista.com/statistics/280485/number-of-running-events-united-states/" TargetMode="External" /><Relationship Id="rId6" Type="http://schemas.openxmlformats.org/officeDocument/2006/relationships/chart" Target="../charts/chart16.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2.xml" TargetMode="Internal" /><Relationship Id="rId3" Type="http://schemas.openxmlformats.org/officeDocument/2006/relationships/image" Target="../media/image4.png" /><Relationship Id="rId4" Type="http://schemas.openxmlformats.org/officeDocument/2006/relationships/slide" Target="slide53.xml" TargetMode="Internal" /><Relationship Id="rId5" Type="http://schemas.openxmlformats.org/officeDocument/2006/relationships/hyperlink" Target="http://www.statista.com/statistics/280478/running-events-united-states-number-of-finishers/" TargetMode="External" /><Relationship Id="rId6" Type="http://schemas.openxmlformats.org/officeDocument/2006/relationships/chart" Target="../charts/chart17.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2.xml" TargetMode="Internal" /><Relationship Id="rId3" Type="http://schemas.openxmlformats.org/officeDocument/2006/relationships/image" Target="../media/image4.png" /><Relationship Id="rId4" Type="http://schemas.openxmlformats.org/officeDocument/2006/relationships/slide" Target="slide54.xml" TargetMode="Internal" /><Relationship Id="rId5" Type="http://schemas.openxmlformats.org/officeDocument/2006/relationships/hyperlink" Target="http://www.statista.com/statistics/280489/us-half-marathon-finishers/" TargetMode="External" /><Relationship Id="rId6" Type="http://schemas.openxmlformats.org/officeDocument/2006/relationships/chart" Target="../charts/chart18.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2.xml" TargetMode="Internal" /><Relationship Id="rId3" Type="http://schemas.openxmlformats.org/officeDocument/2006/relationships/image" Target="../media/image4.png" /><Relationship Id="rId4" Type="http://schemas.openxmlformats.org/officeDocument/2006/relationships/slide" Target="slide55.xml" TargetMode="Internal" /><Relationship Id="rId5" Type="http://schemas.openxmlformats.org/officeDocument/2006/relationships/hyperlink" Target="http://www.statista.com/statistics/280497/half-marathons-in-the-us-by-number-of-finshers/" TargetMode="External" /><Relationship Id="rId6" Type="http://schemas.openxmlformats.org/officeDocument/2006/relationships/chart" Target="../charts/chart19.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3.vml" /><Relationship Id="rId2" Type="http://schemas.openxmlformats.org/officeDocument/2006/relationships/slide" Target="slide22.xml" TargetMode="Internal" /><Relationship Id="rId3" Type="http://schemas.openxmlformats.org/officeDocument/2006/relationships/image" Target="../media/image4.png" /><Relationship Id="rId4" Type="http://schemas.openxmlformats.org/officeDocument/2006/relationships/slide" Target="slide56.xml" TargetMode="Internal" /><Relationship Id="rId5" Type="http://schemas.openxmlformats.org/officeDocument/2006/relationships/hyperlink" Target="http://www.statista.com/statistics/280499/half-marathons-by-number-of-finshers-worldwide/" TargetMode="External" /><Relationship Id="rId6" Type="http://schemas.openxmlformats.org/officeDocument/2006/relationships/chart" Target="../charts/chart20.xml" /><Relationship Id="rId7" Type="http://schemas.openxmlformats.org/officeDocument/2006/relationships/image" Target="../media/image5.png" /><Relationship Id="rId8" Type="http://schemas.openxmlformats.org/officeDocument/2006/relationships/oleObject" Target="../embeddings/oleObject3.bin" TargetMode="Internal" /><Relationship Id="rId9" Type="http://schemas.openxmlformats.org/officeDocument/2006/relationships/image" Target="../media/image6.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3.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4.vml" /><Relationship Id="rId2" Type="http://schemas.openxmlformats.org/officeDocument/2006/relationships/slide" Target="slide28.xml" TargetMode="Internal" /><Relationship Id="rId3" Type="http://schemas.openxmlformats.org/officeDocument/2006/relationships/image" Target="../media/image4.png" /><Relationship Id="rId4" Type="http://schemas.openxmlformats.org/officeDocument/2006/relationships/slide" Target="slide57.xml" TargetMode="Internal" /><Relationship Id="rId5" Type="http://schemas.openxmlformats.org/officeDocument/2006/relationships/hyperlink" Target="http://www.statista.com/statistics/280473/marathons-by-number-of-finshers-worldwide/" TargetMode="External" /><Relationship Id="rId6" Type="http://schemas.openxmlformats.org/officeDocument/2006/relationships/chart" Target="../charts/chart21.xml" /><Relationship Id="rId7" Type="http://schemas.openxmlformats.org/officeDocument/2006/relationships/image" Target="../media/image5.png" /><Relationship Id="rId8" Type="http://schemas.openxmlformats.org/officeDocument/2006/relationships/oleObject" Target="../embeddings/oleObject4.bin" TargetMode="Internal" /><Relationship Id="rId9" Type="http://schemas.openxmlformats.org/officeDocument/2006/relationships/image" Target="../media/image6.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3.xml" TargetMode="Internal" /><Relationship Id="rId11" Type="http://schemas.openxmlformats.org/officeDocument/2006/relationships/slide" Target="slide14.xml" TargetMode="Internal" /><Relationship Id="rId12" Type="http://schemas.openxmlformats.org/officeDocument/2006/relationships/slide" Target="slide16.xml" TargetMode="Internal" /><Relationship Id="rId13" Type="http://schemas.openxmlformats.org/officeDocument/2006/relationships/slide" Target="slide17.xml" TargetMode="Internal" /><Relationship Id="rId14" Type="http://schemas.openxmlformats.org/officeDocument/2006/relationships/slide" Target="slide18.xml" TargetMode="Internal" /><Relationship Id="rId15" Type="http://schemas.openxmlformats.org/officeDocument/2006/relationships/slide" Target="slide19.xml" TargetMode="Internal" /><Relationship Id="rId16" Type="http://schemas.openxmlformats.org/officeDocument/2006/relationships/slide" Target="slide20.xml" TargetMode="Internal" /><Relationship Id="rId17" Type="http://schemas.openxmlformats.org/officeDocument/2006/relationships/slide" Target="slide21.xml" TargetMode="Internal" /><Relationship Id="rId2" Type="http://schemas.openxmlformats.org/officeDocument/2006/relationships/image" Target="../media/image4.png" /><Relationship Id="rId3" Type="http://schemas.openxmlformats.org/officeDocument/2006/relationships/slide" Target="slide6.xml" TargetMode="Internal" /><Relationship Id="rId4" Type="http://schemas.openxmlformats.org/officeDocument/2006/relationships/slide" Target="slide7.xml" TargetMode="Internal" /><Relationship Id="rId5" Type="http://schemas.openxmlformats.org/officeDocument/2006/relationships/slide" Target="slide8.xml" TargetMode="Internal" /><Relationship Id="rId6" Type="http://schemas.openxmlformats.org/officeDocument/2006/relationships/slide" Target="slide9.xml" TargetMode="Internal" /><Relationship Id="rId7" Type="http://schemas.openxmlformats.org/officeDocument/2006/relationships/slide" Target="slide10.xml" TargetMode="Internal" /><Relationship Id="rId8" Type="http://schemas.openxmlformats.org/officeDocument/2006/relationships/slide" Target="slide11.xml" TargetMode="Internal" /><Relationship Id="rId9" Type="http://schemas.openxmlformats.org/officeDocument/2006/relationships/slide" Target="slide12.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5.vml" /><Relationship Id="rId2" Type="http://schemas.openxmlformats.org/officeDocument/2006/relationships/slide" Target="slide28.xml" TargetMode="Internal" /><Relationship Id="rId3" Type="http://schemas.openxmlformats.org/officeDocument/2006/relationships/image" Target="../media/image4.png" /><Relationship Id="rId4" Type="http://schemas.openxmlformats.org/officeDocument/2006/relationships/slide" Target="slide58.xml" TargetMode="Internal" /><Relationship Id="rId5" Type="http://schemas.openxmlformats.org/officeDocument/2006/relationships/hyperlink" Target="http://www.statista.com/statistics/280469/marathons-in-the-us-by-number-of-finshers/" TargetMode="External" /><Relationship Id="rId6" Type="http://schemas.openxmlformats.org/officeDocument/2006/relationships/chart" Target="../charts/chart22.xml" /><Relationship Id="rId7" Type="http://schemas.openxmlformats.org/officeDocument/2006/relationships/image" Target="../media/image5.png" /><Relationship Id="rId8" Type="http://schemas.openxmlformats.org/officeDocument/2006/relationships/oleObject" Target="../embeddings/oleObject5.bin" TargetMode="Internal" /><Relationship Id="rId9" Type="http://schemas.openxmlformats.org/officeDocument/2006/relationships/image" Target="../media/image6.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8.xml" TargetMode="Internal" /><Relationship Id="rId3" Type="http://schemas.openxmlformats.org/officeDocument/2006/relationships/image" Target="../media/image4.png" /><Relationship Id="rId4" Type="http://schemas.openxmlformats.org/officeDocument/2006/relationships/slide" Target="slide59.xml" TargetMode="Internal" /><Relationship Id="rId5" Type="http://schemas.openxmlformats.org/officeDocument/2006/relationships/hyperlink" Target="http://www.statista.com/statistics/280458/number-of-marathon-finishers-united-states/" TargetMode="External" /><Relationship Id="rId6" Type="http://schemas.openxmlformats.org/officeDocument/2006/relationships/chart" Target="../charts/chart23.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8.xml" TargetMode="Internal" /><Relationship Id="rId3" Type="http://schemas.openxmlformats.org/officeDocument/2006/relationships/image" Target="../media/image4.png" /><Relationship Id="rId4" Type="http://schemas.openxmlformats.org/officeDocument/2006/relationships/slide" Target="slide60.xml" TargetMode="Internal" /><Relationship Id="rId5" Type="http://schemas.openxmlformats.org/officeDocument/2006/relationships/hyperlink" Target="http://www.statista.com/statistics/280440/marathon-finishers-by-age-and-gender-united-states/" TargetMode="External" /><Relationship Id="rId6" Type="http://schemas.openxmlformats.org/officeDocument/2006/relationships/chart" Target="../charts/chart24.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8.xml" TargetMode="Internal" /><Relationship Id="rId3" Type="http://schemas.openxmlformats.org/officeDocument/2006/relationships/image" Target="../media/image4.png" /><Relationship Id="rId4" Type="http://schemas.openxmlformats.org/officeDocument/2006/relationships/slide" Target="slide61.xml" TargetMode="Internal" /><Relationship Id="rId5" Type="http://schemas.openxmlformats.org/officeDocument/2006/relationships/hyperlink" Target="http://www.statista.com/statistics/232186/any-marathon-event-attendance-usa/" TargetMode="External" /><Relationship Id="rId6" Type="http://schemas.openxmlformats.org/officeDocument/2006/relationships/chart" Target="../charts/chart25.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8.xml" TargetMode="Internal" /><Relationship Id="rId3" Type="http://schemas.openxmlformats.org/officeDocument/2006/relationships/image" Target="../media/image4.png" /><Relationship Id="rId4" Type="http://schemas.openxmlformats.org/officeDocument/2006/relationships/slide" Target="slide62.xml" TargetMode="Internal" /><Relationship Id="rId5" Type="http://schemas.openxmlformats.org/officeDocument/2006/relationships/hyperlink" Target="http://www.statista.com/statistics/231901/any-marathon-events-on-broadcast-tv-usa/" TargetMode="External" /><Relationship Id="rId6" Type="http://schemas.openxmlformats.org/officeDocument/2006/relationships/chart" Target="../charts/chart26.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8.xml" TargetMode="Internal" /><Relationship Id="rId3" Type="http://schemas.openxmlformats.org/officeDocument/2006/relationships/image" Target="../media/image4.png" /><Relationship Id="rId4" Type="http://schemas.openxmlformats.org/officeDocument/2006/relationships/slide" Target="slide63.xml" TargetMode="Internal" /><Relationship Id="rId5" Type="http://schemas.openxmlformats.org/officeDocument/2006/relationships/hyperlink" Target="http://www.statista.com/statistics/232043/any-marathon-events-on-cable-tv-usa/" TargetMode="External" /><Relationship Id="rId6" Type="http://schemas.openxmlformats.org/officeDocument/2006/relationships/chart" Target="../charts/chart27.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3.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190303/running-participants-in-the-us-since-2006/" TargetMode="Ex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27423/number-of-joggers-and-runners-usa/"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191984/participants-in-walking-for-fitness-in-the-us-since-2006/" TargetMode="Ex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31.xml" TargetMode="Internal" /><Relationship Id="rId11" Type="http://schemas.openxmlformats.org/officeDocument/2006/relationships/slide" Target="slide32.xml" TargetMode="Internal" /><Relationship Id="rId12" Type="http://schemas.openxmlformats.org/officeDocument/2006/relationships/slide" Target="slide33.xml" TargetMode="Internal" /><Relationship Id="rId13" Type="http://schemas.openxmlformats.org/officeDocument/2006/relationships/slide" Target="slide34.xml" TargetMode="Internal" /><Relationship Id="rId14" Type="http://schemas.openxmlformats.org/officeDocument/2006/relationships/slide" Target="slide35.xml" TargetMode="Internal" /><Relationship Id="rId2" Type="http://schemas.openxmlformats.org/officeDocument/2006/relationships/image" Target="../media/image4.png" /><Relationship Id="rId3" Type="http://schemas.openxmlformats.org/officeDocument/2006/relationships/slide" Target="slide23.xml" TargetMode="Internal" /><Relationship Id="rId4" Type="http://schemas.openxmlformats.org/officeDocument/2006/relationships/slide" Target="slide24.xml" TargetMode="Internal" /><Relationship Id="rId5" Type="http://schemas.openxmlformats.org/officeDocument/2006/relationships/slide" Target="slide25.xml" TargetMode="Internal" /><Relationship Id="rId6" Type="http://schemas.openxmlformats.org/officeDocument/2006/relationships/slide" Target="slide26.xml" TargetMode="Internal" /><Relationship Id="rId7" Type="http://schemas.openxmlformats.org/officeDocument/2006/relationships/slide" Target="slide27.xml" TargetMode="Internal" /><Relationship Id="rId8" Type="http://schemas.openxmlformats.org/officeDocument/2006/relationships/slide" Target="slide29.xml" TargetMode="Internal" /><Relationship Id="rId9" Type="http://schemas.openxmlformats.org/officeDocument/2006/relationships/slide" Target="slide30.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190925/young-adult-participation-in-running-in-the-us-since-2006/" TargetMode="Ex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190738/youth-participants-in-running-in-the-us-since-2006/" TargetMode="Ex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52522/affluent-americans-who-go-jogging-or-running/" TargetMode="Ex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42432/participation-of-members-of-affluent-households-in-jogging-running-in-the-us/" TargetMode="Ex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52515/affluent-americans-who-go-fitness-walking/" TargetMode="Ex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42385/number-of-days-members-of-affluent-households-participated-in-fitness-walking/" TargetMode="Ex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558667/motivation-to-start-running-as-a-sport/" TargetMode="Ex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608651/motivation-to-continue-running-as-a-sport/" TargetMode="Ex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608687/preferred-time-of-day-to-run-as-a-sport/" TargetMode="Ex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608718/prefer-to-run-alone-or-in-a-group/" TargetMode="Ex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3.pn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609008/running-events-attitudes-and-behaviors/" TargetMode="Ex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608866/preferred-distance-to-run/" TargetMode="Externa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80485/number-of-running-events-united-states/" TargetMode="Ex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80478/running-events-united-states-number-of-finishers/" TargetMode="Ex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80489/us-half-marathon-finishers/" TargetMode="Ex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80497/half-marathons-in-the-us-by-number-of-finshers/" TargetMode="Externa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80499/half-marathons-by-number-of-finshers-worldwide/" TargetMode="Externa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80473/marathons-by-number-of-finshers-worldwide/" TargetMode="Externa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80469/marathons-in-the-us-by-number-of-finshers/" TargetMode="Externa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80458/number-of-marathon-finishers-united-states/" TargetMode="Ex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5.xml" TargetMode="Internal" /><Relationship Id="rId3" Type="http://schemas.openxmlformats.org/officeDocument/2006/relationships/image" Target="../media/image4.png" /><Relationship Id="rId4" Type="http://schemas.openxmlformats.org/officeDocument/2006/relationships/slide" Target="slide37.xml" TargetMode="Internal" /><Relationship Id="rId5" Type="http://schemas.openxmlformats.org/officeDocument/2006/relationships/hyperlink" Target="http://www.statista.com/statistics/190303/running-participants-in-the-us-since-2006/" TargetMode="External" /><Relationship Id="rId6" Type="http://schemas.openxmlformats.org/officeDocument/2006/relationships/chart" Target="../charts/chart1.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80440/marathon-finishers-by-age-and-gender-united-states/" TargetMode="Externa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32186/any-marathon-event-attendance-usa/" TargetMode="Externa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31901/any-marathon-events-on-broadcast-tv-usa/" TargetMode="Externa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6.xml" TargetMode="Internal" /><Relationship Id="rId3" Type="http://schemas.openxmlformats.org/officeDocument/2006/relationships/image" Target="../media/image4.png" /><Relationship Id="rId4" Type="http://schemas.openxmlformats.org/officeDocument/2006/relationships/hyperlink" Target="http://www.statista.com/statistics/232043/any-marathon-events-on-cable-tv-usa/" TargetMode="Ex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slide" Target="slide5.xml" TargetMode="Internal" /><Relationship Id="rId3" Type="http://schemas.openxmlformats.org/officeDocument/2006/relationships/image" Target="../media/image4.png" /><Relationship Id="rId4" Type="http://schemas.openxmlformats.org/officeDocument/2006/relationships/slide" Target="slide38.xml" TargetMode="Internal" /><Relationship Id="rId5" Type="http://schemas.openxmlformats.org/officeDocument/2006/relationships/hyperlink" Target="http://www.statista.com/statistics/227423/number-of-joggers-and-runners-usa/" TargetMode="External" /><Relationship Id="rId6" Type="http://schemas.openxmlformats.org/officeDocument/2006/relationships/chart" Target="../charts/chart2.xml" /><Relationship Id="rId7" Type="http://schemas.openxmlformats.org/officeDocument/2006/relationships/image" Target="../media/image5.png" /><Relationship Id="rId8" Type="http://schemas.openxmlformats.org/officeDocument/2006/relationships/oleObject" Target="../embeddings/oleObject1.bin" TargetMode="Internal" /><Relationship Id="rId9" Type="http://schemas.openxmlformats.org/officeDocument/2006/relationships/image" Target="../media/image6.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5.xml" TargetMode="Internal" /><Relationship Id="rId3" Type="http://schemas.openxmlformats.org/officeDocument/2006/relationships/image" Target="../media/image4.png" /><Relationship Id="rId4" Type="http://schemas.openxmlformats.org/officeDocument/2006/relationships/slide" Target="slide39.xml" TargetMode="Internal" /><Relationship Id="rId5" Type="http://schemas.openxmlformats.org/officeDocument/2006/relationships/hyperlink" Target="http://www.statista.com/statistics/191984/participants-in-walking-for-fitness-in-the-us-since-2006/" TargetMode="External" /><Relationship Id="rId6" Type="http://schemas.openxmlformats.org/officeDocument/2006/relationships/chart" Target="../charts/chart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5.xml" TargetMode="Internal" /><Relationship Id="rId3" Type="http://schemas.openxmlformats.org/officeDocument/2006/relationships/image" Target="../media/image4.png" /><Relationship Id="rId4" Type="http://schemas.openxmlformats.org/officeDocument/2006/relationships/slide" Target="slide40.xml" TargetMode="Internal" /><Relationship Id="rId5" Type="http://schemas.openxmlformats.org/officeDocument/2006/relationships/hyperlink" Target="http://www.statista.com/statistics/190925/young-adult-participation-in-running-in-the-us-since-2006/" TargetMode="External" /><Relationship Id="rId6" Type="http://schemas.openxmlformats.org/officeDocument/2006/relationships/chart" Target="../charts/chart4.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blipFill dpi="0">
          <a:blip r:embed="rId2"/>
          <a:stretch>
            <a:fillRect/>
          </a:stretch>
        </a:blipFill>
      </p:bgPr>
    </p:bg>
    <p:spTree>
      <p:nvGrpSpPr>
        <p:cNvPr id="1" name=""/>
        <p:cNvGrpSpPr/>
        <p:nvPr/>
      </p:nvGrpSpPr>
      <p:grpSpPr>
        <a:xfrm>
          <a:off x="0" y="0"/>
          <a:ext cx="0" cy="0"/>
        </a:xfrm>
        <a:effectLst/>
      </p:grpSpPr>
      <p:sp>
        <p:nvSpPr>
          <p:cNvPr id="2" name="New shape"/>
          <p:cNvSpPr/>
          <p:nvPr/>
        </p:nvSpPr>
        <p:spPr>
          <a:xfrm>
            <a:off x="342000" y="1612800"/>
            <a:ext cx="8182800" cy="3600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ormAutofit/>
          </a:bodyPr>
          <a:lstStyle/>
          <a:p>
            <a:pPr algn="l">
              <a:lnSpc>
                <a:spcPct val="100000"/>
              </a:lnSpc>
            </a:pPr>
            <a:r>
              <a:rPr sz="4200" b="1">
                <a:solidFill>
                  <a:srgbClr val="FFFFFF"/>
                </a:solidFill>
                <a:effectLst/>
                <a:latin typeface="Arial"/>
              </a:rPr>
              <a:t>Running &amp; Jogging</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&amp; walking participation</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41</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10</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youth participants in running in the United States from 2006 to 2015 (in millions)*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Youth participants in running in the U.S. from 2006 to 2015</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2006 to 2015; 6-17 years; 32,658 (15,167 individual &amp; 17,491 household surveys)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Outdoor Foundation </a:t>
            </a:r>
            <a:r>
              <a:rPr sz="700">
                <a:solidFill>
                  <a:srgbClr val="808080"/>
                </a:solidFill>
                <a:effectLst/>
                <a:latin typeface="Arial"/>
                <a:hlinkClick r:id="rId5" invalidUrl="" action="" tgtFrame="" tooltip=""/>
              </a:rPr>
              <a:t>ID 190738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&amp; walking participation</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42</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11</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affluent household members in the United States who went jogging or running in 2011 to 2014</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Affluent Americans: share who went jogging or running in 2011-2014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2011 - 2014; 18 years and older; See supplementary notes for the detailed sample size of each year; Persons living in affluent households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Ipsos </a:t>
            </a:r>
            <a:r>
              <a:rPr sz="700">
                <a:solidFill>
                  <a:srgbClr val="808080"/>
                </a:solidFill>
                <a:effectLst/>
                <a:latin typeface="Arial"/>
                <a:hlinkClick r:id="rId5" invalidUrl="" action="" tgtFrame="" tooltip=""/>
              </a:rPr>
              <a:t>ID 252522</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&amp; walking participation</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43</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12</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Affluent households: number of days household members participated in jogging/running in the United States in 2016</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days members of affluent households participated in jogging/running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18 years and older; Persons with a household income of 100K+ U.S. dollars: 24,424; persons with a household income of 200K+ U.S. dollars: 5,368</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Ipsos </a:t>
            </a:r>
            <a:r>
              <a:rPr sz="700">
                <a:solidFill>
                  <a:srgbClr val="808080"/>
                </a:solidFill>
                <a:effectLst/>
                <a:latin typeface="Arial"/>
                <a:hlinkClick r:id="rId5" invalidUrl="" action="" tgtFrame="" tooltip=""/>
              </a:rPr>
              <a:t>ID 242432</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&amp; walking participation</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44</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13</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affluent household members in the United States who went fitness walking in 2011 to 2014</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Affluent Americans: share who went fitness walking in 2011-2014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2011 - 2014; 18 years and older; See supplementary notes for the detailed sample size of each year; Persons living in affluent households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Ipsos </a:t>
            </a:r>
            <a:r>
              <a:rPr sz="700">
                <a:solidFill>
                  <a:srgbClr val="808080"/>
                </a:solidFill>
                <a:effectLst/>
                <a:latin typeface="Arial"/>
                <a:hlinkClick r:id="rId5" invalidUrl="" action="" tgtFrame="" tooltip=""/>
              </a:rPr>
              <a:t>ID 252515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&amp; walking participation</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45</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14</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Affluent households: number of days household members participated in fitness walking/exercise walking in the United States in 2016</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Members of affluent households participation in fitness walking/exercise walking</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18 years and older; Persons with a household income of 100K+ U.S. dollars: 24,424; persons with a household income of 200K+ U.S. dollars: 5,368</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Ipsos </a:t>
            </a:r>
            <a:r>
              <a:rPr sz="700">
                <a:solidFill>
                  <a:srgbClr val="808080"/>
                </a:solidFill>
                <a:effectLst/>
                <a:latin typeface="Arial"/>
                <a:hlinkClick r:id="rId5" invalidUrl="" action="" tgtFrame="" tooltip=""/>
              </a:rPr>
              <a:t>ID 242385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blipFill dpi="0">
          <a:blip r:embed="rId3"/>
          <a:stretch>
            <a:fillRect/>
          </a:stretch>
        </a:blipFill>
      </p:bgPr>
    </p:bg>
    <p:spTree>
      <p:nvGrpSpPr>
        <p:cNvPr id="1" name=""/>
        <p:cNvGrpSpPr/>
        <p:nvPr/>
      </p:nvGrpSpPr>
      <p:grpSpPr>
        <a:xfrm>
          <a:off x="0" y="0"/>
          <a: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Runners' attitudes/behavior</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Running &amp; Jogging</a:t>
            </a:r>
          </a:p>
        </p:txBody>
      </p:sp>
      <p:sp>
        <p:nvSpPr>
          <p:cNvPr id="4" name="New shape"/>
          <p:cNvSpPr/>
          <p:nvPr/>
        </p:nvSpPr>
        <p:spPr>
          <a:xfrm>
            <a:off x="482600" y="3898900"/>
            <a:ext cx="317500" cy="3048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Runners' attitudes/behavior</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46</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16</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was your primary motivation to start running?*</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Primary reason for people to start running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January - April 2016; 18 years and older; 10,000+; Core runners**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558667</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Runners' attitudes/behavior</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47</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17</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was your primary motivation to continue to run?*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Primary reason for people to continue to run as a sport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January - April 2016; 18 years and older; 10,000+; Core runners**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608651</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Runners' attitudes/behavior</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48</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18</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is your preferred time of day to run?*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Time of day preferred for running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January - April 2016; 18 years and older; 10,000+; Core runners**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608687</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Runners' attitudes/behavior</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49</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19</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How do you prefer to run (alone/in a group)?*</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Preference to run alone/in a group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January - April 2016; 18 years and older; 10,000+; Core runners**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608718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blipFill dpi="0">
          <a:blip r:embed="rId3"/>
          <a:stretch>
            <a:fillRect/>
          </a:stretch>
        </a:blipFill>
      </p:bgPr>
    </p:bg>
    <p:spTree>
      <p:nvGrpSpPr>
        <p:cNvPr id="1" name=""/>
        <p:cNvGrpSpPr/>
        <p:nvPr/>
      </p:nvGrpSpPr>
      <p:grpSpPr>
        <a:xfrm>
          <a:off x="0" y="0"/>
          <a: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Table of Contents</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Running &amp; Jogging</a:t>
            </a:r>
          </a:p>
        </p:txBody>
      </p:sp>
      <p:sp>
        <p:nvSpPr>
          <p:cNvPr id="4" name="New shape"/>
          <p:cNvSpPr/>
          <p:nvPr/>
        </p:nvSpPr>
        <p:spPr>
          <a:xfrm>
            <a:off x="482600" y="3898900"/>
            <a:ext cx="317500" cy="3048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Runners' attitudes/behavior</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50</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20</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Running events attitudes and behaviors* in the U.S 2016</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Attitudes and behaviors regarding running events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January - April 2016; 18 years and older; 10,000+; Core runners**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609008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
        <p:nvSpPr>
          <p:cNvPr id="11" name="New shape"/>
          <p:cNvSpPr/>
          <p:nvPr/>
        </p:nvSpPr>
        <p:spPr>
          <a:xfrm>
            <a:off x="349250" y="5257800"/>
            <a:ext cx="8369300" cy="647700"/>
          </a:xfrm>
          <a:prstGeom prst="rect">
            <a:avLst/>
          </a:prstGeom>
          <a:blipFill dpi="0">
            <a:blip r:embed="rId7"/>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12" name="OleObject"/>
          <p:cNvGraphicFramePr>
            <a:graphicFrameLocks noChangeAspect="1"/>
          </p:cNvGraphicFramePr>
          <p:nvPr/>
        </p:nvGraphicFramePr>
        <p:xfrm>
          <a:off x="7048500" y="5356860"/>
          <a:ext cx="1868424" cy="532765"/>
        </p:xfrm>
        <a:graphic>
          <a:graphicData uri="http://schemas.openxmlformats.org/presentationml/2006/ole">
            <mc:AlternateContent xmlns:mc="http://schemas.openxmlformats.org/markup-compatibility/2006">
              <mc:Choice xmlns:v="urn:schemas-microsoft-com:vml" Requires="v">
                <p:oleObj spid="_x0000_s1039" showAsIcon="1" r:id="rId8" progId="Excel.Sheet.609008">
                  <p:embed/>
                </p:oleObj>
              </mc:Choice>
              <mc:Fallback>
                <p:oleObj spid="_x0000_s1039" showAsIcon="1" r:id="rId8" progId="Excel.Sheet.609008">
                  <p:embed/>
                  <p:pic>
                    <p:nvPicPr>
                      <p:cNvPr id="0" name="OLE substitute image"/>
                      <p:cNvPicPr/>
                      <p:nvPr/>
                    </p:nvPicPr>
                    <p:blipFill dpi="0">
                      <a:blip r:embed="rId9"/>
                      <a:stretch>
                        <a:fillRect/>
                      </a:stretch>
                    </p:blipFill>
                    <p:spPr>
                      <a:xfrm>
                        <a:off x="7048500" y="5356860"/>
                        <a:ext cx="1868424" cy="532765"/>
                      </a:xfrm>
                      <a:prstGeom prst="rect">
                        <a:avLst/>
                      </a:prstGeom>
                      <a:effectLst/>
                    </p:spPr>
                  </p:pic>
                </p:oleObj>
              </mc:Fallback>
            </mc:AlternateContent>
          </a:graphicData>
        </a:graphic>
      </p:graphicFrame>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Runners' attitudes/behavior</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51</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21</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is your favorite race distance?*</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Preferred distance for running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January - April 2016; 18 years and older; 10,000+; Core runners**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608866</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blipFill dpi="0">
          <a:blip r:embed="rId3"/>
          <a:stretch>
            <a:fillRect/>
          </a:stretch>
        </a:blipFill>
      </p:bgPr>
    </p:bg>
    <p:spTree>
      <p:nvGrpSpPr>
        <p:cNvPr id="1" name=""/>
        <p:cNvGrpSpPr/>
        <p:nvPr/>
      </p:nvGrpSpPr>
      <p:grpSpPr>
        <a:xfrm>
          <a:off x="0" y="0"/>
          <a: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Running events</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Running &amp; Jogging</a:t>
            </a:r>
          </a:p>
        </p:txBody>
      </p:sp>
      <p:sp>
        <p:nvSpPr>
          <p:cNvPr id="4" name="New shape"/>
          <p:cNvSpPr/>
          <p:nvPr/>
        </p:nvSpPr>
        <p:spPr>
          <a:xfrm>
            <a:off x="482600" y="3898900"/>
            <a:ext cx="317500" cy="3048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events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52</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23</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running events in the U.S. from 2012 to 2015, by distance of race</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running events United States 2012-2015, by distance of race</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2012 to 2015</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280485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events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53</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24</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finishers in running events in the U.S. from 2012 to 2015, by distance of race (in 1,000s)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Running event finishers United States 2012-2015, by distance of race</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280478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events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54</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25</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half-marathon finishers in the United States from 2004 to 2016 (in 1,000s)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half-marathon finishers 2004-2016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2004 to 2016</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280489</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events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55</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26</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Half-Marathons in the United States by total number of finishers in 2016</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Half-Marathons in the United States ranked by number of finishers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2015</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280497</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events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56</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27</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Half-Marathons worldwide by total number of finishers in 2014</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Half-Marathons worldwide ranked by number of finishers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Worldwide</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280499</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
        <p:nvSpPr>
          <p:cNvPr id="11" name="New shape"/>
          <p:cNvSpPr/>
          <p:nvPr/>
        </p:nvSpPr>
        <p:spPr>
          <a:xfrm>
            <a:off x="349250" y="5257800"/>
            <a:ext cx="8369300" cy="647700"/>
          </a:xfrm>
          <a:prstGeom prst="rect">
            <a:avLst/>
          </a:prstGeom>
          <a:blipFill dpi="0">
            <a:blip r:embed="rId7"/>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12" name="OleObject"/>
          <p:cNvGraphicFramePr>
            <a:graphicFrameLocks noChangeAspect="1"/>
          </p:cNvGraphicFramePr>
          <p:nvPr/>
        </p:nvGraphicFramePr>
        <p:xfrm>
          <a:off x="7048500" y="5356860"/>
          <a:ext cx="1868424" cy="532765"/>
        </p:xfrm>
        <a:graphic>
          <a:graphicData uri="http://schemas.openxmlformats.org/presentationml/2006/ole">
            <mc:AlternateContent xmlns:mc="http://schemas.openxmlformats.org/markup-compatibility/2006">
              <mc:Choice xmlns:v="urn:schemas-microsoft-com:vml" Requires="v">
                <p:oleObj spid="_x0000_s1040" showAsIcon="1" r:id="rId8" progId="Excel.Sheet.280499">
                  <p:embed/>
                </p:oleObj>
              </mc:Choice>
              <mc:Fallback>
                <p:oleObj spid="_x0000_s1040" showAsIcon="1" r:id="rId8" progId="Excel.Sheet.280499">
                  <p:embed/>
                  <p:pic>
                    <p:nvPicPr>
                      <p:cNvPr id="0" name="OLE substitute image"/>
                      <p:cNvPicPr/>
                      <p:nvPr/>
                    </p:nvPicPr>
                    <p:blipFill dpi="0">
                      <a:blip r:embed="rId9"/>
                      <a:stretch>
                        <a:fillRect/>
                      </a:stretch>
                    </p:blipFill>
                    <p:spPr>
                      <a:xfrm>
                        <a:off x="7048500" y="5356860"/>
                        <a:ext cx="1868424" cy="532765"/>
                      </a:xfrm>
                      <a:prstGeom prst="rect">
                        <a:avLst/>
                      </a:prstGeom>
                      <a:effectLst/>
                    </p:spPr>
                  </p:pic>
                </p:oleObj>
              </mc:Fallback>
            </mc:AlternateContent>
          </a:graphicData>
        </a:graphic>
      </p:graphicFrame>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blipFill dpi="0">
          <a:blip r:embed="rId3"/>
          <a:stretch>
            <a:fillRect/>
          </a:stretch>
        </a:blipFill>
      </p:bgPr>
    </p:bg>
    <p:spTree>
      <p:nvGrpSpPr>
        <p:cNvPr id="1" name=""/>
        <p:cNvGrpSpPr/>
        <p:nvPr/>
      </p:nvGrpSpPr>
      <p:grpSpPr>
        <a:xfrm>
          <a:off x="0" y="0"/>
          <a: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Marathons</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Running &amp; Jogging</a:t>
            </a:r>
          </a:p>
        </p:txBody>
      </p:sp>
      <p:sp>
        <p:nvSpPr>
          <p:cNvPr id="4" name="New shape"/>
          <p:cNvSpPr/>
          <p:nvPr/>
        </p:nvSpPr>
        <p:spPr>
          <a:xfrm>
            <a:off x="482600" y="3898900"/>
            <a:ext cx="317500" cy="3048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Marathons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57</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29</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Marathons by total number of finishers worldwide in 2014</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Marathons ranked by number of finishers worldwide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Worldwide</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280473</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
        <p:nvSpPr>
          <p:cNvPr id="11" name="New shape"/>
          <p:cNvSpPr/>
          <p:nvPr/>
        </p:nvSpPr>
        <p:spPr>
          <a:xfrm>
            <a:off x="349250" y="5257800"/>
            <a:ext cx="8369300" cy="647700"/>
          </a:xfrm>
          <a:prstGeom prst="rect">
            <a:avLst/>
          </a:prstGeom>
          <a:blipFill dpi="0">
            <a:blip r:embed="rId7"/>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12" name="OleObject"/>
          <p:cNvGraphicFramePr>
            <a:graphicFrameLocks noChangeAspect="1"/>
          </p:cNvGraphicFramePr>
          <p:nvPr/>
        </p:nvGraphicFramePr>
        <p:xfrm>
          <a:off x="7048500" y="5356860"/>
          <a:ext cx="1868424" cy="532765"/>
        </p:xfrm>
        <a:graphic>
          <a:graphicData uri="http://schemas.openxmlformats.org/presentationml/2006/ole">
            <mc:AlternateContent xmlns:mc="http://schemas.openxmlformats.org/markup-compatibility/2006">
              <mc:Choice xmlns:v="urn:schemas-microsoft-com:vml" Requires="v">
                <p:oleObj spid="_x0000_s1041" showAsIcon="1" r:id="rId8" progId="Excel.Sheet.280473">
                  <p:embed/>
                </p:oleObj>
              </mc:Choice>
              <mc:Fallback>
                <p:oleObj spid="_x0000_s1041" showAsIcon="1" r:id="rId8" progId="Excel.Sheet.280473">
                  <p:embed/>
                  <p:pic>
                    <p:nvPicPr>
                      <p:cNvPr id="0" name="OLE substitute image"/>
                      <p:cNvPicPr/>
                      <p:nvPr/>
                    </p:nvPicPr>
                    <p:blipFill dpi="0">
                      <a:blip r:embed="rId9"/>
                      <a:stretch>
                        <a:fillRect/>
                      </a:stretch>
                    </p:blipFill>
                    <p:spPr>
                      <a:xfrm>
                        <a:off x="7048500" y="5356860"/>
                        <a:ext cx="1868424" cy="532765"/>
                      </a:xfrm>
                      <a:prstGeom prst="rect">
                        <a:avLst/>
                      </a:prstGeom>
                      <a:effectLst/>
                    </p:spPr>
                  </p:pic>
                </p:oleObj>
              </mc:Fallback>
            </mc:AlternateContent>
          </a:graphicData>
        </a:graphic>
      </p:graphicFrame>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6350" y="6223000"/>
            <a:ext cx="9169400" cy="6477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393700" y="787400"/>
            <a:ext cx="8225117" cy="3661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800" b="1">
                <a:solidFill>
                  <a:srgbClr val="4F4F4F"/>
                </a:solidFill>
                <a:effectLst/>
                <a:latin typeface="Arial"/>
              </a:rPr>
              <a:t>Running &amp; walking participation</a:t>
            </a:r>
          </a:p>
        </p:txBody>
      </p:sp>
      <p:sp>
        <p:nvSpPr>
          <p:cNvPr id="4" name="New shape"/>
          <p:cNvSpPr/>
          <p:nvPr/>
        </p:nvSpPr>
        <p:spPr>
          <a:xfrm>
            <a:off x="393700" y="1217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3" invalidUrl="" action="ppaction://hlinksldjump" tgtFrame="" tooltip=""/>
              </a:rPr>
              <a:t>06</a:t>
            </a:r>
            <a:r>
              <a:rPr sz="1200">
                <a:solidFill>
                  <a:srgbClr val="4F4F4F"/>
                </a:solidFill>
                <a:effectLst/>
                <a:latin typeface="Arial"/>
              </a:rPr>
              <a:t>     Number of participants in running in the U.S. 2006-2016</a:t>
            </a:r>
          </a:p>
        </p:txBody>
      </p:sp>
      <p:sp>
        <p:nvSpPr>
          <p:cNvPr id="5" name="New shape"/>
          <p:cNvSpPr/>
          <p:nvPr/>
        </p:nvSpPr>
        <p:spPr>
          <a:xfrm>
            <a:off x="393700" y="1471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4" invalidUrl="" action="ppaction://hlinksldjump" tgtFrame="" tooltip=""/>
              </a:rPr>
              <a:t>07</a:t>
            </a:r>
            <a:r>
              <a:rPr sz="1200">
                <a:solidFill>
                  <a:srgbClr val="4F4F4F"/>
                </a:solidFill>
                <a:effectLst/>
                <a:latin typeface="Arial"/>
              </a:rPr>
              <a:t>     Number of joggers and runners in the U.S. 2016</a:t>
            </a:r>
          </a:p>
        </p:txBody>
      </p:sp>
      <p:sp>
        <p:nvSpPr>
          <p:cNvPr id="6" name="New shape"/>
          <p:cNvSpPr/>
          <p:nvPr/>
        </p:nvSpPr>
        <p:spPr>
          <a:xfrm>
            <a:off x="393700" y="1725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5" invalidUrl="" action="ppaction://hlinksldjump" tgtFrame="" tooltip=""/>
              </a:rPr>
              <a:t>08</a:t>
            </a:r>
            <a:r>
              <a:rPr sz="1200">
                <a:solidFill>
                  <a:srgbClr val="4F4F4F"/>
                </a:solidFill>
                <a:effectLst/>
                <a:latin typeface="Arial"/>
              </a:rPr>
              <a:t>     People walking for fitness in the U.S. from 2006 to 2015</a:t>
            </a:r>
          </a:p>
        </p:txBody>
      </p:sp>
      <p:sp>
        <p:nvSpPr>
          <p:cNvPr id="7" name="New shape"/>
          <p:cNvSpPr/>
          <p:nvPr/>
        </p:nvSpPr>
        <p:spPr>
          <a:xfrm>
            <a:off x="393700" y="1979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6" invalidUrl="" action="ppaction://hlinksldjump" tgtFrame="" tooltip=""/>
              </a:rPr>
              <a:t>09</a:t>
            </a:r>
            <a:r>
              <a:rPr sz="1200">
                <a:solidFill>
                  <a:srgbClr val="4F4F4F"/>
                </a:solidFill>
                <a:effectLst/>
                <a:latin typeface="Arial"/>
              </a:rPr>
              <a:t>     Young adult participants in running in the U.S. from 2006 to 2015</a:t>
            </a:r>
          </a:p>
        </p:txBody>
      </p:sp>
      <p:sp>
        <p:nvSpPr>
          <p:cNvPr id="8" name="New shape"/>
          <p:cNvSpPr/>
          <p:nvPr/>
        </p:nvSpPr>
        <p:spPr>
          <a:xfrm>
            <a:off x="393700" y="2233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7" invalidUrl="" action="ppaction://hlinksldjump" tgtFrame="" tooltip=""/>
              </a:rPr>
              <a:t>10</a:t>
            </a:r>
            <a:r>
              <a:rPr sz="1200">
                <a:solidFill>
                  <a:srgbClr val="4F4F4F"/>
                </a:solidFill>
                <a:effectLst/>
                <a:latin typeface="Arial"/>
              </a:rPr>
              <a:t>     Youth participants in running in the U.S. from 2006 to 2015</a:t>
            </a:r>
          </a:p>
        </p:txBody>
      </p:sp>
      <p:sp>
        <p:nvSpPr>
          <p:cNvPr id="9" name="New shape"/>
          <p:cNvSpPr/>
          <p:nvPr/>
        </p:nvSpPr>
        <p:spPr>
          <a:xfrm>
            <a:off x="393700" y="2487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8" invalidUrl="" action="ppaction://hlinksldjump" tgtFrame="" tooltip=""/>
              </a:rPr>
              <a:t>11</a:t>
            </a:r>
            <a:r>
              <a:rPr sz="1200">
                <a:solidFill>
                  <a:srgbClr val="4F4F4F"/>
                </a:solidFill>
                <a:effectLst/>
                <a:latin typeface="Arial"/>
              </a:rPr>
              <a:t>     Affluent Americans: share who went jogging or running in 2011-2014</a:t>
            </a:r>
          </a:p>
        </p:txBody>
      </p:sp>
      <p:sp>
        <p:nvSpPr>
          <p:cNvPr id="10" name="New shape"/>
          <p:cNvSpPr/>
          <p:nvPr/>
        </p:nvSpPr>
        <p:spPr>
          <a:xfrm>
            <a:off x="393700" y="2741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9" invalidUrl="" action="ppaction://hlinksldjump" tgtFrame="" tooltip=""/>
              </a:rPr>
              <a:t>12</a:t>
            </a:r>
            <a:r>
              <a:rPr sz="1200">
                <a:solidFill>
                  <a:srgbClr val="4F4F4F"/>
                </a:solidFill>
                <a:effectLst/>
                <a:latin typeface="Arial"/>
              </a:rPr>
              <a:t>     Number of days members of affluent households participated in jogging/running 2016</a:t>
            </a:r>
          </a:p>
        </p:txBody>
      </p:sp>
      <p:sp>
        <p:nvSpPr>
          <p:cNvPr id="11" name="New shape"/>
          <p:cNvSpPr/>
          <p:nvPr/>
        </p:nvSpPr>
        <p:spPr>
          <a:xfrm>
            <a:off x="393700" y="2995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0" invalidUrl="" action="ppaction://hlinksldjump" tgtFrame="" tooltip=""/>
              </a:rPr>
              <a:t>13</a:t>
            </a:r>
            <a:r>
              <a:rPr sz="1200">
                <a:solidFill>
                  <a:srgbClr val="4F4F4F"/>
                </a:solidFill>
                <a:effectLst/>
                <a:latin typeface="Arial"/>
              </a:rPr>
              <a:t>     Affluent Americans: share who went fitness walking in 2011-2014</a:t>
            </a:r>
          </a:p>
        </p:txBody>
      </p:sp>
      <p:sp>
        <p:nvSpPr>
          <p:cNvPr id="12" name="New shape"/>
          <p:cNvSpPr/>
          <p:nvPr/>
        </p:nvSpPr>
        <p:spPr>
          <a:xfrm>
            <a:off x="393700" y="3249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1" invalidUrl="" action="ppaction://hlinksldjump" tgtFrame="" tooltip=""/>
              </a:rPr>
              <a:t>14</a:t>
            </a:r>
            <a:r>
              <a:rPr sz="1200">
                <a:solidFill>
                  <a:srgbClr val="4F4F4F"/>
                </a:solidFill>
                <a:effectLst/>
                <a:latin typeface="Arial"/>
              </a:rPr>
              <a:t>     Members of affluent households participation in fitness walking/exercise walking</a:t>
            </a:r>
          </a:p>
        </p:txBody>
      </p:sp>
      <p:sp>
        <p:nvSpPr>
          <p:cNvPr id="13" name="New shape"/>
          <p:cNvSpPr/>
          <p:nvPr/>
        </p:nvSpPr>
        <p:spPr>
          <a:xfrm>
            <a:off x="393700" y="3630025"/>
            <a:ext cx="8225117" cy="3661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800" b="1">
                <a:solidFill>
                  <a:srgbClr val="4F4F4F"/>
                </a:solidFill>
                <a:effectLst/>
                <a:latin typeface="Arial"/>
              </a:rPr>
              <a:t>Runners' attitudes/behavior</a:t>
            </a:r>
          </a:p>
        </p:txBody>
      </p:sp>
      <p:sp>
        <p:nvSpPr>
          <p:cNvPr id="14" name="New shape"/>
          <p:cNvSpPr/>
          <p:nvPr/>
        </p:nvSpPr>
        <p:spPr>
          <a:xfrm>
            <a:off x="393700" y="4059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2" invalidUrl="" action="ppaction://hlinksldjump" tgtFrame="" tooltip=""/>
              </a:rPr>
              <a:t>16</a:t>
            </a:r>
            <a:r>
              <a:rPr sz="1200">
                <a:solidFill>
                  <a:srgbClr val="4F4F4F"/>
                </a:solidFill>
                <a:effectLst/>
                <a:latin typeface="Arial"/>
              </a:rPr>
              <a:t>     Primary reason for people to start running in the U.S. 2016</a:t>
            </a:r>
          </a:p>
        </p:txBody>
      </p:sp>
      <p:sp>
        <p:nvSpPr>
          <p:cNvPr id="15" name="New shape"/>
          <p:cNvSpPr/>
          <p:nvPr/>
        </p:nvSpPr>
        <p:spPr>
          <a:xfrm>
            <a:off x="393700" y="4313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3" invalidUrl="" action="ppaction://hlinksldjump" tgtFrame="" tooltip=""/>
              </a:rPr>
              <a:t>17</a:t>
            </a:r>
            <a:r>
              <a:rPr sz="1200">
                <a:solidFill>
                  <a:srgbClr val="4F4F4F"/>
                </a:solidFill>
                <a:effectLst/>
                <a:latin typeface="Arial"/>
              </a:rPr>
              <a:t>     Primary reason for people to continue to run as a sport in the U.S. 2016</a:t>
            </a:r>
          </a:p>
        </p:txBody>
      </p:sp>
      <p:sp>
        <p:nvSpPr>
          <p:cNvPr id="16" name="New shape"/>
          <p:cNvSpPr/>
          <p:nvPr/>
        </p:nvSpPr>
        <p:spPr>
          <a:xfrm>
            <a:off x="393700" y="4567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4" invalidUrl="" action="ppaction://hlinksldjump" tgtFrame="" tooltip=""/>
              </a:rPr>
              <a:t>18</a:t>
            </a:r>
            <a:r>
              <a:rPr sz="1200">
                <a:solidFill>
                  <a:srgbClr val="4F4F4F"/>
                </a:solidFill>
                <a:effectLst/>
                <a:latin typeface="Arial"/>
              </a:rPr>
              <a:t>     Time of day preferred for running in the U.S. 2016</a:t>
            </a:r>
          </a:p>
        </p:txBody>
      </p:sp>
      <p:sp>
        <p:nvSpPr>
          <p:cNvPr id="17" name="New shape"/>
          <p:cNvSpPr/>
          <p:nvPr/>
        </p:nvSpPr>
        <p:spPr>
          <a:xfrm>
            <a:off x="393700" y="4821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5" invalidUrl="" action="ppaction://hlinksldjump" tgtFrame="" tooltip=""/>
              </a:rPr>
              <a:t>19</a:t>
            </a:r>
            <a:r>
              <a:rPr sz="1200">
                <a:solidFill>
                  <a:srgbClr val="4F4F4F"/>
                </a:solidFill>
                <a:effectLst/>
                <a:latin typeface="Arial"/>
              </a:rPr>
              <a:t>     Preference to run alone/in a group in the U.S. 2016</a:t>
            </a:r>
          </a:p>
        </p:txBody>
      </p:sp>
      <p:sp>
        <p:nvSpPr>
          <p:cNvPr id="18" name="New shape"/>
          <p:cNvSpPr/>
          <p:nvPr/>
        </p:nvSpPr>
        <p:spPr>
          <a:xfrm>
            <a:off x="393700" y="5075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6" invalidUrl="" action="ppaction://hlinksldjump" tgtFrame="" tooltip=""/>
              </a:rPr>
              <a:t>20</a:t>
            </a:r>
            <a:r>
              <a:rPr sz="1200">
                <a:solidFill>
                  <a:srgbClr val="4F4F4F"/>
                </a:solidFill>
                <a:effectLst/>
                <a:latin typeface="Arial"/>
              </a:rPr>
              <a:t>     Attitudes and behaviors regarding running events in the U.S. 2016</a:t>
            </a:r>
          </a:p>
        </p:txBody>
      </p:sp>
      <p:sp>
        <p:nvSpPr>
          <p:cNvPr id="19" name="New shape"/>
          <p:cNvSpPr/>
          <p:nvPr/>
        </p:nvSpPr>
        <p:spPr>
          <a:xfrm>
            <a:off x="393700" y="5329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7" invalidUrl="" action="ppaction://hlinksldjump" tgtFrame="" tooltip=""/>
              </a:rPr>
              <a:t>21</a:t>
            </a:r>
            <a:r>
              <a:rPr sz="1200">
                <a:solidFill>
                  <a:srgbClr val="4F4F4F"/>
                </a:solidFill>
                <a:effectLst/>
                <a:latin typeface="Arial"/>
              </a:rPr>
              <a:t>     Preferred distance for running in the U.S. 2016</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Marathons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58</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30</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Marathons in the United States by total number of finishers in 2016</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Marathons in the United States ranked by number of finishers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280469</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
        <p:nvSpPr>
          <p:cNvPr id="11" name="New shape"/>
          <p:cNvSpPr/>
          <p:nvPr/>
        </p:nvSpPr>
        <p:spPr>
          <a:xfrm>
            <a:off x="349250" y="5257800"/>
            <a:ext cx="8369300" cy="647700"/>
          </a:xfrm>
          <a:prstGeom prst="rect">
            <a:avLst/>
          </a:prstGeom>
          <a:blipFill dpi="0">
            <a:blip r:embed="rId7"/>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12" name="OleObject"/>
          <p:cNvGraphicFramePr>
            <a:graphicFrameLocks noChangeAspect="1"/>
          </p:cNvGraphicFramePr>
          <p:nvPr/>
        </p:nvGraphicFramePr>
        <p:xfrm>
          <a:off x="7048500" y="5356860"/>
          <a:ext cx="1868424" cy="532765"/>
        </p:xfrm>
        <a:graphic>
          <a:graphicData uri="http://schemas.openxmlformats.org/presentationml/2006/ole">
            <mc:AlternateContent xmlns:mc="http://schemas.openxmlformats.org/markup-compatibility/2006">
              <mc:Choice xmlns:v="urn:schemas-microsoft-com:vml" Requires="v">
                <p:oleObj spid="_x0000_s1042" showAsIcon="1" r:id="rId8" progId="Excel.Sheet.280469">
                  <p:embed/>
                </p:oleObj>
              </mc:Choice>
              <mc:Fallback>
                <p:oleObj spid="_x0000_s1042" showAsIcon="1" r:id="rId8" progId="Excel.Sheet.280469">
                  <p:embed/>
                  <p:pic>
                    <p:nvPicPr>
                      <p:cNvPr id="0" name="OLE substitute image"/>
                      <p:cNvPicPr/>
                      <p:nvPr/>
                    </p:nvPicPr>
                    <p:blipFill dpi="0">
                      <a:blip r:embed="rId9"/>
                      <a:stretch>
                        <a:fillRect/>
                      </a:stretch>
                    </p:blipFill>
                    <p:spPr>
                      <a:xfrm>
                        <a:off x="7048500" y="5356860"/>
                        <a:ext cx="1868424" cy="532765"/>
                      </a:xfrm>
                      <a:prstGeom prst="rect">
                        <a:avLst/>
                      </a:prstGeom>
                      <a:effectLst/>
                    </p:spPr>
                  </p:pic>
                </p:oleObj>
              </mc:Fallback>
            </mc:AlternateContent>
          </a:graphicData>
        </a:graphic>
      </p:graphicFrame>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Marathons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59</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31</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marathon finishers in the United States from 2004 to 2016 (in 1,000s)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marathon finishers 2004-2016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2004 to 2016</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280458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Marathons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60</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32</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Percentage of marathon finishers by gender in the United States from 1980 to 2015</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Share of marathon finishers in the United States by gender 1980-2015</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1980 to 2015</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Running USA </a:t>
            </a:r>
            <a:r>
              <a:rPr sz="700">
                <a:solidFill>
                  <a:srgbClr val="808080"/>
                </a:solidFill>
                <a:effectLst/>
                <a:latin typeface="Arial"/>
                <a:hlinkClick r:id="rId5" invalidUrl="" action="" tgtFrame="" tooltip=""/>
              </a:rPr>
              <a:t>ID 280440</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Marathons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61</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33</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people who attended any marathon event within the last 12 months in the United States from autumn 2009 to spring 2016 (in millions)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People who attended any marathon event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18 years and older; approx. 247,000*</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Scarborough </a:t>
            </a:r>
            <a:r>
              <a:rPr sz="700">
                <a:solidFill>
                  <a:srgbClr val="808080"/>
                </a:solidFill>
                <a:effectLst/>
                <a:latin typeface="Arial"/>
                <a:hlinkClick r:id="rId5" invalidUrl="" action="" tgtFrame="" tooltip=""/>
              </a:rPr>
              <a:t>ID 232186</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Marathons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62</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34</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5000" lnSpcReduction="10000"/>
          </a:bodyPr>
          <a:lstStyle/>
          <a:p>
            <a:pPr algn="l">
              <a:lnSpc>
                <a:spcPct val="100000"/>
              </a:lnSpc>
            </a:pPr>
            <a:r>
              <a:rPr b="1">
                <a:solidFill>
                  <a:srgbClr val="4F4F4F"/>
                </a:solidFill>
                <a:effectLst/>
                <a:latin typeface="Arial"/>
              </a:rPr>
              <a:t>Number of people who watched any marathon event on broadcast TV within the last 12 months in the United States from autumn 2009 to spring 2016 (in millions)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Viewers (on broadcast TV) of any marathon event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18 years and older; approx. 247,000*</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Scarborough </a:t>
            </a:r>
            <a:r>
              <a:rPr sz="700">
                <a:solidFill>
                  <a:srgbClr val="808080"/>
                </a:solidFill>
                <a:effectLst/>
                <a:latin typeface="Arial"/>
                <a:hlinkClick r:id="rId5" invalidUrl="" action="" tgtFrame="" tooltip=""/>
              </a:rPr>
              <a:t>ID 231901</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Marathons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63</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35</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5000" lnSpcReduction="10000"/>
          </a:bodyPr>
          <a:lstStyle/>
          <a:p>
            <a:pPr algn="l">
              <a:lnSpc>
                <a:spcPct val="100000"/>
              </a:lnSpc>
            </a:pPr>
            <a:r>
              <a:rPr b="1">
                <a:solidFill>
                  <a:srgbClr val="4F4F4F"/>
                </a:solidFill>
                <a:effectLst/>
                <a:latin typeface="Arial"/>
              </a:rPr>
              <a:t>Number of people who watched any marathon event on cable TV within the last 12 months in the United States from autumn 2009 to spring 2016 (in millions)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Viewers (on cable TV) of any marathon event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18 years and older; approx. 247,000*</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Scarborough </a:t>
            </a:r>
            <a:r>
              <a:rPr sz="700">
                <a:solidFill>
                  <a:srgbClr val="808080"/>
                </a:solidFill>
                <a:effectLst/>
                <a:latin typeface="Arial"/>
                <a:hlinkClick r:id="rId5" invalidUrl="" action="" tgtFrame="" tooltip=""/>
              </a:rPr>
              <a:t>ID 232043</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blipFill dpi="0">
          <a:blip r:embed="rId3"/>
          <a:stretch>
            <a:fillRect/>
          </a:stretch>
        </a:blipFill>
      </p:bgPr>
    </p:bg>
    <p:spTree>
      <p:nvGrpSpPr>
        <p:cNvPr id="1" name=""/>
        <p:cNvGrpSpPr/>
        <p:nvPr/>
      </p:nvGrpSpPr>
      <p:grpSpPr>
        <a:xfrm>
          <a:off x="0" y="0"/>
          <a: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References</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Running &amp; Jogging</a:t>
            </a:r>
          </a:p>
        </p:txBody>
      </p:sp>
      <p:sp>
        <p:nvSpPr>
          <p:cNvPr id="4" name="New shape"/>
          <p:cNvSpPr/>
          <p:nvPr/>
        </p:nvSpPr>
        <p:spPr>
          <a:xfrm>
            <a:off x="482600" y="3898900"/>
            <a:ext cx="317500" cy="3048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37</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participants in running/jogging and trail running in the U.S. from 2006 to 2016 (in millions)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Outdoor Foundation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Synovate</a:t>
                      </a:r>
                      <a:r>
                        <a:rPr sz="800">
                          <a:solidFill>
                            <a:srgbClr val="4F4F4F"/>
                          </a:solidFill>
                          <a:effectLst/>
                          <a:latin typeface="Arial"/>
                        </a:rPr>
                        <a:t>; </a:t>
                      </a:r>
                      <a:r>
                        <a:rPr sz="800">
                          <a:solidFill>
                            <a:srgbClr val="4F4F4F"/>
                          </a:solidFill>
                          <a:effectLst/>
                          <a:latin typeface="Arial"/>
                        </a:rPr>
                        <a:t>Ipsos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2006 to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24,134 (11,453 individual &amp; 12,681 household interviews)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6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Outdoor Foundation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April 2017</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Outdoor Recreation Participation Topline Report 2017, page 8</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http://www.statista.com/statistics/190303/running-participants-in-the-us-since-2006/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participants in running in the U.S. 2006-2016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A weighting technique was used to balance the data to reflect the total U.S. population ages six and above. A participant is defined as an individual who took part in the activity at least once in the given year. Data for the years prior to 2016 were taken from previous reports. Numbers have been rounded to provide a better understanding of the statistic.</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38</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people who went jogging or running within the last 12 months in the United States from spring 2008 to spring 2016 (in millions)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 Scarborough</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 Scarborough</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Spring 2008 to spring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approx. 247,000*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 Scarborough</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September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Scarborough USA+ 2016 Release 1 (Reissue 09-01-2016)</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http://www.statista.com/statistics/227423/number-of-joggers-and-runners-usa/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joggers and runners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Base total population (18 years and older): spring 2016: 246.84 million autumn 2015: 245.40 million spring 2015: 244.19 million autumn 2014: 242.98 million spring 2014: 241.53 million autumn 2013: 240.09 million spring 2013: 238.56 million autumn 2012: 237.02 million spring 2012: 236.61 million autumn 2011: 236.2 million spring 2011: 235.02 million autumn 2010: 233.84 million spring 2010: 232.96 million autumn 2009: 232.08 million spring 2009: 230.98 million autumn 2008: 229.87 million spring 2008: 228.48 million The data have been rounded to provide a better understanding of the statistics.</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39</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people walking for fitness in the United States from 2006 to 2015 (in millions)*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Outdoor Foundation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r>
                        <a:rPr sz="800">
                          <a:solidFill>
                            <a:srgbClr val="4F4F4F"/>
                          </a:solidFill>
                          <a:effectLst/>
                          <a:latin typeface="Arial"/>
                        </a:rPr>
                        <a:t>; </a:t>
                      </a:r>
                      <a:r>
                        <a:rPr sz="800">
                          <a:solidFill>
                            <a:srgbClr val="4F4F4F"/>
                          </a:solidFill>
                          <a:effectLst/>
                          <a:latin typeface="Arial"/>
                        </a:rPr>
                        <a:t>Synovate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2006 to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32,658 (15,167 individual &amp; 17,491 household surveys)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6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Outdoor Foundation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September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Outdoor Participation Report 2016, page 35</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http://www.statista.com/statistics/191984/participants-in-walking-for-fitness-in-the-us-since-2006/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People walking for fitness in the U.S. from 2006 to 2015</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A weighting technique was used to balance the data to reflect the total U.S. population ages six and above. A participant is defined as an individual who took part in the activity at least once in the given year. Number of survey participants: 40,141 (2009) / 38,742 (2010) / 38,172 (2011) / 42,363 (2012) / 19,240 (2013) / 10,778 (2014); Information on survey dates for 2006 to 2008 were not given. Numbers have been rounded to provide a better understanding of the statistic. Figures prior to 2015 were taken from previous reports.</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6350" y="6223000"/>
            <a:ext cx="9169400" cy="6477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393700" y="914400"/>
            <a:ext cx="8225117" cy="3661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800" b="1">
                <a:solidFill>
                  <a:srgbClr val="4F4F4F"/>
                </a:solidFill>
                <a:effectLst/>
                <a:latin typeface="Arial"/>
              </a:rPr>
              <a:t>Running events</a:t>
            </a:r>
          </a:p>
        </p:txBody>
      </p:sp>
      <p:sp>
        <p:nvSpPr>
          <p:cNvPr id="4" name="New shape"/>
          <p:cNvSpPr/>
          <p:nvPr/>
        </p:nvSpPr>
        <p:spPr>
          <a:xfrm>
            <a:off x="393700" y="1344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3" invalidUrl="" action="ppaction://hlinksldjump" tgtFrame="" tooltip=""/>
              </a:rPr>
              <a:t>23</a:t>
            </a:r>
            <a:r>
              <a:rPr sz="1200">
                <a:solidFill>
                  <a:srgbClr val="4F4F4F"/>
                </a:solidFill>
                <a:effectLst/>
                <a:latin typeface="Arial"/>
              </a:rPr>
              <a:t>     Number of running events United States 2012-2015, by distance of race</a:t>
            </a:r>
          </a:p>
        </p:txBody>
      </p:sp>
      <p:sp>
        <p:nvSpPr>
          <p:cNvPr id="5" name="New shape"/>
          <p:cNvSpPr/>
          <p:nvPr/>
        </p:nvSpPr>
        <p:spPr>
          <a:xfrm>
            <a:off x="393700" y="1598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4" invalidUrl="" action="ppaction://hlinksldjump" tgtFrame="" tooltip=""/>
              </a:rPr>
              <a:t>24</a:t>
            </a:r>
            <a:r>
              <a:rPr sz="1200">
                <a:solidFill>
                  <a:srgbClr val="4F4F4F"/>
                </a:solidFill>
                <a:effectLst/>
                <a:latin typeface="Arial"/>
              </a:rPr>
              <a:t>     Running event finishers United States 2012-2015, by distance of race</a:t>
            </a:r>
          </a:p>
        </p:txBody>
      </p:sp>
      <p:sp>
        <p:nvSpPr>
          <p:cNvPr id="6" name="New shape"/>
          <p:cNvSpPr/>
          <p:nvPr/>
        </p:nvSpPr>
        <p:spPr>
          <a:xfrm>
            <a:off x="393700" y="1852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5" invalidUrl="" action="ppaction://hlinksldjump" tgtFrame="" tooltip=""/>
              </a:rPr>
              <a:t>25</a:t>
            </a:r>
            <a:r>
              <a:rPr sz="1200">
                <a:solidFill>
                  <a:srgbClr val="4F4F4F"/>
                </a:solidFill>
                <a:effectLst/>
                <a:latin typeface="Arial"/>
              </a:rPr>
              <a:t>     U.S. half-marathon finishers 2004-2016</a:t>
            </a:r>
          </a:p>
        </p:txBody>
      </p:sp>
      <p:sp>
        <p:nvSpPr>
          <p:cNvPr id="7" name="New shape"/>
          <p:cNvSpPr/>
          <p:nvPr/>
        </p:nvSpPr>
        <p:spPr>
          <a:xfrm>
            <a:off x="393700" y="2106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6" invalidUrl="" action="ppaction://hlinksldjump" tgtFrame="" tooltip=""/>
              </a:rPr>
              <a:t>26</a:t>
            </a:r>
            <a:r>
              <a:rPr sz="1200">
                <a:solidFill>
                  <a:srgbClr val="4F4F4F"/>
                </a:solidFill>
                <a:effectLst/>
                <a:latin typeface="Arial"/>
              </a:rPr>
              <a:t>     Half-Marathons in the United States ranked by number of finishers 2016</a:t>
            </a:r>
          </a:p>
        </p:txBody>
      </p:sp>
      <p:sp>
        <p:nvSpPr>
          <p:cNvPr id="8" name="New shape"/>
          <p:cNvSpPr/>
          <p:nvPr/>
        </p:nvSpPr>
        <p:spPr>
          <a:xfrm>
            <a:off x="393700" y="2360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7" invalidUrl="" action="ppaction://hlinksldjump" tgtFrame="" tooltip=""/>
              </a:rPr>
              <a:t>27</a:t>
            </a:r>
            <a:r>
              <a:rPr sz="1200">
                <a:solidFill>
                  <a:srgbClr val="4F4F4F"/>
                </a:solidFill>
                <a:effectLst/>
                <a:latin typeface="Arial"/>
              </a:rPr>
              <a:t>     Half-Marathons worldwide ranked by number of finishers 2014</a:t>
            </a:r>
          </a:p>
        </p:txBody>
      </p:sp>
      <p:sp>
        <p:nvSpPr>
          <p:cNvPr id="9" name="New shape"/>
          <p:cNvSpPr/>
          <p:nvPr/>
        </p:nvSpPr>
        <p:spPr>
          <a:xfrm>
            <a:off x="393700" y="2741026"/>
            <a:ext cx="8225117" cy="3661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800" b="1">
                <a:solidFill>
                  <a:srgbClr val="4F4F4F"/>
                </a:solidFill>
                <a:effectLst/>
                <a:latin typeface="Arial"/>
              </a:rPr>
              <a:t>Marathons</a:t>
            </a:r>
          </a:p>
        </p:txBody>
      </p:sp>
      <p:sp>
        <p:nvSpPr>
          <p:cNvPr id="10" name="New shape"/>
          <p:cNvSpPr/>
          <p:nvPr/>
        </p:nvSpPr>
        <p:spPr>
          <a:xfrm>
            <a:off x="393700" y="3170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8" invalidUrl="" action="ppaction://hlinksldjump" tgtFrame="" tooltip=""/>
              </a:rPr>
              <a:t>29</a:t>
            </a:r>
            <a:r>
              <a:rPr sz="1200">
                <a:solidFill>
                  <a:srgbClr val="4F4F4F"/>
                </a:solidFill>
                <a:effectLst/>
                <a:latin typeface="Arial"/>
              </a:rPr>
              <a:t>     Marathons ranked by number of finishers worldwide 2014</a:t>
            </a:r>
          </a:p>
        </p:txBody>
      </p:sp>
      <p:sp>
        <p:nvSpPr>
          <p:cNvPr id="11" name="New shape"/>
          <p:cNvSpPr/>
          <p:nvPr/>
        </p:nvSpPr>
        <p:spPr>
          <a:xfrm>
            <a:off x="393700" y="3424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9" invalidUrl="" action="ppaction://hlinksldjump" tgtFrame="" tooltip=""/>
              </a:rPr>
              <a:t>30</a:t>
            </a:r>
            <a:r>
              <a:rPr sz="1200">
                <a:solidFill>
                  <a:srgbClr val="4F4F4F"/>
                </a:solidFill>
                <a:effectLst/>
                <a:latin typeface="Arial"/>
              </a:rPr>
              <a:t>     Marathons in the United States ranked by number of finishers 2016</a:t>
            </a:r>
          </a:p>
        </p:txBody>
      </p:sp>
      <p:sp>
        <p:nvSpPr>
          <p:cNvPr id="12" name="New shape"/>
          <p:cNvSpPr/>
          <p:nvPr/>
        </p:nvSpPr>
        <p:spPr>
          <a:xfrm>
            <a:off x="393700" y="3678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0" invalidUrl="" action="ppaction://hlinksldjump" tgtFrame="" tooltip=""/>
              </a:rPr>
              <a:t>31</a:t>
            </a:r>
            <a:r>
              <a:rPr sz="1200">
                <a:solidFill>
                  <a:srgbClr val="4F4F4F"/>
                </a:solidFill>
                <a:effectLst/>
                <a:latin typeface="Arial"/>
              </a:rPr>
              <a:t>     U.S. marathon finishers 2004-2016</a:t>
            </a:r>
          </a:p>
        </p:txBody>
      </p:sp>
      <p:sp>
        <p:nvSpPr>
          <p:cNvPr id="13" name="New shape"/>
          <p:cNvSpPr/>
          <p:nvPr/>
        </p:nvSpPr>
        <p:spPr>
          <a:xfrm>
            <a:off x="393700" y="3932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1" invalidUrl="" action="ppaction://hlinksldjump" tgtFrame="" tooltip=""/>
              </a:rPr>
              <a:t>32</a:t>
            </a:r>
            <a:r>
              <a:rPr sz="1200">
                <a:solidFill>
                  <a:srgbClr val="4F4F4F"/>
                </a:solidFill>
                <a:effectLst/>
                <a:latin typeface="Arial"/>
              </a:rPr>
              <a:t>     Share of marathon finishers in the United States by gender 1980-2015</a:t>
            </a:r>
          </a:p>
        </p:txBody>
      </p:sp>
      <p:sp>
        <p:nvSpPr>
          <p:cNvPr id="14" name="New shape"/>
          <p:cNvSpPr/>
          <p:nvPr/>
        </p:nvSpPr>
        <p:spPr>
          <a:xfrm>
            <a:off x="393700" y="4186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2" invalidUrl="" action="ppaction://hlinksldjump" tgtFrame="" tooltip=""/>
              </a:rPr>
              <a:t>33</a:t>
            </a:r>
            <a:r>
              <a:rPr sz="1200">
                <a:solidFill>
                  <a:srgbClr val="4F4F4F"/>
                </a:solidFill>
                <a:effectLst/>
                <a:latin typeface="Arial"/>
              </a:rPr>
              <a:t>     People who attended any marathon event in the U.S. 2016</a:t>
            </a:r>
          </a:p>
        </p:txBody>
      </p:sp>
      <p:sp>
        <p:nvSpPr>
          <p:cNvPr id="15" name="New shape"/>
          <p:cNvSpPr/>
          <p:nvPr/>
        </p:nvSpPr>
        <p:spPr>
          <a:xfrm>
            <a:off x="393700" y="4440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3" invalidUrl="" action="ppaction://hlinksldjump" tgtFrame="" tooltip=""/>
              </a:rPr>
              <a:t>34</a:t>
            </a:r>
            <a:r>
              <a:rPr sz="1200">
                <a:solidFill>
                  <a:srgbClr val="4F4F4F"/>
                </a:solidFill>
                <a:effectLst/>
                <a:latin typeface="Arial"/>
              </a:rPr>
              <a:t>     Viewers (on broadcast TV) of any marathon event in the U.S. 2016</a:t>
            </a:r>
          </a:p>
        </p:txBody>
      </p:sp>
      <p:sp>
        <p:nvSpPr>
          <p:cNvPr id="16" name="New shape"/>
          <p:cNvSpPr/>
          <p:nvPr/>
        </p:nvSpPr>
        <p:spPr>
          <a:xfrm>
            <a:off x="393700" y="4694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4" invalidUrl="" action="ppaction://hlinksldjump" tgtFrame="" tooltip=""/>
              </a:rPr>
              <a:t>35</a:t>
            </a:r>
            <a:r>
              <a:rPr sz="1200">
                <a:solidFill>
                  <a:srgbClr val="4F4F4F"/>
                </a:solidFill>
                <a:effectLst/>
                <a:latin typeface="Arial"/>
              </a:rPr>
              <a:t>     Viewers (on cable TV) of any marathon event in the U.S. 2016</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40</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young adult participants in running in the United States from 2006 to 2015 (in millions)*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Outdoor Foundation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r>
                        <a:rPr sz="800">
                          <a:solidFill>
                            <a:srgbClr val="4F4F4F"/>
                          </a:solidFill>
                          <a:effectLst/>
                          <a:latin typeface="Arial"/>
                        </a:rPr>
                        <a:t>; </a:t>
                      </a:r>
                      <a:r>
                        <a:rPr sz="800">
                          <a:solidFill>
                            <a:srgbClr val="4F4F4F"/>
                          </a:solidFill>
                          <a:effectLst/>
                          <a:latin typeface="Arial"/>
                        </a:rPr>
                        <a:t>Synovate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2006 to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32,658 (15,167 individual &amp; 17,491 household surveys)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6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Outdoor Foundation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September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Outdoor Participation Report 2016, page 33</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http://www.statista.com/statistics/190925/young-adult-participation-in-running-in-the-us-since-2006/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Young adult participants in running in the U.S. from 2006 to 2015</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A weighting technique was used to balance the data to reflect the total U.S. population ages 18 to 24 years. A participant is defined as an individual who took part in the activity at least once in the given year. Running includes running, jogging and trail running. Numbers have been rounded to provide a better understanding of the statistic. Figures prior to 2015 were taken from previous reports.</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41</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youth participants in running in the United States from 2006 to 2015 (in millions)*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Outdoor Foundation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r>
                        <a:rPr sz="800">
                          <a:solidFill>
                            <a:srgbClr val="4F4F4F"/>
                          </a:solidFill>
                          <a:effectLst/>
                          <a:latin typeface="Arial"/>
                        </a:rPr>
                        <a:t>; </a:t>
                      </a:r>
                      <a:r>
                        <a:rPr sz="800">
                          <a:solidFill>
                            <a:srgbClr val="4F4F4F"/>
                          </a:solidFill>
                          <a:effectLst/>
                          <a:latin typeface="Arial"/>
                        </a:rPr>
                        <a:t>Synovate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2006 to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32,658 (15,167 individual &amp; 17,491 household surveys)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6-17 years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Outdoor Foundation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September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Outdoor Participation Report 2016, page 32</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http://www.statista.com/statistics/190738/youth-participants-in-running-in-the-us-since-2006/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Youth participants in running in the U.S. from 2006 to 2015</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A weighting technique was used to balance the data to reflect the total U.S. population ages 6 to 17 years. A participant is defined as an individual who took part in the activity at least once in the given year. Running includes running, jogging and trail running. Data for the years prior to 2015 were taken from previous reports. Numbers have been rounded to provide a better understanding of the statistic.</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42</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affluent household members in the United States who went jogging or running in 2011 to 2014</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Ipsos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2011 - 2014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See supplementary notes for the detailed sample size of each year</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Persons living in affluent households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September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2014 Ipsos Affluent Survey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http://www.statista.com/statistics/252522/affluent-americans-who-go-jogging-or-running/</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Affluent Americans: share who went jogging or running in 2011-2014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During the survey the question was posed as follows: "For each of the following activities, please "X" the box that indicates how many days during the past 12 months you, yourself, participated in that activity." 2011 sample size: Persons with a household income of $100K+: 14,405 Persons with a household income of $200K+: 4,834 2012 sample size: Persons with a household income of $100K+: 13,794 Persons with a household income of $200K+: 4,734 2013 sample size: Persons with a household income of 100K+ U.S. dollars: 13,348 Persons with a household income of 200K+ U.S. dollars: 5,656 2014 sample size: Persons with a household income of 100K+ U.S. dollars: 12,747 Persons with a household income of 200K+ U.S. dollars: 5,490</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43</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Affluent households: number of days household members participated in jogging/running in the United States in 2016</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8514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Ipsos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Persons with a household income of 100K+ U.S. dollars: 24,424; persons with a household income of 200K+ U.S. dollars: 5,368</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Persons living in affluent households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October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Fall 2016 Ipsos Affluent Survey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http://www.statista.com/statistics/242432/participation-of-members-of-affluent-households-in-jogging-running-in-the-us/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days members of affluent households participated in jogging/running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During the survey, the question was posed as follows: "For each of the following sports/exercise activities, please select the box that indicates how many days during the past 12 months you, yourself, participated in that activity. Jogging/running"</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44</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affluent household members in the United States who went fitness walking in 2011 to 2014</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Ipsos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2011 - 2014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See supplementary notes for the detailed sample size of each year</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Persons living in affluent households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September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2014 Ipsos Affluent Survey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http://www.statista.com/statistics/252515/affluent-americans-who-go-fitness-walking/</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Affluent Americans: share who went fitness walking in 2011-2014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During the survey the question was posed as follows: "For each of the following activities, please "X" the box that indicates how many days during the past 12 months you, yourself, participated in that activity." 2011 sample size: Persons with a household income of $100K+: 14,405 Persons with a household income of $200K+: 4,834 2012 sample size: Persons with a household income of $100K+: 13,794 Persons with a household income of $200K+: 4,734 2013 sample size: Persons with a household income of 100K+ U.S. dollars: 13,348 Persons with a household income of 200K+ U.S. dollars: 5,656 2014 sample size: Persons with a household income of 100K+ U.S. dollars: 12,747 Persons with a household income of 200K+ U.S. dollars: 5,490</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45</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Affluent households: number of days household members participated in fitness walking/exercise walking in the United States in 2016</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8514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Ipsos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Persons with a household income of 100K+ U.S. dollars: 24,424; persons with a household income of 200K+ U.S. dollars: 5,368</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Persons living in affluent households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October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Fall 2016 Ipsos Affluent Survey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http://www.statista.com/statistics/242385/number-of-days-members-of-affluent-households-participated-in-fitness-walking/</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Members of affluent households participation in fitness walking/exercise walking</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During the survey, the question was posed as follows: "For each of the following sports/exercise activities, please select the box that indicates how many days during the past 12 months you, yourself, participated in that activity. Fitness walking/exercise walking"</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46</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was your primary motivation to start running?*</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January - April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Core runners**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National Runner Survey 2016, page 17</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http://www.statista.com/statistics/558667/motivation-to-start-running-as-a-sport/</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Primary reason for people to start running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source did not provide the exact wording of the question. The phrasing of the question might therefore differ from the wording in the survey. ** Results reflective of core runners: Active adult participants who tend to enter running events and train year-round; First-time runners invited to participate but the majority of responses came from core runners.</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47</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was your primary motivation to continue to run?*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January - April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Core runners**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National Runner Survey 2016, page 17</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http://www.statista.com/statistics/608651/motivation-to-continue-running-as-a-sport/</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Primary reason for people to continue to run as a sport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source did not provide the exact wording of the question. The phrasing of the question might therefore differ from the wording in the survey. ** Results reflective of core runners: Active adult participants who tend to enter running events and train year-round; First-time runners invited to participate but the majority of responses came from core runners.</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48</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is your preferred time of day to run?*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January - April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Core runners**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National Runner Survey 2016, page 18</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http://www.statista.com/statistics/608687/preferred-time-of-day-to-run-as-a-sport/</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Time of day preferred for running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source did not provide the exact wording of the question. The phrasing of the question might therefore differ from the wording in the survey. ** Results reflective of core runners: Active adult participants who tend to enter running events and train year-round; First-time runners invited to participate but the majority of responses came from core runners.</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49</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How do you prefer to run (alone/in a group)?*</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January - April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Core runners**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National Runner Survey 2016, page 18</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http://www.statista.com/statistics/608718/prefer-to-run-alone-or-in-a-group/</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Preference to run alone/in a group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source did not provide the exact wording of the question. The phrasing of the question might therefore differ from the wording in the survey. ** Results reflective of core runners: Active adult participants who tend to enter running events and train year-round; First-time runners invited to participate but the majority of responses came from core runners.</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blipFill dpi="0">
          <a:blip r:embed="rId3"/>
          <a:stretch>
            <a:fillRect/>
          </a:stretch>
        </a:blipFill>
      </p:bgPr>
    </p:bg>
    <p:spTree>
      <p:nvGrpSpPr>
        <p:cNvPr id="1" name=""/>
        <p:cNvGrpSpPr/>
        <p:nvPr/>
      </p:nvGrpSpPr>
      <p:grpSpPr>
        <a:xfrm>
          <a:off x="0" y="0"/>
          <a: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Running &amp; walking participation</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Running &amp; Jogging</a:t>
            </a:r>
          </a:p>
        </p:txBody>
      </p:sp>
      <p:sp>
        <p:nvSpPr>
          <p:cNvPr id="4" name="New shape"/>
          <p:cNvSpPr/>
          <p:nvPr/>
        </p:nvSpPr>
        <p:spPr>
          <a:xfrm>
            <a:off x="482600" y="3898900"/>
            <a:ext cx="317500" cy="3048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50</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Running events attitudes and behaviors* in the U.S 2016</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January - April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Core runners**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National Runner Survey 2016, page 24</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http://www.statista.com/statistics/609008/running-events-attitudes-and-behaviors/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Attitudes and behaviors regarding running events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source did not provide the exact wording of the question. The phrasing of the question might therefore differ from the wording in the survey. ** Results reflective of core runners: Active adult participants who tend to enter running events and train year-round; First-time runners invited to participate but the majority of responses came from core runners.</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51</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is your favorite race distance?*</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January - April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Core runners**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National Runner Survey 2016, page 22</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http://www.statista.com/statistics/608866/preferred-distance-to-run/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Preferred distance for running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source did not provide the exact wording of the question. The phrasing of the question might therefore differ from the wording in the survey. ** Results reflective of core runners: Active adult participants who tend to enter running events and train year-round; First-time runners invited to participate but the majority of responses came from core runners.</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52</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running events in the U.S. from 2012 to 2015, by distance of race</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2012 to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May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runningusa.org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http://www.statista.com/statistics/280485/number-of-running-events-united-states/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running events United States 2012-2015, by distance of race</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53</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finishers in running events in the U.S. from 2012 to 2015, by distance of race (in 1,000s)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2012 to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May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runningusa.org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http://www.statista.com/statistics/280478/running-events-united-states-number-of-finishers/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Running event finishers United States 2012-2015, by distance of race</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54</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half-marathon finishers in the United States from 2004 to 2016 (in 1,000s)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2004 to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2017</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runningusa.org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http://www.statista.com/statistics/280489/us-half-marathon-finishers/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half-marathon finishers 2004-2016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55</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Half-Marathons in the United States by total number of finishers in 2016</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2017</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runningusa.org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http://www.statista.com/statistics/280497/half-marathons-in-the-us-by-number-of-finshers/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Half-Marathons in the United States ranked by number of finishers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56</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Half-Marathons worldwide by total number of finishers in 2014</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Worldwide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runningusa.org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http://www.statista.com/statistics/280499/half-marathons-by-number-of-finshers-worldwide/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Half-Marathons worldwide ranked by number of finishers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57</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Marathons by total number of finishers worldwide in 2014</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Worldwide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May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runningusa.org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http://www.statista.com/statistics/280473/marathons-by-number-of-finshers-worldwide/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Marathons ranked by number of finishers worldwide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58</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Marathons in the United States by total number of finishers in 2016</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2017</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runningusa.org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http://www.statista.com/statistics/280469/marathons-in-the-us-by-number-of-finshers/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Marathons in the United States ranked by number of finishers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59</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marathon finishers in the United States from 2004 to 2016 (in 1,000s)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2004 to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2017</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runningusa.org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http://www.statista.com/statistics/280458/number-of-marathon-finishers-united-states/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marathon finishers 2004-2016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&amp; walking participation</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37</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participants in running/jogging and trail running in the U.S. from 2006 to 2016 (in millions)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participants in running in the U.S. 2006-2016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2006 to 2016; 6 years and older; 24,134 (11,453 individual &amp; 12,681 household interviews)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Outdoor Foundation </a:t>
            </a:r>
            <a:r>
              <a:rPr sz="700">
                <a:solidFill>
                  <a:srgbClr val="808080"/>
                </a:solidFill>
                <a:effectLst/>
                <a:latin typeface="Arial"/>
                <a:hlinkClick r:id="rId5" invalidUrl="" action="" tgtFrame="" tooltip=""/>
              </a:rPr>
              <a:t>ID 190303</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6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60</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Percentage of marathon finishers by gender in the United States from 1980 to 2015</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Running 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1980 to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 USA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May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runningusa.org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http://www.statista.com/statistics/280440/marathon-finishers-by-age-and-gender-united-states/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Share of marathon finishers in the United States by gender 1980-2015</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61</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people who attended any marathon event within the last 12 months in the United States from autumn 2009 to spring 2016 (in millions)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 Scarborough</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 Scarborough</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Autumn 2009 to spring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approx. 247,000*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 Scarborough</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September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Scarborough USA+ 2016 Release 1 (Reissue 09-01-2016)</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http://www.statista.com/statistics/232186/any-marathon-event-attendance-usa/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People who attended any marathon event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Base total population (18 years and older): spring 2016: 246.84 million autumn 2015: 245.40 million spring 2015: 244.19 million autumn 2014: 242.98 million spring 2014: 241.53 million autumn 2013: 240.09 million spring 2013: 238.56 million autumn 2012: 237.02 million spring 2012: 236.61 million autumn 2011: 236.2 million spring 2011: 235.02 million autumn 2010: 233.84 million spring 2010: 232.96 million autumn 2009: 232.08 million The data have been rounded to provide a better understanding of the statistics.</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62</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5000" lnSpcReduction="10000"/>
          </a:bodyPr>
          <a:lstStyle/>
          <a:p>
            <a:pPr algn="l">
              <a:lnSpc>
                <a:spcPct val="100000"/>
              </a:lnSpc>
            </a:pPr>
            <a:r>
              <a:rPr b="1">
                <a:solidFill>
                  <a:srgbClr val="4F4F4F"/>
                </a:solidFill>
                <a:effectLst/>
                <a:latin typeface="Arial"/>
              </a:rPr>
              <a:t>Number of people who watched any marathon event on broadcast TV within the last 12 months in the United States from autumn 2009 to spring 2016 (in millions)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 Scarborough</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 Scarborough</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Autumn 2009 to spring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approx. 247,000*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 Scarborough</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September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Scarborough USA+ 2016 Release 1 (Reissue 09-01-2016)</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http://www.statista.com/statistics/231901/any-marathon-events-on-broadcast-tv-usa/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Viewers (on broadcast TV) of any marathon event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Base total population (18 years and older): spring 2016: 246.84 million autumn 2015: 245.40 million spring 2015: 244.19 million autumn 2014: 242.98 million spring 2014: 241.53 million autumn 2013: 240.09 million spring 2013: 238.56 million autumn 2012: 237.02 million spring 2012: 236.61 million autumn 2011: 236.2 million spring 2011: 235.02 million autumn 2010: 233.84 million spring 2010: 232.96 million autumn 2009: 232.08 million The data have been rounded to provide a better understanding of the statistics.</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63</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5000" lnSpcReduction="10000"/>
          </a:bodyPr>
          <a:lstStyle/>
          <a:p>
            <a:pPr algn="l">
              <a:lnSpc>
                <a:spcPct val="100000"/>
              </a:lnSpc>
            </a:pPr>
            <a:r>
              <a:rPr b="1">
                <a:solidFill>
                  <a:srgbClr val="4F4F4F"/>
                </a:solidFill>
                <a:effectLst/>
                <a:latin typeface="Arial"/>
              </a:rPr>
              <a:t>Number of people who watched any marathon event on cable TV within the last 12 months in the United States from autumn 2009 to spring 2016 (in millions)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 Scarborough</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 Scarborough</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Autumn 2009 to spring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approx. 247,000*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 Scarborough</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September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Scarborough USA+ 2016 Release 1 (Reissue 09-01-2016)</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cap="flat" cmpd="sng" algn="ctr">
                      <a:solidFill>
                        <a:srgbClr val="F4F4F4"/>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invalidUrl="" action="" tgtFrame="" tooltip=""/>
                        </a:rPr>
                        <a:t>http://www.statista.com/statistics/232043/any-marathon-events-on-cable-tv-usa/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Viewers (on cable TV) of any marathon event in the U.S. 2016</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Base total population (18 years and older): spring 2016: 246.84 million autumn 2015: 245.40 million spring 2015: 244.19 million autumn 2014: 242.98 million spring 2014: 241.53 million autumn 2013: 240.09 million spring 2013: 238.56 million autumn 2012: 237.02 million spring 2012: 236.61 million autumn 2011: 236.2 million spring 2011: 235.02 million autumn 2010: 233.84 million spring 2010: 232.96 million autumn 2009: 232.08 million The data have been rounded to provide a better understanding of the statistics.</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&amp; walking participation</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38</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people who went jogging or running within the last 12 months in the United States from spring 2008 to spring 2016 (in millions)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joggers and runners in the U.S. 2016</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18 years and older; approx. 247,000*</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Scarborough </a:t>
            </a:r>
            <a:r>
              <a:rPr sz="700">
                <a:solidFill>
                  <a:srgbClr val="808080"/>
                </a:solidFill>
                <a:effectLst/>
                <a:latin typeface="Arial"/>
                <a:hlinkClick r:id="rId5" invalidUrl="" action="" tgtFrame="" tooltip=""/>
              </a:rPr>
              <a:t>ID 227423</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
        <p:nvSpPr>
          <p:cNvPr id="11" name="New shape"/>
          <p:cNvSpPr/>
          <p:nvPr/>
        </p:nvSpPr>
        <p:spPr>
          <a:xfrm>
            <a:off x="349250" y="5257800"/>
            <a:ext cx="8369300" cy="647700"/>
          </a:xfrm>
          <a:prstGeom prst="rect">
            <a:avLst/>
          </a:prstGeom>
          <a:blipFill dpi="0">
            <a:blip r:embed="rId7"/>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12" name="OleObject"/>
          <p:cNvGraphicFramePr>
            <a:graphicFrameLocks noChangeAspect="1"/>
          </p:cNvGraphicFramePr>
          <p:nvPr/>
        </p:nvGraphicFramePr>
        <p:xfrm>
          <a:off x="7048500" y="5356860"/>
          <a:ext cx="1868424" cy="532765"/>
        </p:xfrm>
        <a:graphic>
          <a:graphicData uri="http://schemas.openxmlformats.org/presentationml/2006/ole">
            <mc:AlternateContent xmlns:mc="http://schemas.openxmlformats.org/markup-compatibility/2006">
              <mc:Choice xmlns:v="urn:schemas-microsoft-com:vml" Requires="v">
                <p:oleObj spid="_x0000_s1038" showAsIcon="1" r:id="rId8" progId="Excel.Sheet.227423">
                  <p:embed/>
                </p:oleObj>
              </mc:Choice>
              <mc:Fallback>
                <p:oleObj spid="_x0000_s1038" showAsIcon="1" r:id="rId8" progId="Excel.Sheet.227423">
                  <p:embed/>
                  <p:pic>
                    <p:nvPicPr>
                      <p:cNvPr id="0" name="OLE substitute image"/>
                      <p:cNvPicPr/>
                      <p:nvPr/>
                    </p:nvPicPr>
                    <p:blipFill dpi="0">
                      <a:blip r:embed="rId9"/>
                      <a:stretch>
                        <a:fillRect/>
                      </a:stretch>
                    </p:blipFill>
                    <p:spPr>
                      <a:xfrm>
                        <a:off x="7048500" y="5356860"/>
                        <a:ext cx="1868424" cy="532765"/>
                      </a:xfrm>
                      <a:prstGeom prst="rect">
                        <a:avLst/>
                      </a:prstGeom>
                      <a:effectLst/>
                    </p:spPr>
                  </p:pic>
                </p:oleObj>
              </mc:Fallback>
            </mc:AlternateContent>
          </a:graphicData>
        </a:graphic>
      </p:graphicFrame>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&amp; walking participation</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39</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people walking for fitness in the United States from 2006 to 2015 (in millions)*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People walking for fitness in the U.S. from 2006 to 2015</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2006 to 2015; 6 years and older; 32,658 (15,167 individual &amp; 17,491 household surveys)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Outdoor Foundation </a:t>
            </a:r>
            <a:r>
              <a:rPr sz="700">
                <a:solidFill>
                  <a:srgbClr val="808080"/>
                </a:solidFill>
                <a:effectLst/>
                <a:latin typeface="Arial"/>
                <a:hlinkClick r:id="rId5" invalidUrl="" action="" tgtFrame="" tooltip=""/>
              </a:rPr>
              <a:t>ID 191984</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invalidUrl="" action="ppaction://hlinksldjump" tgtFrame="" tooltip=""/>
              </a:rPr>
              <a:t>Running &amp; walking participation</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invalidUrl="" action="ppaction://hlinksldjump" tgtFrame="" tooltip=""/>
              </a:rPr>
              <a:t>page 40</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9</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young adult participants in running in the United States from 2006 to 2015 (in millions)*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Young adult participants in running in the U.S. from 2006 to 2015</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2006 to 2015; 6 years and older; 32,658 (15,167 individual &amp; 17,491 household surveys)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Outdoor Foundation </a:t>
            </a:r>
            <a:r>
              <a:rPr sz="700">
                <a:solidFill>
                  <a:srgbClr val="808080"/>
                </a:solidFill>
                <a:effectLst/>
                <a:latin typeface="Arial"/>
                <a:hlinkClick r:id="rId5" invalidUrl="" action="" tgtFrame="" tooltip=""/>
              </a:rPr>
              <a:t>ID 190925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r:id="rId6"/>
          </a:graphicData>
        </a:graphic>
      </p:graphicFrame>
    </p:spTree>
  </p:cSld>
  <p:clrMapOvr>
    <a:masterClrMapping/>
  </p:clrMapOvr>
  <p:transition/>
  <p:timing/>
</p:sld>
</file>

<file path=ppt/tags/tag1.xml><?xml version="1.0" encoding="utf-8"?>
<p:tagLst xmlns:p="http://schemas.openxmlformats.org/presentationml/2006/main">
  <p:tag name="AS_NET" val="4.0.30319.42000"/>
  <p:tag name="AS_OS" val="Microsoft Windows NT 6.1.7601 Service Pack 1"/>
  <p:tag name="AS_RELEASE_DATE" val="2015.04.23"/>
  <p:tag name="AS_TITLE" val="Aspose.Slides for .NET 4.0"/>
  <p:tag name="AS_VERSION" val="15.3.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theme>
</file>

<file path=docProps/app.xml><?xml version="1.0" encoding="utf-8"?>
<Properties xmlns="http://schemas.openxmlformats.org/officeDocument/2006/extended-properties">
  <Template/>
  <Manager/>
  <Company/>
  <PresentationFormat>Ýêðàí (4:3)</PresentationFormat>
  <TotalTime>1</TotalTime>
  <SharedDoc>0</SharedDoc>
  <Application>Aspose.Slides for .NET 15.3.1.0</Application>
  <AppVersion>14.0000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2017-08-19T05:02:04.656</cp:lastPrinted>
  <dcterms:created xsi:type="dcterms:W3CDTF">2017-08-19T05:02:04Z</dcterms:created>
  <dcterms:modified xsi:type="dcterms:W3CDTF">2017-08-19T05:02:04Z</dcterms:modified>
</cp:coreProperties>
</file>