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T Sans Narrow"/>
      <p:regular r:id="rId19"/>
      <p:bold r:id="rId20"/>
    </p:embeddedFont>
    <p:embeddedFont>
      <p:font typeface="Alfa Slab One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22" Type="http://schemas.openxmlformats.org/officeDocument/2006/relationships/font" Target="fonts/OpenSans-regular.fntdata"/><Relationship Id="rId21" Type="http://schemas.openxmlformats.org/officeDocument/2006/relationships/font" Target="fonts/AlfaSlabOne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PTSansNarrow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512db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512db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c818c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c818c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4e89f2c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4e89f2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1b0610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1b0610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4e89f2c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4e89f2c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4e89f2c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4e89f2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4e89f2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4e89f2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aa88ae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aa88ae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85bd56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85bd56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oracle.com/java/technologies/javase-downloads.html" TargetMode="External"/><Relationship Id="rId4" Type="http://schemas.openxmlformats.org/officeDocument/2006/relationships/hyperlink" Target="https://docs.oracle.com/javase/7/docs/webnotes/install/windows/jdk-installation-windows.html#pat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v-template.com/en" TargetMode="External"/><Relationship Id="rId4" Type="http://schemas.openxmlformats.org/officeDocument/2006/relationships/hyperlink" Target="https://www.cv-template.com/en/course/write-powerful-cv-summary" TargetMode="External"/><Relationship Id="rId5" Type="http://schemas.openxmlformats.org/officeDocument/2006/relationships/hyperlink" Target="https://djinni.co/" TargetMode="External"/><Relationship Id="rId6" Type="http://schemas.openxmlformats.org/officeDocument/2006/relationships/hyperlink" Target="https://www.linkedin.com/" TargetMode="External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rtindustrial-it.com/2017/07/24/testing-a-date-picker-for-common-errors/" TargetMode="External"/><Relationship Id="rId4" Type="http://schemas.openxmlformats.org/officeDocument/2006/relationships/hyperlink" Target="http://www.tizag.com/htmlT/htmlcheckboxes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yperfectcv.co.uk/cv-examples/manual-qa-tester-cv-sample/" TargetMode="External"/><Relationship Id="rId4" Type="http://schemas.openxmlformats.org/officeDocument/2006/relationships/hyperlink" Target="https://www.myperfectcv.co.uk/cv-examples/manual-qa-tester-cv-sample/" TargetMode="External"/><Relationship Id="rId5" Type="http://schemas.openxmlformats.org/officeDocument/2006/relationships/hyperlink" Target="https://www.velvetjobs.com/resume/manual-qa-tester-resume-samp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estdome.com/tests/software-quality-assurance-test/64" TargetMode="External"/><Relationship Id="rId4" Type="http://schemas.openxmlformats.org/officeDocument/2006/relationships/hyperlink" Target="https://www.testdome.com/d/quality-assurance-interview-questions/83" TargetMode="External"/><Relationship Id="rId5" Type="http://schemas.openxmlformats.org/officeDocument/2006/relationships/hyperlink" Target="https://www.testdome.com/questions/quality-assurance/pet-shop-bots/13638" TargetMode="External"/><Relationship Id="rId6" Type="http://schemas.openxmlformats.org/officeDocument/2006/relationships/hyperlink" Target="https://www.testdome.com/questions/quality-assurance/deposit-interest/1202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QA </a:t>
            </a:r>
            <a:endParaRPr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НАЧАЛЬНЫЙ УРОВЕНЬ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ПРАКТИКА. ЗАНЯТИЕ #1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install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https://www.oracle.com/java/technologies/javase-downloads.html</a:t>
            </a:r>
            <a:br>
              <a:rPr lang="ru"/>
            </a:br>
            <a:br>
              <a:rPr lang="ru"/>
            </a:br>
            <a:r>
              <a:rPr lang="ru"/>
              <a:t>Add PATH variables -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https://docs.oracle.com/javase/7/docs/webnotes/install/windows/jdk-installation-windows.html#path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7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CV</a:t>
            </a:r>
            <a:r>
              <a:rPr b="1" lang="ru"/>
              <a:t>, Summary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998075" y="882325"/>
            <a:ext cx="4975200" cy="20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https://www.cv-template.com/en</a:t>
            </a:r>
            <a:br>
              <a:rPr lang="ru"/>
            </a:br>
            <a:r>
              <a:rPr lang="ru" sz="1000">
                <a:solidFill>
                  <a:srgbClr val="1F6BC0"/>
                </a:solidFill>
                <a:latin typeface="Arial"/>
                <a:ea typeface="Arial"/>
                <a:cs typeface="Arial"/>
                <a:sym typeface="Arial"/>
              </a:rPr>
              <a:t>https://www.canva.com/create/resumes/</a:t>
            </a:r>
            <a:r>
              <a:rPr lang="ru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https://www.cv-template.com/en/course/write-powerful-cv-summary</a:t>
            </a:r>
            <a:r>
              <a:rPr lang="ru"/>
              <a:t> </a:t>
            </a:r>
            <a:br>
              <a:rPr lang="ru"/>
            </a:br>
            <a:br>
              <a:rPr lang="ru"/>
            </a:br>
            <a:br>
              <a:rPr lang="ru"/>
            </a:br>
            <a:r>
              <a:rPr lang="ru" u="sng">
                <a:solidFill>
                  <a:schemeClr val="hlink"/>
                </a:solidFill>
                <a:hlinkClick r:id="rId5"/>
              </a:rPr>
              <a:t>https://djinni.co/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</a:t>
            </a:r>
            <a:r>
              <a:rPr lang="ru"/>
              <a:t>  </a:t>
            </a:r>
            <a:br>
              <a:rPr lang="ru"/>
            </a:b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500" y="644200"/>
            <a:ext cx="3069325" cy="43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30350" y="26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THE MAIN TASK -FAULTS LOCATION TEST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43050" y="1152475"/>
            <a:ext cx="41079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	Describe briefly the purpose of the above mentioned form and list the functions it could have (point by point: basic actions).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2.	Find and describe all the faults that have been made in the above -mentioned form. The description should be structured.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50" y="1152475"/>
            <a:ext cx="4107900" cy="375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THE MAIN TASK - FAULTS LOCATION TEST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Functional faults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Example of UI faults:</a:t>
            </a:r>
            <a:endParaRPr b="1"/>
          </a:p>
          <a:p>
            <a:pPr indent="-342900" lvl="0" marL="3600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Inconsistencies</a:t>
            </a:r>
            <a:r>
              <a:rPr lang="ru"/>
              <a:t> of the input fields </a:t>
            </a:r>
            <a:r>
              <a:rPr lang="ru"/>
              <a:t>size/align </a:t>
            </a:r>
            <a:r>
              <a:rPr lang="ru"/>
              <a:t>of Field name and Data Type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2.  Additional underscore in the label “value”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https://www.artindustrial-it.com/2017/07/24/testing-a-date-picker-for-common-errors/</a:t>
            </a:r>
            <a:r>
              <a:rPr lang="ru"/>
              <a:t> - Basic Tutorial</a:t>
            </a:r>
            <a:br>
              <a:rPr lang="ru"/>
            </a:b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http://www.tizag.com/htmlT/htmlcheckboxes.php</a:t>
            </a:r>
            <a:r>
              <a:rPr lang="ru"/>
              <a:t> - HTML page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Вопросы на которые стоит ответить перед интервью</a:t>
            </a:r>
            <a:endParaRPr b="1" sz="24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47350" y="1140700"/>
            <a:ext cx="90339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Как вы будете описывать себя  в качестве QA? (СОЗДАНИЕ РЕЗЮМЕ)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/>
              <a:t>СV example -</a:t>
            </a:r>
            <a:r>
              <a:rPr lang="ru"/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h</a:t>
            </a:r>
            <a:r>
              <a:rPr lang="ru" u="sng">
                <a:solidFill>
                  <a:schemeClr val="hlink"/>
                </a:solidFill>
                <a:hlinkClick r:id="rId4"/>
              </a:rPr>
              <a:t>ttps://www.myperfectcv.co.uk/cv-examples/manual-qa-tester-cv-sample/</a:t>
            </a:r>
            <a:r>
              <a:rPr lang="ru"/>
              <a:t>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https://www.velvetjobs.com/resume/manual-qa-tester-resume-sample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/>
              <a:t>2. Что означают следующие термины?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/>
              <a:t>QA, QC и тестирование программного обеспечения.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/>
              <a:t>3. Каковы характеристики хорошего теста?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/>
              <a:t>4. Что такое план тестирования? Из чего он состоит?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/>
              <a:t>5. Опишите составляющие тест кейса?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Вопросы на которые стоит ответить перед интервью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8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6. Что такое тестовая стратегия? Каковы ключевые элементы плана тестирования и тестовых случаев?</a:t>
            </a:r>
            <a:endParaRPr sz="20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2000"/>
              <a:t>7. Что такое Test Driver и Test Stub и зачем они нужны?</a:t>
            </a:r>
            <a:endParaRPr sz="20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2000"/>
              <a:t>8. Каковы роли и обязанности QA по обеспечению качества ПО?</a:t>
            </a:r>
            <a:endParaRPr sz="20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2000"/>
              <a:t>9. Как вы определяете жизненный цикл ошибки?</a:t>
            </a:r>
            <a:endParaRPr sz="20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" sz="2000"/>
              <a:t>10. Как вы оцениваете приемочное тестирование, когда это делается, и кто это делает?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Software quality assurance test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https://www.testdome.com/tests/software-quality-assurance-test/64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https://www.testdome.com/d/quality-assurance-interview-questions/83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https://www.testdome.com/questions/quality-assurance/pet-shop-bots/13638</a:t>
            </a:r>
            <a:r>
              <a:rPr lang="ru" sz="2700"/>
              <a:t> - Pet Shop Bots </a:t>
            </a:r>
            <a:r>
              <a:rPr lang="ru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https://www.testdome.com/questions/quality-assurance/deposit-interest/12024</a:t>
            </a:r>
            <a:r>
              <a:rPr lang="ru" sz="2400">
                <a:solidFill>
                  <a:srgbClr val="525252"/>
                </a:solidFill>
                <a:highlight>
                  <a:srgbClr val="F5F5F5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" sz="2700"/>
              <a:t> - Deposit Interest</a:t>
            </a:r>
            <a:endParaRPr sz="2400">
              <a:solidFill>
                <a:srgbClr val="525252"/>
              </a:solidFill>
              <a:highlight>
                <a:srgbClr val="F5F5F5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Additional</a:t>
            </a:r>
            <a:r>
              <a:rPr lang="ru"/>
              <a:t> tasks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Почему Вы хотите стать QA (тестировщиком / QC)?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Напишите 5 плюсов и 4 минуса быть тестировщиком?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ДЗ после первого блока теории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ru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В чем разница между QA, QC ?</a:t>
            </a:r>
            <a:endParaRPr sz="1200">
              <a:solidFill>
                <a:srgbClr val="695D4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ru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Причины дефектов в программном обеспечении?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ru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Base rate bias</a:t>
            </a:r>
            <a:endParaRPr>
              <a:solidFill>
                <a:srgbClr val="695D4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Open Sans"/>
              <a:buAutoNum type="arabicPeriod"/>
            </a:pPr>
            <a:r>
              <a:rPr lang="ru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Какие еще свойственные людям ошибки(biases) существуют?</a:t>
            </a:r>
            <a:endParaRPr>
              <a:solidFill>
                <a:srgbClr val="695D4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Что означает “</a:t>
            </a:r>
            <a:r>
              <a:rPr lang="ru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Систематическая ошибка выжившего”?</a:t>
            </a:r>
            <a:endParaRPr>
              <a:solidFill>
                <a:srgbClr val="695D4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ru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Какие существуют и сколько принципов тестирования?</a:t>
            </a:r>
            <a:endParaRPr>
              <a:solidFill>
                <a:srgbClr val="695D4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ru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Какие существуют методы разработки ПО?</a:t>
            </a:r>
            <a:endParaRPr>
              <a:solidFill>
                <a:srgbClr val="695D4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ru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Какие существуют роли и элементы в Scrum?</a:t>
            </a:r>
            <a:endParaRPr>
              <a:solidFill>
                <a:srgbClr val="695D46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ru">
                <a:solidFill>
                  <a:srgbClr val="695D4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Что означает </a:t>
            </a:r>
            <a:r>
              <a:rPr lang="ru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Bug / Defect / Fault и в чём разница между ними?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ru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Сколько и каких этапов существует в процессе тестирования?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