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80775478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080775478a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80775478a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080775478a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80775478a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080775478a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80775478a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080775478a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80775478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080775478a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80775478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080775478a_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80775478a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080775478a_2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80775478a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080775478a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81fecfbac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081fecfbac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1134638" y="462017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">
                <a:solidFill>
                  <a:srgbClr val="4ABFEE"/>
                </a:solidFill>
              </a:rPr>
              <a:t>Freddy Roldán                 Saiqa Mehdi                 Marina Castillo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225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>
            <p:ph type="ctrTitle"/>
          </p:nvPr>
        </p:nvSpPr>
        <p:spPr>
          <a:xfrm>
            <a:off x="1066788" y="251459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NLP model</a:t>
            </a:r>
            <a:endParaRPr>
              <a:solidFill>
                <a:srgbClr val="4ABFEE"/>
              </a:solidFill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575" y="1264013"/>
            <a:ext cx="3638550" cy="2295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5"/>
          <p:cNvCxnSpPr/>
          <p:nvPr/>
        </p:nvCxnSpPr>
        <p:spPr>
          <a:xfrm>
            <a:off x="1186150" y="4419650"/>
            <a:ext cx="6855300" cy="0"/>
          </a:xfrm>
          <a:prstGeom prst="straightConnector1">
            <a:avLst/>
          </a:prstGeom>
          <a:noFill/>
          <a:ln cap="flat" cmpd="sng" w="9525">
            <a:solidFill>
              <a:srgbClr val="4ABFE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628875" y="3750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Executive summary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541675" y="1519000"/>
            <a:ext cx="54810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Char char="●"/>
            </a:pPr>
            <a:r>
              <a:rPr lang="es">
                <a:solidFill>
                  <a:srgbClr val="888888"/>
                </a:solidFill>
              </a:rPr>
              <a:t>Final result: </a:t>
            </a:r>
            <a:r>
              <a:rPr b="1" lang="es">
                <a:solidFill>
                  <a:srgbClr val="888888"/>
                </a:solidFill>
              </a:rPr>
              <a:t>91,70%</a:t>
            </a:r>
            <a:r>
              <a:rPr lang="es">
                <a:solidFill>
                  <a:srgbClr val="888888"/>
                </a:solidFill>
              </a:rPr>
              <a:t> accuracy</a:t>
            </a:r>
            <a:endParaRPr>
              <a:solidFill>
                <a:srgbClr val="888888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Char char="●"/>
            </a:pPr>
            <a:r>
              <a:rPr lang="es">
                <a:solidFill>
                  <a:srgbClr val="888888"/>
                </a:solidFill>
              </a:rPr>
              <a:t>Model used: </a:t>
            </a:r>
            <a:endParaRPr>
              <a:solidFill>
                <a:srgbClr val="888888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Char char="○"/>
            </a:pPr>
            <a:r>
              <a:rPr b="1" lang="es">
                <a:solidFill>
                  <a:srgbClr val="888888"/>
                </a:solidFill>
              </a:rPr>
              <a:t>Naive Bayes</a:t>
            </a:r>
            <a:r>
              <a:rPr lang="es">
                <a:solidFill>
                  <a:srgbClr val="888888"/>
                </a:solidFill>
              </a:rPr>
              <a:t> + </a:t>
            </a:r>
            <a:r>
              <a:rPr b="1" lang="es">
                <a:solidFill>
                  <a:srgbClr val="888888"/>
                </a:solidFill>
              </a:rPr>
              <a:t>CountVectorizer</a:t>
            </a:r>
            <a:endParaRPr b="1">
              <a:solidFill>
                <a:srgbClr val="888888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Char char="●"/>
            </a:pPr>
            <a:r>
              <a:rPr lang="es">
                <a:solidFill>
                  <a:srgbClr val="888888"/>
                </a:solidFill>
              </a:rPr>
              <a:t>Tried:</a:t>
            </a:r>
            <a:endParaRPr>
              <a:solidFill>
                <a:srgbClr val="888888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Char char="○"/>
            </a:pPr>
            <a:r>
              <a:rPr lang="es">
                <a:solidFill>
                  <a:srgbClr val="888888"/>
                </a:solidFill>
              </a:rPr>
              <a:t>Naive Bayes + TF-IDF </a:t>
            </a:r>
            <a:r>
              <a:rPr lang="es">
                <a:solidFill>
                  <a:srgbClr val="888888"/>
                </a:solidFill>
              </a:rPr>
              <a:t>/ + CountVectorizer</a:t>
            </a:r>
            <a:endParaRPr>
              <a:solidFill>
                <a:srgbClr val="888888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Char char="○"/>
            </a:pPr>
            <a:r>
              <a:rPr lang="es">
                <a:solidFill>
                  <a:srgbClr val="888888"/>
                </a:solidFill>
              </a:rPr>
              <a:t>Random Forest + TF-IDF / + </a:t>
            </a:r>
            <a:r>
              <a:rPr lang="es">
                <a:solidFill>
                  <a:srgbClr val="888888"/>
                </a:solidFill>
              </a:rPr>
              <a:t>CountVectorizer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225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628650" y="3651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Methods (preprocessing)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628875" y="1831697"/>
            <a:ext cx="78867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0677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765"/>
              <a:buChar char="●"/>
            </a:pPr>
            <a:r>
              <a:rPr lang="es" sz="2097">
                <a:solidFill>
                  <a:srgbClr val="888888"/>
                </a:solidFill>
              </a:rPr>
              <a:t>Data exploration </a:t>
            </a:r>
            <a:endParaRPr sz="2097">
              <a:solidFill>
                <a:srgbClr val="888888"/>
              </a:solidFill>
            </a:endParaRPr>
          </a:p>
          <a:p>
            <a:pPr indent="-3406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5"/>
              <a:buChar char="●"/>
            </a:pPr>
            <a:r>
              <a:rPr lang="es" sz="2097">
                <a:solidFill>
                  <a:srgbClr val="888888"/>
                </a:solidFill>
              </a:rPr>
              <a:t>Lemmatization </a:t>
            </a:r>
            <a:endParaRPr sz="2097">
              <a:solidFill>
                <a:srgbClr val="888888"/>
              </a:solidFill>
            </a:endParaRPr>
          </a:p>
          <a:p>
            <a:pPr indent="-3406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5"/>
              <a:buChar char="●"/>
            </a:pPr>
            <a:r>
              <a:rPr lang="es" sz="2097">
                <a:solidFill>
                  <a:srgbClr val="888888"/>
                </a:solidFill>
              </a:rPr>
              <a:t>Special Character Removal</a:t>
            </a:r>
            <a:endParaRPr sz="2097">
              <a:solidFill>
                <a:srgbClr val="888888"/>
              </a:solidFill>
            </a:endParaRPr>
          </a:p>
          <a:p>
            <a:pPr indent="-3406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5"/>
              <a:buChar char="●"/>
            </a:pPr>
            <a:r>
              <a:rPr lang="es" sz="2097">
                <a:solidFill>
                  <a:srgbClr val="888888"/>
                </a:solidFill>
              </a:rPr>
              <a:t>StopWords Removal</a:t>
            </a:r>
            <a:endParaRPr sz="2097">
              <a:solidFill>
                <a:srgbClr val="888888"/>
              </a:solidFill>
            </a:endParaRPr>
          </a:p>
          <a:p>
            <a:pPr indent="-3406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5"/>
              <a:buChar char="●"/>
            </a:pPr>
            <a:r>
              <a:rPr lang="es" sz="2097">
                <a:solidFill>
                  <a:srgbClr val="888888"/>
                </a:solidFill>
              </a:rPr>
              <a:t>Tokenization</a:t>
            </a:r>
            <a:endParaRPr sz="2097">
              <a:solidFill>
                <a:srgbClr val="888888"/>
              </a:solidFill>
            </a:endParaRPr>
          </a:p>
          <a:p>
            <a:pPr indent="-3406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5"/>
              <a:buChar char="●"/>
            </a:pPr>
            <a:r>
              <a:rPr lang="es" sz="2097">
                <a:solidFill>
                  <a:srgbClr val="888888"/>
                </a:solidFill>
              </a:rPr>
              <a:t>WordNet</a:t>
            </a:r>
            <a:endParaRPr sz="2097">
              <a:solidFill>
                <a:srgbClr val="888888"/>
              </a:solidFill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225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775" y="1725225"/>
            <a:ext cx="3218750" cy="24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628650" y="3286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Methods 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614850" y="1822603"/>
            <a:ext cx="7886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Char char="●"/>
            </a:pPr>
            <a:r>
              <a:rPr lang="es" sz="2200">
                <a:solidFill>
                  <a:srgbClr val="888888"/>
                </a:solidFill>
              </a:rPr>
              <a:t>Naive Bayes and Decision Trees</a:t>
            </a:r>
            <a:endParaRPr sz="2200">
              <a:solidFill>
                <a:srgbClr val="888888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Char char="●"/>
            </a:pPr>
            <a:r>
              <a:rPr lang="es" sz="2200">
                <a:solidFill>
                  <a:srgbClr val="888888"/>
                </a:solidFill>
              </a:rPr>
              <a:t>TF-IDF and CountVectorizer (Faster and Accurate)</a:t>
            </a:r>
            <a:endParaRPr sz="2200">
              <a:solidFill>
                <a:srgbClr val="888888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Char char="●"/>
            </a:pPr>
            <a:r>
              <a:rPr lang="es" sz="2200">
                <a:solidFill>
                  <a:srgbClr val="888888"/>
                </a:solidFill>
              </a:rPr>
              <a:t>Sentiment Analysis (TextBlobs)</a:t>
            </a:r>
            <a:endParaRPr sz="2200">
              <a:solidFill>
                <a:srgbClr val="888888"/>
              </a:solidFill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225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628875" y="371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Methods 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225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150" y="1404400"/>
            <a:ext cx="5121499" cy="30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Training, Testing and Validation accuracy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0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2039750"/>
            <a:ext cx="3728592" cy="24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430" y="2039750"/>
            <a:ext cx="3766771" cy="24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>
            <p:ph type="title"/>
          </p:nvPr>
        </p:nvSpPr>
        <p:spPr>
          <a:xfrm>
            <a:off x="641375" y="8241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 sz="1600"/>
              <a:t>10% for model </a:t>
            </a:r>
            <a:r>
              <a:rPr lang="es" sz="1600"/>
              <a:t>tuning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 sz="1600"/>
              <a:t>10% for evaluation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Results of Naive Bayes + CountVectorizer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533350" y="1313500"/>
            <a:ext cx="4407000" cy="3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888888"/>
                </a:solidFill>
              </a:rPr>
              <a:t>Cross-Validation </a:t>
            </a:r>
            <a:r>
              <a:rPr lang="es" sz="1300" u="sng">
                <a:solidFill>
                  <a:srgbClr val="888888"/>
                </a:solidFill>
              </a:rPr>
              <a:t>Accuracy</a:t>
            </a:r>
            <a:r>
              <a:rPr lang="es" sz="1300">
                <a:solidFill>
                  <a:srgbClr val="888888"/>
                </a:solidFill>
              </a:rPr>
              <a:t>: </a:t>
            </a:r>
            <a:r>
              <a:rPr b="1" lang="es" sz="1300">
                <a:solidFill>
                  <a:srgbClr val="888888"/>
                </a:solidFill>
              </a:rPr>
              <a:t>0.9170</a:t>
            </a:r>
            <a:endParaRPr b="1" sz="1300">
              <a:solidFill>
                <a:srgbClr val="888888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888888"/>
                </a:solidFill>
              </a:rPr>
              <a:t>Cross-Validation </a:t>
            </a:r>
            <a:r>
              <a:rPr lang="es" sz="1300" u="sng">
                <a:solidFill>
                  <a:srgbClr val="888888"/>
                </a:solidFill>
              </a:rPr>
              <a:t>F1 Score</a:t>
            </a:r>
            <a:r>
              <a:rPr lang="es" sz="1300">
                <a:solidFill>
                  <a:srgbClr val="888888"/>
                </a:solidFill>
              </a:rPr>
              <a:t>: </a:t>
            </a:r>
            <a:r>
              <a:rPr b="1" lang="es" sz="1300">
                <a:solidFill>
                  <a:srgbClr val="888888"/>
                </a:solidFill>
              </a:rPr>
              <a:t>0.9166</a:t>
            </a:r>
            <a:endParaRPr b="1" sz="1300">
              <a:solidFill>
                <a:srgbClr val="888888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888888"/>
                </a:solidFill>
              </a:rPr>
              <a:t>Insights:</a:t>
            </a:r>
            <a:endParaRPr sz="1300">
              <a:solidFill>
                <a:srgbClr val="888888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888888"/>
                </a:solidFill>
              </a:rPr>
              <a:t>Effective Text </a:t>
            </a:r>
            <a:r>
              <a:rPr b="1" lang="es" sz="1300">
                <a:solidFill>
                  <a:srgbClr val="888888"/>
                </a:solidFill>
              </a:rPr>
              <a:t>Classification</a:t>
            </a:r>
            <a:endParaRPr b="1" sz="1300">
              <a:solidFill>
                <a:srgbClr val="888888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888888"/>
                </a:solidFill>
              </a:rPr>
              <a:t>Strong </a:t>
            </a:r>
            <a:r>
              <a:rPr b="1" lang="es" sz="1300">
                <a:solidFill>
                  <a:srgbClr val="888888"/>
                </a:solidFill>
              </a:rPr>
              <a:t>Generalization</a:t>
            </a:r>
            <a:r>
              <a:rPr lang="es" sz="1300">
                <a:solidFill>
                  <a:srgbClr val="888888"/>
                </a:solidFill>
              </a:rPr>
              <a:t> Capability</a:t>
            </a:r>
            <a:endParaRPr sz="1300">
              <a:solidFill>
                <a:srgbClr val="888888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○"/>
            </a:pPr>
            <a:r>
              <a:rPr b="1" lang="es" sz="1300">
                <a:solidFill>
                  <a:srgbClr val="888888"/>
                </a:solidFill>
              </a:rPr>
              <a:t>Consistent Performance</a:t>
            </a:r>
            <a:r>
              <a:rPr lang="es" sz="1300">
                <a:solidFill>
                  <a:srgbClr val="888888"/>
                </a:solidFill>
              </a:rPr>
              <a:t> Across Cross-Validation Folds</a:t>
            </a:r>
            <a:endParaRPr sz="1300">
              <a:solidFill>
                <a:srgbClr val="888888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888888"/>
                </a:solidFill>
              </a:rPr>
              <a:t>Comparison</a:t>
            </a:r>
            <a:r>
              <a:rPr lang="es" sz="1300">
                <a:solidFill>
                  <a:srgbClr val="888888"/>
                </a:solidFill>
              </a:rPr>
              <a:t>: </a:t>
            </a:r>
            <a:r>
              <a:rPr b="1" lang="es" sz="1300">
                <a:solidFill>
                  <a:srgbClr val="888888"/>
                </a:solidFill>
              </a:rPr>
              <a:t>Slightly lower</a:t>
            </a:r>
            <a:r>
              <a:rPr lang="es" sz="1300">
                <a:solidFill>
                  <a:srgbClr val="888888"/>
                </a:solidFill>
              </a:rPr>
              <a:t> than training accuracy (0.9300)</a:t>
            </a:r>
            <a:endParaRPr sz="1300">
              <a:solidFill>
                <a:srgbClr val="888888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888888"/>
                </a:solidFill>
              </a:rPr>
              <a:t>Good </a:t>
            </a:r>
            <a:r>
              <a:rPr b="1" lang="es" sz="1300">
                <a:solidFill>
                  <a:srgbClr val="888888"/>
                </a:solidFill>
              </a:rPr>
              <a:t>generalization</a:t>
            </a:r>
            <a:r>
              <a:rPr lang="es" sz="1300">
                <a:solidFill>
                  <a:srgbClr val="888888"/>
                </a:solidFill>
              </a:rPr>
              <a:t> </a:t>
            </a:r>
            <a:endParaRPr sz="1300">
              <a:solidFill>
                <a:srgbClr val="888888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888888"/>
                </a:solidFill>
              </a:rPr>
              <a:t>Slightly</a:t>
            </a:r>
            <a:r>
              <a:rPr lang="es" sz="1300">
                <a:solidFill>
                  <a:srgbClr val="888888"/>
                </a:solidFill>
              </a:rPr>
              <a:t> </a:t>
            </a:r>
            <a:r>
              <a:rPr b="1" lang="es" sz="1300">
                <a:solidFill>
                  <a:srgbClr val="888888"/>
                </a:solidFill>
              </a:rPr>
              <a:t>overfitting</a:t>
            </a:r>
            <a:endParaRPr sz="1300">
              <a:solidFill>
                <a:srgbClr val="888888"/>
              </a:solidFill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0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675" y="1393794"/>
            <a:ext cx="3882670" cy="3469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Takeaways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4146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</a:rPr>
              <a:t>Recap / conclusions</a:t>
            </a:r>
            <a:endParaRPr sz="1827">
              <a:solidFill>
                <a:srgbClr val="888888"/>
              </a:solidFill>
            </a:endParaRPr>
          </a:p>
          <a:p>
            <a:pPr indent="-154146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</a:rPr>
              <a:t>Challenges</a:t>
            </a:r>
            <a:endParaRPr sz="1827">
              <a:solidFill>
                <a:srgbClr val="888888"/>
              </a:solidFill>
            </a:endParaRPr>
          </a:p>
          <a:p>
            <a:pPr indent="-204946" lvl="1" marL="5207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</a:rPr>
              <a:t>Compatibility</a:t>
            </a:r>
            <a:endParaRPr sz="1827">
              <a:solidFill>
                <a:srgbClr val="888888"/>
              </a:solidFill>
            </a:endParaRPr>
          </a:p>
          <a:p>
            <a:pPr indent="-204946" lvl="1" marL="5207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</a:rPr>
              <a:t>Negative Values</a:t>
            </a:r>
            <a:endParaRPr sz="1827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27">
              <a:solidFill>
                <a:srgbClr val="888888"/>
              </a:solidFill>
            </a:endParaRPr>
          </a:p>
          <a:p>
            <a:pPr indent="-154146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</a:rPr>
              <a:t>Key learnings</a:t>
            </a:r>
            <a:endParaRPr sz="1827">
              <a:solidFill>
                <a:srgbClr val="888888"/>
              </a:solidFill>
            </a:endParaRPr>
          </a:p>
          <a:p>
            <a:pPr indent="-204946" lvl="1" marL="5207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</a:rPr>
              <a:t>Time management</a:t>
            </a:r>
            <a:endParaRPr sz="1827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27">
              <a:solidFill>
                <a:srgbClr val="888888"/>
              </a:solidFill>
            </a:endParaRPr>
          </a:p>
          <a:p>
            <a:pPr indent="-204946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</a:rPr>
              <a:t>Steps to improve project:</a:t>
            </a:r>
            <a:endParaRPr sz="1827">
              <a:solidFill>
                <a:srgbClr val="888888"/>
              </a:solidFill>
            </a:endParaRPr>
          </a:p>
          <a:p>
            <a:pPr indent="-204946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  <a:highlight>
                  <a:srgbClr val="FFFFFF"/>
                </a:highlight>
              </a:rPr>
              <a:t>Hyperparameter Tuning</a:t>
            </a:r>
            <a:endParaRPr sz="1827">
              <a:solidFill>
                <a:srgbClr val="888888"/>
              </a:solidFill>
              <a:highlight>
                <a:srgbClr val="FFFFFF"/>
              </a:highlight>
            </a:endParaRPr>
          </a:p>
          <a:p>
            <a:pPr indent="-204946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  <a:highlight>
                  <a:srgbClr val="FFFFFF"/>
                </a:highlight>
              </a:rPr>
              <a:t>Use Pre Trained Embeddings</a:t>
            </a:r>
            <a:endParaRPr sz="1827">
              <a:solidFill>
                <a:srgbClr val="888888"/>
              </a:solidFill>
              <a:highlight>
                <a:srgbClr val="FFFFFF"/>
              </a:highlight>
            </a:endParaRPr>
          </a:p>
          <a:p>
            <a:pPr indent="-204946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  <a:highlight>
                  <a:srgbClr val="FFFFFF"/>
                </a:highlight>
              </a:rPr>
              <a:t>More Complex Models</a:t>
            </a:r>
            <a:endParaRPr sz="1827">
              <a:solidFill>
                <a:srgbClr val="888888"/>
              </a:solidFill>
              <a:highlight>
                <a:srgbClr val="FFFFFF"/>
              </a:highlight>
            </a:endParaRPr>
          </a:p>
          <a:p>
            <a:pPr indent="0" lvl="0" marL="5207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27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27"/>
          </a:p>
        </p:txBody>
      </p:sp>
      <p:sp>
        <p:nvSpPr>
          <p:cNvPr id="186" name="Google Shape;186;p32"/>
          <p:cNvSpPr/>
          <p:nvPr/>
        </p:nvSpPr>
        <p:spPr>
          <a:xfrm>
            <a:off x="225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Thank you.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92" name="Google Shape;192;p33"/>
          <p:cNvSpPr/>
          <p:nvPr/>
        </p:nvSpPr>
        <p:spPr>
          <a:xfrm>
            <a:off x="0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33"/>
          <p:cNvCxnSpPr/>
          <p:nvPr/>
        </p:nvCxnSpPr>
        <p:spPr>
          <a:xfrm>
            <a:off x="5941300" y="4348325"/>
            <a:ext cx="2655000" cy="0"/>
          </a:xfrm>
          <a:prstGeom prst="straightConnector1">
            <a:avLst/>
          </a:prstGeom>
          <a:noFill/>
          <a:ln cap="flat" cmpd="sng" w="9525">
            <a:solidFill>
              <a:srgbClr val="4ABF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3"/>
          <p:cNvSpPr txBox="1"/>
          <p:nvPr>
            <p:ph type="title"/>
          </p:nvPr>
        </p:nvSpPr>
        <p:spPr>
          <a:xfrm>
            <a:off x="7107225" y="4348325"/>
            <a:ext cx="1902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s" sz="2800">
                <a:solidFill>
                  <a:srgbClr val="4ABFEE"/>
                </a:solidFill>
              </a:rPr>
              <a:t>Questions?</a:t>
            </a:r>
            <a:endParaRPr sz="2800">
              <a:solidFill>
                <a:srgbClr val="4ABFE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