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80D2-24B0-4AE1-9367-CB24F92D5BF5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2CBD-BA86-48C6-B9B7-4BC7DA0E3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61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80D2-24B0-4AE1-9367-CB24F92D5BF5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2CBD-BA86-48C6-B9B7-4BC7DA0E3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6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80D2-24B0-4AE1-9367-CB24F92D5BF5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2CBD-BA86-48C6-B9B7-4BC7DA0E3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53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80D2-24B0-4AE1-9367-CB24F92D5BF5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2CBD-BA86-48C6-B9B7-4BC7DA0E3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08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80D2-24B0-4AE1-9367-CB24F92D5BF5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2CBD-BA86-48C6-B9B7-4BC7DA0E3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38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80D2-24B0-4AE1-9367-CB24F92D5BF5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2CBD-BA86-48C6-B9B7-4BC7DA0E3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88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80D2-24B0-4AE1-9367-CB24F92D5BF5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2CBD-BA86-48C6-B9B7-4BC7DA0E3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80D2-24B0-4AE1-9367-CB24F92D5BF5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2CBD-BA86-48C6-B9B7-4BC7DA0E3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45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80D2-24B0-4AE1-9367-CB24F92D5BF5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2CBD-BA86-48C6-B9B7-4BC7DA0E3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50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80D2-24B0-4AE1-9367-CB24F92D5BF5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2CBD-BA86-48C6-B9B7-4BC7DA0E3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51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80D2-24B0-4AE1-9367-CB24F92D5BF5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2CBD-BA86-48C6-B9B7-4BC7DA0E3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91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B80D2-24B0-4AE1-9367-CB24F92D5BF5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A2CBD-BA86-48C6-B9B7-4BC7DA0E36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5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anmiller.org/ab-testing/sample-size.html" TargetMode="External"/><Relationship Id="rId2" Type="http://schemas.openxmlformats.org/officeDocument/2006/relationships/hyperlink" Target="https://habr.com/ru/articles/79634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c.ru/u/1797293-analytics-and-more/828623-kak-polzovatsya-kalkulyatorom-evana-millera-dlya-rascheta-vyborki-a-b-testa?ysclid=lu0u8ed6jk29006010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5593" y="1205490"/>
            <a:ext cx="10352116" cy="2387600"/>
          </a:xfrm>
        </p:spPr>
        <p:txBody>
          <a:bodyPr/>
          <a:lstStyle/>
          <a:p>
            <a:r>
              <a:rPr lang="ru-RU" dirty="0" smtClean="0"/>
              <a:t>Определение объема выборки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99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3262" y="803158"/>
            <a:ext cx="10515600" cy="49575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Для определения размера выборки, который обеспечит статистическую значимость результатов A/B тестирования (в данном случае тестирования заголовка и текста электронной рассылки), </a:t>
            </a:r>
            <a:r>
              <a:rPr lang="ru-RU" dirty="0" smtClean="0"/>
              <a:t>необходимо </a:t>
            </a:r>
            <a:r>
              <a:rPr lang="ru-RU" dirty="0"/>
              <a:t>учесть несколько параметров</a:t>
            </a:r>
            <a:r>
              <a:rPr lang="ru-RU" dirty="0" smtClean="0"/>
              <a:t>: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b="1" dirty="0"/>
              <a:t>Базовый показатель конверсии</a:t>
            </a:r>
            <a:r>
              <a:rPr lang="ru-RU" dirty="0"/>
              <a:t> (Baseline Conversion Rate, BCR): средний процент открытия ваших предыдущих рассылок. Это ваша отправная точка.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b="1" dirty="0"/>
              <a:t>Минимальное изменение в конверсии</a:t>
            </a:r>
            <a:r>
              <a:rPr lang="ru-RU" dirty="0"/>
              <a:t>, которое вы хотите обнаружить (Minimum Detectable Effect, MDE): наименьшее изменение в проценте открытий, которое для вас имеет практическую значимость и которое вы хотите иметь возможность зафиксировать с помощью теста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b="1" dirty="0"/>
              <a:t>Уровень значимости</a:t>
            </a:r>
            <a:r>
              <a:rPr lang="ru-RU" dirty="0"/>
              <a:t> (Alpha): вероятность отвергнуть нулевую гипотезу, когда она верна. Обычно используется значение 0.05, что соответствует 5%.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b="1" dirty="0"/>
              <a:t>Мощность теста</a:t>
            </a:r>
            <a:r>
              <a:rPr lang="ru-RU" dirty="0"/>
              <a:t> (Power): вероятность обнаружения эффекта, если он действительно существует. Обычно используется значение 0.8, что соответствует 80%.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12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6760" y="357823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Расчет </a:t>
            </a:r>
            <a:r>
              <a:rPr lang="ru-RU" dirty="0"/>
              <a:t>размера выборки для A/B тестирования может быть достаточно сложным, особенно если делать его вручную, поскольку он включает в себя функции нормального распределения и обратные функции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404" y="2254828"/>
            <a:ext cx="72580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6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043" y="597406"/>
            <a:ext cx="7229475" cy="21526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84747" y="2845492"/>
            <a:ext cx="107760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333333"/>
                </a:solidFill>
                <a:effectLst/>
                <a:latin typeface="-apple-system"/>
              </a:rPr>
              <a:t>В этой таблице строки представляют различные значения MDE (1%, 2%, 3%, 5%), а столбцы – различные значения BCR (5%, 10%, 15%, 20%). Каждое значение в таблице указывает на размер выборки одной группы, необходимый для достижения статистической значимости при данных параметрах.</a:t>
            </a:r>
          </a:p>
          <a:p>
            <a:r>
              <a:rPr lang="ru-RU" b="0" i="0" dirty="0" smtClean="0">
                <a:solidFill>
                  <a:srgbClr val="333333"/>
                </a:solidFill>
                <a:effectLst/>
                <a:latin typeface="-apple-system"/>
              </a:rPr>
              <a:t>Видно, что чем выше BCR и ниже MDE, тем больше нужно участников для достижения статистической значимости.</a:t>
            </a:r>
          </a:p>
          <a:p>
            <a:r>
              <a:rPr lang="ru-RU" b="0" i="0" dirty="0" smtClean="0">
                <a:solidFill>
                  <a:srgbClr val="333333"/>
                </a:solidFill>
                <a:effectLst/>
                <a:latin typeface="-apple-system"/>
              </a:rPr>
              <a:t>Другими словами, если у ваша конверсия уже 20% и вы хотите увидеть повышение этой конверсии на 1%, то вам надо запустить тест на 25+ тысяч респондентов. Но если вы запустите тест на 1000+ респондентов и увидите конверсию в 25% (20+</a:t>
            </a:r>
            <a:r>
              <a:rPr lang="ru-RU" b="0" i="1" dirty="0" smtClean="0">
                <a:solidFill>
                  <a:srgbClr val="333333"/>
                </a:solidFill>
                <a:effectLst/>
                <a:latin typeface="-apple-system"/>
              </a:rPr>
              <a:t>5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-apple-system"/>
              </a:rPr>
              <a:t>), то вы можете быть спокойны - вы подтвердили гипотезу и ваша конверсия выросла на 5 процентных пункта.</a:t>
            </a: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5799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1698" y="2711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hlinkClick r:id="rId2"/>
              </a:rPr>
              <a:t>Размер выборки для A/B теста / </a:t>
            </a:r>
            <a:r>
              <a:rPr lang="ru-RU" dirty="0" err="1" smtClean="0">
                <a:hlinkClick r:id="rId2"/>
              </a:rPr>
              <a:t>Хабр</a:t>
            </a:r>
            <a:r>
              <a:rPr lang="ru-RU" dirty="0" smtClean="0">
                <a:hlinkClick r:id="rId2"/>
              </a:rPr>
              <a:t> (habr.com)</a:t>
            </a:r>
            <a:endParaRPr lang="ru-RU" dirty="0" smtClean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www.evanmiller.org/ab-testing/sample-size.html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hlinkClick r:id="rId4"/>
              </a:rPr>
              <a:t>Как пользоваться калькулятором </a:t>
            </a:r>
            <a:r>
              <a:rPr lang="ru-RU" dirty="0" err="1" smtClean="0">
                <a:hlinkClick r:id="rId4"/>
              </a:rPr>
              <a:t>Эвана</a:t>
            </a:r>
            <a:r>
              <a:rPr lang="ru-RU" dirty="0" smtClean="0">
                <a:hlinkClick r:id="rId4"/>
              </a:rPr>
              <a:t> Миллера для расчёта выборки A/B-теста — </a:t>
            </a:r>
            <a:r>
              <a:rPr lang="ru-RU" dirty="0" err="1" smtClean="0">
                <a:hlinkClick r:id="rId4"/>
              </a:rPr>
              <a:t>Analytics</a:t>
            </a:r>
            <a:r>
              <a:rPr lang="ru-RU" dirty="0" smtClean="0">
                <a:hlinkClick r:id="rId4"/>
              </a:rPr>
              <a:t> </a:t>
            </a:r>
            <a:r>
              <a:rPr lang="ru-RU" dirty="0" err="1" smtClean="0">
                <a:hlinkClick r:id="rId4"/>
              </a:rPr>
              <a:t>and</a:t>
            </a:r>
            <a:r>
              <a:rPr lang="ru-RU" dirty="0" smtClean="0">
                <a:hlinkClick r:id="rId4"/>
              </a:rPr>
              <a:t> </a:t>
            </a:r>
            <a:r>
              <a:rPr lang="ru-RU" dirty="0" err="1" smtClean="0">
                <a:hlinkClick r:id="rId4"/>
              </a:rPr>
              <a:t>more</a:t>
            </a:r>
            <a:r>
              <a:rPr lang="ru-RU" dirty="0" smtClean="0">
                <a:hlinkClick r:id="rId4"/>
              </a:rPr>
              <a:t> на vc.ru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43579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7BF9FB0BF59E04B9ED32953D4083BC1" ma:contentTypeVersion="10" ma:contentTypeDescription="Создание документа." ma:contentTypeScope="" ma:versionID="91a5e5c432afaa2520a9857edb25f5b2">
  <xsd:schema xmlns:xsd="http://www.w3.org/2001/XMLSchema" xmlns:xs="http://www.w3.org/2001/XMLSchema" xmlns:p="http://schemas.microsoft.com/office/2006/metadata/properties" xmlns:ns2="bec28215-fc42-40e8-bdde-98a35178493f" xmlns:ns3="5852430a-caeb-4079-b70f-1d25d157f4c1" targetNamespace="http://schemas.microsoft.com/office/2006/metadata/properties" ma:root="true" ma:fieldsID="4944e99d71e9b264680d1150d183b925" ns2:_="" ns3:_="">
    <xsd:import namespace="bec28215-fc42-40e8-bdde-98a35178493f"/>
    <xsd:import namespace="5852430a-caeb-4079-b70f-1d25d157f4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c28215-fc42-40e8-bdde-98a3517849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2430a-caeb-4079-b70f-1d25d157f4c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99A4A8-B80A-44B2-BC39-F60DECAD5CD8}"/>
</file>

<file path=customXml/itemProps2.xml><?xml version="1.0" encoding="utf-8"?>
<ds:datastoreItem xmlns:ds="http://schemas.openxmlformats.org/officeDocument/2006/customXml" ds:itemID="{ECEB629B-2976-4208-9D56-4A5D889736D5}"/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200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Wingdings</vt:lpstr>
      <vt:lpstr>Тема Office</vt:lpstr>
      <vt:lpstr>Определение объема выборки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Латышева Ирина Николаевна</dc:creator>
  <cp:lastModifiedBy>Латышева Ирина Николаевна</cp:lastModifiedBy>
  <cp:revision>6</cp:revision>
  <dcterms:created xsi:type="dcterms:W3CDTF">2024-03-21T05:47:30Z</dcterms:created>
  <dcterms:modified xsi:type="dcterms:W3CDTF">2024-03-21T08:56:41Z</dcterms:modified>
</cp:coreProperties>
</file>