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3"/>
  </p:notesMasterIdLst>
  <p:sldIdLst>
    <p:sldId id="256" r:id="rId4"/>
    <p:sldId id="361" r:id="rId5"/>
    <p:sldId id="266" r:id="rId6"/>
    <p:sldId id="261" r:id="rId7"/>
    <p:sldId id="258" r:id="rId8"/>
    <p:sldId id="370" r:id="rId9"/>
    <p:sldId id="318" r:id="rId10"/>
    <p:sldId id="334" r:id="rId11"/>
    <p:sldId id="280" r:id="rId12"/>
    <p:sldId id="281" r:id="rId13"/>
    <p:sldId id="265" r:id="rId14"/>
    <p:sldId id="267" r:id="rId15"/>
    <p:sldId id="362" r:id="rId16"/>
    <p:sldId id="363" r:id="rId17"/>
    <p:sldId id="364" r:id="rId18"/>
    <p:sldId id="366" r:id="rId19"/>
    <p:sldId id="367" r:id="rId20"/>
    <p:sldId id="368" r:id="rId21"/>
    <p:sldId id="369"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6BA8D-000C-45DC-A2FC-BF18E0F607C9}" type="datetimeFigureOut">
              <a:rPr lang="it-IT" smtClean="0"/>
              <a:t>02/06/2023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7BCB5-0355-4A42-9886-112CF2B87764}" type="slidenum">
              <a:rPr lang="it-IT" smtClean="0"/>
              <a:t>‹N›</a:t>
            </a:fld>
            <a:endParaRPr lang="it-IT"/>
          </a:p>
        </p:txBody>
      </p:sp>
    </p:spTree>
    <p:extLst>
      <p:ext uri="{BB962C8B-B14F-4D97-AF65-F5344CB8AC3E}">
        <p14:creationId xmlns:p14="http://schemas.microsoft.com/office/powerpoint/2010/main" val="76848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rPr>
              <a:t>(</a:t>
            </a:r>
            <a:r>
              <a:rPr lang="en-US" sz="1800" b="0" dirty="0" err="1">
                <a:solidFill>
                  <a:srgbClr val="FF0000"/>
                </a:solidFill>
              </a:rPr>
              <a:t>GoToMessageCreatePage</a:t>
            </a:r>
            <a:r>
              <a:rPr lang="en-US" sz="1800" b="0" dirty="0">
                <a:solidFill>
                  <a:srgbClr val="FF0000"/>
                </a:solidFill>
              </a:rPr>
              <a:t>) GET: la </a:t>
            </a:r>
            <a:r>
              <a:rPr lang="en-US" sz="1800" b="0" dirty="0" err="1">
                <a:solidFill>
                  <a:srgbClr val="FF0000"/>
                </a:solidFill>
              </a:rPr>
              <a:t>pagina</a:t>
            </a:r>
            <a:r>
              <a:rPr lang="en-US" sz="1800" b="0" dirty="0">
                <a:solidFill>
                  <a:srgbClr val="FF0000"/>
                </a:solidFill>
              </a:rPr>
              <a:t> </a:t>
            </a:r>
            <a:r>
              <a:rPr lang="en-US" sz="1800" b="0" dirty="0" err="1">
                <a:solidFill>
                  <a:srgbClr val="FF0000"/>
                </a:solidFill>
              </a:rPr>
              <a:t>CreateMessage.jsp</a:t>
            </a:r>
            <a:r>
              <a:rPr lang="en-US" sz="1800" b="0" dirty="0">
                <a:solidFill>
                  <a:srgbClr val="FF0000"/>
                </a:solidFill>
              </a:rPr>
              <a:t> </a:t>
            </a:r>
            <a:r>
              <a:rPr lang="en-US" sz="1800" b="0" dirty="0" err="1">
                <a:solidFill>
                  <a:srgbClr val="FF0000"/>
                </a:solidFill>
              </a:rPr>
              <a:t>deve</a:t>
            </a:r>
            <a:r>
              <a:rPr lang="en-US" sz="1800" b="0" dirty="0">
                <a:solidFill>
                  <a:srgbClr val="FF0000"/>
                </a:solidFill>
              </a:rPr>
              <a:t> </a:t>
            </a:r>
            <a:r>
              <a:rPr lang="en-US" sz="1800" b="0" dirty="0" err="1">
                <a:solidFill>
                  <a:srgbClr val="FF0000"/>
                </a:solidFill>
              </a:rPr>
              <a:t>mostrare</a:t>
            </a:r>
            <a:r>
              <a:rPr lang="en-US" sz="1800" b="0" dirty="0">
                <a:solidFill>
                  <a:srgbClr val="FF0000"/>
                </a:solidFill>
              </a:rPr>
              <a:t> </a:t>
            </a:r>
            <a:r>
              <a:rPr lang="en-US" sz="1800" b="0" dirty="0" err="1">
                <a:solidFill>
                  <a:srgbClr val="FF0000"/>
                </a:solidFill>
              </a:rPr>
              <a:t>contenuti</a:t>
            </a:r>
            <a:r>
              <a:rPr lang="en-US" sz="1800" b="0" dirty="0">
                <a:solidFill>
                  <a:srgbClr val="FF0000"/>
                </a:solidFill>
              </a:rPr>
              <a:t> </a:t>
            </a:r>
            <a:r>
              <a:rPr lang="en-US" sz="1800" b="0" dirty="0" err="1">
                <a:solidFill>
                  <a:srgbClr val="FF0000"/>
                </a:solidFill>
              </a:rPr>
              <a:t>dinamici</a:t>
            </a:r>
            <a:r>
              <a:rPr lang="en-US" sz="1800" b="0" dirty="0">
                <a:solidFill>
                  <a:srgbClr val="FF0000"/>
                </a:solidFill>
              </a:rPr>
              <a:t> (</a:t>
            </a:r>
            <a:r>
              <a:rPr lang="en-US" sz="1800" b="0" dirty="0" err="1">
                <a:solidFill>
                  <a:srgbClr val="FF0000"/>
                </a:solidFill>
              </a:rPr>
              <a:t>il</a:t>
            </a:r>
            <a:r>
              <a:rPr lang="en-US" sz="1800" b="0" dirty="0">
                <a:solidFill>
                  <a:srgbClr val="FF0000"/>
                </a:solidFill>
              </a:rPr>
              <a:t> </a:t>
            </a:r>
            <a:r>
              <a:rPr lang="en-US" sz="1800" b="0" dirty="0" err="1">
                <a:solidFill>
                  <a:srgbClr val="FF0000"/>
                </a:solidFill>
              </a:rPr>
              <a:t>nome</a:t>
            </a:r>
            <a:r>
              <a:rPr lang="en-US" sz="1800" b="0" dirty="0">
                <a:solidFill>
                  <a:srgbClr val="FF0000"/>
                </a:solidFill>
              </a:rPr>
              <a:t> del topic)</a:t>
            </a:r>
            <a:r>
              <a:rPr lang="en-US" sz="1800" b="0" baseline="0" dirty="0">
                <a:solidFill>
                  <a:srgbClr val="FF0000"/>
                </a:solidFill>
              </a:rPr>
              <a:t> per cui </a:t>
            </a:r>
            <a:r>
              <a:rPr lang="en-US" sz="1800" b="0" baseline="0" dirty="0" err="1">
                <a:solidFill>
                  <a:srgbClr val="FF0000"/>
                </a:solidFill>
              </a:rPr>
              <a:t>necessita</a:t>
            </a:r>
            <a:r>
              <a:rPr lang="en-US" sz="1800" b="0" baseline="0" dirty="0">
                <a:solidFill>
                  <a:srgbClr val="FF0000"/>
                </a:solidFill>
              </a:rPr>
              <a:t> di </a:t>
            </a:r>
            <a:r>
              <a:rPr lang="en-US" sz="1800" b="0" baseline="0" dirty="0" err="1">
                <a:solidFill>
                  <a:srgbClr val="FF0000"/>
                </a:solidFill>
              </a:rPr>
              <a:t>una</a:t>
            </a:r>
            <a:r>
              <a:rPr lang="en-US" sz="1800" b="0" baseline="0" dirty="0">
                <a:solidFill>
                  <a:srgbClr val="FF0000"/>
                </a:solidFill>
              </a:rPr>
              <a:t> servlet </a:t>
            </a:r>
            <a:r>
              <a:rPr lang="en-US" sz="1800" b="0" baseline="0" dirty="0" err="1">
                <a:solidFill>
                  <a:srgbClr val="FF0000"/>
                </a:solidFill>
              </a:rPr>
              <a:t>che</a:t>
            </a:r>
            <a:r>
              <a:rPr lang="en-US" sz="1800" b="0" baseline="0" dirty="0">
                <a:solidFill>
                  <a:srgbClr val="FF0000"/>
                </a:solidFill>
              </a:rPr>
              <a:t> </a:t>
            </a:r>
            <a:r>
              <a:rPr lang="en-US" sz="1800" b="0" baseline="0" dirty="0" err="1">
                <a:solidFill>
                  <a:srgbClr val="FF0000"/>
                </a:solidFill>
              </a:rPr>
              <a:t>estragga</a:t>
            </a:r>
            <a:r>
              <a:rPr lang="en-US" sz="1800" b="0" baseline="0" dirty="0">
                <a:solidFill>
                  <a:srgbClr val="FF0000"/>
                </a:solidFill>
              </a:rPr>
              <a:t> tale </a:t>
            </a:r>
            <a:r>
              <a:rPr lang="en-US" sz="1800" b="0" baseline="0" dirty="0" err="1">
                <a:solidFill>
                  <a:srgbClr val="FF0000"/>
                </a:solidFill>
              </a:rPr>
              <a:t>contenuto</a:t>
            </a:r>
            <a:r>
              <a:rPr lang="en-US" sz="1800" b="0" baseline="0" dirty="0">
                <a:solidFill>
                  <a:srgbClr val="FF0000"/>
                </a:solidFill>
              </a:rPr>
              <a:t>. </a:t>
            </a:r>
            <a:r>
              <a:rPr lang="en-US" sz="1800" b="0" baseline="0" dirty="0" err="1">
                <a:solidFill>
                  <a:srgbClr val="FF0000"/>
                </a:solidFill>
              </a:rPr>
              <a:t>L’alternativa</a:t>
            </a:r>
            <a:r>
              <a:rPr lang="en-US" sz="1800" b="0" baseline="0" dirty="0">
                <a:solidFill>
                  <a:srgbClr val="FF0000"/>
                </a:solidFill>
              </a:rPr>
              <a:t> di </a:t>
            </a:r>
            <a:r>
              <a:rPr lang="en-US" sz="1800" b="0" baseline="0" dirty="0" err="1">
                <a:solidFill>
                  <a:srgbClr val="FF0000"/>
                </a:solidFill>
              </a:rPr>
              <a:t>passare</a:t>
            </a:r>
            <a:r>
              <a:rPr lang="en-US" sz="1800" b="0" baseline="0" dirty="0">
                <a:solidFill>
                  <a:srgbClr val="FF0000"/>
                </a:solidFill>
              </a:rPr>
              <a:t> </a:t>
            </a:r>
            <a:r>
              <a:rPr lang="en-US" sz="1800" b="0" baseline="0" dirty="0" err="1">
                <a:solidFill>
                  <a:srgbClr val="FF0000"/>
                </a:solidFill>
              </a:rPr>
              <a:t>nella</a:t>
            </a:r>
            <a:r>
              <a:rPr lang="en-US" sz="1800" b="0" baseline="0" dirty="0">
                <a:solidFill>
                  <a:srgbClr val="FF0000"/>
                </a:solidFill>
              </a:rPr>
              <a:t> request </a:t>
            </a:r>
            <a:r>
              <a:rPr lang="en-US" sz="1800" b="0" baseline="0" dirty="0" err="1">
                <a:solidFill>
                  <a:srgbClr val="FF0000"/>
                </a:solidFill>
              </a:rPr>
              <a:t>direttamente</a:t>
            </a:r>
            <a:r>
              <a:rPr lang="en-US" sz="1800" b="0" baseline="0" dirty="0">
                <a:solidFill>
                  <a:srgbClr val="FF0000"/>
                </a:solidFill>
              </a:rPr>
              <a:t> </a:t>
            </a:r>
            <a:r>
              <a:rPr lang="en-US" sz="1800" b="0" baseline="0" dirty="0" err="1">
                <a:solidFill>
                  <a:srgbClr val="FF0000"/>
                </a:solidFill>
              </a:rPr>
              <a:t>il</a:t>
            </a:r>
            <a:r>
              <a:rPr lang="en-US" sz="1800" b="0" baseline="0" dirty="0">
                <a:solidFill>
                  <a:srgbClr val="FF0000"/>
                </a:solidFill>
              </a:rPr>
              <a:t> </a:t>
            </a:r>
            <a:r>
              <a:rPr lang="en-US" sz="1800" b="0" baseline="0" dirty="0" err="1">
                <a:solidFill>
                  <a:srgbClr val="FF0000"/>
                </a:solidFill>
              </a:rPr>
              <a:t>contenuto</a:t>
            </a:r>
            <a:r>
              <a:rPr lang="en-US" sz="1800" b="0" baseline="0" dirty="0">
                <a:solidFill>
                  <a:srgbClr val="FF0000"/>
                </a:solidFill>
              </a:rPr>
              <a:t> (</a:t>
            </a:r>
            <a:r>
              <a:rPr lang="en-US" sz="1800" b="0" baseline="0" dirty="0" err="1">
                <a:solidFill>
                  <a:srgbClr val="FF0000"/>
                </a:solidFill>
              </a:rPr>
              <a:t>nome</a:t>
            </a:r>
            <a:r>
              <a:rPr lang="en-US" sz="1800" b="0" baseline="0" dirty="0">
                <a:solidFill>
                  <a:srgbClr val="FF0000"/>
                </a:solidFill>
              </a:rPr>
              <a:t> del topic) al </a:t>
            </a:r>
            <a:r>
              <a:rPr lang="en-US" sz="1800" b="0" baseline="0" dirty="0" err="1">
                <a:solidFill>
                  <a:srgbClr val="FF0000"/>
                </a:solidFill>
              </a:rPr>
              <a:t>posto</a:t>
            </a:r>
            <a:r>
              <a:rPr lang="en-US" sz="1800" b="0" baseline="0" dirty="0">
                <a:solidFill>
                  <a:srgbClr val="FF0000"/>
                </a:solidFill>
              </a:rPr>
              <a:t> </a:t>
            </a:r>
            <a:r>
              <a:rPr lang="en-US" sz="1800" b="0" baseline="0" dirty="0" err="1">
                <a:solidFill>
                  <a:srgbClr val="FF0000"/>
                </a:solidFill>
              </a:rPr>
              <a:t>dell’ID</a:t>
            </a:r>
            <a:r>
              <a:rPr lang="en-US" sz="1800" b="0" baseline="0" dirty="0">
                <a:solidFill>
                  <a:srgbClr val="FF0000"/>
                </a:solidFill>
              </a:rPr>
              <a:t> </a:t>
            </a:r>
            <a:endParaRPr lang="en-US" sz="1800" b="0" dirty="0">
              <a:solidFill>
                <a:srgbClr val="FF0000"/>
              </a:solidFill>
            </a:endParaRPr>
          </a:p>
          <a:p>
            <a:r>
              <a:rPr lang="it-IT" b="0" dirty="0"/>
              <a:t> è meno efficace e riusabile (se il contenuto includesse testo descrittivo del topic</a:t>
            </a:r>
            <a:r>
              <a:rPr lang="it-IT" b="0" baseline="0" dirty="0"/>
              <a:t> non sarebbe più possibile usare la query string</a:t>
            </a:r>
            <a:r>
              <a:rPr lang="it-IT" b="0" dirty="0"/>
              <a:t>)</a:t>
            </a:r>
            <a:endParaRPr lang="en-GB" b="0" dirty="0"/>
          </a:p>
        </p:txBody>
      </p:sp>
      <p:sp>
        <p:nvSpPr>
          <p:cNvPr id="4" name="Slide Number Placeholder 3"/>
          <p:cNvSpPr>
            <a:spLocks noGrp="1"/>
          </p:cNvSpPr>
          <p:nvPr>
            <p:ph type="sldNum" sz="quarter" idx="10"/>
          </p:nvPr>
        </p:nvSpPr>
        <p:spPr/>
        <p:txBody>
          <a:bodyPr/>
          <a:lstStyle/>
          <a:p>
            <a:fld id="{582F6008-A5B2-4FAE-8A62-8798D7712E14}" type="slidenum">
              <a:rPr lang="it-IT" smtClean="0"/>
              <a:t>8</a:t>
            </a:fld>
            <a:endParaRPr lang="it-IT"/>
          </a:p>
        </p:txBody>
      </p:sp>
    </p:spTree>
    <p:extLst>
      <p:ext uri="{BB962C8B-B14F-4D97-AF65-F5344CB8AC3E}">
        <p14:creationId xmlns:p14="http://schemas.microsoft.com/office/powerpoint/2010/main" val="298115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2534BA-8089-7E7B-4951-9F25892287D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E5DADE2-AAA7-8534-0762-D437051E2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C50FF9F-BDC9-3899-B3B6-DDC2BAC633FE}"/>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5" name="Segnaposto piè di pagina 4">
            <a:extLst>
              <a:ext uri="{FF2B5EF4-FFF2-40B4-BE49-F238E27FC236}">
                <a16:creationId xmlns:a16="http://schemas.microsoft.com/office/drawing/2014/main" id="{A69F0C9C-2358-7904-1A9D-FA396BAF8BF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14CE0D-66F7-2DC4-FC84-1061DB00B231}"/>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167063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ED2803-2CB1-B1BB-B48E-BCE8E904830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4C27620-96F1-0690-9819-DDBC7B4C624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694678-FFC3-D2A4-D2CA-2B60F0EF7E3C}"/>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5" name="Segnaposto piè di pagina 4">
            <a:extLst>
              <a:ext uri="{FF2B5EF4-FFF2-40B4-BE49-F238E27FC236}">
                <a16:creationId xmlns:a16="http://schemas.microsoft.com/office/drawing/2014/main" id="{98076B9E-7314-8502-1127-90E04D41A8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CE153E-0ABE-4F2B-BE65-0DA8561C35D2}"/>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82572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3D1D4EF-7641-25B9-A9C0-3DB2126BF2F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A73124F-2A3D-BE2D-954D-EB9E1E2F123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104AFE-BE77-9972-5776-CFF911A2E5DD}"/>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5" name="Segnaposto piè di pagina 4">
            <a:extLst>
              <a:ext uri="{FF2B5EF4-FFF2-40B4-BE49-F238E27FC236}">
                <a16:creationId xmlns:a16="http://schemas.microsoft.com/office/drawing/2014/main" id="{C7C7B0C8-0083-9DA1-4B83-C0DB00E745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37D47C-9024-180E-50A0-84880D369456}"/>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77344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55DE52-9BA7-D027-AD21-42225736CF3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0C4EA53-5B8B-E8C0-D52D-6F0C9F25B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DA92EB7-1741-A106-E5FF-70FE245E1742}"/>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44E08AE7-5F03-D764-D5EB-24B77DD036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39AEA6-4FFF-6429-A1A0-2255AEFAE358}"/>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300330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04873-6ADF-0114-2BF1-2C7E98BF0E4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BF24313-63A4-0F1E-37B4-A4CF4F1573C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76C30A-A396-3852-E821-ADD4E78648F0}"/>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83964A39-8B19-BDB1-5943-32CFCF5D01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FB0EC80-994F-A05B-1E20-D90069CF2406}"/>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427755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DEBA4-94E5-89CF-AF6F-C5E1B37E90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7702437-2DE9-7710-58A6-7B1707488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447C5DF-3DAC-8E94-6882-A40574917E8D}"/>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8A815C6E-3EE3-B9B2-EBF5-705EECF0E3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90EC39-E227-B1AB-9009-32A965453BC8}"/>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4221496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D091B-1E6A-D584-8A69-866B5AB42F6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368EBA-F09F-DB01-F36E-6589D8FBEA2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A450001-47F6-DD3C-AE99-FC133B33334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50922BA-E674-74C8-ECBE-979BB19386CE}"/>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6" name="Segnaposto piè di pagina 5">
            <a:extLst>
              <a:ext uri="{FF2B5EF4-FFF2-40B4-BE49-F238E27FC236}">
                <a16:creationId xmlns:a16="http://schemas.microsoft.com/office/drawing/2014/main" id="{5454BB34-1E26-2BF1-EB72-0023F59EC73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88B828-D554-202E-B2E8-94B593F08C53}"/>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818055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BB0173-E5C6-BA63-7073-2A5EC79B389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EB0E34-58C1-6539-9A60-64E82BB48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917722D-3D7B-67E4-5090-589BC858BBD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7075887-59CB-8443-3640-EB49BE5A0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EBA4B14-E560-15A0-2C48-C3E31E0D358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D1E90E6-888D-C632-12AA-E9C59793B3C5}"/>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8" name="Segnaposto piè di pagina 7">
            <a:extLst>
              <a:ext uri="{FF2B5EF4-FFF2-40B4-BE49-F238E27FC236}">
                <a16:creationId xmlns:a16="http://schemas.microsoft.com/office/drawing/2014/main" id="{C0ED37D3-CB37-F327-ADBC-C48EA52959D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1D0E62-1CCE-C4B0-AD58-088D43C493EE}"/>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244709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586F80-E449-CDBA-2C73-8F695D84DC7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A2DD520-8D30-D7AB-6AA1-0F5DC312034F}"/>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4" name="Segnaposto piè di pagina 3">
            <a:extLst>
              <a:ext uri="{FF2B5EF4-FFF2-40B4-BE49-F238E27FC236}">
                <a16:creationId xmlns:a16="http://schemas.microsoft.com/office/drawing/2014/main" id="{114305A8-84AD-6AE2-C5E8-4FE621130CE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E6C6A3C-E9A4-70B7-CE8B-0BC047182158}"/>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4104115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FB6F203-CAA4-2C5A-DC1B-15EAF724A8AF}"/>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3" name="Segnaposto piè di pagina 2">
            <a:extLst>
              <a:ext uri="{FF2B5EF4-FFF2-40B4-BE49-F238E27FC236}">
                <a16:creationId xmlns:a16="http://schemas.microsoft.com/office/drawing/2014/main" id="{938A8BB0-A734-2884-B8CF-E2ED471B6E6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9E7D912-1345-9CD1-DACC-ECE1A3D9CEAB}"/>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522074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04EC18-EDB9-4825-4B8D-4FA8CF939E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BA41AE-F572-FF0F-E585-A6BC8A05F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A8D0AAC-5C25-3827-3A72-58F806F3C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FD0082A-82D8-90DE-727A-C01A9E7CF8AB}"/>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6" name="Segnaposto piè di pagina 5">
            <a:extLst>
              <a:ext uri="{FF2B5EF4-FFF2-40B4-BE49-F238E27FC236}">
                <a16:creationId xmlns:a16="http://schemas.microsoft.com/office/drawing/2014/main" id="{8541B668-B097-FC57-FECD-5BC8E4D9DEE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0CDB32-BF1C-420B-528F-FB27840750A1}"/>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15386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46D7C0-F9E5-1395-5B1B-93E41FC5981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8AE52A4-1CA9-778C-06AA-A198F530FB8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81F5C8F-A403-FDDD-780D-059D474DC2E1}"/>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5" name="Segnaposto piè di pagina 4">
            <a:extLst>
              <a:ext uri="{FF2B5EF4-FFF2-40B4-BE49-F238E27FC236}">
                <a16:creationId xmlns:a16="http://schemas.microsoft.com/office/drawing/2014/main" id="{E6CF213C-5486-25E8-A814-3B1FCA0DAD4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D109C3-ADEA-C9C5-797C-506BABA387C6}"/>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133758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E4122A-758C-70B4-8DC4-7711F37EF1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963CFD4-D13D-FF82-FDC6-DF4E14271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E5858A-73B2-CA08-558D-B45D844AD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8E80B5-B731-A483-2AB0-8C4E9C70C323}"/>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6" name="Segnaposto piè di pagina 5">
            <a:extLst>
              <a:ext uri="{FF2B5EF4-FFF2-40B4-BE49-F238E27FC236}">
                <a16:creationId xmlns:a16="http://schemas.microsoft.com/office/drawing/2014/main" id="{608BE598-B507-FCC4-56F0-0731F344C13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A3CF7F-B3F6-046D-C151-FA1CB3A83071}"/>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572949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0B29F6-E2A6-0D1A-65EF-E823CADE46D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16030E7-6607-2215-2C29-1F833027443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AA31823-3EF6-D6FA-11D7-A4CD9AE4A269}"/>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6478C2C5-B373-A5E8-127A-9837498E1E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F1595A-EC29-1502-6A8C-4A4150B63B02}"/>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136852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1A7501B-F910-1A26-F348-E1FA475A493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7904D7-6D0E-59C8-EADC-8C5978E5659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762060-291B-F741-7FF6-2E5CD80116DD}"/>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B3D9D2ED-760E-E791-66D0-760E234D567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3287C6-1CBA-C72E-102C-83817FEA29E2}"/>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978638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55DE52-9BA7-D027-AD21-42225736CF3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0C4EA53-5B8B-E8C0-D52D-6F0C9F25B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DA92EB7-1741-A106-E5FF-70FE245E1742}"/>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44E08AE7-5F03-D764-D5EB-24B77DD036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39AEA6-4FFF-6429-A1A0-2255AEFAE358}"/>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8551067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04873-6ADF-0114-2BF1-2C7E98BF0E4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BF24313-63A4-0F1E-37B4-A4CF4F1573C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76C30A-A396-3852-E821-ADD4E78648F0}"/>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83964A39-8B19-BDB1-5943-32CFCF5D01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FB0EC80-994F-A05B-1E20-D90069CF2406}"/>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17147307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BDEBA4-94E5-89CF-AF6F-C5E1B37E90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7702437-2DE9-7710-58A6-7B1707488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447C5DF-3DAC-8E94-6882-A40574917E8D}"/>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8A815C6E-3EE3-B9B2-EBF5-705EECF0E3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90EC39-E227-B1AB-9009-32A965453BC8}"/>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11520141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D091B-1E6A-D584-8A69-866B5AB42F6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3368EBA-F09F-DB01-F36E-6589D8FBEA2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A450001-47F6-DD3C-AE99-FC133B33334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50922BA-E674-74C8-ECBE-979BB19386CE}"/>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6" name="Segnaposto piè di pagina 5">
            <a:extLst>
              <a:ext uri="{FF2B5EF4-FFF2-40B4-BE49-F238E27FC236}">
                <a16:creationId xmlns:a16="http://schemas.microsoft.com/office/drawing/2014/main" id="{5454BB34-1E26-2BF1-EB72-0023F59EC73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88B828-D554-202E-B2E8-94B593F08C53}"/>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952154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BB0173-E5C6-BA63-7073-2A5EC79B389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EB0E34-58C1-6539-9A60-64E82BB48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917722D-3D7B-67E4-5090-589BC858BBD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7075887-59CB-8443-3640-EB49BE5A0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EBA4B14-E560-15A0-2C48-C3E31E0D358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D1E90E6-888D-C632-12AA-E9C59793B3C5}"/>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8" name="Segnaposto piè di pagina 7">
            <a:extLst>
              <a:ext uri="{FF2B5EF4-FFF2-40B4-BE49-F238E27FC236}">
                <a16:creationId xmlns:a16="http://schemas.microsoft.com/office/drawing/2014/main" id="{C0ED37D3-CB37-F327-ADBC-C48EA52959DB}"/>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01D0E62-1CCE-C4B0-AD58-088D43C493EE}"/>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1229008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586F80-E449-CDBA-2C73-8F695D84DC7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A2DD520-8D30-D7AB-6AA1-0F5DC312034F}"/>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4" name="Segnaposto piè di pagina 3">
            <a:extLst>
              <a:ext uri="{FF2B5EF4-FFF2-40B4-BE49-F238E27FC236}">
                <a16:creationId xmlns:a16="http://schemas.microsoft.com/office/drawing/2014/main" id="{114305A8-84AD-6AE2-C5E8-4FE621130CE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E6C6A3C-E9A4-70B7-CE8B-0BC047182158}"/>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411791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FB6F203-CAA4-2C5A-DC1B-15EAF724A8AF}"/>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3" name="Segnaposto piè di pagina 2">
            <a:extLst>
              <a:ext uri="{FF2B5EF4-FFF2-40B4-BE49-F238E27FC236}">
                <a16:creationId xmlns:a16="http://schemas.microsoft.com/office/drawing/2014/main" id="{938A8BB0-A734-2884-B8CF-E2ED471B6E6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9E7D912-1345-9CD1-DACC-ECE1A3D9CEAB}"/>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31593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76E4BB-8698-2A17-BAA8-516C636BE49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A5E36E6-370D-15E5-680E-4D15506B7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40299F-8C2E-F98A-D853-CD2832D647B6}"/>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5" name="Segnaposto piè di pagina 4">
            <a:extLst>
              <a:ext uri="{FF2B5EF4-FFF2-40B4-BE49-F238E27FC236}">
                <a16:creationId xmlns:a16="http://schemas.microsoft.com/office/drawing/2014/main" id="{ADE8FE3D-6EA5-90F3-B899-7FE20415F9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78393E7-3575-BF1D-E1B9-228F2B8FFE52}"/>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109916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04EC18-EDB9-4825-4B8D-4FA8CF939E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BA41AE-F572-FF0F-E585-A6BC8A05F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A8D0AAC-5C25-3827-3A72-58F806F3C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FD0082A-82D8-90DE-727A-C01A9E7CF8AB}"/>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6" name="Segnaposto piè di pagina 5">
            <a:extLst>
              <a:ext uri="{FF2B5EF4-FFF2-40B4-BE49-F238E27FC236}">
                <a16:creationId xmlns:a16="http://schemas.microsoft.com/office/drawing/2014/main" id="{8541B668-B097-FC57-FECD-5BC8E4D9DEE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0CDB32-BF1C-420B-528F-FB27840750A1}"/>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3805667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E4122A-758C-70B4-8DC4-7711F37EF12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963CFD4-D13D-FF82-FDC6-DF4E14271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E5858A-73B2-CA08-558D-B45D844AD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8E80B5-B731-A483-2AB0-8C4E9C70C323}"/>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6" name="Segnaposto piè di pagina 5">
            <a:extLst>
              <a:ext uri="{FF2B5EF4-FFF2-40B4-BE49-F238E27FC236}">
                <a16:creationId xmlns:a16="http://schemas.microsoft.com/office/drawing/2014/main" id="{608BE598-B507-FCC4-56F0-0731F344C13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A3CF7F-B3F6-046D-C151-FA1CB3A83071}"/>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597007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0B29F6-E2A6-0D1A-65EF-E823CADE46D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16030E7-6607-2215-2C29-1F833027443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AA31823-3EF6-D6FA-11D7-A4CD9AE4A269}"/>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6478C2C5-B373-A5E8-127A-9837498E1E5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F1595A-EC29-1502-6A8C-4A4150B63B02}"/>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38154754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1A7501B-F910-1A26-F348-E1FA475A493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7904D7-6D0E-59C8-EADC-8C5978E5659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762060-291B-F741-7FF6-2E5CD80116DD}"/>
              </a:ext>
            </a:extLst>
          </p:cNvPr>
          <p:cNvSpPr>
            <a:spLocks noGrp="1"/>
          </p:cNvSpPr>
          <p:nvPr>
            <p:ph type="dt" sz="half" idx="10"/>
          </p:nvPr>
        </p:nvSpPr>
        <p:spPr/>
        <p:txBody>
          <a:body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B3D9D2ED-760E-E791-66D0-760E234D567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3287C6-1CBA-C72E-102C-83817FEA29E2}"/>
              </a:ext>
            </a:extLst>
          </p:cNvPr>
          <p:cNvSpPr>
            <a:spLocks noGrp="1"/>
          </p:cNvSpPr>
          <p:nvPr>
            <p:ph type="sldNum" sz="quarter" idx="12"/>
          </p:nvPr>
        </p:nvSpPr>
        <p:spPr/>
        <p:txBody>
          <a:bodyPr/>
          <a:lstStyle/>
          <a:p>
            <a:fld id="{74A909C9-C4E1-4CAD-BD2B-AED68CB4758F}" type="slidenum">
              <a:rPr lang="it-IT" smtClean="0"/>
              <a:t>‹N›</a:t>
            </a:fld>
            <a:endParaRPr lang="it-IT"/>
          </a:p>
        </p:txBody>
      </p:sp>
    </p:spTree>
    <p:extLst>
      <p:ext uri="{BB962C8B-B14F-4D97-AF65-F5344CB8AC3E}">
        <p14:creationId xmlns:p14="http://schemas.microsoft.com/office/powerpoint/2010/main" val="291907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FDE11-B399-A643-1831-9F6D9364C0C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7F4102-BBB3-79B0-9EFE-4DB26CA21E9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6A6E8E3-C859-C602-E91E-656D054F17C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755F636-2B70-A8BB-2FD7-1C4CB355633B}"/>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6" name="Segnaposto piè di pagina 5">
            <a:extLst>
              <a:ext uri="{FF2B5EF4-FFF2-40B4-BE49-F238E27FC236}">
                <a16:creationId xmlns:a16="http://schemas.microsoft.com/office/drawing/2014/main" id="{1E9CCB0F-4EAB-56B6-33B4-759455FE15A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2382048-E79F-87DE-0AD5-A535FBB32E80}"/>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379210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A0143A-EDB7-99CC-D739-94E6461ADE5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660BAB2-E35A-5676-96E0-E165B0DA9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96BFFBB-2A6A-FF92-4961-1BCFACE93A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6DC6D65-CF61-1DB1-D8CC-BE23CAF53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FEA97C4-808F-A02F-0A2C-477254299E6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91ACEFE-B872-29D6-B71E-E7C2787042E9}"/>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8" name="Segnaposto piè di pagina 7">
            <a:extLst>
              <a:ext uri="{FF2B5EF4-FFF2-40B4-BE49-F238E27FC236}">
                <a16:creationId xmlns:a16="http://schemas.microsoft.com/office/drawing/2014/main" id="{A5E0FCE5-96F3-A0E1-5805-9E49C0C6C65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6E056A3-3379-3486-B17C-50A92E80DBC4}"/>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3976171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E74F3-3116-E0D9-773E-B41F37E0518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812A9CF-0D90-AE0A-D805-4F2A0AFF597A}"/>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4" name="Segnaposto piè di pagina 3">
            <a:extLst>
              <a:ext uri="{FF2B5EF4-FFF2-40B4-BE49-F238E27FC236}">
                <a16:creationId xmlns:a16="http://schemas.microsoft.com/office/drawing/2014/main" id="{784F7C0E-A062-7195-6679-380CF12696A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F23698A-1D21-4361-C86E-2390BAFED057}"/>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292356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D9551AA-0085-92BC-198D-B7E75E494F29}"/>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3" name="Segnaposto piè di pagina 2">
            <a:extLst>
              <a:ext uri="{FF2B5EF4-FFF2-40B4-BE49-F238E27FC236}">
                <a16:creationId xmlns:a16="http://schemas.microsoft.com/office/drawing/2014/main" id="{C37C0D5D-C74E-FC93-78B1-DF9503A2B7B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5F181CC-695D-2A67-3CA6-0D5E472B245C}"/>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424709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52C96-A14F-B431-31BA-F80EF0936C9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ED2BD3-7744-031A-383E-B3F76D40A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000FF2C-129C-FCAB-2DB6-EF613E321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CD1B093-6D1C-0640-6CB7-4D926C9EC884}"/>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6" name="Segnaposto piè di pagina 5">
            <a:extLst>
              <a:ext uri="{FF2B5EF4-FFF2-40B4-BE49-F238E27FC236}">
                <a16:creationId xmlns:a16="http://schemas.microsoft.com/office/drawing/2014/main" id="{94554820-EDA5-A153-49AA-FABDAEA078D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E811F35-5798-A833-1B20-E5E276123979}"/>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269699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03DE99-F4DC-BC28-8E87-A4A38EA9928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87A7AEE-FACC-0D60-10D7-8CD6AA7C9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B09EFDF-5D38-75CD-66BC-F8C250608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72E245-B38F-1893-7E64-4795987237BA}"/>
              </a:ext>
            </a:extLst>
          </p:cNvPr>
          <p:cNvSpPr>
            <a:spLocks noGrp="1"/>
          </p:cNvSpPr>
          <p:nvPr>
            <p:ph type="dt" sz="half" idx="10"/>
          </p:nvPr>
        </p:nvSpPr>
        <p:spPr/>
        <p:txBody>
          <a:bodyPr/>
          <a:lstStyle/>
          <a:p>
            <a:fld id="{AA8F25AA-EB6E-478E-99B6-35AE4FD2EF3C}" type="datetimeFigureOut">
              <a:rPr lang="it-IT" smtClean="0"/>
              <a:t>02/06/2023</a:t>
            </a:fld>
            <a:endParaRPr lang="it-IT"/>
          </a:p>
        </p:txBody>
      </p:sp>
      <p:sp>
        <p:nvSpPr>
          <p:cNvPr id="6" name="Segnaposto piè di pagina 5">
            <a:extLst>
              <a:ext uri="{FF2B5EF4-FFF2-40B4-BE49-F238E27FC236}">
                <a16:creationId xmlns:a16="http://schemas.microsoft.com/office/drawing/2014/main" id="{2BF058CF-EEF8-6683-B8E8-DCF042DD8DE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BFEFEAD-A930-2B94-CBDE-667CFF938700}"/>
              </a:ext>
            </a:extLst>
          </p:cNvPr>
          <p:cNvSpPr>
            <a:spLocks noGrp="1"/>
          </p:cNvSpPr>
          <p:nvPr>
            <p:ph type="sldNum" sz="quarter" idx="12"/>
          </p:nvPr>
        </p:nvSpPr>
        <p:spPr/>
        <p:txBody>
          <a:bodyPr/>
          <a:lstStyle/>
          <a:p>
            <a:fld id="{69801C1D-B8E7-43B4-959F-5289057D72F8}" type="slidenum">
              <a:rPr lang="it-IT" smtClean="0"/>
              <a:t>‹N›</a:t>
            </a:fld>
            <a:endParaRPr lang="it-IT"/>
          </a:p>
        </p:txBody>
      </p:sp>
    </p:spTree>
    <p:extLst>
      <p:ext uri="{BB962C8B-B14F-4D97-AF65-F5344CB8AC3E}">
        <p14:creationId xmlns:p14="http://schemas.microsoft.com/office/powerpoint/2010/main" val="427240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48000">
              <a:srgbClr val="B6F4B7"/>
            </a:gs>
            <a:gs pos="0">
              <a:schemeClr val="accent6">
                <a:lumMod val="40000"/>
                <a:lumOff val="60000"/>
              </a:schemeClr>
            </a:gs>
            <a:gs pos="0">
              <a:srgbClr val="C4F9B1"/>
            </a:gs>
            <a:gs pos="100000">
              <a:schemeClr val="accent6">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3CA164-D956-207D-3ACF-9F2D6F8B2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31126B-B6A2-CABD-B137-8F9BEF0B8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FC4F77-41F0-A6A0-B9E7-D223EF889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F25AA-EB6E-478E-99B6-35AE4FD2EF3C}" type="datetimeFigureOut">
              <a:rPr lang="it-IT" smtClean="0"/>
              <a:t>02/06/2023</a:t>
            </a:fld>
            <a:endParaRPr lang="it-IT"/>
          </a:p>
        </p:txBody>
      </p:sp>
      <p:sp>
        <p:nvSpPr>
          <p:cNvPr id="5" name="Segnaposto piè di pagina 4">
            <a:extLst>
              <a:ext uri="{FF2B5EF4-FFF2-40B4-BE49-F238E27FC236}">
                <a16:creationId xmlns:a16="http://schemas.microsoft.com/office/drawing/2014/main" id="{E5F277B6-C948-943C-E9C3-47932A0E9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EDA9A9E-DEE4-3385-65B0-B8EA14A7A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01C1D-B8E7-43B4-959F-5289057D72F8}" type="slidenum">
              <a:rPr lang="it-IT" smtClean="0"/>
              <a:t>‹N›</a:t>
            </a:fld>
            <a:endParaRPr lang="it-IT"/>
          </a:p>
        </p:txBody>
      </p:sp>
    </p:spTree>
    <p:extLst>
      <p:ext uri="{BB962C8B-B14F-4D97-AF65-F5344CB8AC3E}">
        <p14:creationId xmlns:p14="http://schemas.microsoft.com/office/powerpoint/2010/main" val="3406566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48000">
              <a:srgbClr val="B6F4B7"/>
            </a:gs>
            <a:gs pos="0">
              <a:schemeClr val="accent6">
                <a:lumMod val="40000"/>
                <a:lumOff val="60000"/>
              </a:schemeClr>
            </a:gs>
            <a:gs pos="0">
              <a:srgbClr val="C4F9B1"/>
            </a:gs>
            <a:gs pos="100000">
              <a:schemeClr val="accent6">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EDF604E-1951-8C22-1D42-D1887BD37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EF4016-5DEE-501B-607E-D0C74BD42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13D151-B853-1DCC-3438-B89503A20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3CA602E7-D5E6-982A-6974-B1FA2B631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E22CEF5-FDD6-EA19-4BBF-85232502C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909C9-C4E1-4CAD-BD2B-AED68CB4758F}" type="slidenum">
              <a:rPr lang="it-IT" smtClean="0"/>
              <a:t>‹N›</a:t>
            </a:fld>
            <a:endParaRPr lang="it-IT"/>
          </a:p>
        </p:txBody>
      </p:sp>
    </p:spTree>
    <p:extLst>
      <p:ext uri="{BB962C8B-B14F-4D97-AF65-F5344CB8AC3E}">
        <p14:creationId xmlns:p14="http://schemas.microsoft.com/office/powerpoint/2010/main" val="3288095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0000"/>
                <a:lumOff val="40000"/>
              </a:schemeClr>
            </a:gs>
            <a:gs pos="38000">
              <a:srgbClr val="B6F4B7"/>
            </a:gs>
            <a:gs pos="0">
              <a:schemeClr val="accent6">
                <a:lumMod val="40000"/>
                <a:lumOff val="60000"/>
              </a:schemeClr>
            </a:gs>
            <a:gs pos="0">
              <a:srgbClr val="C4F9B1"/>
            </a:gs>
            <a:gs pos="100000">
              <a:schemeClr val="accent6">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EDF604E-1951-8C22-1D42-D1887BD37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EF4016-5DEE-501B-607E-D0C74BD422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13D151-B853-1DCC-3438-B89503A20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949F0-5938-4266-B69E-E8B4722A6A18}" type="datetimeFigureOut">
              <a:rPr lang="it-IT" smtClean="0"/>
              <a:t>02/06/2023</a:t>
            </a:fld>
            <a:endParaRPr lang="it-IT"/>
          </a:p>
        </p:txBody>
      </p:sp>
      <p:sp>
        <p:nvSpPr>
          <p:cNvPr id="5" name="Segnaposto piè di pagina 4">
            <a:extLst>
              <a:ext uri="{FF2B5EF4-FFF2-40B4-BE49-F238E27FC236}">
                <a16:creationId xmlns:a16="http://schemas.microsoft.com/office/drawing/2014/main" id="{3CA602E7-D5E6-982A-6974-B1FA2B631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E22CEF5-FDD6-EA19-4BBF-85232502C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909C9-C4E1-4CAD-BD2B-AED68CB4758F}" type="slidenum">
              <a:rPr lang="it-IT" smtClean="0"/>
              <a:t>‹N›</a:t>
            </a:fld>
            <a:endParaRPr lang="it-IT"/>
          </a:p>
        </p:txBody>
      </p:sp>
    </p:spTree>
    <p:extLst>
      <p:ext uri="{BB962C8B-B14F-4D97-AF65-F5344CB8AC3E}">
        <p14:creationId xmlns:p14="http://schemas.microsoft.com/office/powerpoint/2010/main" val="2540894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F484BA-8C51-D004-1AB4-26AC2EDFD86E}"/>
              </a:ext>
            </a:extLst>
          </p:cNvPr>
          <p:cNvSpPr>
            <a:spLocks noGrp="1"/>
          </p:cNvSpPr>
          <p:nvPr>
            <p:ph type="ctrTitle"/>
          </p:nvPr>
        </p:nvSpPr>
        <p:spPr>
          <a:xfrm>
            <a:off x="1130083" y="711053"/>
            <a:ext cx="9829800" cy="3119346"/>
          </a:xfrm>
        </p:spPr>
        <p:txBody>
          <a:bodyPr>
            <a:normAutofit fontScale="90000"/>
          </a:bodyPr>
          <a:lstStyle/>
          <a:p>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br>
              <a:rPr lang="it-IT" sz="8000">
                <a:latin typeface="Times New Roman" panose="02020603050405020304" pitchFamily="18" charset="0"/>
                <a:cs typeface="Times New Roman" panose="02020603050405020304" pitchFamily="18" charset="0"/>
              </a:rPr>
            </a:br>
            <a:r>
              <a:rPr lang="it-IT" sz="7300">
                <a:latin typeface="Times New Roman" panose="02020603050405020304" pitchFamily="18" charset="0"/>
                <a:cs typeface="Times New Roman" panose="02020603050405020304" pitchFamily="18" charset="0"/>
              </a:rPr>
              <a:t>Traccia 5: carrello con più fornitori e ordine</a:t>
            </a:r>
            <a:br>
              <a:rPr lang="it-IT" sz="8000">
                <a:latin typeface="Times New Roman" panose="02020603050405020304" pitchFamily="18" charset="0"/>
                <a:cs typeface="Times New Roman" panose="02020603050405020304" pitchFamily="18" charset="0"/>
              </a:rPr>
            </a:br>
            <a:br>
              <a:rPr lang="it-IT">
                <a:latin typeface="Times New Roman" panose="02020603050405020304" pitchFamily="18" charset="0"/>
                <a:cs typeface="Times New Roman" panose="02020603050405020304" pitchFamily="18" charset="0"/>
              </a:rPr>
            </a:br>
            <a:r>
              <a:rPr lang="it-IT" sz="4900">
                <a:latin typeface="Times New Roman" panose="02020603050405020304" pitchFamily="18" charset="0"/>
                <a:cs typeface="Times New Roman" panose="02020603050405020304" pitchFamily="18" charset="0"/>
              </a:rPr>
              <a:t>versione Javascript</a:t>
            </a:r>
            <a:endParaRPr lang="it-IT">
              <a:latin typeface="Times New Roman" panose="02020603050405020304" pitchFamily="18" charset="0"/>
              <a:cs typeface="Times New Roman" panose="02020603050405020304" pitchFamily="18" charset="0"/>
            </a:endParaRPr>
          </a:p>
        </p:txBody>
      </p:sp>
      <p:sp>
        <p:nvSpPr>
          <p:cNvPr id="3" name="Sottotitolo 2">
            <a:extLst>
              <a:ext uri="{FF2B5EF4-FFF2-40B4-BE49-F238E27FC236}">
                <a16:creationId xmlns:a16="http://schemas.microsoft.com/office/drawing/2014/main" id="{7784B4DD-3A84-0450-7672-023B820F1B27}"/>
              </a:ext>
            </a:extLst>
          </p:cNvPr>
          <p:cNvSpPr>
            <a:spLocks noGrp="1"/>
          </p:cNvSpPr>
          <p:nvPr>
            <p:ph type="subTitle" idx="1"/>
          </p:nvPr>
        </p:nvSpPr>
        <p:spPr>
          <a:xfrm>
            <a:off x="3301182" y="4676051"/>
            <a:ext cx="5487602" cy="1655762"/>
          </a:xfrm>
        </p:spPr>
        <p:txBody>
          <a:bodyPr/>
          <a:lstStyle/>
          <a:p>
            <a:r>
              <a:rPr lang="it-IT">
                <a:latin typeface="Times New Roman" panose="02020603050405020304" pitchFamily="18" charset="0"/>
                <a:cs typeface="Times New Roman" panose="02020603050405020304" pitchFamily="18" charset="0"/>
              </a:rPr>
              <a:t>Marina Mastroleo </a:t>
            </a:r>
          </a:p>
          <a:p>
            <a:r>
              <a:rPr lang="it-IT" b="0" i="0">
                <a:effectLst/>
                <a:latin typeface="Times New Roman" panose="02020603050405020304" pitchFamily="18" charset="0"/>
                <a:cs typeface="Times New Roman" panose="02020603050405020304" pitchFamily="18" charset="0"/>
              </a:rPr>
              <a:t>10766089 </a:t>
            </a:r>
            <a:endParaRPr lang="it-IT">
              <a:latin typeface="Times New Roman" panose="02020603050405020304" pitchFamily="18" charset="0"/>
              <a:cs typeface="Times New Roman" panose="02020603050405020304" pitchFamily="18" charset="0"/>
            </a:endParaRPr>
          </a:p>
          <a:p>
            <a:r>
              <a:rPr lang="it-IT" b="0" i="0">
                <a:effectLst/>
                <a:latin typeface="Times New Roman" panose="02020603050405020304" pitchFamily="18" charset="0"/>
                <a:cs typeface="Times New Roman" panose="02020603050405020304" pitchFamily="18" charset="0"/>
              </a:rPr>
              <a:t>961107 </a:t>
            </a:r>
            <a:endParaRPr lang="it-IT">
              <a:latin typeface="Times New Roman" panose="02020603050405020304" pitchFamily="18" charset="0"/>
              <a:cs typeface="Times New Roman" panose="02020603050405020304" pitchFamily="18" charset="0"/>
            </a:endParaRPr>
          </a:p>
          <a:p>
            <a:endParaRPr lang="it-IT"/>
          </a:p>
        </p:txBody>
      </p:sp>
      <p:pic>
        <p:nvPicPr>
          <p:cNvPr id="5" name="Immagine 4" descr="Immagine che contiene testo, Carattere, logo, Elementi grafici&#10;&#10;Descrizione generata automaticamente">
            <a:extLst>
              <a:ext uri="{FF2B5EF4-FFF2-40B4-BE49-F238E27FC236}">
                <a16:creationId xmlns:a16="http://schemas.microsoft.com/office/drawing/2014/main" id="{153EEE4B-4209-53E3-45C5-C65E13D3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725" y="5238615"/>
            <a:ext cx="1936316" cy="1423076"/>
          </a:xfrm>
          <a:prstGeom prst="rect">
            <a:avLst/>
          </a:prstGeom>
        </p:spPr>
      </p:pic>
    </p:spTree>
    <p:extLst>
      <p:ext uri="{BB962C8B-B14F-4D97-AF65-F5344CB8AC3E}">
        <p14:creationId xmlns:p14="http://schemas.microsoft.com/office/powerpoint/2010/main" val="57219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40" y="-46822"/>
            <a:ext cx="8774701" cy="798516"/>
          </a:xfrm>
        </p:spPr>
        <p:txBody>
          <a:bodyPr anchor="t" anchorCtr="0"/>
          <a:lstStyle/>
          <a:p>
            <a:pPr algn="just"/>
            <a:r>
              <a:rPr lang="en-US" dirty="0"/>
              <a:t>Controller / event handler</a:t>
            </a:r>
          </a:p>
        </p:txBody>
      </p:sp>
      <p:graphicFrame>
        <p:nvGraphicFramePr>
          <p:cNvPr id="4" name="Table 3"/>
          <p:cNvGraphicFramePr>
            <a:graphicFrameLocks noGrp="1"/>
          </p:cNvGraphicFramePr>
          <p:nvPr>
            <p:extLst>
              <p:ext uri="{D42A27DB-BD31-4B8C-83A1-F6EECF244321}">
                <p14:modId xmlns:p14="http://schemas.microsoft.com/office/powerpoint/2010/main" val="3700081716"/>
              </p:ext>
            </p:extLst>
          </p:nvPr>
        </p:nvGraphicFramePr>
        <p:xfrm>
          <a:off x="0" y="600074"/>
          <a:ext cx="12191999" cy="6238166"/>
        </p:xfrm>
        <a:graphic>
          <a:graphicData uri="http://schemas.openxmlformats.org/drawingml/2006/table">
            <a:tbl>
              <a:tblPr firstRow="1" bandRow="1">
                <a:tableStyleId>{5C22544A-7EE6-4342-B048-85BDC9FD1C3A}</a:tableStyleId>
              </a:tblPr>
              <a:tblGrid>
                <a:gridCol w="4043363">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2419402">
                  <a:extLst>
                    <a:ext uri="{9D8B030D-6E8A-4147-A177-3AD203B41FA5}">
                      <a16:colId xmlns:a16="http://schemas.microsoft.com/office/drawing/2014/main" val="20002"/>
                    </a:ext>
                  </a:extLst>
                </a:gridCol>
                <a:gridCol w="3043184">
                  <a:extLst>
                    <a:ext uri="{9D8B030D-6E8A-4147-A177-3AD203B41FA5}">
                      <a16:colId xmlns:a16="http://schemas.microsoft.com/office/drawing/2014/main" val="20003"/>
                    </a:ext>
                  </a:extLst>
                </a:gridCol>
              </a:tblGrid>
              <a:tr h="336816">
                <a:tc gridSpan="2">
                  <a:txBody>
                    <a:bodyPr/>
                    <a:lstStyle/>
                    <a:p>
                      <a:pPr algn="ctr"/>
                      <a:r>
                        <a:rPr lang="it-IT" sz="1400" noProof="0" dirty="0"/>
                        <a:t>Client</a:t>
                      </a:r>
                      <a:r>
                        <a:rPr lang="it-IT" sz="1400" baseline="0" noProof="0" dirty="0"/>
                        <a:t> side</a:t>
                      </a:r>
                      <a:endParaRPr lang="it-IT" sz="1400" noProof="0" dirty="0"/>
                    </a:p>
                  </a:txBody>
                  <a:tcPr marL="99060" marR="99060" marT="60960" marB="60960"/>
                </a:tc>
                <a:tc hMerge="1">
                  <a:txBody>
                    <a:bodyPr/>
                    <a:lstStyle/>
                    <a:p>
                      <a:endParaRPr lang="en-US" sz="1200" dirty="0"/>
                    </a:p>
                  </a:txBody>
                  <a:tcPr/>
                </a:tc>
                <a:tc gridSpan="2">
                  <a:txBody>
                    <a:bodyPr/>
                    <a:lstStyle/>
                    <a:p>
                      <a:r>
                        <a:rPr lang="it-IT" sz="1400"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36816">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tc>
                  <a:txBody>
                    <a:bodyPr/>
                    <a:lstStyle/>
                    <a:p>
                      <a:pPr algn="ctr"/>
                      <a:r>
                        <a:rPr lang="it-IT" sz="1400" b="1" noProof="0" dirty="0"/>
                        <a:t>Evento</a:t>
                      </a:r>
                    </a:p>
                  </a:txBody>
                  <a:tcPr marL="99060" marR="99060" marT="60960" marB="60960"/>
                </a:tc>
                <a:tc>
                  <a:txBody>
                    <a:bodyPr/>
                    <a:lstStyle/>
                    <a:p>
                      <a:pPr algn="ctr"/>
                      <a:r>
                        <a:rPr lang="it-IT" sz="1400" b="1" noProof="0" dirty="0"/>
                        <a:t>Controllore</a:t>
                      </a:r>
                    </a:p>
                  </a:txBody>
                  <a:tcPr marL="99060" marR="99060" marT="60960" marB="60960"/>
                </a:tc>
                <a:extLst>
                  <a:ext uri="{0D108BD9-81ED-4DB2-BD59-A6C34878D82A}">
                    <a16:rowId xmlns:a16="http://schemas.microsoft.com/office/drawing/2014/main" val="10001"/>
                  </a:ext>
                </a:extLst>
              </a:tr>
              <a:tr h="45709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login</a:t>
                      </a:r>
                      <a:r>
                        <a:rPr lang="it-IT" sz="1400" baseline="0" noProof="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POST (email, password)</a:t>
                      </a:r>
                      <a:endParaRPr lang="it-IT" sz="1400" noProof="0" dirty="0"/>
                    </a:p>
                  </a:txBody>
                  <a:tcPr marL="99060" marR="99060" marT="60960" marB="60960"/>
                </a:tc>
                <a:tc>
                  <a:txBody>
                    <a:bodyPr/>
                    <a:lstStyle/>
                    <a:p>
                      <a:r>
                        <a:rPr lang="it-IT" sz="1400" noProof="0"/>
                        <a:t>DefaultGoToLoginPage()</a:t>
                      </a:r>
                      <a:endParaRPr lang="it-IT" sz="1400" noProof="0" dirty="0"/>
                    </a:p>
                  </a:txBody>
                  <a:tcPr marL="99060" marR="99060" marT="60960" marB="60960"/>
                </a:tc>
                <a:extLst>
                  <a:ext uri="{0D108BD9-81ED-4DB2-BD59-A6C34878D82A}">
                    <a16:rowId xmlns:a16="http://schemas.microsoft.com/office/drawing/2014/main" val="10002"/>
                  </a:ext>
                </a:extLst>
              </a:tr>
              <a:tr h="56030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 </a:t>
                      </a:r>
                      <a:r>
                        <a:rPr lang="it-IT" sz="1400" noProof="0">
                          <a:solidFill>
                            <a:schemeClr val="tx1"/>
                          </a:solidFill>
                        </a:rPr>
                        <a:t>Home </a:t>
                      </a:r>
                      <a:r>
                        <a:rPr lang="it-IT" sz="1400" noProof="0">
                          <a:solidFill>
                            <a:schemeClr val="tx1"/>
                          </a:solidFill>
                          <a:sym typeface="Wingdings" panose="05000000000000000000" pitchFamily="2" charset="2"/>
                        </a:rPr>
                        <a:t> </a:t>
                      </a:r>
                      <a:r>
                        <a:rPr lang="it-IT" sz="1400" noProof="0" dirty="0" err="1">
                          <a:solidFill>
                            <a:schemeClr val="tx1"/>
                          </a:solidFill>
                          <a:sym typeface="Wingdings" panose="05000000000000000000" pitchFamily="2" charset="2"/>
                        </a:rPr>
                        <a:t>load</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solidFill>
                            <a:schemeClr val="tx1"/>
                          </a:solidFill>
                        </a:rPr>
                        <a:t>gestorePagina.init()</a:t>
                      </a:r>
                      <a:endParaRPr lang="it-IT" sz="1400" noProof="0" dirty="0">
                        <a:solidFill>
                          <a:schemeClr val="tx1"/>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aseline="0" noProof="0"/>
                        <a:t> -</a:t>
                      </a:r>
                      <a:endParaRPr lang="it-IT" sz="1400" noProof="0" dirty="0"/>
                    </a:p>
                  </a:txBody>
                  <a:tcPr marL="99060" marR="99060" marT="60960" marB="60960"/>
                </a:tc>
                <a:tc>
                  <a:txBody>
                    <a:bodyPr/>
                    <a:lstStyle/>
                    <a:p>
                      <a:r>
                        <a:rPr lang="it-IT" sz="1400" baseline="0" noProof="0"/>
                        <a:t> -</a:t>
                      </a:r>
                      <a:endParaRPr lang="it-IT" sz="1400" noProof="0" dirty="0"/>
                    </a:p>
                  </a:txBody>
                  <a:tcPr marL="99060" marR="99060" marT="60960" marB="60960"/>
                </a:tc>
                <a:extLst>
                  <a:ext uri="{0D108BD9-81ED-4DB2-BD59-A6C34878D82A}">
                    <a16:rowId xmlns:a16="http://schemas.microsoft.com/office/drawing/2014/main" val="10003"/>
                  </a:ext>
                </a:extLst>
              </a:tr>
              <a:tr h="55115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Home </a:t>
                      </a:r>
                      <a:r>
                        <a:rPr lang="it-IT" sz="1400" noProof="0">
                          <a:sym typeface="Wingdings" panose="05000000000000000000" pitchFamily="2" charset="2"/>
                        </a:rPr>
                        <a:t> menu  campo di ricercainvio</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a:t>
                      </a:r>
                      <a:endParaRPr lang="it-IT" sz="1400" noProof="0" dirty="0"/>
                    </a:p>
                  </a:txBody>
                  <a:tcPr marL="99060" marR="99060" marT="60960" marB="60960"/>
                </a:tc>
                <a:tc>
                  <a:txBody>
                    <a:bodyPr/>
                    <a:lstStyle/>
                    <a:p>
                      <a:r>
                        <a:rPr lang="it-IT" sz="1400" noProof="0"/>
                        <a:t>GET (keyword)</a:t>
                      </a:r>
                      <a:endParaRPr lang="it-IT" sz="1400" noProof="0" dirty="0"/>
                    </a:p>
                  </a:txBody>
                  <a:tcPr marL="99060" marR="99060" marT="60960" marB="60960"/>
                </a:tc>
                <a:tc>
                  <a:txBody>
                    <a:bodyPr/>
                    <a:lstStyle/>
                    <a:p>
                      <a:r>
                        <a:rPr lang="it-IT" sz="1400" noProof="0"/>
                        <a:t>SearchyKeyword()</a:t>
                      </a:r>
                      <a:endParaRPr lang="it-IT" sz="1400" noProof="0" dirty="0"/>
                    </a:p>
                  </a:txBody>
                  <a:tcPr marL="99060" marR="99060" marT="60960" marB="60960"/>
                </a:tc>
                <a:extLst>
                  <a:ext uri="{0D108BD9-81ED-4DB2-BD59-A6C34878D82A}">
                    <a16:rowId xmlns:a16="http://schemas.microsoft.com/office/drawing/2014/main" val="10004"/>
                  </a:ext>
                </a:extLst>
              </a:tr>
              <a:tr h="580139">
                <a:tc>
                  <a:txBody>
                    <a:bodyPr/>
                    <a:lstStyle/>
                    <a:p>
                      <a:r>
                        <a:rPr lang="it-IT" sz="1400" noProof="0"/>
                        <a:t>Home </a:t>
                      </a:r>
                      <a:r>
                        <a:rPr lang="it-IT" sz="1400" noProof="0">
                          <a:sym typeface="Wingdings" panose="05000000000000000000" pitchFamily="2" charset="2"/>
                        </a:rPr>
                        <a:t> menu  home button</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a:t>
                      </a:r>
                      <a:endParaRPr lang="it-IT" sz="1400" noProof="0" dirty="0"/>
                    </a:p>
                  </a:txBody>
                  <a:tcPr marL="99060" marR="99060" marT="60960" marB="60960"/>
                </a:tc>
                <a:tc>
                  <a:txBody>
                    <a:bodyPr/>
                    <a:lstStyle/>
                    <a:p>
                      <a:r>
                        <a:rPr lang="it-IT" sz="1400" noProof="0"/>
                        <a:t>POS</a:t>
                      </a:r>
                      <a:r>
                        <a:rPr lang="it-IT" sz="1400" noProof="0" dirty="0"/>
                        <a:t>T</a:t>
                      </a:r>
                    </a:p>
                  </a:txBody>
                  <a:tcPr marL="99060" marR="99060" marT="60960" marB="60960"/>
                </a:tc>
                <a:tc>
                  <a:txBody>
                    <a:bodyPr/>
                    <a:lstStyle/>
                    <a:p>
                      <a:r>
                        <a:rPr lang="it-IT" sz="1400" noProof="0"/>
                        <a:t>CaricaVisualizzati()</a:t>
                      </a:r>
                      <a:endParaRPr lang="it-IT" sz="1400" noProof="0" dirty="0"/>
                    </a:p>
                  </a:txBody>
                  <a:tcPr marL="99060" marR="99060" marT="60960" marB="60960"/>
                </a:tc>
                <a:extLst>
                  <a:ext uri="{0D108BD9-81ED-4DB2-BD59-A6C34878D82A}">
                    <a16:rowId xmlns:a16="http://schemas.microsoft.com/office/drawing/2014/main" val="10005"/>
                  </a:ext>
                </a:extLst>
              </a:tr>
              <a:tr h="550367">
                <a:tc>
                  <a:txBody>
                    <a:bodyPr/>
                    <a:lstStyle/>
                    <a:p>
                      <a:r>
                        <a:rPr lang="it-IT" sz="1400" noProof="0"/>
                        <a:t>Home </a:t>
                      </a:r>
                      <a:r>
                        <a:rPr lang="it-IT" sz="1400" noProof="0">
                          <a:sym typeface="Wingdings" panose="05000000000000000000" pitchFamily="2" charset="2"/>
                        </a:rPr>
                        <a:t> menu  ordini button</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a:t>
                      </a:r>
                      <a:endParaRPr lang="it-IT" sz="1400" noProof="0" dirty="0"/>
                    </a:p>
                  </a:txBody>
                  <a:tcPr marL="99060" marR="99060" marT="60960" marB="60960"/>
                </a:tc>
                <a:tc>
                  <a:txBody>
                    <a:bodyPr/>
                    <a:lstStyle/>
                    <a:p>
                      <a:r>
                        <a:rPr lang="it-IT" sz="1400" noProof="0"/>
                        <a:t>GE</a:t>
                      </a:r>
                      <a:r>
                        <a:rPr lang="it-IT" sz="1400" noProof="0" dirty="0"/>
                        <a:t>T</a:t>
                      </a:r>
                    </a:p>
                  </a:txBody>
                  <a:tcPr marL="99060" marR="99060" marT="60960" marB="60960"/>
                </a:tc>
                <a:tc>
                  <a:txBody>
                    <a:bodyPr/>
                    <a:lstStyle/>
                    <a:p>
                      <a:r>
                        <a:rPr lang="it-IT" sz="1400" noProof="0"/>
                        <a:t>VisualizzaOrdini(</a:t>
                      </a:r>
                      <a:r>
                        <a:rPr lang="it-IT" sz="1400" noProof="0" dirty="0"/>
                        <a:t>)</a:t>
                      </a:r>
                    </a:p>
                  </a:txBody>
                  <a:tcPr marL="99060" marR="99060" marT="60960" marB="60960"/>
                </a:tc>
                <a:extLst>
                  <a:ext uri="{0D108BD9-81ED-4DB2-BD59-A6C34878D82A}">
                    <a16:rowId xmlns:a16="http://schemas.microsoft.com/office/drawing/2014/main" val="10006"/>
                  </a:ext>
                </a:extLst>
              </a:tr>
              <a:tr h="496009">
                <a:tc>
                  <a:txBody>
                    <a:bodyPr/>
                    <a:lstStyle/>
                    <a:p>
                      <a:r>
                        <a:rPr lang="it-IT" sz="1400" noProof="0"/>
                        <a:t>Home </a:t>
                      </a:r>
                      <a:r>
                        <a:rPr lang="it-IT" sz="1400" noProof="0">
                          <a:sym typeface="Wingdings" panose="05000000000000000000" pitchFamily="2" charset="2"/>
                        </a:rPr>
                        <a:t> elenco risultati  click elemento</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makeCallJSON()</a:t>
                      </a:r>
                      <a:endParaRPr lang="it-IT" sz="1400" noProof="0" dirty="0"/>
                    </a:p>
                  </a:txBody>
                  <a:tcPr marL="99060" marR="99060" marT="60960" marB="60960"/>
                </a:tc>
                <a:tc>
                  <a:txBody>
                    <a:bodyPr/>
                    <a:lstStyle/>
                    <a:p>
                      <a:r>
                        <a:rPr lang="it-IT" sz="1400" noProof="0"/>
                        <a:t>GET</a:t>
                      </a:r>
                      <a:endParaRPr lang="it-IT" sz="1400" noProof="0" dirty="0"/>
                    </a:p>
                  </a:txBody>
                  <a:tcPr marL="99060" marR="99060" marT="60960" marB="60960"/>
                </a:tc>
                <a:tc>
                  <a:txBody>
                    <a:bodyPr/>
                    <a:lstStyle/>
                    <a:p>
                      <a:r>
                        <a:rPr lang="it-IT" sz="1400" noProof="0"/>
                        <a:t>SearchInfoProd()+SearchDetails()</a:t>
                      </a:r>
                      <a:endParaRPr lang="it-IT" sz="1400" noProof="0" dirty="0"/>
                    </a:p>
                  </a:txBody>
                  <a:tcPr marL="99060" marR="99060" marT="60960" marB="60960"/>
                </a:tc>
                <a:extLst>
                  <a:ext uri="{0D108BD9-81ED-4DB2-BD59-A6C34878D82A}">
                    <a16:rowId xmlns:a16="http://schemas.microsoft.com/office/drawing/2014/main" val="10008"/>
                  </a:ext>
                </a:extLst>
              </a:tr>
              <a:tr h="560305">
                <a:tc>
                  <a:txBody>
                    <a:bodyPr/>
                    <a:lstStyle/>
                    <a:p>
                      <a:r>
                        <a:rPr lang="it-IT" sz="1400" noProof="0"/>
                        <a:t>Home </a:t>
                      </a:r>
                      <a:r>
                        <a:rPr lang="it-IT" sz="1400" noProof="0">
                          <a:sym typeface="Wingdings" panose="05000000000000000000" pitchFamily="2" charset="2"/>
                        </a:rPr>
                        <a:t> elenco risultati  elementobutton </a:t>
                      </a:r>
                    </a:p>
                    <a:p>
                      <a:r>
                        <a:rPr lang="it-IT" sz="1400" noProof="0">
                          <a:sym typeface="Wingdings" panose="05000000000000000000" pitchFamily="2" charset="2"/>
                        </a:rPr>
                        <a:t>Inserisci nel carrello</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makeCallJSON()</a:t>
                      </a:r>
                      <a:endParaRPr lang="it-IT" sz="1400" noProof="0" dirty="0"/>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CaricaCarrello()</a:t>
                      </a:r>
                      <a:endParaRPr lang="it-IT" sz="1400" noProof="0" dirty="0"/>
                    </a:p>
                  </a:txBody>
                  <a:tcPr marL="99060" marR="99060" marT="60960" marB="60960"/>
                </a:tc>
                <a:extLst>
                  <a:ext uri="{0D108BD9-81ED-4DB2-BD59-A6C34878D82A}">
                    <a16:rowId xmlns:a16="http://schemas.microsoft.com/office/drawing/2014/main" val="10009"/>
                  </a:ext>
                </a:extLst>
              </a:tr>
              <a:tr h="496009">
                <a:tc>
                  <a:txBody>
                    <a:bodyPr/>
                    <a:lstStyle/>
                    <a:p>
                      <a:r>
                        <a:rPr lang="it-IT" sz="1400" noProof="0"/>
                        <a:t>Home </a:t>
                      </a:r>
                      <a:r>
                        <a:rPr lang="it-IT" sz="1400" noProof="0">
                          <a:sym typeface="Wingdings" panose="05000000000000000000" pitchFamily="2" charset="2"/>
                        </a:rPr>
                        <a:t> lista prodotti nel carrelloordina butto</a:t>
                      </a:r>
                      <a:r>
                        <a:rPr lang="it-IT" sz="1400" noProof="0" dirty="0">
                          <a:sym typeface="Wingdings" panose="05000000000000000000" pitchFamily="2" charset="2"/>
                        </a:rPr>
                        <a:t>n</a:t>
                      </a:r>
                      <a:endParaRPr lang="it-IT" sz="1400" noProof="0">
                        <a:sym typeface="Wingdings" panose="05000000000000000000" pitchFamily="2" charset="2"/>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makeCallJSON()</a:t>
                      </a:r>
                      <a:endParaRPr lang="it-IT" sz="1400" noProof="0" dirty="0"/>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MakesOrder()</a:t>
                      </a:r>
                      <a:endParaRPr lang="it-IT" sz="1400" noProof="0" dirty="0"/>
                    </a:p>
                  </a:txBody>
                  <a:tcPr marL="99060" marR="99060" marT="60960" marB="60960"/>
                </a:tc>
                <a:extLst>
                  <a:ext uri="{0D108BD9-81ED-4DB2-BD59-A6C34878D82A}">
                    <a16:rowId xmlns:a16="http://schemas.microsoft.com/office/drawing/2014/main" val="10010"/>
                  </a:ext>
                </a:extLst>
              </a:tr>
              <a:tr h="551153">
                <a:tc>
                  <a:txBody>
                    <a:bodyPr/>
                    <a:lstStyle/>
                    <a:p>
                      <a:r>
                        <a:rPr lang="it-IT" sz="1400" noProof="0"/>
                        <a:t>Home </a:t>
                      </a:r>
                      <a:r>
                        <a:rPr lang="it-IT" sz="1400" noProof="0">
                          <a:sym typeface="Wingdings" panose="05000000000000000000" pitchFamily="2" charset="2"/>
                        </a:rPr>
                        <a:t> elenco risultati mouseover sul numero di prodotti dell’elemento già nel carrello</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makeCallJSON()</a:t>
                      </a:r>
                    </a:p>
                    <a:p>
                      <a:endParaRPr lang="it-IT" sz="1400" noProof="0" dirty="0"/>
                    </a:p>
                  </a:txBody>
                  <a:tcPr marL="99060" marR="99060" marT="60960" marB="60960"/>
                </a:tc>
                <a:tc>
                  <a:txBody>
                    <a:bodyPr/>
                    <a:lstStyle/>
                    <a:p>
                      <a:r>
                        <a:rPr lang="it-IT" sz="1400" noProof="0"/>
                        <a:t>-</a:t>
                      </a:r>
                      <a:endParaRPr lang="it-IT" sz="1400" noProof="0" dirty="0"/>
                    </a:p>
                  </a:txBody>
                  <a:tcPr marL="99060" marR="99060" marT="60960" marB="60960"/>
                </a:tc>
                <a:tc>
                  <a:txBody>
                    <a:bodyPr/>
                    <a:lstStyle/>
                    <a:p>
                      <a:r>
                        <a:rPr lang="it-IT" sz="1400" noProof="0"/>
                        <a:t>-</a:t>
                      </a:r>
                      <a:endParaRPr lang="it-IT" sz="1400" noProof="0" dirty="0"/>
                    </a:p>
                  </a:txBody>
                  <a:tcPr marL="99060" marR="99060" marT="60960" marB="60960"/>
                </a:tc>
                <a:extLst>
                  <a:ext uri="{0D108BD9-81ED-4DB2-BD59-A6C34878D82A}">
                    <a16:rowId xmlns:a16="http://schemas.microsoft.com/office/drawing/2014/main" val="1239572739"/>
                  </a:ext>
                </a:extLst>
              </a:tr>
              <a:tr h="55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Home </a:t>
                      </a:r>
                      <a:r>
                        <a:rPr lang="it-IT" sz="1400" noProof="0">
                          <a:sym typeface="Wingdings" panose="05000000000000000000" pitchFamily="2" charset="2"/>
                        </a:rPr>
                        <a:t> menu  l</a:t>
                      </a:r>
                      <a:r>
                        <a:rPr lang="it-IT" sz="1400" noProof="0"/>
                        <a:t>ogout </a:t>
                      </a:r>
                      <a:r>
                        <a:rPr lang="it-IT" sz="1400" noProof="0">
                          <a:sym typeface="Wingdings" panose="05000000000000000000" pitchFamily="2" charset="2"/>
                        </a:rPr>
                        <a:t>button</a:t>
                      </a:r>
                      <a:endParaRPr lang="it-IT" sz="1400" noProof="0"/>
                    </a:p>
                    <a:p>
                      <a:endParaRPr lang="it-IT" sz="1400" noProof="0"/>
                    </a:p>
                    <a:p>
                      <a:endParaRPr lang="it-IT" sz="1400" noProof="0" dirty="0"/>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makeCall()</a:t>
                      </a:r>
                    </a:p>
                  </a:txBody>
                  <a:tcPr marL="99060" marR="99060" marT="60960" marB="60960"/>
                </a:tc>
                <a:tc>
                  <a:txBody>
                    <a:bodyPr/>
                    <a:lstStyle/>
                    <a:p>
                      <a:r>
                        <a:rPr lang="it-IT" sz="1400" noProof="0"/>
                        <a:t>GET</a:t>
                      </a:r>
                      <a:endParaRPr lang="it-IT" sz="1400" noProof="0" dirty="0"/>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Logout()</a:t>
                      </a:r>
                    </a:p>
                    <a:p>
                      <a:endParaRPr lang="it-IT" sz="1400" noProof="0" dirty="0"/>
                    </a:p>
                  </a:txBody>
                  <a:tcPr marL="99060" marR="99060" marT="60960" marB="60960"/>
                </a:tc>
                <a:extLst>
                  <a:ext uri="{0D108BD9-81ED-4DB2-BD59-A6C34878D82A}">
                    <a16:rowId xmlns:a16="http://schemas.microsoft.com/office/drawing/2014/main" val="1365933232"/>
                  </a:ext>
                </a:extLst>
              </a:tr>
            </a:tbl>
          </a:graphicData>
        </a:graphic>
      </p:graphicFrame>
    </p:spTree>
    <p:extLst>
      <p:ext uri="{BB962C8B-B14F-4D97-AF65-F5344CB8AC3E}">
        <p14:creationId xmlns:p14="http://schemas.microsoft.com/office/powerpoint/2010/main" val="198607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E5821-9F71-F359-1E99-716B4182C49F}"/>
              </a:ext>
            </a:extLst>
          </p:cNvPr>
          <p:cNvSpPr>
            <a:spLocks noGrp="1"/>
          </p:cNvSpPr>
          <p:nvPr>
            <p:ph type="title"/>
          </p:nvPr>
        </p:nvSpPr>
        <p:spPr>
          <a:xfrm>
            <a:off x="1473693" y="1686757"/>
            <a:ext cx="9046346" cy="3275859"/>
          </a:xfrm>
        </p:spPr>
        <p:txBody>
          <a:bodyPr>
            <a:normAutofit/>
          </a:bodyPr>
          <a:lstStyle/>
          <a:p>
            <a:pPr algn="ctr"/>
            <a:r>
              <a:rPr lang="en-US" sz="5400"/>
              <a:t>SEQUENCE DIAGRAMS</a:t>
            </a:r>
            <a:endParaRPr lang="it-IT" sz="5400"/>
          </a:p>
        </p:txBody>
      </p:sp>
    </p:spTree>
    <p:extLst>
      <p:ext uri="{BB962C8B-B14F-4D97-AF65-F5344CB8AC3E}">
        <p14:creationId xmlns:p14="http://schemas.microsoft.com/office/powerpoint/2010/main" val="335066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7196091" cy="988212"/>
          </a:xfrm>
        </p:spPr>
        <p:txBody>
          <a:bodyPr/>
          <a:lstStyle/>
          <a:p>
            <a:r>
              <a:rPr lang="it-IT"/>
              <a:t>Login (</a:t>
            </a:r>
            <a:r>
              <a:rPr lang="it-IT" err="1"/>
              <a:t>DefaultGoToLoginPage</a:t>
            </a:r>
            <a:r>
              <a:rPr lang="it-IT"/>
              <a:t> )</a:t>
            </a:r>
          </a:p>
        </p:txBody>
      </p:sp>
      <p:pic>
        <p:nvPicPr>
          <p:cNvPr id="7" name="Segnaposto contenuto 6" descr="Immagine che contiene testo, diagramma, schermata, linea&#10;&#10;Descrizione generata automaticamente">
            <a:extLst>
              <a:ext uri="{FF2B5EF4-FFF2-40B4-BE49-F238E27FC236}">
                <a16:creationId xmlns:a16="http://schemas.microsoft.com/office/drawing/2014/main" id="{4072AE36-30B6-997C-6A84-293CC40E0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5" y="1273909"/>
            <a:ext cx="12098949" cy="5402748"/>
          </a:xfrm>
        </p:spPr>
      </p:pic>
    </p:spTree>
    <p:extLst>
      <p:ext uri="{BB962C8B-B14F-4D97-AF65-F5344CB8AC3E}">
        <p14:creationId xmlns:p14="http://schemas.microsoft.com/office/powerpoint/2010/main" val="45248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0" y="27003"/>
            <a:ext cx="7942905" cy="661303"/>
          </a:xfrm>
        </p:spPr>
        <p:txBody>
          <a:bodyPr>
            <a:normAutofit fontScale="90000"/>
          </a:bodyPr>
          <a:lstStyle/>
          <a:p>
            <a:r>
              <a:rPr lang="it-IT" sz="4900"/>
              <a:t>CaricaCarrello</a:t>
            </a:r>
            <a:endParaRPr lang="it-IT"/>
          </a:p>
        </p:txBody>
      </p:sp>
      <p:pic>
        <p:nvPicPr>
          <p:cNvPr id="5" name="Segnaposto contenuto 4" descr="Immagine che contiene testo, diagramma, Parallelo, Piano&#10;&#10;Descrizione generata automaticamente">
            <a:extLst>
              <a:ext uri="{FF2B5EF4-FFF2-40B4-BE49-F238E27FC236}">
                <a16:creationId xmlns:a16="http://schemas.microsoft.com/office/drawing/2014/main" id="{FE8C84A6-151A-A049-E071-A875DA116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6" y="1162050"/>
            <a:ext cx="12116751" cy="5633758"/>
          </a:xfrm>
        </p:spPr>
      </p:pic>
    </p:spTree>
    <p:extLst>
      <p:ext uri="{BB962C8B-B14F-4D97-AF65-F5344CB8AC3E}">
        <p14:creationId xmlns:p14="http://schemas.microsoft.com/office/powerpoint/2010/main" val="42769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9948168" cy="988212"/>
          </a:xfrm>
        </p:spPr>
        <p:txBody>
          <a:bodyPr>
            <a:normAutofit/>
          </a:bodyPr>
          <a:lstStyle/>
          <a:p>
            <a:r>
              <a:rPr lang="it-IT"/>
              <a:t>Caricamento Home+CaricaVisualizzati</a:t>
            </a:r>
          </a:p>
        </p:txBody>
      </p:sp>
      <p:pic>
        <p:nvPicPr>
          <p:cNvPr id="5" name="Segnaposto contenuto 4" descr="Immagine che contiene testo, diagramma, Piano, Parallelo&#10;&#10;Descrizione generata automaticamente">
            <a:extLst>
              <a:ext uri="{FF2B5EF4-FFF2-40B4-BE49-F238E27FC236}">
                <a16:creationId xmlns:a16="http://schemas.microsoft.com/office/drawing/2014/main" id="{A97AFE04-0990-B762-2D08-C0ADFE30C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82" y="1228725"/>
            <a:ext cx="12007301" cy="5267325"/>
          </a:xfrm>
        </p:spPr>
      </p:pic>
    </p:spTree>
    <p:extLst>
      <p:ext uri="{BB962C8B-B14F-4D97-AF65-F5344CB8AC3E}">
        <p14:creationId xmlns:p14="http://schemas.microsoft.com/office/powerpoint/2010/main" val="185380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10714076" cy="988212"/>
          </a:xfrm>
        </p:spPr>
        <p:txBody>
          <a:bodyPr>
            <a:normAutofit/>
          </a:bodyPr>
          <a:lstStyle/>
          <a:p>
            <a:r>
              <a:rPr lang="it-IT"/>
              <a:t>SearchInfoProd+ SearchDetails</a:t>
            </a:r>
          </a:p>
        </p:txBody>
      </p:sp>
      <p:pic>
        <p:nvPicPr>
          <p:cNvPr id="5" name="Segnaposto contenuto 4" descr="Immagine che contiene testo, diagramma, Piano, Parallelo&#10;&#10;Descrizione generata automaticamente">
            <a:extLst>
              <a:ext uri="{FF2B5EF4-FFF2-40B4-BE49-F238E27FC236}">
                <a16:creationId xmlns:a16="http://schemas.microsoft.com/office/drawing/2014/main" id="{FA58ABF7-DDEF-23AB-F4A3-1C2AB2FA5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3" y="993900"/>
            <a:ext cx="11909272" cy="5854111"/>
          </a:xfrm>
        </p:spPr>
      </p:pic>
    </p:spTree>
    <p:extLst>
      <p:ext uri="{BB962C8B-B14F-4D97-AF65-F5344CB8AC3E}">
        <p14:creationId xmlns:p14="http://schemas.microsoft.com/office/powerpoint/2010/main" val="347034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7196091" cy="988212"/>
          </a:xfrm>
        </p:spPr>
        <p:txBody>
          <a:bodyPr/>
          <a:lstStyle/>
          <a:p>
            <a:r>
              <a:rPr lang="it-IT"/>
              <a:t>SearchKeyword</a:t>
            </a:r>
          </a:p>
        </p:txBody>
      </p:sp>
      <p:pic>
        <p:nvPicPr>
          <p:cNvPr id="5" name="Segnaposto contenuto 4" descr="Immagine che contiene testo, diagramma, Piano, schermata&#10;&#10;Descrizione generata automaticamente">
            <a:extLst>
              <a:ext uri="{FF2B5EF4-FFF2-40B4-BE49-F238E27FC236}">
                <a16:creationId xmlns:a16="http://schemas.microsoft.com/office/drawing/2014/main" id="{DA1D7A90-571C-CC49-DA30-B55F977F8E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82" y="1466850"/>
            <a:ext cx="11801193" cy="5032452"/>
          </a:xfrm>
        </p:spPr>
      </p:pic>
    </p:spTree>
    <p:extLst>
      <p:ext uri="{BB962C8B-B14F-4D97-AF65-F5344CB8AC3E}">
        <p14:creationId xmlns:p14="http://schemas.microsoft.com/office/powerpoint/2010/main" val="185794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7196091" cy="988212"/>
          </a:xfrm>
        </p:spPr>
        <p:txBody>
          <a:bodyPr/>
          <a:lstStyle/>
          <a:p>
            <a:r>
              <a:rPr lang="it-IT"/>
              <a:t>VisualizzaOrdini</a:t>
            </a:r>
          </a:p>
        </p:txBody>
      </p:sp>
      <p:pic>
        <p:nvPicPr>
          <p:cNvPr id="5" name="Segnaposto contenuto 4" descr="Immagine che contiene testo, diagramma, Piano, Parallelo&#10;&#10;Descrizione generata automaticamente">
            <a:extLst>
              <a:ext uri="{FF2B5EF4-FFF2-40B4-BE49-F238E27FC236}">
                <a16:creationId xmlns:a16="http://schemas.microsoft.com/office/drawing/2014/main" id="{18EDFAB2-AA41-D8F9-9344-A31C550C5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65146"/>
            <a:ext cx="11908606" cy="5064242"/>
          </a:xfrm>
        </p:spPr>
      </p:pic>
    </p:spTree>
    <p:extLst>
      <p:ext uri="{BB962C8B-B14F-4D97-AF65-F5344CB8AC3E}">
        <p14:creationId xmlns:p14="http://schemas.microsoft.com/office/powerpoint/2010/main" val="405087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7196091" cy="988212"/>
          </a:xfrm>
        </p:spPr>
        <p:txBody>
          <a:bodyPr/>
          <a:lstStyle/>
          <a:p>
            <a:r>
              <a:rPr lang="it-IT"/>
              <a:t>MakesOrder</a:t>
            </a:r>
          </a:p>
        </p:txBody>
      </p:sp>
      <p:pic>
        <p:nvPicPr>
          <p:cNvPr id="5" name="Segnaposto contenuto 4" descr="Immagine che contiene testo, diagramma, linea, Parallelo&#10;&#10;Descrizione generata automaticamente">
            <a:extLst>
              <a:ext uri="{FF2B5EF4-FFF2-40B4-BE49-F238E27FC236}">
                <a16:creationId xmlns:a16="http://schemas.microsoft.com/office/drawing/2014/main" id="{982F5723-1733-4DF3-ACB8-B11F574DE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4" y="1007946"/>
            <a:ext cx="12077455" cy="5482099"/>
          </a:xfrm>
        </p:spPr>
      </p:pic>
    </p:spTree>
    <p:extLst>
      <p:ext uri="{BB962C8B-B14F-4D97-AF65-F5344CB8AC3E}">
        <p14:creationId xmlns:p14="http://schemas.microsoft.com/office/powerpoint/2010/main" val="382164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FC547-2FBA-4DD8-FFF5-C70E9470956B}"/>
              </a:ext>
            </a:extLst>
          </p:cNvPr>
          <p:cNvSpPr>
            <a:spLocks noGrp="1"/>
          </p:cNvSpPr>
          <p:nvPr>
            <p:ph type="title"/>
          </p:nvPr>
        </p:nvSpPr>
        <p:spPr>
          <a:xfrm>
            <a:off x="110232" y="19734"/>
            <a:ext cx="7196091" cy="988212"/>
          </a:xfrm>
        </p:spPr>
        <p:txBody>
          <a:bodyPr/>
          <a:lstStyle/>
          <a:p>
            <a:r>
              <a:rPr lang="it-IT"/>
              <a:t>Logout</a:t>
            </a:r>
          </a:p>
        </p:txBody>
      </p:sp>
      <p:pic>
        <p:nvPicPr>
          <p:cNvPr id="9" name="Segnaposto contenuto 8" descr="Immagine che contiene testo, diagramma, schermata, Parallelo&#10;&#10;Descrizione generata automaticamente">
            <a:extLst>
              <a:ext uri="{FF2B5EF4-FFF2-40B4-BE49-F238E27FC236}">
                <a16:creationId xmlns:a16="http://schemas.microsoft.com/office/drawing/2014/main" id="{EE32CFD6-30C2-073F-EDA4-5C17F9AD6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677" y="1362481"/>
            <a:ext cx="10582031" cy="5380462"/>
          </a:xfrm>
        </p:spPr>
      </p:pic>
    </p:spTree>
    <p:extLst>
      <p:ext uri="{BB962C8B-B14F-4D97-AF65-F5344CB8AC3E}">
        <p14:creationId xmlns:p14="http://schemas.microsoft.com/office/powerpoint/2010/main" val="297430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C1AAEC-2796-2FD3-E7BA-5C814518493E}"/>
              </a:ext>
            </a:extLst>
          </p:cNvPr>
          <p:cNvSpPr>
            <a:spLocks noGrp="1"/>
          </p:cNvSpPr>
          <p:nvPr>
            <p:ph idx="1"/>
          </p:nvPr>
        </p:nvSpPr>
        <p:spPr>
          <a:xfrm>
            <a:off x="390619" y="1638300"/>
            <a:ext cx="10369117" cy="5219700"/>
          </a:xfrm>
        </p:spPr>
        <p:txBody>
          <a:bodyPr>
            <a:normAutofit fontScale="85000" lnSpcReduction="20000"/>
          </a:bodyPr>
          <a:lstStyle/>
          <a:p>
            <a:pPr marL="0" indent="0" algn="just">
              <a:buNone/>
            </a:pPr>
            <a:r>
              <a:rPr lang="it-IT" sz="1800"/>
              <a:t>Un’applicazione di commercio elettronico consente all’utente di visualizzare un catalogo di prodotti venduti da diversi fornitori, inserire prodotti in un carrello della spesa e creare un ordine di acquisto a partire dal contenuto del carrello. Un </a:t>
            </a:r>
            <a:r>
              <a:rPr lang="it-IT" sz="1800">
                <a:solidFill>
                  <a:srgbClr val="FF0000"/>
                </a:solidFill>
              </a:rPr>
              <a:t>prodotto</a:t>
            </a:r>
            <a:r>
              <a:rPr lang="it-IT" sz="1800"/>
              <a:t> ha un </a:t>
            </a:r>
            <a:r>
              <a:rPr lang="it-IT" sz="1800">
                <a:solidFill>
                  <a:srgbClr val="00B050"/>
                </a:solidFill>
              </a:rPr>
              <a:t>codice</a:t>
            </a:r>
            <a:r>
              <a:rPr lang="it-IT" sz="1800"/>
              <a:t>, un </a:t>
            </a:r>
            <a:r>
              <a:rPr lang="it-IT" sz="1800">
                <a:solidFill>
                  <a:srgbClr val="00B050"/>
                </a:solidFill>
              </a:rPr>
              <a:t>nome</a:t>
            </a:r>
            <a:r>
              <a:rPr lang="it-IT" sz="1800"/>
              <a:t>, una </a:t>
            </a:r>
            <a:r>
              <a:rPr lang="it-IT" sz="1800">
                <a:solidFill>
                  <a:srgbClr val="00B050"/>
                </a:solidFill>
              </a:rPr>
              <a:t>descrizione</a:t>
            </a:r>
            <a:r>
              <a:rPr lang="it-IT" sz="1800"/>
              <a:t>, una </a:t>
            </a:r>
            <a:r>
              <a:rPr lang="it-IT" sz="1800">
                <a:solidFill>
                  <a:srgbClr val="00B050"/>
                </a:solidFill>
              </a:rPr>
              <a:t>categoria merceologica </a:t>
            </a:r>
            <a:r>
              <a:rPr lang="it-IT" sz="1800"/>
              <a:t>e una </a:t>
            </a:r>
            <a:r>
              <a:rPr lang="it-IT" sz="1800">
                <a:solidFill>
                  <a:srgbClr val="00B050"/>
                </a:solidFill>
              </a:rPr>
              <a:t>foto</a:t>
            </a:r>
            <a:r>
              <a:rPr lang="it-IT" sz="1800"/>
              <a:t>. Lo stesso prodotto può essere </a:t>
            </a:r>
            <a:r>
              <a:rPr lang="it-IT" sz="1800">
                <a:solidFill>
                  <a:schemeClr val="accent1">
                    <a:lumMod val="75000"/>
                  </a:schemeClr>
                </a:solidFill>
              </a:rPr>
              <a:t>venduto</a:t>
            </a:r>
            <a:r>
              <a:rPr lang="it-IT" sz="1800"/>
              <a:t> da più fornitori a prezzi differenti. Un </a:t>
            </a:r>
            <a:r>
              <a:rPr lang="it-IT" sz="1800">
                <a:solidFill>
                  <a:srgbClr val="FF0000"/>
                </a:solidFill>
              </a:rPr>
              <a:t>fornitore</a:t>
            </a:r>
            <a:r>
              <a:rPr lang="it-IT" sz="1800"/>
              <a:t> ha un </a:t>
            </a:r>
            <a:r>
              <a:rPr lang="it-IT" sz="1800">
                <a:solidFill>
                  <a:srgbClr val="00B050"/>
                </a:solidFill>
              </a:rPr>
              <a:t>codice</a:t>
            </a:r>
            <a:r>
              <a:rPr lang="it-IT" sz="1800"/>
              <a:t>, un </a:t>
            </a:r>
            <a:r>
              <a:rPr lang="it-IT" sz="1800">
                <a:solidFill>
                  <a:srgbClr val="00B050"/>
                </a:solidFill>
              </a:rPr>
              <a:t>nome</a:t>
            </a:r>
            <a:r>
              <a:rPr lang="it-IT" sz="1800"/>
              <a:t>, una </a:t>
            </a:r>
            <a:r>
              <a:rPr lang="it-IT" sz="1800">
                <a:solidFill>
                  <a:srgbClr val="00B050"/>
                </a:solidFill>
              </a:rPr>
              <a:t>valutazione</a:t>
            </a:r>
            <a:r>
              <a:rPr lang="it-IT" sz="1800"/>
              <a:t> da 1 a 5 stelle e una </a:t>
            </a:r>
            <a:r>
              <a:rPr lang="it-IT" sz="1800">
                <a:solidFill>
                  <a:srgbClr val="FF0000"/>
                </a:solidFill>
              </a:rPr>
              <a:t>politica di spedizione</a:t>
            </a:r>
            <a:r>
              <a:rPr lang="it-IT" sz="1800"/>
              <a:t>. Un </a:t>
            </a:r>
            <a:r>
              <a:rPr lang="it-IT" sz="1800">
                <a:solidFill>
                  <a:srgbClr val="FF0000"/>
                </a:solidFill>
              </a:rPr>
              <a:t>utente</a:t>
            </a:r>
            <a:r>
              <a:rPr lang="it-IT" sz="1800"/>
              <a:t> ha un </a:t>
            </a:r>
            <a:r>
              <a:rPr lang="it-IT" sz="1800">
                <a:solidFill>
                  <a:srgbClr val="00B050"/>
                </a:solidFill>
              </a:rPr>
              <a:t>nome</a:t>
            </a:r>
            <a:r>
              <a:rPr lang="it-IT" sz="1800"/>
              <a:t>, un </a:t>
            </a:r>
            <a:r>
              <a:rPr lang="it-IT" sz="1800">
                <a:solidFill>
                  <a:srgbClr val="00B050"/>
                </a:solidFill>
              </a:rPr>
              <a:t>cognome</a:t>
            </a:r>
            <a:r>
              <a:rPr lang="it-IT" sz="1800"/>
              <a:t>, un’</a:t>
            </a:r>
            <a:r>
              <a:rPr lang="it-IT" sz="1800">
                <a:solidFill>
                  <a:srgbClr val="00B050"/>
                </a:solidFill>
              </a:rPr>
              <a:t>e-mail</a:t>
            </a:r>
            <a:r>
              <a:rPr lang="it-IT" sz="1800"/>
              <a:t>, una </a:t>
            </a:r>
            <a:r>
              <a:rPr lang="it-IT" sz="1800">
                <a:solidFill>
                  <a:srgbClr val="00B050"/>
                </a:solidFill>
              </a:rPr>
              <a:t>password</a:t>
            </a:r>
            <a:r>
              <a:rPr lang="it-IT" sz="1800"/>
              <a:t> e un </a:t>
            </a:r>
            <a:r>
              <a:rPr lang="it-IT" sz="1800">
                <a:solidFill>
                  <a:srgbClr val="00B050"/>
                </a:solidFill>
              </a:rPr>
              <a:t>indirizzo di spedizione</a:t>
            </a:r>
            <a:r>
              <a:rPr lang="it-IT" sz="1800"/>
              <a:t>. La politica di spedizione precisa il prezzo della spedizione in base al numero di articoli ordinati. Ogni fornitore è libero di </a:t>
            </a:r>
            <a:r>
              <a:rPr lang="it-IT" sz="1800">
                <a:solidFill>
                  <a:schemeClr val="accent1">
                    <a:lumMod val="75000"/>
                  </a:schemeClr>
                </a:solidFill>
              </a:rPr>
              <a:t>definire</a:t>
            </a:r>
            <a:r>
              <a:rPr lang="it-IT" sz="1800"/>
              <a:t> </a:t>
            </a:r>
            <a:r>
              <a:rPr lang="it-IT" sz="1800">
                <a:solidFill>
                  <a:srgbClr val="FF0000"/>
                </a:solidFill>
              </a:rPr>
              <a:t>fasce di spesa</a:t>
            </a:r>
            <a:r>
              <a:rPr lang="it-IT" sz="1800"/>
              <a:t>. Una fascia di spesa ha un </a:t>
            </a:r>
            <a:r>
              <a:rPr lang="it-IT" sz="1800">
                <a:solidFill>
                  <a:srgbClr val="00B050"/>
                </a:solidFill>
              </a:rPr>
              <a:t>numero minimo</a:t>
            </a:r>
            <a:r>
              <a:rPr lang="it-IT" sz="1800"/>
              <a:t>, un </a:t>
            </a:r>
            <a:r>
              <a:rPr lang="it-IT" sz="1800">
                <a:solidFill>
                  <a:srgbClr val="00B050"/>
                </a:solidFill>
              </a:rPr>
              <a:t>numero massimo </a:t>
            </a:r>
            <a:r>
              <a:rPr lang="it-IT" sz="1800"/>
              <a:t>e un </a:t>
            </a:r>
            <a:r>
              <a:rPr lang="it-IT" sz="1800">
                <a:solidFill>
                  <a:srgbClr val="00B050"/>
                </a:solidFill>
              </a:rPr>
              <a:t>prezzo</a:t>
            </a:r>
            <a:r>
              <a:rPr lang="it-IT" sz="1800"/>
              <a:t>. Oltre alla fascia di spesa, il fornitore può anche indicare un </a:t>
            </a:r>
            <a:r>
              <a:rPr lang="it-IT" sz="1800">
                <a:solidFill>
                  <a:srgbClr val="00B050"/>
                </a:solidFill>
              </a:rPr>
              <a:t>importo</a:t>
            </a:r>
            <a:r>
              <a:rPr lang="it-IT" sz="1800"/>
              <a:t> in euro oltre al quale la spedizione è gratuita. Se il totale supera la soglia per la gratuità della spedizione, la spedizione è gratuita indipendentemente dal numero di articoli. Dopo il login, l’utente accede a una pagina HOME che mostra un menù con i link HOME, CARRELLO, ORDINI, un campo di ricerca e una lista degli ultimi cinque prodotti visualizzati dall’utente. Se l’utente non ha visualizzato almeno cinque prodotti, la lista è completata con prodotti in offerta scelti a caso in una categoria di default. L’utente può inserire una parola chiave di ricerca nel campo di input e premere INVIO. A seguito dell’invio compare una pagina RISULTATI con prodotti che contengono la chiave di ricerca nel nome o nella descrizione. L’elenco mostra solo il codice, il nome del prodotto e il </a:t>
            </a:r>
            <a:r>
              <a:rPr lang="it-IT" sz="1800">
                <a:solidFill>
                  <a:srgbClr val="00B050"/>
                </a:solidFill>
              </a:rPr>
              <a:t>prezzo minimo di vendita </a:t>
            </a:r>
            <a:r>
              <a:rPr lang="it-IT" sz="1800"/>
              <a:t>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a:t>
            </a:r>
            <a:r>
              <a:rPr lang="it-IT" sz="1800">
                <a:solidFill>
                  <a:schemeClr val="accent1">
                    <a:lumMod val="75000"/>
                  </a:schemeClr>
                </a:solidFill>
              </a:rPr>
              <a:t>selezionare</a:t>
            </a:r>
            <a:r>
              <a:rPr lang="it-IT" sz="1800"/>
              <a:t> mediante un click un elemento dell'elenco e visualizzare nella stessa pagina i dati completi e l’elenco dei fornitori che lo vendono a vari prezzi (questa azione rende il </a:t>
            </a:r>
            <a:r>
              <a:rPr lang="it-IT" sz="1800">
                <a:solidFill>
                  <a:srgbClr val="FF0000"/>
                </a:solidFill>
              </a:rPr>
              <a:t>prodotto “visualizzato”</a:t>
            </a:r>
            <a:r>
              <a:rPr lang="it-IT" sz="1800"/>
              <a:t>).</a:t>
            </a:r>
            <a:r>
              <a:rPr lang="it-IT" sz="1800">
                <a:solidFill>
                  <a:srgbClr val="FF0000"/>
                </a:solidFill>
              </a:rPr>
              <a:t> </a:t>
            </a:r>
            <a:r>
              <a:rPr lang="it-IT" sz="1800"/>
              <a:t>Per ogni fornitore in tale elenco compaiono: nome, valutazione, </a:t>
            </a:r>
            <a:r>
              <a:rPr lang="it-IT" sz="1800">
                <a:solidFill>
                  <a:srgbClr val="00B050"/>
                </a:solidFill>
              </a:rPr>
              <a:t>prezzo unitario</a:t>
            </a:r>
            <a:r>
              <a:rPr lang="it-IT" sz="1800"/>
              <a:t>, fasce di spesa di spedizione, importo minimo della spedizione gratuita e il numero dei prodotti e valore totale dei prodotti di quel fornitore che l’utente ha già messo nel carrello. Accanto all’offerta di ciascun fornitore compare un campo di input intero (</a:t>
            </a:r>
            <a:r>
              <a:rPr lang="it-IT" sz="1800">
                <a:solidFill>
                  <a:srgbClr val="00B050"/>
                </a:solidFill>
              </a:rPr>
              <a:t>quantità</a:t>
            </a:r>
            <a:r>
              <a:rPr lang="it-IT" sz="1800"/>
              <a:t>) e un bottone METTI NEL CARRELLO. </a:t>
            </a:r>
            <a:r>
              <a:rPr lang="it-IT" sz="1800">
                <a:solidFill>
                  <a:schemeClr val="accent1">
                    <a:lumMod val="75000"/>
                  </a:schemeClr>
                </a:solidFill>
              </a:rPr>
              <a:t>L’inserimento nel carrello </a:t>
            </a:r>
            <a:r>
              <a:rPr lang="it-IT" sz="1800"/>
              <a:t>di una quantità maggiore di zero di prodotti comporta l’aggiornamento del contenuto del carrello e la visualizzazione della pagina CARRELLO. Questa mostra i prodotti inseriti, raggruppati per fornitore. Per ogni fornitore nel carrello si vedono la lista dei prodotti, il prezzo totale dei prodotti e il prezzo della spedizione calcolato in base alla politica del fornitore. Per ogni fornitore compare un bottone ORDINA. Premere il bottone comporta l’eliminazione dei prodotti del fornitore dal carrello e </a:t>
            </a:r>
            <a:r>
              <a:rPr lang="it-IT" sz="1800">
                <a:solidFill>
                  <a:schemeClr val="accent1">
                    <a:lumMod val="75000"/>
                  </a:schemeClr>
                </a:solidFill>
              </a:rPr>
              <a:t>la creazione di un ordine </a:t>
            </a:r>
            <a:r>
              <a:rPr lang="it-IT" sz="1800"/>
              <a:t>corrispondente. Un </a:t>
            </a:r>
            <a:r>
              <a:rPr lang="it-IT" sz="1800">
                <a:solidFill>
                  <a:srgbClr val="FF0000"/>
                </a:solidFill>
              </a:rPr>
              <a:t>ordine</a:t>
            </a:r>
            <a:r>
              <a:rPr lang="it-IT" sz="1800"/>
              <a:t> ha un </a:t>
            </a:r>
            <a:r>
              <a:rPr lang="it-IT" sz="1800">
                <a:solidFill>
                  <a:srgbClr val="00B050"/>
                </a:solidFill>
              </a:rPr>
              <a:t>codice</a:t>
            </a:r>
            <a:r>
              <a:rPr lang="it-IT" sz="1800"/>
              <a:t>, il </a:t>
            </a:r>
            <a:r>
              <a:rPr lang="it-IT" sz="1800">
                <a:solidFill>
                  <a:srgbClr val="00B050"/>
                </a:solidFill>
              </a:rPr>
              <a:t>nome del fornitore</a:t>
            </a:r>
            <a:r>
              <a:rPr lang="it-IT" sz="1800"/>
              <a:t>, </a:t>
            </a:r>
            <a:r>
              <a:rPr lang="it-IT" sz="1800">
                <a:solidFill>
                  <a:srgbClr val="FF0000"/>
                </a:solidFill>
              </a:rPr>
              <a:t>l’elenco dei prodotti</a:t>
            </a:r>
            <a:r>
              <a:rPr lang="it-IT" sz="1800"/>
              <a:t>, un </a:t>
            </a:r>
            <a:r>
              <a:rPr lang="it-IT" sz="1800">
                <a:solidFill>
                  <a:srgbClr val="00B050"/>
                </a:solidFill>
              </a:rPr>
              <a:t>valore totale composto dalla somma del valore dei prodotti e delle spese di spedizione, una data di spedizione e l’indirizzo di spedizione dell’utente</a:t>
            </a:r>
            <a:r>
              <a:rPr lang="it-IT" sz="1800"/>
              <a:t>. I valori degli attributi di un ordine sono memorizzati esplicitamente nella base di dati indipendentemente dai dati del carrello. In ogni momento l’utente può accedere tramite il menu alle pagine HOME, ORDINI e CARRELLO. La pagina ORDINI mostra l’elenco ordinato per data decrescente degli ordini con tutti i dati associati. L’applicazione NON salva il carrello nella base di dati ma solo gli ordini.</a:t>
            </a:r>
          </a:p>
          <a:p>
            <a:pPr marL="0" indent="0" algn="just">
              <a:buNone/>
            </a:pPr>
            <a:endParaRPr lang="it-IT" sz="1800"/>
          </a:p>
        </p:txBody>
      </p:sp>
      <p:sp>
        <p:nvSpPr>
          <p:cNvPr id="2" name="Titolo 1">
            <a:extLst>
              <a:ext uri="{FF2B5EF4-FFF2-40B4-BE49-F238E27FC236}">
                <a16:creationId xmlns:a16="http://schemas.microsoft.com/office/drawing/2014/main" id="{352ADA1B-F875-66C6-0EAA-C1226F519849}"/>
              </a:ext>
            </a:extLst>
          </p:cNvPr>
          <p:cNvSpPr>
            <a:spLocks noGrp="1"/>
          </p:cNvSpPr>
          <p:nvPr>
            <p:ph type="title"/>
          </p:nvPr>
        </p:nvSpPr>
        <p:spPr>
          <a:xfrm>
            <a:off x="138545" y="133034"/>
            <a:ext cx="7499928" cy="901440"/>
          </a:xfrm>
        </p:spPr>
        <p:txBody>
          <a:bodyPr>
            <a:normAutofit/>
          </a:bodyPr>
          <a:lstStyle/>
          <a:p>
            <a:r>
              <a:rPr lang="it-IT">
                <a:solidFill>
                  <a:schemeClr val="tx1">
                    <a:lumMod val="95000"/>
                    <a:lumOff val="5000"/>
                  </a:schemeClr>
                </a:solidFill>
              </a:rPr>
              <a:t>Analisi dei requisiti dei dati</a:t>
            </a:r>
            <a:endParaRPr lang="it-IT"/>
          </a:p>
        </p:txBody>
      </p:sp>
      <p:sp>
        <p:nvSpPr>
          <p:cNvPr id="4" name="Segnaposto contenuto 2">
            <a:extLst>
              <a:ext uri="{FF2B5EF4-FFF2-40B4-BE49-F238E27FC236}">
                <a16:creationId xmlns:a16="http://schemas.microsoft.com/office/drawing/2014/main" id="{F215916F-880C-D54B-22D0-E41F4232BCBA}"/>
              </a:ext>
            </a:extLst>
          </p:cNvPr>
          <p:cNvSpPr txBox="1">
            <a:spLocks/>
          </p:cNvSpPr>
          <p:nvPr/>
        </p:nvSpPr>
        <p:spPr>
          <a:xfrm>
            <a:off x="10058400" y="201948"/>
            <a:ext cx="1480965" cy="107989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solidFill>
                  <a:srgbClr val="FF0000"/>
                </a:solidFill>
              </a:rPr>
              <a:t>entità</a:t>
            </a:r>
            <a:endParaRPr lang="en-US"/>
          </a:p>
          <a:p>
            <a:pPr marL="0" indent="0" algn="ctr">
              <a:buFont typeface="Arial" panose="020B0604020202020204" pitchFamily="34" charset="0"/>
              <a:buNone/>
            </a:pPr>
            <a:r>
              <a:rPr lang="en-US"/>
              <a:t> </a:t>
            </a:r>
            <a:r>
              <a:rPr lang="en-US">
                <a:solidFill>
                  <a:srgbClr val="00B050"/>
                </a:solidFill>
              </a:rPr>
              <a:t>attributi</a:t>
            </a:r>
          </a:p>
          <a:p>
            <a:pPr marL="0" indent="0" algn="ctr">
              <a:buFont typeface="Arial" panose="020B0604020202020204" pitchFamily="34" charset="0"/>
              <a:buNone/>
            </a:pPr>
            <a:r>
              <a:rPr lang="en-US"/>
              <a:t> </a:t>
            </a:r>
            <a:r>
              <a:rPr lang="en-US">
                <a:solidFill>
                  <a:schemeClr val="accent1">
                    <a:lumMod val="75000"/>
                  </a:schemeClr>
                </a:solidFill>
              </a:rPr>
              <a:t>relazioni</a:t>
            </a:r>
          </a:p>
          <a:p>
            <a:pPr marL="0" indent="0" algn="ctr">
              <a:buFont typeface="Arial" panose="020B0604020202020204" pitchFamily="34" charset="0"/>
              <a:buNone/>
            </a:pPr>
            <a:endParaRPr lang="it-IT"/>
          </a:p>
          <a:p>
            <a:pPr marL="0" indent="0">
              <a:buFont typeface="Arial" panose="020B0604020202020204" pitchFamily="34" charset="0"/>
              <a:buNone/>
            </a:pPr>
            <a:endParaRPr lang="it-IT"/>
          </a:p>
        </p:txBody>
      </p:sp>
      <p:sp>
        <p:nvSpPr>
          <p:cNvPr id="5" name="Rettangolo 4">
            <a:extLst>
              <a:ext uri="{FF2B5EF4-FFF2-40B4-BE49-F238E27FC236}">
                <a16:creationId xmlns:a16="http://schemas.microsoft.com/office/drawing/2014/main" id="{AD01D9B1-DE8D-0E36-98F3-99FECD428008}"/>
              </a:ext>
            </a:extLst>
          </p:cNvPr>
          <p:cNvSpPr/>
          <p:nvPr/>
        </p:nvSpPr>
        <p:spPr>
          <a:xfrm>
            <a:off x="10102132" y="262663"/>
            <a:ext cx="182880" cy="1746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6" name="Rettangolo 5">
            <a:extLst>
              <a:ext uri="{FF2B5EF4-FFF2-40B4-BE49-F238E27FC236}">
                <a16:creationId xmlns:a16="http://schemas.microsoft.com/office/drawing/2014/main" id="{A00199FD-5FD9-3D90-A570-22FA0D365DC4}"/>
              </a:ext>
            </a:extLst>
          </p:cNvPr>
          <p:cNvSpPr/>
          <p:nvPr/>
        </p:nvSpPr>
        <p:spPr>
          <a:xfrm>
            <a:off x="10102132" y="597966"/>
            <a:ext cx="182880" cy="1746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7" name="Rettangolo 6">
            <a:extLst>
              <a:ext uri="{FF2B5EF4-FFF2-40B4-BE49-F238E27FC236}">
                <a16:creationId xmlns:a16="http://schemas.microsoft.com/office/drawing/2014/main" id="{8BB43342-6C61-D53C-3776-749B02CE9600}"/>
              </a:ext>
            </a:extLst>
          </p:cNvPr>
          <p:cNvSpPr/>
          <p:nvPr/>
        </p:nvSpPr>
        <p:spPr>
          <a:xfrm>
            <a:off x="10102132" y="997284"/>
            <a:ext cx="182880" cy="1746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Tree>
    <p:extLst>
      <p:ext uri="{BB962C8B-B14F-4D97-AF65-F5344CB8AC3E}">
        <p14:creationId xmlns:p14="http://schemas.microsoft.com/office/powerpoint/2010/main" val="2337227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3DBC009-D268-7C3B-729E-8C68F1EB8D67}"/>
              </a:ext>
            </a:extLst>
          </p:cNvPr>
          <p:cNvSpPr>
            <a:spLocks noGrp="1"/>
          </p:cNvSpPr>
          <p:nvPr>
            <p:ph idx="1"/>
          </p:nvPr>
        </p:nvSpPr>
        <p:spPr>
          <a:xfrm>
            <a:off x="426128" y="1589103"/>
            <a:ext cx="10449019" cy="5140171"/>
          </a:xfrm>
        </p:spPr>
        <p:txBody>
          <a:bodyPr>
            <a:normAutofit fontScale="55000" lnSpcReduction="20000"/>
          </a:bodyPr>
          <a:lstStyle/>
          <a:p>
            <a:pPr marL="0" indent="0" algn="just">
              <a:buNone/>
            </a:pPr>
            <a:r>
              <a:rPr lang="it-IT" sz="2800"/>
              <a:t>Un’applicazione di commercio elettronico consente all’utente di visualizzare un catalogo di prodotti venduti da diversi fornitori, inserire prodotti in un carrello della spesa e creare un ordine di acquisto a partire dal contenuto del carrello. Un prodotto ha un codice, un nome, una descrizione, una categoria merceologica e una foto. Lo stesso prodotto può essere venduto da più fornitori a prezzi differenti. Un fornitore ha un codice, un nome, una valutazione da 1 a 5 stelle e una politica di spedizione. Un utente ha un nome, un cognome, un’e-mail, una password e un indirizzo di spedizione. La politica di spedizione precisa il prezzo della spedizione in base al numero di articoli ordinati. Ogni fornitore è libero di definire fasce di spesa. Una fascia di spesa ha un numero minimo, un numero massimo e un prezzo. Oltre alla fascia di spesa, il fornitore può anche indicare un importo in euro oltre al quale la spedizione è gratuita. Se il totale supera la soglia per la gratuità della spedizione, la spedizione è gratuita indipendentemente dal numero di articoli. Dopo il </a:t>
            </a:r>
            <a:r>
              <a:rPr lang="it-IT" sz="2600">
                <a:solidFill>
                  <a:srgbClr val="FF0000"/>
                </a:solidFill>
              </a:rPr>
              <a:t>login</a:t>
            </a:r>
            <a:r>
              <a:rPr lang="it-IT" sz="2800"/>
              <a:t>, l’utente </a:t>
            </a:r>
            <a:r>
              <a:rPr lang="it-IT" sz="2900">
                <a:solidFill>
                  <a:srgbClr val="0070C0"/>
                </a:solidFill>
              </a:rPr>
              <a:t>accede</a:t>
            </a:r>
            <a:r>
              <a:rPr lang="it-IT" sz="2800"/>
              <a:t> a una pagina </a:t>
            </a:r>
            <a:r>
              <a:rPr lang="it-IT" sz="2600">
                <a:solidFill>
                  <a:srgbClr val="FF0000"/>
                </a:solidFill>
              </a:rPr>
              <a:t>HOME</a:t>
            </a:r>
            <a:r>
              <a:rPr lang="it-IT" sz="2800"/>
              <a:t> che mostra un menù con i link HOME, </a:t>
            </a:r>
            <a:r>
              <a:rPr lang="it-IT" sz="2600"/>
              <a:t>CARRELLO</a:t>
            </a:r>
            <a:r>
              <a:rPr lang="it-IT" sz="2800"/>
              <a:t>, </a:t>
            </a:r>
            <a:r>
              <a:rPr lang="it-IT" sz="2600"/>
              <a:t>ORDINI</a:t>
            </a:r>
            <a:r>
              <a:rPr lang="it-IT" sz="2800"/>
              <a:t>, un </a:t>
            </a:r>
            <a:r>
              <a:rPr lang="it-IT" sz="2900">
                <a:solidFill>
                  <a:srgbClr val="00B050"/>
                </a:solidFill>
              </a:rPr>
              <a:t>campo di ricerca </a:t>
            </a:r>
            <a:r>
              <a:rPr lang="it-IT" sz="2800"/>
              <a:t>e una </a:t>
            </a:r>
            <a:r>
              <a:rPr lang="it-IT" sz="2900">
                <a:solidFill>
                  <a:srgbClr val="00B050"/>
                </a:solidFill>
              </a:rPr>
              <a:t>lista degli ultimi cinque prodotti visualizzati</a:t>
            </a:r>
            <a:r>
              <a:rPr lang="it-IT" sz="2800"/>
              <a:t> dall’utente. Se l’utente non ha visualizzato almeno cinque prodotti, la lista è completata con prodotti in offerta scelti a caso in una categoria di default. L’utente può </a:t>
            </a:r>
            <a:r>
              <a:rPr lang="it-IT" sz="2900">
                <a:solidFill>
                  <a:srgbClr val="0070C0"/>
                </a:solidFill>
              </a:rPr>
              <a:t>inserire una parola chiave </a:t>
            </a:r>
            <a:r>
              <a:rPr lang="it-IT" sz="2800"/>
              <a:t>di ricerca nel campo di input e </a:t>
            </a:r>
            <a:r>
              <a:rPr lang="it-IT" sz="2900">
                <a:solidFill>
                  <a:srgbClr val="0070C0"/>
                </a:solidFill>
              </a:rPr>
              <a:t>premere</a:t>
            </a:r>
            <a:r>
              <a:rPr lang="it-IT" sz="2800"/>
              <a:t> </a:t>
            </a:r>
            <a:r>
              <a:rPr lang="it-IT" sz="2900">
                <a:solidFill>
                  <a:srgbClr val="0070C0"/>
                </a:solidFill>
              </a:rPr>
              <a:t>INVIO</a:t>
            </a:r>
            <a:r>
              <a:rPr lang="it-IT" sz="2800"/>
              <a:t>. A seguito dell’invio compare una pagina </a:t>
            </a:r>
            <a:r>
              <a:rPr lang="it-IT" sz="2600"/>
              <a:t>RISULTATI</a:t>
            </a:r>
            <a:r>
              <a:rPr lang="it-IT" sz="2800"/>
              <a:t> con prodotti che contengono la chiave di ricerca nel nome o nella descrizione. L’elenco mostra solo il codice, il nome del prodotto e il prezzo minimo di vendita del prodotto da parte dei fornitori che lo vendono (lo stesso prodotto può essere venduto da diversi fornitori a prezzi diversi e l’elenco mostra il minimo valore di tali prezzi). L’elenco è ordinato in modo crescente in base al prezzo minimo di vendita del prodotto da parte dei fornitori che lo offrono. L’utente può selezionare mediante un click un elemento dell'elenco e visualizzare nella stessa </a:t>
            </a:r>
            <a:r>
              <a:rPr lang="it-IT" sz="2900"/>
              <a:t>pagina</a:t>
            </a:r>
            <a:r>
              <a:rPr lang="it-IT" sz="2800"/>
              <a:t> i dati completi e l’elenco dei fornitori che lo vendono a vari prezzi (</a:t>
            </a:r>
            <a:r>
              <a:rPr lang="it-IT" sz="2800">
                <a:solidFill>
                  <a:srgbClr val="663300"/>
                </a:solidFill>
              </a:rPr>
              <a:t>questa azione rende il prodotto “visualizzato”). </a:t>
            </a:r>
            <a:r>
              <a:rPr lang="it-IT" sz="2800"/>
              <a:t>Per ogni fornitore in tale elenco compaiono: nome, valutazione, prezzo unitario, fasce di spesa di spedizione, importo minimo della spedizione gratuita e il numero dei prodotti e valore totale dei prodotti di quel fornitore che l’utente ha già messo nel carrello. Accanto all’offerta di ciascun fornitore compare un </a:t>
            </a:r>
            <a:r>
              <a:rPr lang="it-IT" sz="2900">
                <a:solidFill>
                  <a:srgbClr val="00B050"/>
                </a:solidFill>
              </a:rPr>
              <a:t>campo di input intero </a:t>
            </a:r>
            <a:r>
              <a:rPr lang="it-IT" sz="2800"/>
              <a:t>(quantità) e un </a:t>
            </a:r>
            <a:r>
              <a:rPr lang="it-IT" sz="2900">
                <a:solidFill>
                  <a:srgbClr val="00B050"/>
                </a:solidFill>
              </a:rPr>
              <a:t>bottone</a:t>
            </a:r>
            <a:r>
              <a:rPr lang="it-IT" sz="2800"/>
              <a:t> </a:t>
            </a:r>
            <a:r>
              <a:rPr lang="it-IT" sz="2900">
                <a:solidFill>
                  <a:srgbClr val="00B050"/>
                </a:solidFill>
              </a:rPr>
              <a:t>METTI NEL CARRELLO</a:t>
            </a:r>
            <a:r>
              <a:rPr lang="it-IT" sz="2800"/>
              <a:t>. </a:t>
            </a:r>
            <a:r>
              <a:rPr lang="it-IT" sz="2900">
                <a:solidFill>
                  <a:srgbClr val="0070C0"/>
                </a:solidFill>
              </a:rPr>
              <a:t>L’inserimento</a:t>
            </a:r>
            <a:r>
              <a:rPr lang="it-IT" sz="2800"/>
              <a:t> nel carrello di una quantità maggiore di zero di prodotti comporta </a:t>
            </a:r>
            <a:r>
              <a:rPr lang="it-IT" sz="2800">
                <a:solidFill>
                  <a:srgbClr val="663300"/>
                </a:solidFill>
              </a:rPr>
              <a:t>l’aggiornamento del contenuto del carrello </a:t>
            </a:r>
            <a:r>
              <a:rPr lang="it-IT" sz="2800"/>
              <a:t>e la visualizzazione della pagina CARRELLO. Questa mostra i prodotti inseriti, raggruppati per fornitore. Per ogni fornitore nel carrello si vedono la </a:t>
            </a:r>
            <a:r>
              <a:rPr lang="it-IT" sz="2900">
                <a:solidFill>
                  <a:srgbClr val="00B050"/>
                </a:solidFill>
              </a:rPr>
              <a:t>lista dei prodotti</a:t>
            </a:r>
            <a:r>
              <a:rPr lang="it-IT" sz="2800"/>
              <a:t>, il prezzo totale dei prodotti e il prezzo della spedizione calcolato in base alla politica del fornitore. Per ogni fornitore compare un </a:t>
            </a:r>
            <a:r>
              <a:rPr lang="it-IT" sz="2900">
                <a:solidFill>
                  <a:srgbClr val="00B050"/>
                </a:solidFill>
              </a:rPr>
              <a:t>bottone</a:t>
            </a:r>
            <a:r>
              <a:rPr lang="it-IT" sz="2800"/>
              <a:t> </a:t>
            </a:r>
            <a:r>
              <a:rPr lang="it-IT" sz="2900">
                <a:solidFill>
                  <a:srgbClr val="00B050"/>
                </a:solidFill>
              </a:rPr>
              <a:t>ORDINA</a:t>
            </a:r>
            <a:r>
              <a:rPr lang="it-IT" sz="2800"/>
              <a:t>. </a:t>
            </a:r>
            <a:r>
              <a:rPr lang="it-IT" sz="2900">
                <a:solidFill>
                  <a:srgbClr val="0070C0"/>
                </a:solidFill>
              </a:rPr>
              <a:t>Premere il bottone </a:t>
            </a:r>
            <a:r>
              <a:rPr lang="it-IT" sz="2800"/>
              <a:t>comporta </a:t>
            </a:r>
            <a:r>
              <a:rPr lang="it-IT" sz="2800">
                <a:solidFill>
                  <a:srgbClr val="663300"/>
                </a:solidFill>
              </a:rPr>
              <a:t>l’eliminazione dei prodotti del fornitore dal carrello e la creazione di un ordine corrispondente</a:t>
            </a:r>
            <a:r>
              <a:rPr lang="it-IT" sz="2800"/>
              <a:t>. Un ordine ha un codice, il nome del fornitore, l’elenco dei prodotti, un valore totale composto dalla somma del valore dei prodotti e delle spese di spedizione, una data di spedizione e l’indirizzo di spedizione dell’utente. I valori degli attributi di un ordine sono memorizzati esplicitamente nella base di dati indipendentemente dai dati del carrello. In ogni momento l’utente può </a:t>
            </a:r>
            <a:r>
              <a:rPr lang="it-IT" sz="2900">
                <a:solidFill>
                  <a:srgbClr val="0070C0"/>
                </a:solidFill>
              </a:rPr>
              <a:t>accedere tramite il menu </a:t>
            </a:r>
            <a:r>
              <a:rPr lang="it-IT" sz="2800"/>
              <a:t>alle pagine HOME, ORDINI e CARRELLO. La pagina ORDINI mostra l’elenco ordinato per data decrescente degli ordini con tutti i dati associati. L’applicazione NON salva il carrello nella base di dati ma solo gli ordini.</a:t>
            </a:r>
          </a:p>
          <a:p>
            <a:pPr marL="0" indent="0" algn="just">
              <a:buNone/>
            </a:pPr>
            <a:endParaRPr lang="it-IT" sz="2800"/>
          </a:p>
          <a:p>
            <a:pPr algn="just"/>
            <a:endParaRPr lang="it-IT"/>
          </a:p>
        </p:txBody>
      </p:sp>
      <p:sp>
        <p:nvSpPr>
          <p:cNvPr id="2" name="Titolo 1">
            <a:extLst>
              <a:ext uri="{FF2B5EF4-FFF2-40B4-BE49-F238E27FC236}">
                <a16:creationId xmlns:a16="http://schemas.microsoft.com/office/drawing/2014/main" id="{F982CF4F-89C8-3242-67D7-5BD12E15BFB9}"/>
              </a:ext>
            </a:extLst>
          </p:cNvPr>
          <p:cNvSpPr>
            <a:spLocks noGrp="1"/>
          </p:cNvSpPr>
          <p:nvPr>
            <p:ph type="title"/>
          </p:nvPr>
        </p:nvSpPr>
        <p:spPr>
          <a:xfrm>
            <a:off x="136506" y="0"/>
            <a:ext cx="10515600" cy="1325563"/>
          </a:xfrm>
        </p:spPr>
        <p:txBody>
          <a:bodyPr/>
          <a:lstStyle/>
          <a:p>
            <a:r>
              <a:rPr lang="it-IT" dirty="0"/>
              <a:t>Analisi dei requisiti dell’applicazione</a:t>
            </a:r>
          </a:p>
        </p:txBody>
      </p:sp>
      <p:sp>
        <p:nvSpPr>
          <p:cNvPr id="4" name="Segnaposto contenuto 2">
            <a:extLst>
              <a:ext uri="{FF2B5EF4-FFF2-40B4-BE49-F238E27FC236}">
                <a16:creationId xmlns:a16="http://schemas.microsoft.com/office/drawing/2014/main" id="{962AB6BD-A421-F2B1-94ED-D059CFB066D1}"/>
              </a:ext>
            </a:extLst>
          </p:cNvPr>
          <p:cNvSpPr txBox="1">
            <a:spLocks/>
          </p:cNvSpPr>
          <p:nvPr/>
        </p:nvSpPr>
        <p:spPr>
          <a:xfrm>
            <a:off x="9326880" y="71562"/>
            <a:ext cx="2666852" cy="131427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rgbClr val="FF0000"/>
                </a:solidFill>
              </a:rPr>
              <a:t>Pagine (views)</a:t>
            </a:r>
          </a:p>
          <a:p>
            <a:pPr marL="0" indent="0">
              <a:buFont typeface="Arial" panose="020B0604020202020204" pitchFamily="34" charset="0"/>
              <a:buNone/>
            </a:pPr>
            <a:r>
              <a:rPr lang="en-US">
                <a:solidFill>
                  <a:srgbClr val="00B050"/>
                </a:solidFill>
              </a:rPr>
              <a:t>componenti della view</a:t>
            </a:r>
            <a:r>
              <a:rPr lang="en-US"/>
              <a:t> </a:t>
            </a:r>
          </a:p>
          <a:p>
            <a:pPr marL="0" indent="0">
              <a:buFont typeface="Arial" panose="020B0604020202020204" pitchFamily="34" charset="0"/>
              <a:buNone/>
            </a:pPr>
            <a:r>
              <a:rPr lang="en-US">
                <a:solidFill>
                  <a:srgbClr val="0070C0"/>
                </a:solidFill>
              </a:rPr>
              <a:t>eventi</a:t>
            </a:r>
          </a:p>
          <a:p>
            <a:pPr marL="0" indent="0">
              <a:buFont typeface="Arial" panose="020B0604020202020204" pitchFamily="34" charset="0"/>
              <a:buNone/>
            </a:pPr>
            <a:r>
              <a:rPr lang="en-US">
                <a:solidFill>
                  <a:schemeClr val="accent2">
                    <a:lumMod val="50000"/>
                  </a:schemeClr>
                </a:solidFill>
              </a:rPr>
              <a:t>azioni</a:t>
            </a:r>
          </a:p>
          <a:p>
            <a:pPr marL="0" indent="0">
              <a:buFont typeface="Arial" panose="020B0604020202020204" pitchFamily="34" charset="0"/>
              <a:buNone/>
            </a:pPr>
            <a:endParaRPr lang="it-IT"/>
          </a:p>
        </p:txBody>
      </p:sp>
      <p:sp>
        <p:nvSpPr>
          <p:cNvPr id="5" name="Rettangolo 4">
            <a:extLst>
              <a:ext uri="{FF2B5EF4-FFF2-40B4-BE49-F238E27FC236}">
                <a16:creationId xmlns:a16="http://schemas.microsoft.com/office/drawing/2014/main" id="{A3238570-83C7-2FD2-98D6-526A25867111}"/>
              </a:ext>
            </a:extLst>
          </p:cNvPr>
          <p:cNvSpPr/>
          <p:nvPr/>
        </p:nvSpPr>
        <p:spPr>
          <a:xfrm>
            <a:off x="9081200" y="121258"/>
            <a:ext cx="182880" cy="1746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6" name="Rettangolo 5">
            <a:extLst>
              <a:ext uri="{FF2B5EF4-FFF2-40B4-BE49-F238E27FC236}">
                <a16:creationId xmlns:a16="http://schemas.microsoft.com/office/drawing/2014/main" id="{C613215D-33F4-091C-665F-AB0B3F86319D}"/>
              </a:ext>
            </a:extLst>
          </p:cNvPr>
          <p:cNvSpPr/>
          <p:nvPr/>
        </p:nvSpPr>
        <p:spPr>
          <a:xfrm>
            <a:off x="9081200" y="456561"/>
            <a:ext cx="182880" cy="1746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7" name="Rettangolo 6">
            <a:extLst>
              <a:ext uri="{FF2B5EF4-FFF2-40B4-BE49-F238E27FC236}">
                <a16:creationId xmlns:a16="http://schemas.microsoft.com/office/drawing/2014/main" id="{0D7C665F-1E1D-F229-EB95-A6FB65F9BA4C}"/>
              </a:ext>
            </a:extLst>
          </p:cNvPr>
          <p:cNvSpPr/>
          <p:nvPr/>
        </p:nvSpPr>
        <p:spPr>
          <a:xfrm>
            <a:off x="9081200" y="742785"/>
            <a:ext cx="182880" cy="1746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
        <p:nvSpPr>
          <p:cNvPr id="8" name="Rettangolo 7">
            <a:extLst>
              <a:ext uri="{FF2B5EF4-FFF2-40B4-BE49-F238E27FC236}">
                <a16:creationId xmlns:a16="http://schemas.microsoft.com/office/drawing/2014/main" id="{10A8FB05-68FC-D5C8-71C0-96DC0F01F841}"/>
              </a:ext>
            </a:extLst>
          </p:cNvPr>
          <p:cNvSpPr/>
          <p:nvPr/>
        </p:nvSpPr>
        <p:spPr>
          <a:xfrm>
            <a:off x="9081200" y="1057386"/>
            <a:ext cx="182880" cy="174660"/>
          </a:xfrm>
          <a:prstGeom prst="rect">
            <a:avLst/>
          </a:prstGeom>
          <a:solidFill>
            <a:srgbClr val="66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FF0000"/>
              </a:solidFill>
            </a:endParaRPr>
          </a:p>
        </p:txBody>
      </p:sp>
    </p:spTree>
    <p:extLst>
      <p:ext uri="{BB962C8B-B14F-4D97-AF65-F5344CB8AC3E}">
        <p14:creationId xmlns:p14="http://schemas.microsoft.com/office/powerpoint/2010/main" val="161146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26550-01C2-96E7-A35E-34FE7B2E6268}"/>
              </a:ext>
            </a:extLst>
          </p:cNvPr>
          <p:cNvSpPr>
            <a:spLocks noGrp="1"/>
          </p:cNvSpPr>
          <p:nvPr>
            <p:ph type="title"/>
          </p:nvPr>
        </p:nvSpPr>
        <p:spPr/>
        <p:txBody>
          <a:bodyPr/>
          <a:lstStyle/>
          <a:p>
            <a:r>
              <a:rPr lang="it-IT" dirty="0"/>
              <a:t>Differenze rispetto alla versione HTML pura</a:t>
            </a:r>
          </a:p>
        </p:txBody>
      </p:sp>
      <p:sp>
        <p:nvSpPr>
          <p:cNvPr id="3" name="Segnaposto contenuto 2">
            <a:extLst>
              <a:ext uri="{FF2B5EF4-FFF2-40B4-BE49-F238E27FC236}">
                <a16:creationId xmlns:a16="http://schemas.microsoft.com/office/drawing/2014/main" id="{989AD454-3793-8972-8B46-B979E5F95DDE}"/>
              </a:ext>
            </a:extLst>
          </p:cNvPr>
          <p:cNvSpPr>
            <a:spLocks noGrp="1"/>
          </p:cNvSpPr>
          <p:nvPr>
            <p:ph idx="1"/>
          </p:nvPr>
        </p:nvSpPr>
        <p:spPr/>
        <p:txBody>
          <a:bodyPr>
            <a:normAutofit/>
          </a:bodyPr>
          <a:lstStyle/>
          <a:p>
            <a:pPr marL="0" indent="0">
              <a:buNone/>
            </a:pPr>
            <a:r>
              <a:rPr lang="it-IT" dirty="0"/>
              <a:t>● Dopo il login dell’utente, l’intera applicazione è realizzata con </a:t>
            </a:r>
            <a:r>
              <a:rPr lang="it-IT" dirty="0">
                <a:solidFill>
                  <a:srgbClr val="FF0000"/>
                </a:solidFill>
              </a:rPr>
              <a:t>un’unica pagina</a:t>
            </a:r>
            <a:r>
              <a:rPr lang="it-IT" dirty="0"/>
              <a:t>. </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L’applicazione memorizza il contenuto del carrello a lato client. </a:t>
            </a:r>
          </a:p>
          <a:p>
            <a:pPr marL="0" indent="0">
              <a:buNone/>
            </a:pPr>
            <a:r>
              <a:rPr lang="it-IT" dirty="0"/>
              <a:t>● Nella pagina RISULTATI l’elenco dettagliato dei prodotti già nel carrello da parte di un fornitore compare mediante una finestra sovrapposta quando si </a:t>
            </a:r>
            <a:r>
              <a:rPr lang="it-IT" dirty="0">
                <a:solidFill>
                  <a:srgbClr val="00B0F0"/>
                </a:solidFill>
              </a:rPr>
              <a:t>passa con il mouse </a:t>
            </a:r>
            <a:r>
              <a:rPr lang="it-IT" dirty="0"/>
              <a:t>sopra il numero che indica quanti prodotti del medesimo fornitore sono già nel carrello.</a:t>
            </a:r>
          </a:p>
        </p:txBody>
      </p:sp>
    </p:spTree>
    <p:extLst>
      <p:ext uri="{BB962C8B-B14F-4D97-AF65-F5344CB8AC3E}">
        <p14:creationId xmlns:p14="http://schemas.microsoft.com/office/powerpoint/2010/main" val="32211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2C9180-1197-796F-E9BD-D05EE8A86E5D}"/>
              </a:ext>
            </a:extLst>
          </p:cNvPr>
          <p:cNvSpPr>
            <a:spLocks noGrp="1"/>
          </p:cNvSpPr>
          <p:nvPr>
            <p:ph type="title"/>
          </p:nvPr>
        </p:nvSpPr>
        <p:spPr>
          <a:xfrm>
            <a:off x="4962939" y="0"/>
            <a:ext cx="3344815" cy="767936"/>
          </a:xfrm>
        </p:spPr>
        <p:txBody>
          <a:bodyPr>
            <a:normAutofit/>
          </a:bodyPr>
          <a:lstStyle/>
          <a:p>
            <a:r>
              <a:rPr lang="it-IT" sz="3200"/>
              <a:t>DATABASE</a:t>
            </a:r>
          </a:p>
        </p:txBody>
      </p:sp>
      <p:pic>
        <p:nvPicPr>
          <p:cNvPr id="7" name="Segnaposto contenuto 6" descr="Immagine che contiene testo, diagramma, Piano, schermata&#10;&#10;Descrizione generata automaticamente">
            <a:extLst>
              <a:ext uri="{FF2B5EF4-FFF2-40B4-BE49-F238E27FC236}">
                <a16:creationId xmlns:a16="http://schemas.microsoft.com/office/drawing/2014/main" id="{6645482F-4785-4F69-90AE-7E32BB55A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9" y="541538"/>
            <a:ext cx="10348624" cy="6316462"/>
          </a:xfrm>
        </p:spPr>
      </p:pic>
    </p:spTree>
    <p:extLst>
      <p:ext uri="{BB962C8B-B14F-4D97-AF65-F5344CB8AC3E}">
        <p14:creationId xmlns:p14="http://schemas.microsoft.com/office/powerpoint/2010/main" val="167391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la 7">
            <a:extLst>
              <a:ext uri="{FF2B5EF4-FFF2-40B4-BE49-F238E27FC236}">
                <a16:creationId xmlns:a16="http://schemas.microsoft.com/office/drawing/2014/main" id="{B4B443D4-B319-E532-368C-D3FAA49E41F2}"/>
              </a:ext>
            </a:extLst>
          </p:cNvPr>
          <p:cNvGraphicFramePr>
            <a:graphicFrameLocks noGrp="1"/>
          </p:cNvGraphicFramePr>
          <p:nvPr>
            <p:ph idx="1"/>
          </p:nvPr>
        </p:nvGraphicFramePr>
        <p:xfrm>
          <a:off x="218981" y="193865"/>
          <a:ext cx="11594240" cy="6470269"/>
        </p:xfrm>
        <a:graphic>
          <a:graphicData uri="http://schemas.openxmlformats.org/drawingml/2006/table">
            <a:tbl>
              <a:tblPr firstRow="1" bandRow="1">
                <a:tableStyleId>{E8B1032C-EA38-4F05-BA0D-38AFFFC7BED3}</a:tableStyleId>
              </a:tblPr>
              <a:tblGrid>
                <a:gridCol w="2898560">
                  <a:extLst>
                    <a:ext uri="{9D8B030D-6E8A-4147-A177-3AD203B41FA5}">
                      <a16:colId xmlns:a16="http://schemas.microsoft.com/office/drawing/2014/main" val="933570810"/>
                    </a:ext>
                  </a:extLst>
                </a:gridCol>
                <a:gridCol w="2898560">
                  <a:extLst>
                    <a:ext uri="{9D8B030D-6E8A-4147-A177-3AD203B41FA5}">
                      <a16:colId xmlns:a16="http://schemas.microsoft.com/office/drawing/2014/main" val="2285953249"/>
                    </a:ext>
                  </a:extLst>
                </a:gridCol>
                <a:gridCol w="2898560">
                  <a:extLst>
                    <a:ext uri="{9D8B030D-6E8A-4147-A177-3AD203B41FA5}">
                      <a16:colId xmlns:a16="http://schemas.microsoft.com/office/drawing/2014/main" val="178315592"/>
                    </a:ext>
                  </a:extLst>
                </a:gridCol>
                <a:gridCol w="2898560">
                  <a:extLst>
                    <a:ext uri="{9D8B030D-6E8A-4147-A177-3AD203B41FA5}">
                      <a16:colId xmlns:a16="http://schemas.microsoft.com/office/drawing/2014/main" val="355851771"/>
                    </a:ext>
                  </a:extLst>
                </a:gridCol>
              </a:tblGrid>
              <a:tr h="3174980">
                <a:tc>
                  <a:txBody>
                    <a:bodyPr/>
                    <a:lstStyle/>
                    <a:p>
                      <a:r>
                        <a:rPr lang="it-IT" sz="1400" b="0"/>
                        <a:t>CREATE TABLE `buyer` </a:t>
                      </a:r>
                    </a:p>
                    <a:p>
                      <a:r>
                        <a:rPr lang="it-IT" sz="1400" b="0"/>
                        <a:t>( `</a:t>
                      </a:r>
                      <a:r>
                        <a:rPr lang="it-IT" sz="1400" b="0" err="1"/>
                        <a:t>id_buyer</a:t>
                      </a:r>
                      <a:r>
                        <a:rPr lang="it-IT" sz="1400" b="0"/>
                        <a:t>` </a:t>
                      </a:r>
                      <a:r>
                        <a:rPr lang="it-IT" sz="1400" b="0" err="1"/>
                        <a:t>int</a:t>
                      </a:r>
                      <a:r>
                        <a:rPr lang="it-IT" sz="1400" b="0"/>
                        <a:t> NOT NULL AUTO_INCREMENT,  </a:t>
                      </a:r>
                    </a:p>
                    <a:p>
                      <a:r>
                        <a:rPr lang="it-IT" sz="1400" b="0"/>
                        <a:t>`name` </a:t>
                      </a:r>
                      <a:r>
                        <a:rPr lang="it-IT" sz="1400" b="0" err="1"/>
                        <a:t>varchar</a:t>
                      </a:r>
                      <a:r>
                        <a:rPr lang="it-IT" sz="1400" b="0"/>
                        <a:t>(45) NOT NULL,  </a:t>
                      </a:r>
                    </a:p>
                    <a:p>
                      <a:r>
                        <a:rPr lang="it-IT" sz="1400" b="0"/>
                        <a:t>`</a:t>
                      </a:r>
                      <a:r>
                        <a:rPr lang="it-IT" sz="1400" b="0" err="1"/>
                        <a:t>surname</a:t>
                      </a:r>
                      <a:r>
                        <a:rPr lang="it-IT" sz="1400" b="0"/>
                        <a:t>` </a:t>
                      </a:r>
                      <a:r>
                        <a:rPr lang="it-IT" sz="1400" b="0" err="1"/>
                        <a:t>varchar</a:t>
                      </a:r>
                      <a:r>
                        <a:rPr lang="it-IT" sz="1400" b="0"/>
                        <a:t>(45) NOT NULL,</a:t>
                      </a:r>
                    </a:p>
                    <a:p>
                      <a:r>
                        <a:rPr lang="it-IT" sz="1400" b="0"/>
                        <a:t> `email` </a:t>
                      </a:r>
                      <a:r>
                        <a:rPr lang="it-IT" sz="1400" b="0" err="1"/>
                        <a:t>varchar</a:t>
                      </a:r>
                      <a:r>
                        <a:rPr lang="it-IT" sz="1400" b="0"/>
                        <a:t>(45) NOT NULL, </a:t>
                      </a:r>
                    </a:p>
                    <a:p>
                      <a:r>
                        <a:rPr lang="it-IT" sz="1400" b="0"/>
                        <a:t> `password` </a:t>
                      </a:r>
                      <a:r>
                        <a:rPr lang="it-IT" sz="1400" b="0" err="1"/>
                        <a:t>varchar</a:t>
                      </a:r>
                      <a:r>
                        <a:rPr lang="it-IT" sz="1400" b="0"/>
                        <a:t>(45) NOT NULL,  `</a:t>
                      </a:r>
                      <a:r>
                        <a:rPr lang="it-IT" sz="1400" b="0" err="1"/>
                        <a:t>address</a:t>
                      </a:r>
                      <a:r>
                        <a:rPr lang="it-IT" sz="1400" b="0"/>
                        <a:t>` </a:t>
                      </a:r>
                      <a:r>
                        <a:rPr lang="it-IT" sz="1400" b="0" err="1"/>
                        <a:t>varchar</a:t>
                      </a:r>
                      <a:r>
                        <a:rPr lang="it-IT" sz="1400" b="0"/>
                        <a:t>(45) NOT NULL,  </a:t>
                      </a:r>
                    </a:p>
                    <a:p>
                      <a:r>
                        <a:rPr lang="it-IT" sz="1400" b="0"/>
                        <a:t>PRIMARY KEY (`</a:t>
                      </a:r>
                      <a:r>
                        <a:rPr lang="it-IT" sz="1400" b="0" err="1"/>
                        <a:t>id_buyer</a:t>
                      </a:r>
                      <a:r>
                        <a:rPr lang="it-IT" sz="1400" b="0"/>
                        <a:t>`)</a:t>
                      </a:r>
                    </a:p>
                    <a:p>
                      <a:r>
                        <a:rPr lang="it-IT" sz="1400" b="0"/>
                        <a:t>) </a:t>
                      </a:r>
                      <a:r>
                        <a:rPr lang="it-IT" sz="1400"/>
                        <a:t>;</a:t>
                      </a:r>
                    </a:p>
                  </a:txBody>
                  <a:tcPr/>
                </a:tc>
                <a:tc>
                  <a:txBody>
                    <a:bodyPr/>
                    <a:lstStyle/>
                    <a:p>
                      <a:r>
                        <a:rPr lang="it-IT" sz="1400" b="0"/>
                        <a:t>CREATE TABLE `item` </a:t>
                      </a:r>
                    </a:p>
                    <a:p>
                      <a:r>
                        <a:rPr lang="it-IT" sz="1400" b="0"/>
                        <a:t>( `</a:t>
                      </a:r>
                      <a:r>
                        <a:rPr lang="it-IT" sz="1400" b="0" err="1"/>
                        <a:t>id_item</a:t>
                      </a:r>
                      <a:r>
                        <a:rPr lang="it-IT" sz="1400" b="0"/>
                        <a:t>` </a:t>
                      </a:r>
                      <a:r>
                        <a:rPr lang="it-IT" sz="1400" b="0" err="1"/>
                        <a:t>int</a:t>
                      </a:r>
                      <a:r>
                        <a:rPr lang="it-IT" sz="1400" b="0"/>
                        <a:t> NOT NULL AUTO_INCREMENT,  </a:t>
                      </a:r>
                    </a:p>
                    <a:p>
                      <a:r>
                        <a:rPr lang="it-IT" sz="1400" b="0"/>
                        <a:t>`photo` </a:t>
                      </a:r>
                      <a:r>
                        <a:rPr lang="it-IT" sz="1400" b="0" err="1"/>
                        <a:t>varchar</a:t>
                      </a:r>
                      <a:r>
                        <a:rPr lang="it-IT" sz="1400" b="0"/>
                        <a:t>(45) NOT NULL,  </a:t>
                      </a:r>
                    </a:p>
                    <a:p>
                      <a:r>
                        <a:rPr lang="it-IT" sz="1400" b="0"/>
                        <a:t>`</a:t>
                      </a:r>
                      <a:r>
                        <a:rPr lang="it-IT" sz="1400" b="0" err="1"/>
                        <a:t>id_order</a:t>
                      </a:r>
                      <a:r>
                        <a:rPr lang="it-IT" sz="1400" b="0"/>
                        <a:t>` </a:t>
                      </a:r>
                      <a:r>
                        <a:rPr lang="it-IT" sz="1400" b="0" err="1"/>
                        <a:t>int</a:t>
                      </a:r>
                      <a:r>
                        <a:rPr lang="it-IT" sz="1400" b="0"/>
                        <a:t> NOT NULL,  </a:t>
                      </a:r>
                    </a:p>
                    <a:p>
                      <a:r>
                        <a:rPr lang="it-IT" sz="1400" b="0"/>
                        <a:t>PRIMARY KEY (`</a:t>
                      </a:r>
                      <a:r>
                        <a:rPr lang="it-IT" sz="1400" b="0" err="1"/>
                        <a:t>id_item</a:t>
                      </a:r>
                      <a:r>
                        <a:rPr lang="it-IT" sz="1400" b="0"/>
                        <a:t>`),</a:t>
                      </a:r>
                    </a:p>
                    <a:p>
                      <a:r>
                        <a:rPr lang="it-IT" sz="1400" b="0"/>
                        <a:t>FOREIGN KEY (`</a:t>
                      </a:r>
                      <a:r>
                        <a:rPr lang="it-IT" sz="1400" b="0" err="1"/>
                        <a:t>id_order</a:t>
                      </a:r>
                      <a:r>
                        <a:rPr lang="it-IT" sz="1400" b="0"/>
                        <a:t>`) REFERENCES `</a:t>
                      </a:r>
                      <a:r>
                        <a:rPr lang="it-IT" sz="1400" b="0" err="1"/>
                        <a:t>orders</a:t>
                      </a:r>
                      <a:r>
                        <a:rPr lang="it-IT" sz="1400" b="0"/>
                        <a:t>` (`</a:t>
                      </a:r>
                      <a:r>
                        <a:rPr lang="it-IT" sz="1400" b="0" err="1"/>
                        <a:t>id_order</a:t>
                      </a:r>
                      <a:r>
                        <a:rPr lang="it-IT" sz="1400" b="0"/>
                        <a:t>`)</a:t>
                      </a:r>
                    </a:p>
                    <a:p>
                      <a:r>
                        <a:rPr lang="it-IT" sz="1400" b="0"/>
                        <a:t>) ;</a:t>
                      </a:r>
                    </a:p>
                  </a:txBody>
                  <a:tcPr/>
                </a:tc>
                <a:tc>
                  <a:txBody>
                    <a:bodyPr/>
                    <a:lstStyle/>
                    <a:p>
                      <a:r>
                        <a:rPr lang="it-IT" sz="1400" b="0"/>
                        <a:t>CREATE TABLE `</a:t>
                      </a:r>
                      <a:r>
                        <a:rPr lang="it-IT" sz="1400" b="0" err="1"/>
                        <a:t>orders</a:t>
                      </a:r>
                      <a:r>
                        <a:rPr lang="it-IT" sz="1400" b="0"/>
                        <a:t>` </a:t>
                      </a:r>
                    </a:p>
                    <a:p>
                      <a:r>
                        <a:rPr lang="it-IT" sz="1400" b="0"/>
                        <a:t>( `</a:t>
                      </a:r>
                      <a:r>
                        <a:rPr lang="it-IT" sz="1400" b="0" err="1"/>
                        <a:t>id_order</a:t>
                      </a:r>
                      <a:r>
                        <a:rPr lang="it-IT" sz="1400" b="0"/>
                        <a:t>` </a:t>
                      </a:r>
                      <a:r>
                        <a:rPr lang="it-IT" sz="1400" b="0" err="1"/>
                        <a:t>int</a:t>
                      </a:r>
                      <a:r>
                        <a:rPr lang="it-IT" sz="1400" b="0"/>
                        <a:t> NOT NULL AUTO_INCREMENT,  `</a:t>
                      </a:r>
                      <a:r>
                        <a:rPr lang="it-IT" sz="1400" b="0" err="1"/>
                        <a:t>name_supplier</a:t>
                      </a:r>
                      <a:r>
                        <a:rPr lang="it-IT" sz="1400" b="0"/>
                        <a:t>` </a:t>
                      </a:r>
                      <a:r>
                        <a:rPr lang="it-IT" sz="1400" b="0" err="1"/>
                        <a:t>varchar</a:t>
                      </a:r>
                      <a:r>
                        <a:rPr lang="it-IT" sz="1400" b="0"/>
                        <a:t>(45) NOT NULL,  `</a:t>
                      </a:r>
                      <a:r>
                        <a:rPr lang="it-IT" sz="1400" b="0" err="1"/>
                        <a:t>price_tot_products</a:t>
                      </a:r>
                      <a:r>
                        <a:rPr lang="it-IT" sz="1400" b="0"/>
                        <a:t>` float NOT NULL,  `</a:t>
                      </a:r>
                      <a:r>
                        <a:rPr lang="it-IT" sz="1400" b="0" err="1"/>
                        <a:t>delivery_costs</a:t>
                      </a:r>
                      <a:r>
                        <a:rPr lang="it-IT" sz="1400" b="0"/>
                        <a:t>` float NOT NULL,  `</a:t>
                      </a:r>
                      <a:r>
                        <a:rPr lang="it-IT" sz="1400" b="0" err="1"/>
                        <a:t>delivery_date</a:t>
                      </a:r>
                      <a:r>
                        <a:rPr lang="it-IT" sz="1400" b="0"/>
                        <a:t>` date NOT NULL,  `</a:t>
                      </a:r>
                      <a:r>
                        <a:rPr lang="it-IT" sz="1400" b="0" err="1"/>
                        <a:t>address_buyer</a:t>
                      </a:r>
                      <a:r>
                        <a:rPr lang="it-IT" sz="1400" b="0"/>
                        <a:t>` </a:t>
                      </a:r>
                      <a:r>
                        <a:rPr lang="it-IT" sz="1400" b="0" err="1"/>
                        <a:t>varchar</a:t>
                      </a:r>
                      <a:r>
                        <a:rPr lang="it-IT" sz="1400" b="0"/>
                        <a:t>(45) NOT NULL,  `</a:t>
                      </a:r>
                      <a:r>
                        <a:rPr lang="it-IT" sz="1400" b="0" err="1"/>
                        <a:t>num_ordered_articles</a:t>
                      </a:r>
                      <a:r>
                        <a:rPr lang="it-IT" sz="1400" b="0"/>
                        <a:t>` </a:t>
                      </a:r>
                      <a:r>
                        <a:rPr lang="it-IT" sz="1400" b="0" err="1"/>
                        <a:t>int</a:t>
                      </a:r>
                      <a:r>
                        <a:rPr lang="it-IT" sz="1400" b="0"/>
                        <a:t> DEFAULT NULL,  `</a:t>
                      </a:r>
                      <a:r>
                        <a:rPr lang="it-IT" sz="1400" b="0" err="1"/>
                        <a:t>id_buyer</a:t>
                      </a:r>
                      <a:r>
                        <a:rPr lang="it-IT" sz="1400" b="0"/>
                        <a:t>` </a:t>
                      </a:r>
                      <a:r>
                        <a:rPr lang="it-IT" sz="1400" b="0" err="1"/>
                        <a:t>int</a:t>
                      </a:r>
                      <a:r>
                        <a:rPr lang="it-IT" sz="1400" b="0"/>
                        <a:t> NOT NULL,  </a:t>
                      </a:r>
                    </a:p>
                    <a:p>
                      <a:r>
                        <a:rPr lang="it-IT" sz="1400" b="0"/>
                        <a:t>`time` </a:t>
                      </a:r>
                      <a:r>
                        <a:rPr lang="it-IT" sz="1400" b="0" err="1"/>
                        <a:t>timestamp</a:t>
                      </a:r>
                      <a:r>
                        <a:rPr lang="it-IT" sz="1400" b="0"/>
                        <a:t> NOT NULL, </a:t>
                      </a:r>
                    </a:p>
                    <a:p>
                      <a:r>
                        <a:rPr lang="it-IT" sz="1400" b="0"/>
                        <a:t> PRIMARY KEY (`</a:t>
                      </a:r>
                      <a:r>
                        <a:rPr lang="it-IT" sz="1400" b="0" err="1"/>
                        <a:t>id_order</a:t>
                      </a:r>
                      <a:r>
                        <a:rPr lang="it-IT" sz="1400" b="0"/>
                        <a:t>`)</a:t>
                      </a:r>
                    </a:p>
                    <a:p>
                      <a:r>
                        <a:rPr lang="it-IT" sz="1400" b="0"/>
                        <a:t>) ;</a:t>
                      </a:r>
                    </a:p>
                  </a:txBody>
                  <a:tcPr/>
                </a:tc>
                <a:tc>
                  <a:txBody>
                    <a:bodyPr/>
                    <a:lstStyle/>
                    <a:p>
                      <a:r>
                        <a:rPr lang="it-IT" sz="1400" b="0"/>
                        <a:t>CREATE TABLE `product` </a:t>
                      </a:r>
                    </a:p>
                    <a:p>
                      <a:r>
                        <a:rPr lang="it-IT" sz="1400" b="0"/>
                        <a:t>( `</a:t>
                      </a:r>
                      <a:r>
                        <a:rPr lang="it-IT" sz="1400" b="0" err="1"/>
                        <a:t>id_product</a:t>
                      </a:r>
                      <a:r>
                        <a:rPr lang="it-IT" sz="1400" b="0"/>
                        <a:t>` </a:t>
                      </a:r>
                      <a:r>
                        <a:rPr lang="it-IT" sz="1400" b="0" err="1"/>
                        <a:t>int</a:t>
                      </a:r>
                      <a:r>
                        <a:rPr lang="it-IT" sz="1400" b="0"/>
                        <a:t> NOT NULL AUTO_INCREMENT,  </a:t>
                      </a:r>
                    </a:p>
                    <a:p>
                      <a:r>
                        <a:rPr lang="it-IT" sz="1400" b="0"/>
                        <a:t>`name` </a:t>
                      </a:r>
                      <a:r>
                        <a:rPr lang="it-IT" sz="1400" b="0" err="1"/>
                        <a:t>varchar</a:t>
                      </a:r>
                      <a:r>
                        <a:rPr lang="it-IT" sz="1400" b="0"/>
                        <a:t>(45) NOT NULL, </a:t>
                      </a:r>
                    </a:p>
                    <a:p>
                      <a:r>
                        <a:rPr lang="it-IT" sz="1400" b="0"/>
                        <a:t> `</a:t>
                      </a:r>
                      <a:r>
                        <a:rPr lang="it-IT" sz="1400" b="0" err="1"/>
                        <a:t>description</a:t>
                      </a:r>
                      <a:r>
                        <a:rPr lang="it-IT" sz="1400" b="0"/>
                        <a:t>` </a:t>
                      </a:r>
                      <a:r>
                        <a:rPr lang="it-IT" sz="1400" b="0" err="1"/>
                        <a:t>varchar</a:t>
                      </a:r>
                      <a:r>
                        <a:rPr lang="it-IT" sz="1400" b="0"/>
                        <a:t>(200) NOT NULL,  </a:t>
                      </a:r>
                    </a:p>
                    <a:p>
                      <a:r>
                        <a:rPr lang="it-IT" sz="1400" b="0"/>
                        <a:t>`</a:t>
                      </a:r>
                      <a:r>
                        <a:rPr lang="it-IT" sz="1400" b="0" err="1"/>
                        <a:t>merchandise_category</a:t>
                      </a:r>
                      <a:r>
                        <a:rPr lang="it-IT" sz="1400" b="0"/>
                        <a:t>` </a:t>
                      </a:r>
                      <a:r>
                        <a:rPr lang="it-IT" sz="1400" b="0" err="1"/>
                        <a:t>varchar</a:t>
                      </a:r>
                      <a:r>
                        <a:rPr lang="it-IT" sz="1400" b="0"/>
                        <a:t>(45) NOT NULL,  </a:t>
                      </a:r>
                    </a:p>
                    <a:p>
                      <a:r>
                        <a:rPr lang="it-IT" sz="1400" b="0"/>
                        <a:t>`photo` </a:t>
                      </a:r>
                      <a:r>
                        <a:rPr lang="it-IT" sz="1400" b="0" err="1"/>
                        <a:t>varchar</a:t>
                      </a:r>
                      <a:r>
                        <a:rPr lang="it-IT" sz="1400" b="0"/>
                        <a:t>(150) DEFAULT NULL,  PRIMARY KEY (`</a:t>
                      </a:r>
                      <a:r>
                        <a:rPr lang="it-IT" sz="1400" b="0" err="1"/>
                        <a:t>id_product</a:t>
                      </a:r>
                      <a:r>
                        <a:rPr lang="it-IT" sz="1400" b="0"/>
                        <a:t>`)</a:t>
                      </a:r>
                    </a:p>
                    <a:p>
                      <a:r>
                        <a:rPr lang="it-IT" sz="1400" b="0"/>
                        <a:t>) ;</a:t>
                      </a:r>
                    </a:p>
                  </a:txBody>
                  <a:tcPr/>
                </a:tc>
                <a:extLst>
                  <a:ext uri="{0D108BD9-81ED-4DB2-BD59-A6C34878D82A}">
                    <a16:rowId xmlns:a16="http://schemas.microsoft.com/office/drawing/2014/main" val="2344145233"/>
                  </a:ext>
                </a:extLst>
              </a:tr>
              <a:tr h="3295289">
                <a:tc>
                  <a:txBody>
                    <a:bodyPr/>
                    <a:lstStyle/>
                    <a:p>
                      <a:r>
                        <a:rPr lang="it-IT" sz="1400"/>
                        <a:t>CREATE TABLE `ranges` </a:t>
                      </a:r>
                    </a:p>
                    <a:p>
                      <a:r>
                        <a:rPr lang="it-IT" sz="1400"/>
                        <a:t>( `</a:t>
                      </a:r>
                      <a:r>
                        <a:rPr lang="it-IT" sz="1400" err="1"/>
                        <a:t>id_range</a:t>
                      </a:r>
                      <a:r>
                        <a:rPr lang="it-IT" sz="1400"/>
                        <a:t>` </a:t>
                      </a:r>
                      <a:r>
                        <a:rPr lang="it-IT" sz="1400" err="1"/>
                        <a:t>int</a:t>
                      </a:r>
                      <a:r>
                        <a:rPr lang="it-IT" sz="1400"/>
                        <a:t> NOT NULL AUTO_INCREMENT,  </a:t>
                      </a:r>
                    </a:p>
                    <a:p>
                      <a:r>
                        <a:rPr lang="it-IT" sz="1400"/>
                        <a:t>`</a:t>
                      </a:r>
                      <a:r>
                        <a:rPr lang="it-IT" sz="1400" err="1"/>
                        <a:t>num_min_articles</a:t>
                      </a:r>
                      <a:r>
                        <a:rPr lang="it-IT" sz="1400"/>
                        <a:t>` </a:t>
                      </a:r>
                      <a:r>
                        <a:rPr lang="it-IT" sz="1400" err="1"/>
                        <a:t>int</a:t>
                      </a:r>
                      <a:r>
                        <a:rPr lang="it-IT" sz="1400"/>
                        <a:t> NOT NULL,  `</a:t>
                      </a:r>
                      <a:r>
                        <a:rPr lang="it-IT" sz="1400" err="1"/>
                        <a:t>num_max_articles</a:t>
                      </a:r>
                      <a:r>
                        <a:rPr lang="it-IT" sz="1400"/>
                        <a:t>` </a:t>
                      </a:r>
                      <a:r>
                        <a:rPr lang="it-IT" sz="1400" err="1"/>
                        <a:t>int</a:t>
                      </a:r>
                      <a:r>
                        <a:rPr lang="it-IT" sz="1400"/>
                        <a:t> DEFAULT NULL,  `</a:t>
                      </a:r>
                      <a:r>
                        <a:rPr lang="it-IT" sz="1400" err="1"/>
                        <a:t>shipping_costs</a:t>
                      </a:r>
                      <a:r>
                        <a:rPr lang="it-IT" sz="1400"/>
                        <a:t>` float NOT NULL,  `</a:t>
                      </a:r>
                      <a:r>
                        <a:rPr lang="it-IT" sz="1400" err="1"/>
                        <a:t>id_supplier</a:t>
                      </a:r>
                      <a:r>
                        <a:rPr lang="it-IT" sz="1400"/>
                        <a:t>` </a:t>
                      </a:r>
                      <a:r>
                        <a:rPr lang="it-IT" sz="1400" err="1"/>
                        <a:t>int</a:t>
                      </a:r>
                      <a:r>
                        <a:rPr lang="it-IT" sz="1400"/>
                        <a:t> NOT NULL,  </a:t>
                      </a:r>
                    </a:p>
                    <a:p>
                      <a:r>
                        <a:rPr lang="it-IT" sz="1400"/>
                        <a:t>PRIMARY KEY (`</a:t>
                      </a:r>
                      <a:r>
                        <a:rPr lang="it-IT" sz="1400" err="1"/>
                        <a:t>id_range</a:t>
                      </a:r>
                      <a:r>
                        <a:rPr lang="it-IT" sz="1400"/>
                        <a:t>`), </a:t>
                      </a:r>
                    </a:p>
                    <a:p>
                      <a:r>
                        <a:rPr lang="it-IT" sz="1400"/>
                        <a:t>FOREIGN KEY (`</a:t>
                      </a:r>
                      <a:r>
                        <a:rPr lang="it-IT" sz="1400" err="1"/>
                        <a:t>id_supplier</a:t>
                      </a:r>
                      <a:r>
                        <a:rPr lang="it-IT" sz="1400"/>
                        <a:t>`) REFERENCES `supplier` (`</a:t>
                      </a:r>
                      <a:r>
                        <a:rPr lang="it-IT" sz="1400" err="1"/>
                        <a:t>id_supplier</a:t>
                      </a:r>
                      <a:r>
                        <a:rPr lang="it-IT" sz="1400"/>
                        <a:t>`) </a:t>
                      </a:r>
                    </a:p>
                    <a:p>
                      <a:r>
                        <a:rPr lang="it-IT" sz="1400"/>
                        <a:t>) ;</a:t>
                      </a:r>
                    </a:p>
                  </a:txBody>
                  <a:tcPr/>
                </a:tc>
                <a:tc>
                  <a:txBody>
                    <a:bodyPr/>
                    <a:lstStyle/>
                    <a:p>
                      <a:r>
                        <a:rPr lang="en-US" sz="1400"/>
                        <a:t>CREATE TABLE `</a:t>
                      </a:r>
                      <a:r>
                        <a:rPr lang="en-US" sz="1400" err="1"/>
                        <a:t>sales_conditions</a:t>
                      </a:r>
                      <a:r>
                        <a:rPr lang="en-US" sz="1400"/>
                        <a:t>` </a:t>
                      </a:r>
                    </a:p>
                    <a:p>
                      <a:r>
                        <a:rPr lang="en-US" sz="1400"/>
                        <a:t>( `</a:t>
                      </a:r>
                      <a:r>
                        <a:rPr lang="en-US" sz="1400" err="1"/>
                        <a:t>id_sale</a:t>
                      </a:r>
                      <a:r>
                        <a:rPr lang="en-US" sz="1400"/>
                        <a:t>` int NOT NULL AUTO_INCREMENT,  `</a:t>
                      </a:r>
                      <a:r>
                        <a:rPr lang="en-US" sz="1400" err="1"/>
                        <a:t>id_product</a:t>
                      </a:r>
                      <a:r>
                        <a:rPr lang="en-US" sz="1400"/>
                        <a:t>` int NOT NULL,  </a:t>
                      </a:r>
                    </a:p>
                    <a:p>
                      <a:r>
                        <a:rPr lang="en-US" sz="1400"/>
                        <a:t>`</a:t>
                      </a:r>
                      <a:r>
                        <a:rPr lang="en-US" sz="1400" err="1"/>
                        <a:t>id_supplier</a:t>
                      </a:r>
                      <a:r>
                        <a:rPr lang="en-US" sz="1400"/>
                        <a:t>` int NOT NULL,  </a:t>
                      </a:r>
                    </a:p>
                    <a:p>
                      <a:r>
                        <a:rPr lang="en-US" sz="1400"/>
                        <a:t>`</a:t>
                      </a:r>
                      <a:r>
                        <a:rPr lang="en-US" sz="1400" err="1"/>
                        <a:t>unit_price</a:t>
                      </a:r>
                      <a:r>
                        <a:rPr lang="en-US" sz="1400"/>
                        <a:t>` float NOT NULL,  </a:t>
                      </a:r>
                    </a:p>
                    <a:p>
                      <a:r>
                        <a:rPr lang="en-US" sz="1400"/>
                        <a:t>`quantity` int NOT NULL,  PRIMARY KEY (`</a:t>
                      </a:r>
                      <a:r>
                        <a:rPr lang="en-US" sz="1400" err="1"/>
                        <a:t>id_sale</a:t>
                      </a:r>
                      <a:r>
                        <a:rPr lang="en-US" sz="1400"/>
                        <a:t>`), </a:t>
                      </a:r>
                    </a:p>
                    <a:p>
                      <a:r>
                        <a:rPr lang="en-US" sz="1400"/>
                        <a:t>FOREIGN KEY (`</a:t>
                      </a:r>
                      <a:r>
                        <a:rPr lang="en-US" sz="1400" err="1"/>
                        <a:t>id_product</a:t>
                      </a:r>
                      <a:r>
                        <a:rPr lang="en-US" sz="1400"/>
                        <a:t>`) REFERENCES `product` (`</a:t>
                      </a:r>
                      <a:r>
                        <a:rPr lang="en-US" sz="1400" err="1"/>
                        <a:t>id_product</a:t>
                      </a:r>
                      <a:r>
                        <a:rPr lang="en-US" sz="1400"/>
                        <a:t>`) </a:t>
                      </a:r>
                    </a:p>
                    <a:p>
                      <a:r>
                        <a:rPr lang="en-US" sz="1400"/>
                        <a:t>ON UPDATE CASCADE, </a:t>
                      </a:r>
                    </a:p>
                    <a:p>
                      <a:r>
                        <a:rPr lang="en-US" sz="1400"/>
                        <a:t>FOREIGN KEY (`</a:t>
                      </a:r>
                      <a:r>
                        <a:rPr lang="en-US" sz="1400" err="1"/>
                        <a:t>id_supplier</a:t>
                      </a:r>
                      <a:r>
                        <a:rPr lang="en-US" sz="1400"/>
                        <a:t>`) REFERENCES `supplier` (`</a:t>
                      </a:r>
                      <a:r>
                        <a:rPr lang="en-US" sz="1400" err="1"/>
                        <a:t>id_supplier</a:t>
                      </a:r>
                      <a:r>
                        <a:rPr lang="en-US" sz="1400"/>
                        <a:t>`)</a:t>
                      </a:r>
                    </a:p>
                    <a:p>
                      <a:r>
                        <a:rPr lang="en-US" sz="1400"/>
                        <a:t>);</a:t>
                      </a:r>
                      <a:endParaRPr lang="it-IT" sz="1400"/>
                    </a:p>
                  </a:txBody>
                  <a:tcPr/>
                </a:tc>
                <a:tc>
                  <a:txBody>
                    <a:bodyPr/>
                    <a:lstStyle/>
                    <a:p>
                      <a:r>
                        <a:rPr lang="it-IT" sz="1400"/>
                        <a:t>CREATE TABLE `</a:t>
                      </a:r>
                      <a:r>
                        <a:rPr lang="it-IT" sz="1400" err="1"/>
                        <a:t>selected_product</a:t>
                      </a:r>
                      <a:r>
                        <a:rPr lang="it-IT" sz="1400"/>
                        <a:t>`</a:t>
                      </a:r>
                    </a:p>
                    <a:p>
                      <a:r>
                        <a:rPr lang="it-IT" sz="1400"/>
                        <a:t> ( `</a:t>
                      </a:r>
                      <a:r>
                        <a:rPr lang="it-IT" sz="1400" err="1"/>
                        <a:t>id_sel_prod</a:t>
                      </a:r>
                      <a:r>
                        <a:rPr lang="it-IT" sz="1400"/>
                        <a:t>` </a:t>
                      </a:r>
                      <a:r>
                        <a:rPr lang="it-IT" sz="1400" err="1"/>
                        <a:t>int</a:t>
                      </a:r>
                      <a:r>
                        <a:rPr lang="it-IT" sz="1400"/>
                        <a:t> NOT NULL AUTO_INCREMENT,  </a:t>
                      </a:r>
                    </a:p>
                    <a:p>
                      <a:r>
                        <a:rPr lang="it-IT" sz="1400"/>
                        <a:t>`</a:t>
                      </a:r>
                      <a:r>
                        <a:rPr lang="it-IT" sz="1400" err="1"/>
                        <a:t>views_time</a:t>
                      </a:r>
                      <a:r>
                        <a:rPr lang="it-IT" sz="1400"/>
                        <a:t>` </a:t>
                      </a:r>
                      <a:r>
                        <a:rPr lang="it-IT" sz="1400" err="1"/>
                        <a:t>timestamp</a:t>
                      </a:r>
                      <a:r>
                        <a:rPr lang="it-IT" sz="1400"/>
                        <a:t> NOT NULL,  `</a:t>
                      </a:r>
                      <a:r>
                        <a:rPr lang="it-IT" sz="1400" err="1"/>
                        <a:t>quantity_selected</a:t>
                      </a:r>
                      <a:r>
                        <a:rPr lang="it-IT" sz="1400"/>
                        <a:t>` </a:t>
                      </a:r>
                      <a:r>
                        <a:rPr lang="it-IT" sz="1400" err="1"/>
                        <a:t>int</a:t>
                      </a:r>
                      <a:r>
                        <a:rPr lang="it-IT" sz="1400"/>
                        <a:t> DEFAULT NULL,  `</a:t>
                      </a:r>
                      <a:r>
                        <a:rPr lang="it-IT" sz="1400" err="1"/>
                        <a:t>unit_price</a:t>
                      </a:r>
                      <a:r>
                        <a:rPr lang="it-IT" sz="1400"/>
                        <a:t>` float DEFAULT NULL,  </a:t>
                      </a:r>
                    </a:p>
                    <a:p>
                      <a:r>
                        <a:rPr lang="it-IT" sz="1400"/>
                        <a:t>`</a:t>
                      </a:r>
                      <a:r>
                        <a:rPr lang="it-IT" sz="1400" err="1"/>
                        <a:t>id_buyer</a:t>
                      </a:r>
                      <a:r>
                        <a:rPr lang="it-IT" sz="1400"/>
                        <a:t>` </a:t>
                      </a:r>
                      <a:r>
                        <a:rPr lang="it-IT" sz="1400" err="1"/>
                        <a:t>int</a:t>
                      </a:r>
                      <a:r>
                        <a:rPr lang="it-IT" sz="1400"/>
                        <a:t> NOT NULL, </a:t>
                      </a:r>
                    </a:p>
                    <a:p>
                      <a:r>
                        <a:rPr lang="it-IT" sz="1400"/>
                        <a:t> `</a:t>
                      </a:r>
                      <a:r>
                        <a:rPr lang="it-IT" sz="1400" err="1"/>
                        <a:t>id_product</a:t>
                      </a:r>
                      <a:r>
                        <a:rPr lang="it-IT" sz="1400"/>
                        <a:t>` </a:t>
                      </a:r>
                      <a:r>
                        <a:rPr lang="it-IT" sz="1400" err="1"/>
                        <a:t>int</a:t>
                      </a:r>
                      <a:r>
                        <a:rPr lang="it-IT" sz="1400"/>
                        <a:t> NOT NULL,  </a:t>
                      </a:r>
                    </a:p>
                    <a:p>
                      <a:r>
                        <a:rPr lang="it-IT" sz="1400"/>
                        <a:t>`</a:t>
                      </a:r>
                      <a:r>
                        <a:rPr lang="it-IT" sz="1400" err="1"/>
                        <a:t>id_range</a:t>
                      </a:r>
                      <a:r>
                        <a:rPr lang="it-IT" sz="1400"/>
                        <a:t>` </a:t>
                      </a:r>
                      <a:r>
                        <a:rPr lang="it-IT" sz="1400" err="1"/>
                        <a:t>int</a:t>
                      </a:r>
                      <a:r>
                        <a:rPr lang="it-IT" sz="1400"/>
                        <a:t> DEFAULT NULL,  </a:t>
                      </a:r>
                    </a:p>
                    <a:p>
                      <a:r>
                        <a:rPr lang="it-IT" sz="1400"/>
                        <a:t>PRIMARY KEY (`</a:t>
                      </a:r>
                      <a:r>
                        <a:rPr lang="it-IT" sz="1400" err="1"/>
                        <a:t>id_sel_prod</a:t>
                      </a:r>
                      <a:r>
                        <a:rPr lang="it-IT" sz="1400"/>
                        <a:t>`)</a:t>
                      </a:r>
                    </a:p>
                    <a:p>
                      <a:r>
                        <a:rPr lang="it-IT" sz="1400"/>
                        <a:t>);</a:t>
                      </a:r>
                    </a:p>
                  </a:txBody>
                  <a:tcPr/>
                </a:tc>
                <a:tc>
                  <a:txBody>
                    <a:bodyPr/>
                    <a:lstStyle/>
                    <a:p>
                      <a:r>
                        <a:rPr lang="en-US" sz="1400"/>
                        <a:t>CREATE TABLE `supplier`</a:t>
                      </a:r>
                    </a:p>
                    <a:p>
                      <a:r>
                        <a:rPr lang="en-US" sz="1400"/>
                        <a:t> ( `</a:t>
                      </a:r>
                      <a:r>
                        <a:rPr lang="en-US" sz="1400" err="1"/>
                        <a:t>id_supplier</a:t>
                      </a:r>
                      <a:r>
                        <a:rPr lang="en-US" sz="1400"/>
                        <a:t>` int NOT NULL AUTO_INCREMENT,  </a:t>
                      </a:r>
                    </a:p>
                    <a:p>
                      <a:r>
                        <a:rPr lang="en-US" sz="1400"/>
                        <a:t>`name` varchar(45) NOT NULL, </a:t>
                      </a:r>
                    </a:p>
                    <a:p>
                      <a:r>
                        <a:rPr lang="en-US" sz="1400"/>
                        <a:t> `</a:t>
                      </a:r>
                      <a:r>
                        <a:rPr lang="en-US" sz="1400" err="1"/>
                        <a:t>num_stars</a:t>
                      </a:r>
                      <a:r>
                        <a:rPr lang="en-US" sz="1400"/>
                        <a:t>` int NOT NULL,  </a:t>
                      </a:r>
                    </a:p>
                    <a:p>
                      <a:r>
                        <a:rPr lang="en-US" sz="1400"/>
                        <a:t>`amount` float NOT NULL,  `removed` </a:t>
                      </a:r>
                      <a:r>
                        <a:rPr lang="en-US" sz="1400" err="1"/>
                        <a:t>tinyint</a:t>
                      </a:r>
                      <a:r>
                        <a:rPr lang="en-US" sz="1400"/>
                        <a:t> NOT NULL,  </a:t>
                      </a:r>
                    </a:p>
                    <a:p>
                      <a:r>
                        <a:rPr lang="en-US" sz="1400"/>
                        <a:t>PRIMARY KEY (`</a:t>
                      </a:r>
                      <a:r>
                        <a:rPr lang="en-US" sz="1400" err="1"/>
                        <a:t>id_supplier</a:t>
                      </a:r>
                      <a:r>
                        <a:rPr lang="en-US" sz="1400"/>
                        <a:t>`)</a:t>
                      </a:r>
                    </a:p>
                    <a:p>
                      <a:r>
                        <a:rPr lang="en-US" sz="1400"/>
                        <a:t>) ;</a:t>
                      </a:r>
                      <a:endParaRPr lang="it-IT" sz="1400"/>
                    </a:p>
                  </a:txBody>
                  <a:tcPr/>
                </a:tc>
                <a:extLst>
                  <a:ext uri="{0D108BD9-81ED-4DB2-BD59-A6C34878D82A}">
                    <a16:rowId xmlns:a16="http://schemas.microsoft.com/office/drawing/2014/main" val="3245883912"/>
                  </a:ext>
                </a:extLst>
              </a:tr>
            </a:tbl>
          </a:graphicData>
        </a:graphic>
      </p:graphicFrame>
    </p:spTree>
    <p:extLst>
      <p:ext uri="{BB962C8B-B14F-4D97-AF65-F5344CB8AC3E}">
        <p14:creationId xmlns:p14="http://schemas.microsoft.com/office/powerpoint/2010/main" val="290187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69476" cy="1325563"/>
          </a:xfrm>
        </p:spPr>
        <p:txBody>
          <a:bodyPr/>
          <a:lstStyle/>
          <a:p>
            <a:r>
              <a:rPr lang="it-IT"/>
              <a:t>Design Applicativo</a:t>
            </a:r>
            <a:endParaRPr lang="it-IT" dirty="0"/>
          </a:p>
        </p:txBody>
      </p:sp>
      <p:pic>
        <p:nvPicPr>
          <p:cNvPr id="4" name="Immagine 3" descr="Immagine che contiene testo, diagramma, Piano, schermata&#10;&#10;Descrizione generata automaticamente">
            <a:extLst>
              <a:ext uri="{FF2B5EF4-FFF2-40B4-BE49-F238E27FC236}">
                <a16:creationId xmlns:a16="http://schemas.microsoft.com/office/drawing/2014/main" id="{52F699C5-66E8-C67C-6276-D612A645C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2" y="1057275"/>
            <a:ext cx="12205292" cy="5800725"/>
          </a:xfrm>
          <a:prstGeom prst="rect">
            <a:avLst/>
          </a:prstGeom>
        </p:spPr>
      </p:pic>
    </p:spTree>
    <p:extLst>
      <p:ext uri="{BB962C8B-B14F-4D97-AF65-F5344CB8AC3E}">
        <p14:creationId xmlns:p14="http://schemas.microsoft.com/office/powerpoint/2010/main" val="228233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387"/>
            <a:ext cx="8597175" cy="1022351"/>
          </a:xfrm>
        </p:spPr>
        <p:txBody>
          <a:bodyPr>
            <a:normAutofit fontScale="90000"/>
          </a:bodyPr>
          <a:lstStyle/>
          <a:p>
            <a:r>
              <a:rPr lang="en-US" dirty="0"/>
              <a:t>Components</a:t>
            </a:r>
            <a:r>
              <a:rPr lang="en-US"/>
              <a:t>: server side </a:t>
            </a:r>
            <a:r>
              <a:rPr lang="en-US" dirty="0"/>
              <a:t>&amp; client side</a:t>
            </a:r>
          </a:p>
        </p:txBody>
      </p:sp>
      <p:sp>
        <p:nvSpPr>
          <p:cNvPr id="5" name="Text Placeholder 4"/>
          <p:cNvSpPr>
            <a:spLocks noGrp="1"/>
          </p:cNvSpPr>
          <p:nvPr>
            <p:ph type="body" idx="1"/>
          </p:nvPr>
        </p:nvSpPr>
        <p:spPr>
          <a:xfrm>
            <a:off x="4213831" y="467954"/>
            <a:ext cx="2196375" cy="578621"/>
          </a:xfrm>
        </p:spPr>
        <p:txBody>
          <a:bodyPr/>
          <a:lstStyle/>
          <a:p>
            <a:r>
              <a:rPr lang="it-IT" dirty="0"/>
              <a:t>Server side</a:t>
            </a:r>
            <a:endParaRPr lang="en-GB" dirty="0"/>
          </a:p>
        </p:txBody>
      </p:sp>
      <p:sp>
        <p:nvSpPr>
          <p:cNvPr id="3" name="Content Placeholder 2"/>
          <p:cNvSpPr>
            <a:spLocks noGrp="1"/>
          </p:cNvSpPr>
          <p:nvPr>
            <p:ph sz="half" idx="2"/>
          </p:nvPr>
        </p:nvSpPr>
        <p:spPr>
          <a:xfrm>
            <a:off x="71871" y="1266154"/>
            <a:ext cx="2786740" cy="4717396"/>
          </a:xfrm>
        </p:spPr>
        <p:txBody>
          <a:bodyPr>
            <a:normAutofit fontScale="92500" lnSpcReduction="20000"/>
          </a:bodyPr>
          <a:lstStyle/>
          <a:p>
            <a:pPr marL="0" indent="0">
              <a:buNone/>
            </a:pPr>
            <a:r>
              <a:rPr lang="en-US" sz="1700">
                <a:solidFill>
                  <a:srgbClr val="FF0000"/>
                </a:solidFill>
              </a:rPr>
              <a:t>Model objects</a:t>
            </a:r>
          </a:p>
          <a:p>
            <a:pPr lvl="1"/>
            <a:r>
              <a:rPr lang="en-US" sz="1700"/>
              <a:t>Buyer</a:t>
            </a:r>
          </a:p>
          <a:p>
            <a:pPr lvl="1"/>
            <a:r>
              <a:rPr lang="en-US" sz="1700"/>
              <a:t>Item</a:t>
            </a:r>
          </a:p>
          <a:p>
            <a:pPr lvl="1"/>
            <a:r>
              <a:rPr lang="en-US" sz="1700"/>
              <a:t>Order</a:t>
            </a:r>
          </a:p>
          <a:p>
            <a:pPr lvl="1"/>
            <a:r>
              <a:rPr lang="en-US" sz="1700"/>
              <a:t>Product</a:t>
            </a:r>
          </a:p>
          <a:p>
            <a:pPr lvl="1"/>
            <a:r>
              <a:rPr lang="en-US" sz="1700"/>
              <a:t>Ranges</a:t>
            </a:r>
          </a:p>
          <a:p>
            <a:pPr lvl="1"/>
            <a:r>
              <a:rPr lang="en-US" sz="1700"/>
              <a:t>Sales_conditions</a:t>
            </a:r>
          </a:p>
          <a:p>
            <a:pPr lvl="1"/>
            <a:r>
              <a:rPr lang="en-US" sz="1700"/>
              <a:t>Selected_product</a:t>
            </a:r>
          </a:p>
          <a:p>
            <a:pPr lvl="1"/>
            <a:r>
              <a:rPr lang="en-US" sz="1700"/>
              <a:t>Supplier</a:t>
            </a:r>
          </a:p>
          <a:p>
            <a:pPr marL="0" indent="0">
              <a:buNone/>
            </a:pPr>
            <a:r>
              <a:rPr lang="en-US" sz="1700">
                <a:solidFill>
                  <a:srgbClr val="FF0000"/>
                </a:solidFill>
              </a:rPr>
              <a:t>Data Access Objects </a:t>
            </a:r>
          </a:p>
          <a:p>
            <a:r>
              <a:rPr lang="en-US" sz="1700"/>
              <a:t>BuyerDAO</a:t>
            </a:r>
          </a:p>
          <a:p>
            <a:pPr lvl="2"/>
            <a:r>
              <a:rPr lang="it-IT" sz="1700">
                <a:effectLst/>
              </a:rPr>
              <a:t>checkCredentials</a:t>
            </a:r>
            <a:endParaRPr lang="en-US" sz="1700"/>
          </a:p>
          <a:p>
            <a:r>
              <a:rPr lang="en-US" sz="1700"/>
              <a:t>ItemDAO</a:t>
            </a:r>
          </a:p>
          <a:p>
            <a:pPr lvl="2"/>
            <a:r>
              <a:rPr lang="it-IT" sz="1700">
                <a:effectLst/>
              </a:rPr>
              <a:t>InsertItems</a:t>
            </a:r>
          </a:p>
          <a:p>
            <a:pPr lvl="2"/>
            <a:r>
              <a:rPr lang="it-IT" sz="1700">
                <a:effectLst/>
              </a:rPr>
              <a:t>FindPhotos</a:t>
            </a:r>
            <a:r>
              <a:rPr lang="en-US" sz="1700"/>
              <a:t>   </a:t>
            </a:r>
          </a:p>
          <a:p>
            <a:r>
              <a:rPr lang="en-US" sz="1700"/>
              <a:t>OrderDAO</a:t>
            </a:r>
          </a:p>
          <a:p>
            <a:pPr lvl="2"/>
            <a:r>
              <a:rPr lang="it-IT" sz="1700">
                <a:effectLst/>
              </a:rPr>
              <a:t>FindListOrders</a:t>
            </a:r>
          </a:p>
          <a:p>
            <a:pPr lvl="2"/>
            <a:r>
              <a:rPr lang="it-IT" sz="1700">
                <a:effectLst/>
              </a:rPr>
              <a:t>sentOrder</a:t>
            </a:r>
            <a:endParaRPr lang="en-US" sz="1700"/>
          </a:p>
          <a:p>
            <a:endParaRPr lang="en-US" dirty="0"/>
          </a:p>
        </p:txBody>
      </p:sp>
      <p:sp>
        <p:nvSpPr>
          <p:cNvPr id="6" name="Text Placeholder 5"/>
          <p:cNvSpPr>
            <a:spLocks noGrp="1"/>
          </p:cNvSpPr>
          <p:nvPr>
            <p:ph type="body" sz="quarter" idx="3"/>
          </p:nvPr>
        </p:nvSpPr>
        <p:spPr>
          <a:xfrm>
            <a:off x="9320182" y="836751"/>
            <a:ext cx="2909656" cy="489844"/>
          </a:xfrm>
        </p:spPr>
        <p:txBody>
          <a:bodyPr/>
          <a:lstStyle/>
          <a:p>
            <a:r>
              <a:rPr lang="it-IT" dirty="0"/>
              <a:t>Client side</a:t>
            </a:r>
            <a:endParaRPr lang="en-GB" dirty="0"/>
          </a:p>
        </p:txBody>
      </p:sp>
      <p:sp>
        <p:nvSpPr>
          <p:cNvPr id="4" name="Content Placeholder 3"/>
          <p:cNvSpPr>
            <a:spLocks noGrp="1"/>
          </p:cNvSpPr>
          <p:nvPr>
            <p:ph sz="quarter" idx="4"/>
          </p:nvPr>
        </p:nvSpPr>
        <p:spPr>
          <a:xfrm>
            <a:off x="8817430" y="1483625"/>
            <a:ext cx="3108033" cy="4679280"/>
          </a:xfrm>
        </p:spPr>
        <p:txBody>
          <a:bodyPr>
            <a:normAutofit fontScale="92500" lnSpcReduction="20000"/>
          </a:bodyPr>
          <a:lstStyle/>
          <a:p>
            <a:r>
              <a:rPr lang="en-US" sz="1900">
                <a:solidFill>
                  <a:srgbClr val="FF0000"/>
                </a:solidFill>
              </a:rPr>
              <a:t>View components</a:t>
            </a:r>
          </a:p>
          <a:p>
            <a:pPr lvl="1"/>
            <a:r>
              <a:rPr lang="en-US" sz="1800"/>
              <a:t>Home</a:t>
            </a:r>
            <a:endParaRPr lang="en-US" sz="1800" dirty="0"/>
          </a:p>
          <a:p>
            <a:pPr lvl="2"/>
            <a:r>
              <a:rPr lang="en-US" sz="1600"/>
              <a:t>Benvenuto()</a:t>
            </a:r>
            <a:endParaRPr lang="en-US" sz="1600" dirty="0"/>
          </a:p>
          <a:p>
            <a:pPr lvl="2"/>
            <a:r>
              <a:rPr lang="en-US" sz="1600"/>
              <a:t>Menu()</a:t>
            </a:r>
          </a:p>
          <a:p>
            <a:pPr lvl="2"/>
            <a:r>
              <a:rPr lang="en-US" sz="1600"/>
              <a:t>GestorePagina()</a:t>
            </a:r>
          </a:p>
          <a:p>
            <a:pPr lvl="1"/>
            <a:r>
              <a:rPr lang="en-US" sz="1800"/>
              <a:t>HomeElements</a:t>
            </a:r>
            <a:endParaRPr lang="en-US" sz="1800" dirty="0"/>
          </a:p>
          <a:p>
            <a:pPr lvl="2"/>
            <a:r>
              <a:rPr lang="en-US" sz="1600"/>
              <a:t>populatecart()</a:t>
            </a:r>
            <a:endParaRPr lang="en-US" sz="1600" dirty="0"/>
          </a:p>
          <a:p>
            <a:pPr lvl="2"/>
            <a:r>
              <a:rPr lang="en-US" sz="1600"/>
              <a:t>showOverlay()</a:t>
            </a:r>
          </a:p>
          <a:p>
            <a:pPr lvl="2"/>
            <a:r>
              <a:rPr lang="en-US" sz="1600"/>
              <a:t>ProductResult()</a:t>
            </a:r>
          </a:p>
          <a:p>
            <a:pPr lvl="2"/>
            <a:r>
              <a:rPr lang="en-US" sz="1600"/>
              <a:t>ProductSuggested()</a:t>
            </a:r>
          </a:p>
          <a:p>
            <a:pPr lvl="2"/>
            <a:r>
              <a:rPr lang="en-US" sz="1600"/>
              <a:t>Order()</a:t>
            </a:r>
          </a:p>
          <a:p>
            <a:pPr lvl="2"/>
            <a:r>
              <a:rPr lang="en-US" sz="1600"/>
              <a:t>ListaOggetti()</a:t>
            </a:r>
            <a:endParaRPr lang="en-US" sz="1600" dirty="0"/>
          </a:p>
          <a:p>
            <a:pPr lvl="1"/>
            <a:r>
              <a:rPr lang="en-US" sz="1800"/>
              <a:t>LoginPage</a:t>
            </a:r>
          </a:p>
          <a:p>
            <a:pPr lvl="1"/>
            <a:r>
              <a:rPr lang="en-US" sz="1800"/>
              <a:t>utils</a:t>
            </a:r>
          </a:p>
          <a:p>
            <a:pPr lvl="2"/>
            <a:r>
              <a:rPr lang="en-US" sz="1600"/>
              <a:t>caricaLista()</a:t>
            </a:r>
          </a:p>
          <a:p>
            <a:pPr lvl="2"/>
            <a:r>
              <a:rPr lang="en-US" sz="1600"/>
              <a:t>infoUtente()</a:t>
            </a:r>
          </a:p>
          <a:p>
            <a:pPr lvl="2"/>
            <a:r>
              <a:rPr lang="en-US" sz="1600"/>
              <a:t>makeCallJSON</a:t>
            </a:r>
          </a:p>
          <a:p>
            <a:pPr lvl="2"/>
            <a:r>
              <a:rPr lang="en-US" sz="1600"/>
              <a:t>makeCall</a:t>
            </a:r>
          </a:p>
          <a:p>
            <a:pPr lvl="1"/>
            <a:endParaRPr lang="en-US" sz="1800"/>
          </a:p>
          <a:p>
            <a:pPr lvl="1"/>
            <a:endParaRPr lang="en-US" sz="1800"/>
          </a:p>
        </p:txBody>
      </p:sp>
      <p:sp>
        <p:nvSpPr>
          <p:cNvPr id="8" name="Content Placeholder 3">
            <a:extLst>
              <a:ext uri="{FF2B5EF4-FFF2-40B4-BE49-F238E27FC236}">
                <a16:creationId xmlns:a16="http://schemas.microsoft.com/office/drawing/2014/main" id="{9FA0B6D3-DEED-AA5B-D7DB-A353516FC33F}"/>
              </a:ext>
            </a:extLst>
          </p:cNvPr>
          <p:cNvSpPr txBox="1">
            <a:spLocks/>
          </p:cNvSpPr>
          <p:nvPr/>
        </p:nvSpPr>
        <p:spPr>
          <a:xfrm>
            <a:off x="2744255" y="836751"/>
            <a:ext cx="3675356" cy="51434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it-IT" sz="1700">
              <a:effectLst/>
            </a:endParaRPr>
          </a:p>
          <a:p>
            <a:r>
              <a:rPr lang="en-US" sz="1700"/>
              <a:t>ProductDAO</a:t>
            </a:r>
          </a:p>
          <a:p>
            <a:pPr lvl="2"/>
            <a:r>
              <a:rPr lang="it-IT" sz="1700">
                <a:effectLst/>
              </a:rPr>
              <a:t>FindLast5</a:t>
            </a:r>
          </a:p>
          <a:p>
            <a:pPr lvl="2"/>
            <a:r>
              <a:rPr lang="it-IT" sz="1700">
                <a:effectLst/>
              </a:rPr>
              <a:t>FindOtherSuggested</a:t>
            </a:r>
          </a:p>
          <a:p>
            <a:pPr lvl="2"/>
            <a:r>
              <a:rPr lang="it-IT" sz="1700">
                <a:effectLst/>
              </a:rPr>
              <a:t>FindListProductsbyKeyword</a:t>
            </a:r>
          </a:p>
          <a:p>
            <a:pPr lvl="2"/>
            <a:r>
              <a:rPr lang="it-IT" sz="1700">
                <a:effectLst/>
              </a:rPr>
              <a:t>ProductDetails</a:t>
            </a:r>
          </a:p>
          <a:p>
            <a:pPr lvl="2"/>
            <a:r>
              <a:rPr lang="it-IT" sz="1700"/>
              <a:t>Convert</a:t>
            </a:r>
            <a:endParaRPr lang="en-US" sz="1700"/>
          </a:p>
          <a:p>
            <a:r>
              <a:rPr lang="en-US" sz="1700"/>
              <a:t>RangesDAO</a:t>
            </a:r>
          </a:p>
          <a:p>
            <a:pPr lvl="2"/>
            <a:r>
              <a:rPr lang="it-IT" sz="1700">
                <a:effectLst/>
              </a:rPr>
              <a:t>FindRanges</a:t>
            </a:r>
          </a:p>
          <a:p>
            <a:pPr lvl="2"/>
            <a:r>
              <a:rPr lang="it-IT" sz="1700">
                <a:effectLst/>
              </a:rPr>
              <a:t>FindIdRange</a:t>
            </a:r>
          </a:p>
          <a:p>
            <a:pPr lvl="2"/>
            <a:r>
              <a:rPr lang="it-IT" sz="1700">
                <a:effectLst/>
              </a:rPr>
              <a:t>FindShippingCosts</a:t>
            </a:r>
          </a:p>
          <a:p>
            <a:pPr lvl="2"/>
            <a:r>
              <a:rPr lang="it-IT" sz="1700">
                <a:effectLst/>
              </a:rPr>
              <a:t>FindAmount</a:t>
            </a:r>
          </a:p>
          <a:p>
            <a:r>
              <a:rPr lang="en-US" sz="1700"/>
              <a:t>Sales_conditionsDAO</a:t>
            </a:r>
          </a:p>
          <a:p>
            <a:pPr lvl="2"/>
            <a:r>
              <a:rPr lang="it-IT" sz="1700">
                <a:effectLst/>
              </a:rPr>
              <a:t>ListSuppliers</a:t>
            </a:r>
          </a:p>
          <a:p>
            <a:pPr lvl="2"/>
            <a:r>
              <a:rPr lang="it-IT" sz="1700">
                <a:effectLst/>
              </a:rPr>
              <a:t>UnitPrice</a:t>
            </a:r>
          </a:p>
          <a:p>
            <a:pPr lvl="2"/>
            <a:r>
              <a:rPr lang="it-IT" sz="1700">
                <a:effectLst/>
              </a:rPr>
              <a:t>FindQuantityAvailable</a:t>
            </a:r>
            <a:endParaRPr lang="en-US" sz="1700"/>
          </a:p>
          <a:p>
            <a:r>
              <a:rPr lang="en-US" sz="1700"/>
              <a:t>Selected_productDAO</a:t>
            </a:r>
          </a:p>
          <a:p>
            <a:pPr lvl="2"/>
            <a:r>
              <a:rPr lang="it-IT" sz="1700">
                <a:effectLst/>
              </a:rPr>
              <a:t>AddSelProduct</a:t>
            </a:r>
          </a:p>
          <a:p>
            <a:pPr lvl="2"/>
            <a:r>
              <a:rPr lang="it-IT" sz="1700">
                <a:effectLst/>
              </a:rPr>
              <a:t>AddSelectedProduct</a:t>
            </a:r>
            <a:endParaRPr lang="en-US" sz="1700"/>
          </a:p>
          <a:p>
            <a:r>
              <a:rPr lang="en-US" sz="1700"/>
              <a:t>SupplierDAO</a:t>
            </a:r>
          </a:p>
          <a:p>
            <a:pPr lvl="2"/>
            <a:r>
              <a:rPr lang="it-IT" sz="1700">
                <a:effectLst/>
              </a:rPr>
              <a:t>SupplierDetails</a:t>
            </a:r>
          </a:p>
          <a:p>
            <a:pPr lvl="2"/>
            <a:r>
              <a:rPr lang="it-IT" sz="1700"/>
              <a:t>CheckExistence</a:t>
            </a:r>
            <a:endParaRPr lang="en-US" sz="1700"/>
          </a:p>
          <a:p>
            <a:pPr marL="0" indent="0">
              <a:buNone/>
            </a:pPr>
            <a:endParaRPr lang="it-IT" sz="1700"/>
          </a:p>
        </p:txBody>
      </p:sp>
      <p:sp>
        <p:nvSpPr>
          <p:cNvPr id="10" name="Content Placeholder 3">
            <a:extLst>
              <a:ext uri="{FF2B5EF4-FFF2-40B4-BE49-F238E27FC236}">
                <a16:creationId xmlns:a16="http://schemas.microsoft.com/office/drawing/2014/main" id="{B36F973E-E6A0-1195-9C2D-16AD26F1C6D3}"/>
              </a:ext>
            </a:extLst>
          </p:cNvPr>
          <p:cNvSpPr txBox="1">
            <a:spLocks/>
          </p:cNvSpPr>
          <p:nvPr/>
        </p:nvSpPr>
        <p:spPr>
          <a:xfrm>
            <a:off x="6117770" y="938362"/>
            <a:ext cx="3108033" cy="467928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a:p>
          <a:p>
            <a:pPr marL="0" indent="0">
              <a:buNone/>
            </a:pPr>
            <a:r>
              <a:rPr lang="en-US" sz="2800">
                <a:solidFill>
                  <a:srgbClr val="FF0000"/>
                </a:solidFill>
              </a:rPr>
              <a:t>Controllers</a:t>
            </a:r>
            <a:r>
              <a:rPr lang="en-US" sz="2800">
                <a:highlight>
                  <a:srgbClr val="FFFF00"/>
                </a:highlight>
              </a:rPr>
              <a:t> </a:t>
            </a:r>
          </a:p>
          <a:p>
            <a:r>
              <a:rPr lang="en-US" sz="2800"/>
              <a:t>DefaultGoToLoginPage </a:t>
            </a:r>
          </a:p>
          <a:p>
            <a:r>
              <a:rPr lang="en-US"/>
              <a:t>CaricaCarrello</a:t>
            </a:r>
            <a:endParaRPr lang="en-US" sz="2800"/>
          </a:p>
          <a:p>
            <a:r>
              <a:rPr lang="en-US" sz="2800"/>
              <a:t>CaricaVisualizzati</a:t>
            </a:r>
          </a:p>
          <a:p>
            <a:r>
              <a:rPr lang="en-US" sz="2800"/>
              <a:t>Logout</a:t>
            </a:r>
          </a:p>
          <a:p>
            <a:r>
              <a:rPr lang="en-US" sz="2800"/>
              <a:t>MakesOrder</a:t>
            </a:r>
          </a:p>
          <a:p>
            <a:r>
              <a:rPr lang="en-US" sz="2800"/>
              <a:t>SearchDetails</a:t>
            </a:r>
          </a:p>
          <a:p>
            <a:r>
              <a:rPr lang="en-US" sz="2800"/>
              <a:t>SearchInfoProd</a:t>
            </a:r>
          </a:p>
          <a:p>
            <a:r>
              <a:rPr lang="en-US" sz="2800"/>
              <a:t>SearchKeyword</a:t>
            </a:r>
          </a:p>
          <a:p>
            <a:r>
              <a:rPr lang="en-US" sz="2800"/>
              <a:t>VisualizzaOrdini</a:t>
            </a:r>
            <a:endParaRPr lang="en-US" sz="2800">
              <a:highlight>
                <a:srgbClr val="FFFF00"/>
              </a:highlight>
            </a:endParaRPr>
          </a:p>
          <a:p>
            <a:pPr marL="0" indent="0">
              <a:buFont typeface="Arial" panose="020B0604020202020204" pitchFamily="34" charset="0"/>
              <a:buNone/>
            </a:pPr>
            <a:r>
              <a:rPr lang="en-US" sz="2800">
                <a:solidFill>
                  <a:srgbClr val="FF0000"/>
                </a:solidFill>
              </a:rPr>
              <a:t>Views </a:t>
            </a:r>
          </a:p>
          <a:p>
            <a:r>
              <a:rPr lang="en-US" sz="2800"/>
              <a:t>LoginPage.html</a:t>
            </a:r>
          </a:p>
          <a:p>
            <a:r>
              <a:rPr lang="en-US" sz="2800"/>
              <a:t>Home.html</a:t>
            </a:r>
          </a:p>
        </p:txBody>
      </p:sp>
      <p:cxnSp>
        <p:nvCxnSpPr>
          <p:cNvPr id="9" name="Connettore diritto 8">
            <a:extLst>
              <a:ext uri="{FF2B5EF4-FFF2-40B4-BE49-F238E27FC236}">
                <a16:creationId xmlns:a16="http://schemas.microsoft.com/office/drawing/2014/main" id="{E4E34397-176C-FB9D-1A56-195912D83418}"/>
              </a:ext>
            </a:extLst>
          </p:cNvPr>
          <p:cNvCxnSpPr>
            <a:cxnSpLocks/>
          </p:cNvCxnSpPr>
          <p:nvPr/>
        </p:nvCxnSpPr>
        <p:spPr>
          <a:xfrm>
            <a:off x="8754644" y="665825"/>
            <a:ext cx="0" cy="59657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95" y="36485"/>
            <a:ext cx="8915400" cy="798016"/>
          </a:xfrm>
        </p:spPr>
        <p:txBody>
          <a:bodyPr anchor="t" anchorCtr="0"/>
          <a:lstStyle/>
          <a:p>
            <a:pPr algn="l"/>
            <a:r>
              <a:rPr lang="it-IT" dirty="0"/>
              <a:t>Eventi &amp; azioni</a:t>
            </a:r>
          </a:p>
        </p:txBody>
      </p:sp>
      <p:graphicFrame>
        <p:nvGraphicFramePr>
          <p:cNvPr id="6" name="Table 5"/>
          <p:cNvGraphicFramePr>
            <a:graphicFrameLocks noGrp="1"/>
          </p:cNvGraphicFramePr>
          <p:nvPr>
            <p:extLst>
              <p:ext uri="{D42A27DB-BD31-4B8C-83A1-F6EECF244321}">
                <p14:modId xmlns:p14="http://schemas.microsoft.com/office/powerpoint/2010/main" val="3125123149"/>
              </p:ext>
            </p:extLst>
          </p:nvPr>
        </p:nvGraphicFramePr>
        <p:xfrm>
          <a:off x="0" y="684303"/>
          <a:ext cx="12192000" cy="6264469"/>
        </p:xfrm>
        <a:graphic>
          <a:graphicData uri="http://schemas.openxmlformats.org/drawingml/2006/table">
            <a:tbl>
              <a:tblPr firstRow="1" bandRow="1">
                <a:tableStyleId>{5C22544A-7EE6-4342-B048-85BDC9FD1C3A}</a:tableStyleId>
              </a:tblPr>
              <a:tblGrid>
                <a:gridCol w="3892392">
                  <a:extLst>
                    <a:ext uri="{9D8B030D-6E8A-4147-A177-3AD203B41FA5}">
                      <a16:colId xmlns:a16="http://schemas.microsoft.com/office/drawing/2014/main" val="20000"/>
                    </a:ext>
                  </a:extLst>
                </a:gridCol>
                <a:gridCol w="2415873">
                  <a:extLst>
                    <a:ext uri="{9D8B030D-6E8A-4147-A177-3AD203B41FA5}">
                      <a16:colId xmlns:a16="http://schemas.microsoft.com/office/drawing/2014/main" val="20001"/>
                    </a:ext>
                  </a:extLst>
                </a:gridCol>
                <a:gridCol w="1992059">
                  <a:extLst>
                    <a:ext uri="{9D8B030D-6E8A-4147-A177-3AD203B41FA5}">
                      <a16:colId xmlns:a16="http://schemas.microsoft.com/office/drawing/2014/main" val="20002"/>
                    </a:ext>
                  </a:extLst>
                </a:gridCol>
                <a:gridCol w="3891676">
                  <a:extLst>
                    <a:ext uri="{9D8B030D-6E8A-4147-A177-3AD203B41FA5}">
                      <a16:colId xmlns:a16="http://schemas.microsoft.com/office/drawing/2014/main" val="20003"/>
                    </a:ext>
                  </a:extLst>
                </a:gridCol>
              </a:tblGrid>
              <a:tr h="328329">
                <a:tc gridSpan="2">
                  <a:txBody>
                    <a:bodyPr/>
                    <a:lstStyle/>
                    <a:p>
                      <a:pPr algn="ctr"/>
                      <a:r>
                        <a:rPr lang="it-IT" sz="1500" b="1" noProof="0" dirty="0"/>
                        <a:t>Client</a:t>
                      </a:r>
                      <a:r>
                        <a:rPr lang="it-IT" sz="1500" b="1" baseline="0" noProof="0" dirty="0"/>
                        <a:t> side</a:t>
                      </a:r>
                      <a:endParaRPr lang="it-IT" sz="1500" b="1" noProof="0" dirty="0"/>
                    </a:p>
                  </a:txBody>
                  <a:tcPr marL="99060" marR="99060" marT="60960" marB="60960"/>
                </a:tc>
                <a:tc hMerge="1">
                  <a:txBody>
                    <a:bodyPr/>
                    <a:lstStyle/>
                    <a:p>
                      <a:endParaRPr lang="en-US" sz="1200" dirty="0"/>
                    </a:p>
                  </a:txBody>
                  <a:tcPr/>
                </a:tc>
                <a:tc gridSpan="2">
                  <a:txBody>
                    <a:bodyPr/>
                    <a:lstStyle/>
                    <a:p>
                      <a:r>
                        <a:rPr lang="it-IT" sz="1500" b="1" noProof="0" dirty="0"/>
                        <a:t>Server side</a:t>
                      </a:r>
                    </a:p>
                  </a:txBody>
                  <a:tcPr marL="99060" marR="99060" marT="60960" marB="60960"/>
                </a:tc>
                <a:tc hMerge="1">
                  <a:txBody>
                    <a:bodyPr/>
                    <a:lstStyle/>
                    <a:p>
                      <a:endParaRPr lang="en-US" sz="1200" dirty="0"/>
                    </a:p>
                  </a:txBody>
                  <a:tcPr/>
                </a:tc>
                <a:extLst>
                  <a:ext uri="{0D108BD9-81ED-4DB2-BD59-A6C34878D82A}">
                    <a16:rowId xmlns:a16="http://schemas.microsoft.com/office/drawing/2014/main" val="10000"/>
                  </a:ext>
                </a:extLst>
              </a:tr>
              <a:tr h="328329">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tc>
                  <a:txBody>
                    <a:bodyPr/>
                    <a:lstStyle/>
                    <a:p>
                      <a:pPr algn="ctr"/>
                      <a:r>
                        <a:rPr lang="it-IT" sz="1500" b="1" noProof="0" dirty="0"/>
                        <a:t>Evento</a:t>
                      </a:r>
                    </a:p>
                  </a:txBody>
                  <a:tcPr marL="99060" marR="99060" marT="60960" marB="60960"/>
                </a:tc>
                <a:tc>
                  <a:txBody>
                    <a:bodyPr/>
                    <a:lstStyle/>
                    <a:p>
                      <a:pPr algn="ctr"/>
                      <a:r>
                        <a:rPr lang="it-IT" sz="1500" b="1" noProof="0" dirty="0"/>
                        <a:t>Azione</a:t>
                      </a:r>
                    </a:p>
                  </a:txBody>
                  <a:tcPr marL="99060" marR="99060" marT="60960" marB="60960"/>
                </a:tc>
                <a:extLst>
                  <a:ext uri="{0D108BD9-81ED-4DB2-BD59-A6C34878D82A}">
                    <a16:rowId xmlns:a16="http://schemas.microsoft.com/office/drawing/2014/main" val="10001"/>
                  </a:ext>
                </a:extLst>
              </a:tr>
              <a:tr h="51390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login</a:t>
                      </a:r>
                      <a:r>
                        <a:rPr lang="it-IT" sz="1400" baseline="0" noProof="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Login</a:t>
                      </a:r>
                      <a:endParaRPr lang="it-IT" sz="1400" noProof="0" dirty="0">
                        <a:solidFill>
                          <a:srgbClr val="FF0000"/>
                        </a:solidFill>
                      </a:endParaRPr>
                    </a:p>
                  </a:txBody>
                  <a:tcPr marL="99060" marR="99060" marT="60960" marB="60960"/>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a:t>POST (email, password)</a:t>
                      </a:r>
                      <a:endParaRPr lang="it-IT" sz="1400" noProof="0" dirty="0"/>
                    </a:p>
                  </a:txBody>
                  <a:tcPr marL="99060" marR="99060" marT="60960" marB="60960"/>
                </a:tc>
                <a:tc>
                  <a:txBody>
                    <a:bodyPr/>
                    <a:lstStyle/>
                    <a:p>
                      <a:r>
                        <a:rPr lang="it-IT" sz="1400" noProof="0"/>
                        <a:t>CheckCredentials</a:t>
                      </a:r>
                      <a:endParaRPr lang="it-IT" sz="1400" noProof="0" dirty="0"/>
                    </a:p>
                  </a:txBody>
                  <a:tcPr marL="99060" marR="99060" marT="60960" marB="60960"/>
                </a:tc>
                <a:extLst>
                  <a:ext uri="{0D108BD9-81ED-4DB2-BD59-A6C34878D82A}">
                    <a16:rowId xmlns:a16="http://schemas.microsoft.com/office/drawing/2014/main" val="10002"/>
                  </a:ext>
                </a:extLst>
              </a:tr>
              <a:tr h="404695">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Home </a:t>
                      </a:r>
                      <a:r>
                        <a:rPr lang="it-IT" sz="1400" noProof="0">
                          <a:sym typeface="Wingdings" panose="05000000000000000000" pitchFamily="2" charset="2"/>
                        </a:rPr>
                        <a:t> menu  campo ricerca  click </a:t>
                      </a:r>
                      <a:endParaRPr lang="it-IT" sz="1400" noProof="0" dirty="0"/>
                    </a:p>
                  </a:txBody>
                  <a:tcPr marL="99060" marR="99060" marT="60960" marB="60960"/>
                </a:tc>
                <a:tc>
                  <a:txBody>
                    <a:bodyPr/>
                    <a:lstStyle/>
                    <a:p>
                      <a:r>
                        <a:rPr lang="it-IT" sz="1400" noProof="0"/>
                        <a:t>Ricerca prodotto con keyword</a:t>
                      </a:r>
                      <a:endParaRPr lang="it-IT" sz="1400" noProof="0" dirty="0"/>
                    </a:p>
                  </a:txBody>
                  <a:tcPr marL="99060" marR="99060" marT="60960" marB="60960"/>
                </a:tc>
                <a:tc>
                  <a:txBody>
                    <a:bodyPr/>
                    <a:lstStyle/>
                    <a:p>
                      <a:r>
                        <a:rPr lang="it-IT" sz="1400" noProof="0"/>
                        <a:t>GET (keyword)</a:t>
                      </a:r>
                      <a:endParaRPr lang="it-IT" sz="1400" noProof="0" dirty="0"/>
                    </a:p>
                  </a:txBody>
                  <a:tcPr marL="99060" marR="99060" marT="60960" marB="60960"/>
                </a:tc>
                <a:tc>
                  <a:txBody>
                    <a:bodyPr/>
                    <a:lstStyle/>
                    <a:p>
                      <a:r>
                        <a:rPr lang="it-IT" sz="1400" noProof="0"/>
                        <a:t>Estrazione di una lista di prodotti data una keywrd</a:t>
                      </a:r>
                      <a:endParaRPr lang="it-IT" sz="1400" noProof="0" dirty="0"/>
                    </a:p>
                  </a:txBody>
                  <a:tcPr marL="99060" marR="99060" marT="60960" marB="60960"/>
                </a:tc>
                <a:extLst>
                  <a:ext uri="{0D108BD9-81ED-4DB2-BD59-A6C34878D82A}">
                    <a16:rowId xmlns:a16="http://schemas.microsoft.com/office/drawing/2014/main" val="10004"/>
                  </a:ext>
                </a:extLst>
              </a:tr>
              <a:tr h="719456">
                <a:tc>
                  <a:txBody>
                    <a:bodyPr/>
                    <a:lstStyle/>
                    <a:p>
                      <a:r>
                        <a:rPr lang="it-IT" sz="1400" noProof="0"/>
                        <a:t>Home </a:t>
                      </a:r>
                      <a:r>
                        <a:rPr lang="it-IT" sz="1400" noProof="0">
                          <a:sym typeface="Wingdings" panose="05000000000000000000" pitchFamily="2" charset="2"/>
                        </a:rPr>
                        <a:t> menu home button</a:t>
                      </a:r>
                      <a:endParaRPr lang="it-IT" sz="1400" noProof="0" dirty="0"/>
                    </a:p>
                  </a:txBody>
                  <a:tcPr marL="99060" marR="99060" marT="60960" marB="60960"/>
                </a:tc>
                <a:tc>
                  <a:txBody>
                    <a:bodyPr/>
                    <a:lstStyle/>
                    <a:p>
                      <a:r>
                        <a:rPr lang="it-IT" sz="1400" noProof="0"/>
                        <a:t>Cerca ultimi 5 prodotti visualizzati + eventuali suggeriti</a:t>
                      </a:r>
                      <a:endParaRPr lang="it-IT" sz="1400" noProof="0" dirty="0"/>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Estrazione di una lista degli ultimi 5 prodotti visualizzati, se non presenti , altri suggeriti vengono consigliati</a:t>
                      </a:r>
                      <a:endParaRPr lang="it-IT" sz="1400" noProof="0" dirty="0"/>
                    </a:p>
                  </a:txBody>
                  <a:tcPr marL="99060" marR="99060" marT="60960" marB="60960"/>
                </a:tc>
                <a:extLst>
                  <a:ext uri="{0D108BD9-81ED-4DB2-BD59-A6C34878D82A}">
                    <a16:rowId xmlns:a16="http://schemas.microsoft.com/office/drawing/2014/main" val="10005"/>
                  </a:ext>
                </a:extLst>
              </a:tr>
              <a:tr h="404695">
                <a:tc>
                  <a:txBody>
                    <a:bodyPr/>
                    <a:lstStyle/>
                    <a:p>
                      <a:r>
                        <a:rPr lang="it-IT" sz="1400" noProof="0"/>
                        <a:t>home </a:t>
                      </a:r>
                      <a:r>
                        <a:rPr lang="it-IT" sz="1400" noProof="0">
                          <a:sym typeface="Wingdings" panose="05000000000000000000" pitchFamily="2" charset="2"/>
                        </a:rPr>
                        <a:t> </a:t>
                      </a:r>
                      <a:r>
                        <a:rPr lang="it-IT" sz="1400" noProof="0"/>
                        <a:t>menu </a:t>
                      </a:r>
                      <a:r>
                        <a:rPr lang="it-IT" sz="1400" noProof="0">
                          <a:sym typeface="Wingdings" panose="05000000000000000000" pitchFamily="2" charset="2"/>
                        </a:rPr>
                        <a:t></a:t>
                      </a:r>
                      <a:r>
                        <a:rPr lang="it-IT" sz="1400" noProof="0"/>
                        <a:t> ordini button</a:t>
                      </a:r>
                      <a:endParaRPr lang="it-IT" sz="1400" noProof="0" dirty="0"/>
                    </a:p>
                  </a:txBody>
                  <a:tcPr marL="99060" marR="99060" marT="60960" marB="60960"/>
                </a:tc>
                <a:tc>
                  <a:txBody>
                    <a:bodyPr/>
                    <a:lstStyle/>
                    <a:p>
                      <a:r>
                        <a:rPr lang="it-IT" sz="1400" noProof="0"/>
                        <a:t>Visualizzazione Ordini</a:t>
                      </a:r>
                      <a:endParaRPr lang="it-IT" sz="1400" noProof="0" dirty="0"/>
                    </a:p>
                  </a:txBody>
                  <a:tcPr marL="99060" marR="99060" marT="60960" marB="60960"/>
                </a:tc>
                <a:tc>
                  <a:txBody>
                    <a:bodyPr/>
                    <a:lstStyle/>
                    <a:p>
                      <a:r>
                        <a:rPr lang="it-IT" sz="1400" noProof="0"/>
                        <a:t>GE</a:t>
                      </a:r>
                      <a:r>
                        <a:rPr lang="it-IT" sz="1400" noProof="0" dirty="0"/>
                        <a:t>T</a:t>
                      </a:r>
                    </a:p>
                  </a:txBody>
                  <a:tcPr marL="99060" marR="99060" marT="60960" marB="60960"/>
                </a:tc>
                <a:tc>
                  <a:txBody>
                    <a:bodyPr/>
                    <a:lstStyle/>
                    <a:p>
                      <a:r>
                        <a:rPr lang="it-IT" sz="1400" noProof="0"/>
                        <a:t>Estrazione degli ordini effettuati dal buyer</a:t>
                      </a:r>
                      <a:endParaRPr lang="it-IT" sz="1400" noProof="0" dirty="0"/>
                    </a:p>
                  </a:txBody>
                  <a:tcPr marL="99060" marR="99060" marT="60960" marB="60960"/>
                </a:tc>
                <a:extLst>
                  <a:ext uri="{0D108BD9-81ED-4DB2-BD59-A6C34878D82A}">
                    <a16:rowId xmlns:a16="http://schemas.microsoft.com/office/drawing/2014/main" val="10006"/>
                  </a:ext>
                </a:extLst>
              </a:tr>
              <a:tr h="404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home </a:t>
                      </a:r>
                      <a:r>
                        <a:rPr lang="it-IT" sz="1400" noProof="0">
                          <a:sym typeface="Wingdings" panose="05000000000000000000" pitchFamily="2" charset="2"/>
                        </a:rPr>
                        <a:t> </a:t>
                      </a:r>
                      <a:r>
                        <a:rPr lang="it-IT" sz="1400" noProof="0"/>
                        <a:t>menu </a:t>
                      </a:r>
                      <a:r>
                        <a:rPr lang="it-IT" sz="1400" noProof="0">
                          <a:sym typeface="Wingdings" panose="05000000000000000000" pitchFamily="2" charset="2"/>
                        </a:rPr>
                        <a:t></a:t>
                      </a:r>
                      <a:r>
                        <a:rPr lang="it-IT" sz="1400" noProof="0"/>
                        <a:t> carrello button</a:t>
                      </a:r>
                    </a:p>
                  </a:txBody>
                  <a:tcPr marL="99060" marR="9906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Visualizzazione Carrello</a:t>
                      </a:r>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Estrazione dei prodotti inseriti nel carrello</a:t>
                      </a:r>
                      <a:endParaRPr lang="it-IT" sz="1400" noProof="0" dirty="0"/>
                    </a:p>
                  </a:txBody>
                  <a:tcPr marL="99060" marR="99060" marT="60960" marB="60960"/>
                </a:tc>
                <a:extLst>
                  <a:ext uri="{0D108BD9-81ED-4DB2-BD59-A6C34878D82A}">
                    <a16:rowId xmlns:a16="http://schemas.microsoft.com/office/drawing/2014/main" val="10007"/>
                  </a:ext>
                </a:extLst>
              </a:tr>
              <a:tr h="513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home </a:t>
                      </a:r>
                      <a:r>
                        <a:rPr lang="it-IT" sz="1400" noProof="0">
                          <a:sym typeface="Wingdings" panose="05000000000000000000" pitchFamily="2" charset="2"/>
                        </a:rPr>
                        <a:t> </a:t>
                      </a:r>
                      <a:r>
                        <a:rPr lang="it-IT" sz="1400" noProof="0"/>
                        <a:t>elenco risultati </a:t>
                      </a:r>
                      <a:r>
                        <a:rPr lang="it-IT" sz="1400" noProof="0">
                          <a:sym typeface="Wingdings" panose="05000000000000000000" pitchFamily="2" charset="2"/>
                        </a:rPr>
                        <a:t></a:t>
                      </a:r>
                      <a:r>
                        <a:rPr lang="it-IT" sz="1400" noProof="0"/>
                        <a:t> click on id product</a:t>
                      </a:r>
                    </a:p>
                  </a:txBody>
                  <a:tcPr marL="99060" marR="99060" marT="60960" marB="60960"/>
                </a:tc>
                <a:tc>
                  <a:txBody>
                    <a:bodyPr/>
                    <a:lstStyle/>
                    <a:p>
                      <a:r>
                        <a:rPr lang="it-IT" sz="1400" noProof="0"/>
                        <a:t>Visualizzazione prodotto con i relativi dettagli  </a:t>
                      </a:r>
                      <a:endParaRPr lang="it-IT" sz="1400" noProof="0" dirty="0"/>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Estrazione dei dettagli relativi al prodotto selezzionato</a:t>
                      </a:r>
                      <a:endParaRPr lang="it-IT" sz="1400" noProof="0" dirty="0"/>
                    </a:p>
                  </a:txBody>
                  <a:tcPr marL="99060" marR="99060" marT="60960" marB="60960"/>
                </a:tc>
                <a:extLst>
                  <a:ext uri="{0D108BD9-81ED-4DB2-BD59-A6C34878D82A}">
                    <a16:rowId xmlns:a16="http://schemas.microsoft.com/office/drawing/2014/main" val="10008"/>
                  </a:ext>
                </a:extLst>
              </a:tr>
              <a:tr h="513906">
                <a:tc>
                  <a:txBody>
                    <a:bodyPr/>
                    <a:lstStyle/>
                    <a:p>
                      <a:r>
                        <a:rPr lang="it-IT" sz="1400" noProof="0"/>
                        <a:t>Home </a:t>
                      </a:r>
                      <a:r>
                        <a:rPr lang="it-IT" sz="1400" noProof="0">
                          <a:sym typeface="Wingdings" panose="05000000000000000000" pitchFamily="2" charset="2"/>
                        </a:rPr>
                        <a:t>elenco risulatati elemento button Inserisci nel carrello</a:t>
                      </a:r>
                      <a:endParaRPr lang="it-IT" sz="1400" noProof="0" dirty="0"/>
                    </a:p>
                  </a:txBody>
                  <a:tcPr marL="99060" marR="99060" marT="60960" marB="60960"/>
                </a:tc>
                <a:tc>
                  <a:txBody>
                    <a:bodyPr/>
                    <a:lstStyle/>
                    <a:p>
                      <a:r>
                        <a:rPr lang="it-IT" sz="1400" noProof="0"/>
                        <a:t>Aggiornamento contenuto del carrello</a:t>
                      </a:r>
                      <a:endParaRPr lang="it-IT" sz="1400" noProof="0" dirty="0"/>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Inserimento prodotti nel carrello</a:t>
                      </a:r>
                      <a:endParaRPr lang="it-IT" sz="1400" noProof="0" dirty="0"/>
                    </a:p>
                  </a:txBody>
                  <a:tcPr marL="99060" marR="99060" marT="60960" marB="60960"/>
                </a:tc>
                <a:extLst>
                  <a:ext uri="{0D108BD9-81ED-4DB2-BD59-A6C34878D82A}">
                    <a16:rowId xmlns:a16="http://schemas.microsoft.com/office/drawing/2014/main" val="10009"/>
                  </a:ext>
                </a:extLst>
              </a:tr>
              <a:tr h="513906">
                <a:tc>
                  <a:txBody>
                    <a:bodyPr/>
                    <a:lstStyle/>
                    <a:p>
                      <a:r>
                        <a:rPr lang="it-IT" sz="1400" noProof="0"/>
                        <a:t>Home </a:t>
                      </a:r>
                      <a:r>
                        <a:rPr lang="it-IT" sz="1400" noProof="0">
                          <a:sym typeface="Wingdings" panose="05000000000000000000" pitchFamily="2" charset="2"/>
                        </a:rPr>
                        <a:t>lista prodotti nel carrellobutton ordina</a:t>
                      </a:r>
                      <a:endParaRPr lang="it-IT" sz="1400" noProof="0" dirty="0"/>
                    </a:p>
                  </a:txBody>
                  <a:tcPr marL="99060" marR="99060" marT="60960" marB="60960"/>
                </a:tc>
                <a:tc>
                  <a:txBody>
                    <a:bodyPr/>
                    <a:lstStyle/>
                    <a:p>
                      <a:r>
                        <a:rPr lang="it-IT" sz="1400" noProof="0"/>
                        <a:t>Creazione ordine e svuotamento carrello</a:t>
                      </a:r>
                      <a:endParaRPr lang="it-IT" sz="1400" noProof="0" dirty="0"/>
                    </a:p>
                  </a:txBody>
                  <a:tcPr marL="99060" marR="99060" marT="60960" marB="60960"/>
                </a:tc>
                <a:tc>
                  <a:txBody>
                    <a:bodyPr/>
                    <a:lstStyle/>
                    <a:p>
                      <a:r>
                        <a:rPr lang="it-IT" sz="1400" noProof="0"/>
                        <a:t>POST</a:t>
                      </a:r>
                      <a:endParaRPr lang="it-IT" sz="1400" noProof="0" dirty="0"/>
                    </a:p>
                  </a:txBody>
                  <a:tcPr marL="99060" marR="99060" marT="60960" marB="60960"/>
                </a:tc>
                <a:tc>
                  <a:txBody>
                    <a:bodyPr/>
                    <a:lstStyle/>
                    <a:p>
                      <a:r>
                        <a:rPr lang="it-IT" sz="1400" noProof="0"/>
                        <a:t>Inserimento del nuovo ordine nel database</a:t>
                      </a:r>
                      <a:endParaRPr lang="it-IT" sz="1400" noProof="0" dirty="0"/>
                    </a:p>
                  </a:txBody>
                  <a:tcPr marL="99060" marR="99060" marT="60960" marB="60960"/>
                </a:tc>
                <a:extLst>
                  <a:ext uri="{0D108BD9-81ED-4DB2-BD59-A6C34878D82A}">
                    <a16:rowId xmlns:a16="http://schemas.microsoft.com/office/drawing/2014/main" val="157937801"/>
                  </a:ext>
                </a:extLst>
              </a:tr>
              <a:tr h="713759">
                <a:tc>
                  <a:txBody>
                    <a:bodyPr/>
                    <a:lstStyle/>
                    <a:p>
                      <a:r>
                        <a:rPr lang="it-IT" sz="1400" noProof="0"/>
                        <a:t>Home </a:t>
                      </a:r>
                      <a:r>
                        <a:rPr lang="it-IT" sz="1400" noProof="0">
                          <a:sym typeface="Wingdings" panose="05000000000000000000" pitchFamily="2" charset="2"/>
                        </a:rPr>
                        <a:t>elenco risulatati mouseover sul num di prodotti del fornitore già nel carrello</a:t>
                      </a:r>
                      <a:endParaRPr lang="it-IT" sz="1400" noProof="0" dirty="0"/>
                    </a:p>
                  </a:txBody>
                  <a:tcPr marL="99060" marR="99060" marT="60960" marB="60960"/>
                </a:tc>
                <a:tc>
                  <a:txBody>
                    <a:bodyPr/>
                    <a:lstStyle/>
                    <a:p>
                      <a:r>
                        <a:rPr lang="it-IT" sz="1400" noProof="0"/>
                        <a:t>Visualizza finestra sovrapposta con dettagli prodotti</a:t>
                      </a:r>
                      <a:endParaRPr lang="it-IT" sz="1400" noProof="0" dirty="0"/>
                    </a:p>
                  </a:txBody>
                  <a:tcPr marL="99060" marR="99060" marT="60960" marB="60960"/>
                </a:tc>
                <a:tc>
                  <a:txBody>
                    <a:bodyPr/>
                    <a:lstStyle/>
                    <a:p>
                      <a:r>
                        <a:rPr lang="it-IT" sz="1400" noProof="0"/>
                        <a:t>-</a:t>
                      </a:r>
                      <a:endParaRPr lang="it-IT" sz="1400" noProof="0" dirty="0"/>
                    </a:p>
                  </a:txBody>
                  <a:tcPr marL="99060" marR="99060" marT="60960" marB="60960"/>
                </a:tc>
                <a:tc>
                  <a:txBody>
                    <a:bodyPr/>
                    <a:lstStyle/>
                    <a:p>
                      <a:r>
                        <a:rPr lang="it-IT" sz="1400" noProof="0"/>
                        <a:t>-</a:t>
                      </a:r>
                      <a:endParaRPr lang="it-IT" sz="1400" noProof="0" dirty="0"/>
                    </a:p>
                  </a:txBody>
                  <a:tcPr marL="99060" marR="99060" marT="60960" marB="60960"/>
                </a:tc>
                <a:extLst>
                  <a:ext uri="{0D108BD9-81ED-4DB2-BD59-A6C34878D82A}">
                    <a16:rowId xmlns:a16="http://schemas.microsoft.com/office/drawing/2014/main" val="2742629071"/>
                  </a:ext>
                </a:extLst>
              </a:tr>
              <a:tr h="713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noProof="0"/>
                        <a:t>home </a:t>
                      </a:r>
                      <a:r>
                        <a:rPr lang="it-IT" sz="1400" noProof="0">
                          <a:sym typeface="Wingdings" panose="05000000000000000000" pitchFamily="2" charset="2"/>
                        </a:rPr>
                        <a:t> </a:t>
                      </a:r>
                      <a:r>
                        <a:rPr lang="it-IT" sz="1400" noProof="0"/>
                        <a:t>menu </a:t>
                      </a:r>
                      <a:r>
                        <a:rPr lang="it-IT" sz="1400" noProof="0">
                          <a:sym typeface="Wingdings" panose="05000000000000000000" pitchFamily="2" charset="2"/>
                        </a:rPr>
                        <a:t></a:t>
                      </a:r>
                      <a:r>
                        <a:rPr lang="it-IT" sz="1400" noProof="0"/>
                        <a:t> logout button</a:t>
                      </a:r>
                    </a:p>
                  </a:txBody>
                  <a:tcPr marL="99060" marR="99060" marT="60960" marB="60960"/>
                </a:tc>
                <a:tc>
                  <a:txBody>
                    <a:bodyPr/>
                    <a:lstStyle/>
                    <a:p>
                      <a:r>
                        <a:rPr lang="it-IT" sz="1400" noProof="0"/>
                        <a:t>Logout</a:t>
                      </a:r>
                      <a:endParaRPr lang="it-IT" sz="1400" noProof="0" dirty="0"/>
                    </a:p>
                  </a:txBody>
                  <a:tcPr marL="99060" marR="99060" marT="60960" marB="60960"/>
                </a:tc>
                <a:tc>
                  <a:txBody>
                    <a:bodyPr/>
                    <a:lstStyle/>
                    <a:p>
                      <a:r>
                        <a:rPr lang="it-IT" sz="1400" noProof="0"/>
                        <a:t>GET</a:t>
                      </a:r>
                      <a:endParaRPr lang="it-IT" sz="1400" noProof="0" dirty="0"/>
                    </a:p>
                  </a:txBody>
                  <a:tcPr marL="99060" marR="99060" marT="60960" marB="60960"/>
                </a:tc>
                <a:tc>
                  <a:txBody>
                    <a:bodyPr/>
                    <a:lstStyle/>
                    <a:p>
                      <a:r>
                        <a:rPr lang="it-IT" sz="1400" noProof="0"/>
                        <a:t>Logout</a:t>
                      </a:r>
                      <a:endParaRPr lang="it-IT" sz="1400" noProof="0" dirty="0"/>
                    </a:p>
                  </a:txBody>
                  <a:tcPr marL="99060" marR="99060" marT="60960" marB="60960"/>
                </a:tc>
                <a:extLst>
                  <a:ext uri="{0D108BD9-81ED-4DB2-BD59-A6C34878D82A}">
                    <a16:rowId xmlns:a16="http://schemas.microsoft.com/office/drawing/2014/main" val="2865164142"/>
                  </a:ext>
                </a:extLst>
              </a:tr>
            </a:tbl>
          </a:graphicData>
        </a:graphic>
      </p:graphicFrame>
    </p:spTree>
    <p:extLst>
      <p:ext uri="{BB962C8B-B14F-4D97-AF65-F5344CB8AC3E}">
        <p14:creationId xmlns:p14="http://schemas.microsoft.com/office/powerpoint/2010/main" val="376998183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2708</Words>
  <Application>Microsoft Office PowerPoint</Application>
  <PresentationFormat>Widescreen</PresentationFormat>
  <Paragraphs>261</Paragraphs>
  <Slides>19</Slides>
  <Notes>1</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19</vt:i4>
      </vt:variant>
    </vt:vector>
  </HeadingPairs>
  <TitlesOfParts>
    <vt:vector size="27" baseType="lpstr">
      <vt:lpstr>Arial</vt:lpstr>
      <vt:lpstr>Calibri</vt:lpstr>
      <vt:lpstr>Calibri Light</vt:lpstr>
      <vt:lpstr>Times New Roman</vt:lpstr>
      <vt:lpstr>Wingdings</vt:lpstr>
      <vt:lpstr>Tema di Office</vt:lpstr>
      <vt:lpstr>1_Tema di Office</vt:lpstr>
      <vt:lpstr>2_Tema di Office</vt:lpstr>
      <vt:lpstr>        Traccia 5: carrello con più fornitori e ordine  versione Javascript</vt:lpstr>
      <vt:lpstr>Analisi dei requisiti dei dati</vt:lpstr>
      <vt:lpstr>Analisi dei requisiti dell’applicazione</vt:lpstr>
      <vt:lpstr>Differenze rispetto alla versione HTML pura</vt:lpstr>
      <vt:lpstr>DATABASE</vt:lpstr>
      <vt:lpstr>Presentazione standard di PowerPoint</vt:lpstr>
      <vt:lpstr>Design Applicativo</vt:lpstr>
      <vt:lpstr>Components: server side &amp; client side</vt:lpstr>
      <vt:lpstr>Eventi &amp; azioni</vt:lpstr>
      <vt:lpstr>Controller / event handler</vt:lpstr>
      <vt:lpstr>SEQUENCE DIAGRAMS</vt:lpstr>
      <vt:lpstr>Login (DefaultGoToLoginPage )</vt:lpstr>
      <vt:lpstr>CaricaCarrello</vt:lpstr>
      <vt:lpstr>Caricamento Home+CaricaVisualizzati</vt:lpstr>
      <vt:lpstr>SearchInfoProd+ SearchDetails</vt:lpstr>
      <vt:lpstr>SearchKeyword</vt:lpstr>
      <vt:lpstr>VisualizzaOrdini</vt:lpstr>
      <vt:lpstr>MakesOrder</vt:lpstr>
      <vt:lpstr>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Marina Mastroleo</dc:creator>
  <cp:lastModifiedBy>Marina Mastroleo</cp:lastModifiedBy>
  <cp:revision>41</cp:revision>
  <dcterms:created xsi:type="dcterms:W3CDTF">2023-05-17T08:53:34Z</dcterms:created>
  <dcterms:modified xsi:type="dcterms:W3CDTF">2023-06-02T21:53:55Z</dcterms:modified>
</cp:coreProperties>
</file>