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71" r:id="rId5"/>
    <p:sldId id="278" r:id="rId6"/>
    <p:sldId id="259" r:id="rId7"/>
    <p:sldId id="276" r:id="rId8"/>
    <p:sldId id="260" r:id="rId9"/>
    <p:sldId id="261" r:id="rId10"/>
    <p:sldId id="275" r:id="rId11"/>
    <p:sldId id="262" r:id="rId12"/>
    <p:sldId id="277" r:id="rId13"/>
    <p:sldId id="263" r:id="rId14"/>
    <p:sldId id="264" r:id="rId15"/>
    <p:sldId id="269" r:id="rId16"/>
    <p:sldId id="265" r:id="rId17"/>
    <p:sldId id="266" r:id="rId18"/>
    <p:sldId id="268" r:id="rId19"/>
    <p:sldId id="272" r:id="rId20"/>
    <p:sldId id="273" r:id="rId21"/>
    <p:sldId id="274"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snapToGrid="0" showGuides="1">
      <p:cViewPr varScale="1">
        <p:scale>
          <a:sx n="63" d="100"/>
          <a:sy n="63" d="100"/>
        </p:scale>
        <p:origin x="76" y="1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EA9C82C-A70C-4FB6-80AF-3B3243D75FF6}" type="datetimeFigureOut">
              <a:rPr lang="es-AR" smtClean="0"/>
              <a:t>7/10/2021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290454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EA9C82C-A70C-4FB6-80AF-3B3243D75FF6}" type="datetimeFigureOut">
              <a:rPr lang="es-AR" smtClean="0"/>
              <a:t>7/10/2021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31108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EA9C82C-A70C-4FB6-80AF-3B3243D75FF6}" type="datetimeFigureOut">
              <a:rPr lang="es-AR" smtClean="0"/>
              <a:t>7/10/2021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298071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EA9C82C-A70C-4FB6-80AF-3B3243D75FF6}" type="datetimeFigureOut">
              <a:rPr lang="es-AR" smtClean="0"/>
              <a:t>7/10/2021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256862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EA9C82C-A70C-4FB6-80AF-3B3243D75FF6}" type="datetimeFigureOut">
              <a:rPr lang="es-AR" smtClean="0"/>
              <a:t>7/10/2021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346097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BEA9C82C-A70C-4FB6-80AF-3B3243D75FF6}" type="datetimeFigureOut">
              <a:rPr lang="es-AR" smtClean="0"/>
              <a:t>7/10/2021</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1111472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BEA9C82C-A70C-4FB6-80AF-3B3243D75FF6}" type="datetimeFigureOut">
              <a:rPr lang="es-AR" smtClean="0"/>
              <a:t>7/10/2021</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146352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BEA9C82C-A70C-4FB6-80AF-3B3243D75FF6}" type="datetimeFigureOut">
              <a:rPr lang="es-AR" smtClean="0"/>
              <a:t>7/10/2021</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158982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A9C82C-A70C-4FB6-80AF-3B3243D75FF6}" type="datetimeFigureOut">
              <a:rPr lang="es-AR" smtClean="0"/>
              <a:t>7/10/2021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6883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BEA9C82C-A70C-4FB6-80AF-3B3243D75FF6}" type="datetimeFigureOut">
              <a:rPr lang="es-AR" smtClean="0"/>
              <a:t>7/10/2021</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163723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BEA9C82C-A70C-4FB6-80AF-3B3243D75FF6}" type="datetimeFigureOut">
              <a:rPr lang="es-AR" smtClean="0"/>
              <a:t>7/10/2021</a:t>
            </a:fld>
            <a:endParaRPr lang="es-AR"/>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B7D3B20-1A32-45CF-869B-BDAD08E6FCB1}" type="slidenum">
              <a:rPr lang="es-AR" smtClean="0"/>
              <a:t>‹Nº›</a:t>
            </a:fld>
            <a:endParaRPr lang="es-AR"/>
          </a:p>
        </p:txBody>
      </p:sp>
    </p:spTree>
    <p:extLst>
      <p:ext uri="{BB962C8B-B14F-4D97-AF65-F5344CB8AC3E}">
        <p14:creationId xmlns:p14="http://schemas.microsoft.com/office/powerpoint/2010/main" val="428988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EA9C82C-A70C-4FB6-80AF-3B3243D75FF6}" type="datetimeFigureOut">
              <a:rPr lang="es-AR" smtClean="0"/>
              <a:t>7/10/2021</a:t>
            </a:fld>
            <a:endParaRPr lang="es-A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B7D3B20-1A32-45CF-869B-BDAD08E6FCB1}" type="slidenum">
              <a:rPr lang="es-AR" smtClean="0"/>
              <a:t>‹Nº›</a:t>
            </a:fld>
            <a:endParaRPr lang="es-AR"/>
          </a:p>
        </p:txBody>
      </p:sp>
    </p:spTree>
    <p:extLst>
      <p:ext uri="{BB962C8B-B14F-4D97-AF65-F5344CB8AC3E}">
        <p14:creationId xmlns:p14="http://schemas.microsoft.com/office/powerpoint/2010/main" val="104526537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drewmvd/fetal-health-classif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15" y="974598"/>
            <a:ext cx="7315200" cy="3255264"/>
          </a:xfrm>
        </p:spPr>
        <p:txBody>
          <a:bodyPr/>
          <a:lstStyle/>
          <a:p>
            <a:r>
              <a:rPr lang="es-AR" dirty="0" smtClean="0"/>
              <a:t>Trabajo final Diplomatura en Ciencia de Datos EDN</a:t>
            </a:r>
            <a:endParaRPr lang="es-AR" dirty="0"/>
          </a:p>
        </p:txBody>
      </p:sp>
      <p:sp>
        <p:nvSpPr>
          <p:cNvPr id="3" name="Subtítulo 2"/>
          <p:cNvSpPr>
            <a:spLocks noGrp="1"/>
          </p:cNvSpPr>
          <p:nvPr>
            <p:ph type="subTitle" idx="1"/>
          </p:nvPr>
        </p:nvSpPr>
        <p:spPr/>
        <p:txBody>
          <a:bodyPr>
            <a:normAutofit/>
          </a:bodyPr>
          <a:lstStyle/>
          <a:p>
            <a:r>
              <a:rPr lang="es-AR" sz="2800" dirty="0" smtClean="0"/>
              <a:t>Lic. Marina </a:t>
            </a:r>
            <a:r>
              <a:rPr lang="es-AR" sz="2800" dirty="0" err="1" smtClean="0"/>
              <a:t>Montecchiarini</a:t>
            </a:r>
            <a:endParaRPr lang="es-AR" sz="2800" dirty="0"/>
          </a:p>
        </p:txBody>
      </p:sp>
    </p:spTree>
    <p:extLst>
      <p:ext uri="{BB962C8B-B14F-4D97-AF65-F5344CB8AC3E}">
        <p14:creationId xmlns:p14="http://schemas.microsoft.com/office/powerpoint/2010/main" val="266200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Análisis exploratorio de datos: re escalado de variables mencionadas</a:t>
            </a: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1" y="125412"/>
            <a:ext cx="5156200" cy="3416300"/>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975" y="3411881"/>
            <a:ext cx="4987925" cy="3255665"/>
          </a:xfrm>
          <a:prstGeom prst="rect">
            <a:avLst/>
          </a:prstGeom>
        </p:spPr>
      </p:pic>
      <p:sp>
        <p:nvSpPr>
          <p:cNvPr id="6" name="CuadroTexto 5"/>
          <p:cNvSpPr txBox="1"/>
          <p:nvPr/>
        </p:nvSpPr>
        <p:spPr>
          <a:xfrm>
            <a:off x="4472669" y="6117688"/>
            <a:ext cx="2945037" cy="369332"/>
          </a:xfrm>
          <a:prstGeom prst="rect">
            <a:avLst/>
          </a:prstGeom>
          <a:noFill/>
        </p:spPr>
        <p:txBody>
          <a:bodyPr wrap="none" rtlCol="0">
            <a:spAutoFit/>
          </a:bodyPr>
          <a:lstStyle/>
          <a:p>
            <a:r>
              <a:rPr lang="es-AR" dirty="0" smtClean="0"/>
              <a:t>Se decide eliminar la variable</a:t>
            </a:r>
            <a:endParaRPr lang="es-AR" dirty="0"/>
          </a:p>
        </p:txBody>
      </p:sp>
    </p:spTree>
    <p:extLst>
      <p:ext uri="{BB962C8B-B14F-4D97-AF65-F5344CB8AC3E}">
        <p14:creationId xmlns:p14="http://schemas.microsoft.com/office/powerpoint/2010/main" val="3974359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7206" y="552450"/>
            <a:ext cx="2947482" cy="4601183"/>
          </a:xfrm>
        </p:spPr>
        <p:txBody>
          <a:bodyPr/>
          <a:lstStyle/>
          <a:p>
            <a:r>
              <a:rPr lang="es-AR" dirty="0"/>
              <a:t>Análisis exploratorio de </a:t>
            </a:r>
            <a:r>
              <a:rPr lang="es-AR" dirty="0" smtClean="0"/>
              <a:t>datos</a:t>
            </a:r>
            <a:r>
              <a:rPr lang="es-AR" dirty="0"/>
              <a:t>: </a:t>
            </a:r>
            <a:r>
              <a:rPr lang="es-AR" b="1" dirty="0"/>
              <a:t>distribución de las variables por clase</a:t>
            </a:r>
            <a:endParaRPr lang="es-AR"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t="48233"/>
          <a:stretch/>
        </p:blipFill>
        <p:spPr>
          <a:xfrm>
            <a:off x="4079934" y="552450"/>
            <a:ext cx="6813431" cy="6022975"/>
          </a:xfrm>
        </p:spPr>
      </p:pic>
      <p:sp>
        <p:nvSpPr>
          <p:cNvPr id="5" name="Rectángulo redondeado 4"/>
          <p:cNvSpPr/>
          <p:nvPr/>
        </p:nvSpPr>
        <p:spPr>
          <a:xfrm>
            <a:off x="5981700" y="466725"/>
            <a:ext cx="190500" cy="5238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redondeado 5"/>
          <p:cNvSpPr/>
          <p:nvPr/>
        </p:nvSpPr>
        <p:spPr>
          <a:xfrm>
            <a:off x="6505575" y="5048250"/>
            <a:ext cx="4800600" cy="1133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Hay una gran cantidad de </a:t>
            </a:r>
            <a:r>
              <a:rPr lang="es-AR" i="1" dirty="0" err="1" smtClean="0"/>
              <a:t>outliers</a:t>
            </a:r>
            <a:r>
              <a:rPr lang="es-AR" dirty="0" smtClean="0"/>
              <a:t> en varios atributos</a:t>
            </a:r>
          </a:p>
        </p:txBody>
      </p:sp>
      <p:sp>
        <p:nvSpPr>
          <p:cNvPr id="7" name="Elipse 6"/>
          <p:cNvSpPr/>
          <p:nvPr/>
        </p:nvSpPr>
        <p:spPr>
          <a:xfrm>
            <a:off x="4165571" y="2409825"/>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p:cNvSpPr/>
          <p:nvPr/>
        </p:nvSpPr>
        <p:spPr>
          <a:xfrm>
            <a:off x="7553325" y="2286000"/>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Elipse 8"/>
          <p:cNvSpPr/>
          <p:nvPr/>
        </p:nvSpPr>
        <p:spPr>
          <a:xfrm>
            <a:off x="5702242" y="2482850"/>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4038600" y="4456112"/>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redondeado 10"/>
          <p:cNvSpPr/>
          <p:nvPr/>
        </p:nvSpPr>
        <p:spPr>
          <a:xfrm>
            <a:off x="281752" y="4758022"/>
            <a:ext cx="3456811" cy="856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 verde: variables que parecerían relevantes para la clasificación objetivo</a:t>
            </a:r>
            <a:endParaRPr lang="es-AR" dirty="0"/>
          </a:p>
        </p:txBody>
      </p:sp>
    </p:spTree>
    <p:extLst>
      <p:ext uri="{BB962C8B-B14F-4D97-AF65-F5344CB8AC3E}">
        <p14:creationId xmlns:p14="http://schemas.microsoft.com/office/powerpoint/2010/main" val="52455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885712"/>
            <a:ext cx="2947482" cy="4601183"/>
          </a:xfrm>
        </p:spPr>
        <p:txBody>
          <a:bodyPr/>
          <a:lstStyle/>
          <a:p>
            <a:r>
              <a:rPr lang="es-AR" dirty="0"/>
              <a:t>Análisis exploratorio de datos: </a:t>
            </a:r>
            <a:r>
              <a:rPr lang="es-AR" dirty="0" smtClean="0"/>
              <a:t>profundizar en la distribución </a:t>
            </a:r>
            <a:r>
              <a:rPr lang="es-AR" dirty="0"/>
              <a:t>de </a:t>
            </a:r>
            <a:r>
              <a:rPr lang="es-AR" dirty="0" smtClean="0"/>
              <a:t>ciertas variables </a:t>
            </a:r>
            <a:r>
              <a:rPr lang="es-AR" dirty="0"/>
              <a:t>por clase</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9550" y="1966911"/>
            <a:ext cx="5240338" cy="4085687"/>
          </a:xfrm>
        </p:spPr>
      </p:pic>
      <p:sp>
        <p:nvSpPr>
          <p:cNvPr id="5" name="CuadroTexto 4"/>
          <p:cNvSpPr txBox="1"/>
          <p:nvPr/>
        </p:nvSpPr>
        <p:spPr>
          <a:xfrm>
            <a:off x="4019550" y="704849"/>
            <a:ext cx="7553325" cy="1477328"/>
          </a:xfrm>
          <a:prstGeom prst="rect">
            <a:avLst/>
          </a:prstGeom>
          <a:noFill/>
        </p:spPr>
        <p:txBody>
          <a:bodyPr wrap="square" rtlCol="0">
            <a:spAutoFit/>
          </a:bodyPr>
          <a:lstStyle/>
          <a:p>
            <a:r>
              <a:rPr lang="es-AR" dirty="0" smtClean="0"/>
              <a:t>Se grafica un </a:t>
            </a:r>
            <a:r>
              <a:rPr lang="es-AR" dirty="0" err="1" smtClean="0"/>
              <a:t>plot</a:t>
            </a:r>
            <a:r>
              <a:rPr lang="es-AR" dirty="0" smtClean="0"/>
              <a:t> tipo histograma que representa las densidades de cada valor en una variable. </a:t>
            </a:r>
          </a:p>
          <a:p>
            <a:r>
              <a:rPr lang="es-AR" dirty="0" smtClean="0"/>
              <a:t>Esto se realizó para las 11 variables mencionadas, que parecen a priori ser claves para a clasificación objetivo.</a:t>
            </a:r>
          </a:p>
          <a:p>
            <a:endParaRPr lang="es-AR" dirty="0"/>
          </a:p>
        </p:txBody>
      </p:sp>
      <p:sp>
        <p:nvSpPr>
          <p:cNvPr id="6" name="Rectángulo redondeado 5"/>
          <p:cNvSpPr/>
          <p:nvPr/>
        </p:nvSpPr>
        <p:spPr>
          <a:xfrm>
            <a:off x="7915276" y="1943100"/>
            <a:ext cx="3238500" cy="148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Se puede observar que la clase normal presenta una media y una moda significativamente diferentes a las otras clases</a:t>
            </a:r>
            <a:endParaRPr lang="es-AR" dirty="0"/>
          </a:p>
        </p:txBody>
      </p:sp>
      <p:sp>
        <p:nvSpPr>
          <p:cNvPr id="7" name="Flecha abajo 6"/>
          <p:cNvSpPr/>
          <p:nvPr/>
        </p:nvSpPr>
        <p:spPr>
          <a:xfrm rot="3301231">
            <a:off x="7105650" y="2686050"/>
            <a:ext cx="390527" cy="5002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p:cNvSpPr txBox="1"/>
          <p:nvPr/>
        </p:nvSpPr>
        <p:spPr>
          <a:xfrm>
            <a:off x="9031107" y="3701977"/>
            <a:ext cx="745717" cy="307777"/>
          </a:xfrm>
          <a:prstGeom prst="rect">
            <a:avLst/>
          </a:prstGeom>
          <a:noFill/>
        </p:spPr>
        <p:txBody>
          <a:bodyPr wrap="none" rtlCol="0">
            <a:spAutoFit/>
          </a:bodyPr>
          <a:lstStyle/>
          <a:p>
            <a:r>
              <a:rPr lang="es-AR" sz="1400" dirty="0" smtClean="0"/>
              <a:t>Normal</a:t>
            </a:r>
            <a:endParaRPr lang="es-AR" sz="1400" dirty="0"/>
          </a:p>
        </p:txBody>
      </p:sp>
      <p:sp>
        <p:nvSpPr>
          <p:cNvPr id="9" name="CuadroTexto 8"/>
          <p:cNvSpPr txBox="1"/>
          <p:nvPr/>
        </p:nvSpPr>
        <p:spPr>
          <a:xfrm>
            <a:off x="9031107" y="3913610"/>
            <a:ext cx="1075936" cy="307777"/>
          </a:xfrm>
          <a:prstGeom prst="rect">
            <a:avLst/>
          </a:prstGeom>
          <a:noFill/>
        </p:spPr>
        <p:txBody>
          <a:bodyPr wrap="none" rtlCol="0">
            <a:spAutoFit/>
          </a:bodyPr>
          <a:lstStyle/>
          <a:p>
            <a:r>
              <a:rPr lang="es-AR" sz="1400" dirty="0" smtClean="0"/>
              <a:t>Sospechoso</a:t>
            </a:r>
            <a:endParaRPr lang="es-AR" sz="1400" dirty="0"/>
          </a:p>
        </p:txBody>
      </p:sp>
      <p:sp>
        <p:nvSpPr>
          <p:cNvPr id="10" name="CuadroTexto 9"/>
          <p:cNvSpPr txBox="1"/>
          <p:nvPr/>
        </p:nvSpPr>
        <p:spPr>
          <a:xfrm>
            <a:off x="9026876" y="4186587"/>
            <a:ext cx="982961" cy="307777"/>
          </a:xfrm>
          <a:prstGeom prst="rect">
            <a:avLst/>
          </a:prstGeom>
          <a:noFill/>
        </p:spPr>
        <p:txBody>
          <a:bodyPr wrap="none" rtlCol="0">
            <a:spAutoFit/>
          </a:bodyPr>
          <a:lstStyle/>
          <a:p>
            <a:r>
              <a:rPr lang="es-AR" sz="1400" dirty="0" smtClean="0"/>
              <a:t>Patológico</a:t>
            </a:r>
            <a:endParaRPr lang="es-AR" sz="1400" dirty="0"/>
          </a:p>
        </p:txBody>
      </p:sp>
      <p:cxnSp>
        <p:nvCxnSpPr>
          <p:cNvPr id="12" name="Conector recto 11"/>
          <p:cNvCxnSpPr/>
          <p:nvPr/>
        </p:nvCxnSpPr>
        <p:spPr>
          <a:xfrm>
            <a:off x="6096000" y="6052598"/>
            <a:ext cx="152179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9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n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286" y="492436"/>
            <a:ext cx="2693331" cy="1769903"/>
          </a:xfrm>
          <a:prstGeom prst="rect">
            <a:avLst/>
          </a:prstGeom>
        </p:spPr>
      </p:pic>
      <p:sp>
        <p:nvSpPr>
          <p:cNvPr id="2" name="Título 1"/>
          <p:cNvSpPr>
            <a:spLocks noGrp="1"/>
          </p:cNvSpPr>
          <p:nvPr>
            <p:ph type="title"/>
          </p:nvPr>
        </p:nvSpPr>
        <p:spPr>
          <a:xfrm>
            <a:off x="172156" y="-543533"/>
            <a:ext cx="2947482" cy="4601183"/>
          </a:xfrm>
        </p:spPr>
        <p:txBody>
          <a:bodyPr/>
          <a:lstStyle/>
          <a:p>
            <a:r>
              <a:rPr lang="es-AR" dirty="0" smtClean="0"/>
              <a:t>Tratamiento de desbalance de clases</a:t>
            </a:r>
            <a:endParaRPr lang="es-AR" dirty="0"/>
          </a:p>
        </p:txBody>
      </p:sp>
      <p:sp>
        <p:nvSpPr>
          <p:cNvPr id="5" name="Rectángulo redondeado 4"/>
          <p:cNvSpPr/>
          <p:nvPr/>
        </p:nvSpPr>
        <p:spPr>
          <a:xfrm>
            <a:off x="6743698" y="806958"/>
            <a:ext cx="177165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3 métodos</a:t>
            </a:r>
            <a:endParaRPr lang="es-AR" dirty="0"/>
          </a:p>
        </p:txBody>
      </p:sp>
      <p:sp>
        <p:nvSpPr>
          <p:cNvPr id="6" name="Rectángulo redondeado 5"/>
          <p:cNvSpPr/>
          <p:nvPr/>
        </p:nvSpPr>
        <p:spPr>
          <a:xfrm>
            <a:off x="2987402" y="2667000"/>
            <a:ext cx="173659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smtClean="0"/>
              <a:t>Oversampling</a:t>
            </a:r>
            <a:endParaRPr lang="es-AR" b="1" dirty="0"/>
          </a:p>
        </p:txBody>
      </p:sp>
      <p:sp>
        <p:nvSpPr>
          <p:cNvPr id="7" name="Rectángulo redondeado 6"/>
          <p:cNvSpPr/>
          <p:nvPr/>
        </p:nvSpPr>
        <p:spPr>
          <a:xfrm>
            <a:off x="6032363" y="2667000"/>
            <a:ext cx="17907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smtClean="0"/>
              <a:t>Undersampling</a:t>
            </a:r>
            <a:endParaRPr lang="es-AR" b="1" dirty="0"/>
          </a:p>
        </p:txBody>
      </p:sp>
      <p:sp>
        <p:nvSpPr>
          <p:cNvPr id="8" name="Rectángulo redondeado 7"/>
          <p:cNvSpPr/>
          <p:nvPr/>
        </p:nvSpPr>
        <p:spPr>
          <a:xfrm>
            <a:off x="9334497" y="2479797"/>
            <a:ext cx="1905001"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smtClean="0"/>
              <a:t>SMOTETomek</a:t>
            </a:r>
            <a:endParaRPr lang="es-AR" b="1" dirty="0"/>
          </a:p>
        </p:txBody>
      </p:sp>
      <p:cxnSp>
        <p:nvCxnSpPr>
          <p:cNvPr id="10" name="Conector recto de flecha 9"/>
          <p:cNvCxnSpPr>
            <a:stCxn id="5" idx="2"/>
            <a:endCxn id="6" idx="0"/>
          </p:cNvCxnSpPr>
          <p:nvPr/>
        </p:nvCxnSpPr>
        <p:spPr>
          <a:xfrm flipH="1">
            <a:off x="3855697" y="1721358"/>
            <a:ext cx="3773826" cy="94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5" idx="2"/>
            <a:endCxn id="7" idx="0"/>
          </p:cNvCxnSpPr>
          <p:nvPr/>
        </p:nvCxnSpPr>
        <p:spPr>
          <a:xfrm flipH="1">
            <a:off x="6927713" y="1721358"/>
            <a:ext cx="701810" cy="94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5" idx="2"/>
            <a:endCxn id="8" idx="0"/>
          </p:cNvCxnSpPr>
          <p:nvPr/>
        </p:nvCxnSpPr>
        <p:spPr>
          <a:xfrm>
            <a:off x="7629523" y="1721358"/>
            <a:ext cx="2657475" cy="758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71" y="3627580"/>
            <a:ext cx="3638136" cy="2390775"/>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1150" y="3708814"/>
            <a:ext cx="3464198" cy="2276473"/>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1548" y="3708814"/>
            <a:ext cx="3390900" cy="2228306"/>
          </a:xfrm>
          <a:prstGeom prst="rect">
            <a:avLst/>
          </a:prstGeom>
        </p:spPr>
      </p:pic>
      <p:sp>
        <p:nvSpPr>
          <p:cNvPr id="20" name="Elipse 19"/>
          <p:cNvSpPr/>
          <p:nvPr/>
        </p:nvSpPr>
        <p:spPr>
          <a:xfrm>
            <a:off x="1419225" y="3886200"/>
            <a:ext cx="319591"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Elipse 20"/>
          <p:cNvSpPr/>
          <p:nvPr/>
        </p:nvSpPr>
        <p:spPr>
          <a:xfrm>
            <a:off x="5165491" y="3886200"/>
            <a:ext cx="319591"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Elipse 21"/>
          <p:cNvSpPr/>
          <p:nvPr/>
        </p:nvSpPr>
        <p:spPr>
          <a:xfrm>
            <a:off x="8692332" y="3932380"/>
            <a:ext cx="319591"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CuadroTexto 22"/>
          <p:cNvSpPr txBox="1"/>
          <p:nvPr/>
        </p:nvSpPr>
        <p:spPr>
          <a:xfrm>
            <a:off x="1137924" y="6018355"/>
            <a:ext cx="3902030" cy="338554"/>
          </a:xfrm>
          <a:prstGeom prst="rect">
            <a:avLst/>
          </a:prstGeom>
          <a:noFill/>
        </p:spPr>
        <p:txBody>
          <a:bodyPr wrap="none" rtlCol="0">
            <a:spAutoFit/>
          </a:bodyPr>
          <a:lstStyle/>
          <a:p>
            <a:r>
              <a:rPr lang="es-AR" sz="1600" dirty="0" smtClean="0"/>
              <a:t>Número de registros final del </a:t>
            </a:r>
            <a:r>
              <a:rPr lang="es-AR" sz="1600" dirty="0" err="1" smtClean="0"/>
              <a:t>train</a:t>
            </a:r>
            <a:r>
              <a:rPr lang="es-AR" sz="1600" dirty="0" smtClean="0"/>
              <a:t> set: 3957 </a:t>
            </a:r>
            <a:endParaRPr lang="es-AR" sz="1600" dirty="0"/>
          </a:p>
        </p:txBody>
      </p:sp>
      <p:sp>
        <p:nvSpPr>
          <p:cNvPr id="24" name="CuadroTexto 23"/>
          <p:cNvSpPr txBox="1"/>
          <p:nvPr/>
        </p:nvSpPr>
        <p:spPr>
          <a:xfrm>
            <a:off x="4944962" y="6018355"/>
            <a:ext cx="3818674" cy="338554"/>
          </a:xfrm>
          <a:prstGeom prst="rect">
            <a:avLst/>
          </a:prstGeom>
          <a:noFill/>
        </p:spPr>
        <p:txBody>
          <a:bodyPr wrap="none" rtlCol="0">
            <a:spAutoFit/>
          </a:bodyPr>
          <a:lstStyle/>
          <a:p>
            <a:r>
              <a:rPr lang="es-AR" sz="1600" dirty="0" smtClean="0"/>
              <a:t>Número de registros final del </a:t>
            </a:r>
            <a:r>
              <a:rPr lang="es-AR" sz="1600" dirty="0" err="1" smtClean="0"/>
              <a:t>train</a:t>
            </a:r>
            <a:r>
              <a:rPr lang="es-AR" sz="1600" dirty="0" smtClean="0"/>
              <a:t> set: 441 </a:t>
            </a:r>
            <a:endParaRPr lang="es-AR" sz="1600" dirty="0"/>
          </a:p>
        </p:txBody>
      </p:sp>
      <p:sp>
        <p:nvSpPr>
          <p:cNvPr id="25" name="CuadroTexto 24"/>
          <p:cNvSpPr txBox="1"/>
          <p:nvPr/>
        </p:nvSpPr>
        <p:spPr>
          <a:xfrm>
            <a:off x="8906779" y="5940755"/>
            <a:ext cx="2892379" cy="584775"/>
          </a:xfrm>
          <a:prstGeom prst="rect">
            <a:avLst/>
          </a:prstGeom>
          <a:noFill/>
        </p:spPr>
        <p:txBody>
          <a:bodyPr wrap="square" rtlCol="0">
            <a:spAutoFit/>
          </a:bodyPr>
          <a:lstStyle/>
          <a:p>
            <a:r>
              <a:rPr lang="es-AR" sz="1600" dirty="0" smtClean="0"/>
              <a:t>Número de registros final del </a:t>
            </a:r>
            <a:r>
              <a:rPr lang="es-AR" sz="1600" dirty="0" err="1" smtClean="0"/>
              <a:t>train</a:t>
            </a:r>
            <a:r>
              <a:rPr lang="es-AR" sz="1600" dirty="0" smtClean="0"/>
              <a:t> set: 3941 </a:t>
            </a:r>
            <a:endParaRPr lang="es-AR" sz="1600" dirty="0"/>
          </a:p>
        </p:txBody>
      </p:sp>
      <p:sp>
        <p:nvSpPr>
          <p:cNvPr id="28" name="Rectángulo redondeado 27"/>
          <p:cNvSpPr/>
          <p:nvPr/>
        </p:nvSpPr>
        <p:spPr>
          <a:xfrm>
            <a:off x="3213852" y="179315"/>
            <a:ext cx="2626765" cy="279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Balance de clases original</a:t>
            </a:r>
            <a:endParaRPr lang="es-AR" dirty="0"/>
          </a:p>
        </p:txBody>
      </p:sp>
      <p:sp>
        <p:nvSpPr>
          <p:cNvPr id="3" name="Rectángulo 2"/>
          <p:cNvSpPr/>
          <p:nvPr/>
        </p:nvSpPr>
        <p:spPr>
          <a:xfrm>
            <a:off x="8591548" y="3245432"/>
            <a:ext cx="3916228" cy="430887"/>
          </a:xfrm>
          <a:prstGeom prst="rect">
            <a:avLst/>
          </a:prstGeom>
        </p:spPr>
        <p:txBody>
          <a:bodyPr wrap="square">
            <a:spAutoFit/>
          </a:bodyPr>
          <a:lstStyle/>
          <a:p>
            <a:r>
              <a:rPr lang="es-AR" sz="1100" b="1" dirty="0"/>
              <a:t>SMOTE</a:t>
            </a:r>
            <a:r>
              <a:rPr lang="es-AR" sz="1100" dirty="0"/>
              <a:t>(</a:t>
            </a:r>
            <a:r>
              <a:rPr lang="es-AR" sz="1100" dirty="0" err="1"/>
              <a:t>Synthetic</a:t>
            </a:r>
            <a:r>
              <a:rPr lang="es-AR" sz="1100" dirty="0"/>
              <a:t> </a:t>
            </a:r>
            <a:r>
              <a:rPr lang="es-AR" sz="1100" dirty="0" err="1"/>
              <a:t>Minority</a:t>
            </a:r>
            <a:r>
              <a:rPr lang="es-AR" sz="1100" dirty="0"/>
              <a:t> </a:t>
            </a:r>
            <a:r>
              <a:rPr lang="es-AR" sz="1100" dirty="0" err="1"/>
              <a:t>Oversampling</a:t>
            </a:r>
            <a:r>
              <a:rPr lang="es-AR" sz="1100" dirty="0"/>
              <a:t> </a:t>
            </a:r>
            <a:r>
              <a:rPr lang="es-AR" sz="1100" dirty="0" err="1"/>
              <a:t>TEchnique</a:t>
            </a:r>
            <a:r>
              <a:rPr lang="es-AR" sz="1100" dirty="0"/>
              <a:t>) para </a:t>
            </a:r>
            <a:r>
              <a:rPr lang="es-AR" sz="1100" dirty="0" err="1"/>
              <a:t>oversampling</a:t>
            </a:r>
            <a:r>
              <a:rPr lang="es-AR" sz="1100" dirty="0"/>
              <a:t> y </a:t>
            </a:r>
            <a:r>
              <a:rPr lang="es-AR" sz="1100" b="1" dirty="0" err="1"/>
              <a:t>Tomek</a:t>
            </a:r>
            <a:r>
              <a:rPr lang="es-AR" sz="1100" dirty="0"/>
              <a:t> para </a:t>
            </a:r>
            <a:r>
              <a:rPr lang="es-AR" sz="1100" dirty="0" err="1"/>
              <a:t>undersampling</a:t>
            </a:r>
            <a:r>
              <a:rPr lang="es-AR" sz="1100" dirty="0"/>
              <a:t>.</a:t>
            </a:r>
          </a:p>
        </p:txBody>
      </p:sp>
    </p:spTree>
    <p:extLst>
      <p:ext uri="{BB962C8B-B14F-4D97-AF65-F5344CB8AC3E}">
        <p14:creationId xmlns:p14="http://schemas.microsoft.com/office/powerpoint/2010/main" val="417928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0069" y="199912"/>
            <a:ext cx="2947482" cy="4601183"/>
          </a:xfrm>
        </p:spPr>
        <p:txBody>
          <a:bodyPr/>
          <a:lstStyle/>
          <a:p>
            <a:r>
              <a:rPr lang="es-AR" dirty="0" smtClean="0"/>
              <a:t>Modelos </a:t>
            </a:r>
            <a:r>
              <a:rPr lang="es-AR" dirty="0"/>
              <a:t>de </a:t>
            </a:r>
            <a:r>
              <a:rPr lang="es-AR" dirty="0" smtClean="0"/>
              <a:t>clasificación</a:t>
            </a:r>
            <a:br>
              <a:rPr lang="es-AR" dirty="0" smtClean="0"/>
            </a:br>
            <a:r>
              <a:rPr lang="es-AR" dirty="0" smtClean="0"/>
              <a:t>aplicados:</a:t>
            </a:r>
            <a:br>
              <a:rPr lang="es-AR" dirty="0" smtClean="0"/>
            </a:br>
            <a:r>
              <a:rPr lang="es-AR" dirty="0" smtClean="0"/>
              <a:t>1-</a:t>
            </a:r>
            <a:r>
              <a:rPr lang="es-AR" b="1" dirty="0" smtClean="0"/>
              <a:t>Random </a:t>
            </a:r>
            <a:r>
              <a:rPr lang="es-AR" b="1" dirty="0" err="1" smtClean="0"/>
              <a:t>Forest</a:t>
            </a:r>
            <a:endParaRPr lang="es-AR" b="1" dirty="0"/>
          </a:p>
        </p:txBody>
      </p:sp>
      <p:sp>
        <p:nvSpPr>
          <p:cNvPr id="5" name="Rectángulo redondeado 4"/>
          <p:cNvSpPr/>
          <p:nvPr/>
        </p:nvSpPr>
        <p:spPr>
          <a:xfrm>
            <a:off x="5287962" y="199912"/>
            <a:ext cx="4579619" cy="1628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Se aplicó RF sobre:</a:t>
            </a:r>
          </a:p>
          <a:p>
            <a:pPr algn="ctr"/>
            <a:r>
              <a:rPr lang="es-AR" b="1" dirty="0" smtClean="0"/>
              <a:t>1-</a:t>
            </a:r>
            <a:r>
              <a:rPr lang="es-AR" dirty="0" smtClean="0"/>
              <a:t> los datos sin balancear</a:t>
            </a:r>
          </a:p>
          <a:p>
            <a:pPr algn="ctr"/>
            <a:r>
              <a:rPr lang="es-AR" b="1" dirty="0" smtClean="0"/>
              <a:t>2-</a:t>
            </a:r>
            <a:r>
              <a:rPr lang="es-AR" dirty="0" smtClean="0"/>
              <a:t> datos balanceados por </a:t>
            </a:r>
            <a:r>
              <a:rPr lang="es-AR" dirty="0" err="1" smtClean="0"/>
              <a:t>Oversampling</a:t>
            </a:r>
            <a:endParaRPr lang="es-AR" dirty="0" smtClean="0"/>
          </a:p>
          <a:p>
            <a:pPr algn="ctr"/>
            <a:r>
              <a:rPr lang="es-AR" b="1" dirty="0" smtClean="0"/>
              <a:t>3-</a:t>
            </a:r>
            <a:r>
              <a:rPr lang="es-AR" dirty="0" smtClean="0"/>
              <a:t> datos balanceados por </a:t>
            </a:r>
            <a:r>
              <a:rPr lang="es-AR" dirty="0" err="1" smtClean="0"/>
              <a:t>Undersampling</a:t>
            </a:r>
            <a:endParaRPr lang="es-AR" dirty="0" smtClean="0"/>
          </a:p>
          <a:p>
            <a:pPr algn="ctr"/>
            <a:r>
              <a:rPr lang="es-AR" b="1" dirty="0" smtClean="0"/>
              <a:t>4-</a:t>
            </a:r>
            <a:r>
              <a:rPr lang="es-AR" dirty="0" smtClean="0"/>
              <a:t> datos balanceados por </a:t>
            </a:r>
            <a:r>
              <a:rPr lang="es-AR" dirty="0" err="1" smtClean="0"/>
              <a:t>SMOTETomek</a:t>
            </a:r>
            <a:endParaRPr lang="es-AR"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483" y="2925196"/>
            <a:ext cx="3409950" cy="3518778"/>
          </a:xfrm>
          <a:prstGeom prst="rect">
            <a:avLst/>
          </a:prstGeom>
        </p:spPr>
      </p:pic>
      <p:pic>
        <p:nvPicPr>
          <p:cNvPr id="8" name="Imagen 7"/>
          <p:cNvPicPr>
            <a:picLocks noChangeAspect="1"/>
          </p:cNvPicPr>
          <p:nvPr/>
        </p:nvPicPr>
        <p:blipFill rotWithShape="1">
          <a:blip r:embed="rId3"/>
          <a:srcRect l="34766" t="46389" r="33906" b="30278"/>
          <a:stretch/>
        </p:blipFill>
        <p:spPr>
          <a:xfrm>
            <a:off x="6224715" y="3266801"/>
            <a:ext cx="4847329" cy="2030801"/>
          </a:xfrm>
          <a:prstGeom prst="rect">
            <a:avLst/>
          </a:prstGeom>
        </p:spPr>
      </p:pic>
      <p:sp>
        <p:nvSpPr>
          <p:cNvPr id="9" name="CuadroTexto 8"/>
          <p:cNvSpPr txBox="1"/>
          <p:nvPr/>
        </p:nvSpPr>
        <p:spPr>
          <a:xfrm>
            <a:off x="3718560" y="1989058"/>
            <a:ext cx="7927975" cy="923330"/>
          </a:xfrm>
          <a:prstGeom prst="rect">
            <a:avLst/>
          </a:prstGeom>
          <a:noFill/>
        </p:spPr>
        <p:txBody>
          <a:bodyPr wrap="square" rtlCol="0">
            <a:spAutoFit/>
          </a:bodyPr>
          <a:lstStyle/>
          <a:p>
            <a:r>
              <a:rPr lang="es-AR" dirty="0" smtClean="0"/>
              <a:t>En cada caso se graficó la matriz de confusión y se generó el reporte de las métricas de clasificación: Se muestra de ejemplo el caso de </a:t>
            </a:r>
            <a:r>
              <a:rPr lang="es-AR" u="sng" dirty="0" smtClean="0"/>
              <a:t>RF con datos no balanceados</a:t>
            </a:r>
            <a:endParaRPr lang="es-AR" u="sng" dirty="0"/>
          </a:p>
        </p:txBody>
      </p:sp>
      <p:sp>
        <p:nvSpPr>
          <p:cNvPr id="11" name="Rectángulo 10"/>
          <p:cNvSpPr/>
          <p:nvPr/>
        </p:nvSpPr>
        <p:spPr>
          <a:xfrm>
            <a:off x="8648379" y="3922116"/>
            <a:ext cx="681486" cy="504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p:cNvSpPr txBox="1"/>
          <p:nvPr/>
        </p:nvSpPr>
        <p:spPr>
          <a:xfrm>
            <a:off x="6465010" y="5242524"/>
            <a:ext cx="4366738" cy="1200329"/>
          </a:xfrm>
          <a:prstGeom prst="rect">
            <a:avLst/>
          </a:prstGeom>
          <a:noFill/>
          <a:ln>
            <a:solidFill>
              <a:srgbClr val="FF0000"/>
            </a:solidFill>
          </a:ln>
        </p:spPr>
        <p:txBody>
          <a:bodyPr wrap="square" rtlCol="0">
            <a:spAutoFit/>
          </a:bodyPr>
          <a:lstStyle/>
          <a:p>
            <a:r>
              <a:rPr lang="es-AR" dirty="0" smtClean="0"/>
              <a:t>Mayor problema: baja sensibilidad de clases patológicas y sospechosas, se tienden a predecir como otras clases y esto puede representar un riesgo del feto.</a:t>
            </a:r>
            <a:endParaRPr lang="es-AR" dirty="0"/>
          </a:p>
        </p:txBody>
      </p:sp>
      <p:sp>
        <p:nvSpPr>
          <p:cNvPr id="13" name="CuadroTexto 12"/>
          <p:cNvSpPr txBox="1"/>
          <p:nvPr/>
        </p:nvSpPr>
        <p:spPr>
          <a:xfrm>
            <a:off x="6350086" y="3650634"/>
            <a:ext cx="745717" cy="307777"/>
          </a:xfrm>
          <a:prstGeom prst="rect">
            <a:avLst/>
          </a:prstGeom>
          <a:noFill/>
        </p:spPr>
        <p:txBody>
          <a:bodyPr wrap="none" rtlCol="0">
            <a:spAutoFit/>
          </a:bodyPr>
          <a:lstStyle/>
          <a:p>
            <a:r>
              <a:rPr lang="es-AR" sz="1400" dirty="0" smtClean="0"/>
              <a:t>Normal</a:t>
            </a:r>
            <a:endParaRPr lang="es-AR" sz="1400" dirty="0"/>
          </a:p>
        </p:txBody>
      </p:sp>
      <p:sp>
        <p:nvSpPr>
          <p:cNvPr id="14" name="CuadroTexto 13"/>
          <p:cNvSpPr txBox="1"/>
          <p:nvPr/>
        </p:nvSpPr>
        <p:spPr>
          <a:xfrm>
            <a:off x="6047210" y="3856618"/>
            <a:ext cx="1075936" cy="307777"/>
          </a:xfrm>
          <a:prstGeom prst="rect">
            <a:avLst/>
          </a:prstGeom>
          <a:noFill/>
        </p:spPr>
        <p:txBody>
          <a:bodyPr wrap="none" rtlCol="0">
            <a:spAutoFit/>
          </a:bodyPr>
          <a:lstStyle/>
          <a:p>
            <a:r>
              <a:rPr lang="es-AR" sz="1400" dirty="0" smtClean="0"/>
              <a:t>Sospechoso</a:t>
            </a:r>
            <a:endParaRPr lang="es-AR" sz="1400" dirty="0"/>
          </a:p>
        </p:txBody>
      </p:sp>
      <p:sp>
        <p:nvSpPr>
          <p:cNvPr id="15" name="CuadroTexto 14"/>
          <p:cNvSpPr txBox="1"/>
          <p:nvPr/>
        </p:nvSpPr>
        <p:spPr>
          <a:xfrm>
            <a:off x="6140185" y="4055925"/>
            <a:ext cx="982961" cy="307777"/>
          </a:xfrm>
          <a:prstGeom prst="rect">
            <a:avLst/>
          </a:prstGeom>
          <a:noFill/>
        </p:spPr>
        <p:txBody>
          <a:bodyPr wrap="none" rtlCol="0">
            <a:spAutoFit/>
          </a:bodyPr>
          <a:lstStyle/>
          <a:p>
            <a:r>
              <a:rPr lang="es-AR" sz="1400" dirty="0" smtClean="0"/>
              <a:t>Patológico</a:t>
            </a:r>
            <a:endParaRPr lang="es-AR" sz="1400" dirty="0"/>
          </a:p>
        </p:txBody>
      </p:sp>
      <p:sp>
        <p:nvSpPr>
          <p:cNvPr id="3" name="Rectángulo 2"/>
          <p:cNvSpPr/>
          <p:nvPr/>
        </p:nvSpPr>
        <p:spPr>
          <a:xfrm>
            <a:off x="3105150" y="3429000"/>
            <a:ext cx="613410" cy="2381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CuadroTexto 15"/>
          <p:cNvSpPr txBox="1"/>
          <p:nvPr/>
        </p:nvSpPr>
        <p:spPr>
          <a:xfrm>
            <a:off x="384381" y="4055925"/>
            <a:ext cx="2212726" cy="2031325"/>
          </a:xfrm>
          <a:prstGeom prst="rect">
            <a:avLst/>
          </a:prstGeom>
          <a:noFill/>
          <a:ln>
            <a:solidFill>
              <a:srgbClr val="FF0000"/>
            </a:solidFill>
          </a:ln>
        </p:spPr>
        <p:txBody>
          <a:bodyPr wrap="square" rtlCol="0">
            <a:spAutoFit/>
          </a:bodyPr>
          <a:lstStyle/>
          <a:p>
            <a:r>
              <a:rPr lang="es-AR" dirty="0" smtClean="0"/>
              <a:t>La clase normal es la mayoritaria, se puede ver en la matriz de confusi</a:t>
            </a:r>
            <a:r>
              <a:rPr lang="es-AR" dirty="0" smtClean="0"/>
              <a:t>ón que la mayoría de las predicciones son de clase normal: 364</a:t>
            </a:r>
            <a:endParaRPr lang="es-AR" dirty="0"/>
          </a:p>
        </p:txBody>
      </p:sp>
    </p:spTree>
    <p:extLst>
      <p:ext uri="{BB962C8B-B14F-4D97-AF65-F5344CB8AC3E}">
        <p14:creationId xmlns:p14="http://schemas.microsoft.com/office/powerpoint/2010/main" val="227777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p:bldP spid="14" grpId="0"/>
      <p:bldP spid="15" grpId="0"/>
      <p:bldP spid="3"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1372" y="2401669"/>
            <a:ext cx="3959124" cy="4085479"/>
          </a:xfrm>
          <a:prstGeom prst="rect">
            <a:avLst/>
          </a:prstGeom>
        </p:spPr>
      </p:pic>
      <p:sp>
        <p:nvSpPr>
          <p:cNvPr id="2" name="Título 1"/>
          <p:cNvSpPr>
            <a:spLocks noGrp="1"/>
          </p:cNvSpPr>
          <p:nvPr>
            <p:ph type="title"/>
          </p:nvPr>
        </p:nvSpPr>
        <p:spPr>
          <a:xfrm>
            <a:off x="98923" y="-334140"/>
            <a:ext cx="3395483" cy="4601183"/>
          </a:xfrm>
        </p:spPr>
        <p:txBody>
          <a:bodyPr/>
          <a:lstStyle/>
          <a:p>
            <a:r>
              <a:rPr lang="es-AR" dirty="0"/>
              <a:t>Modelos de clasificación</a:t>
            </a:r>
            <a:br>
              <a:rPr lang="es-AR" dirty="0"/>
            </a:br>
            <a:r>
              <a:rPr lang="es-AR" dirty="0"/>
              <a:t>aplicados:</a:t>
            </a:r>
            <a:br>
              <a:rPr lang="es-AR" dirty="0"/>
            </a:br>
            <a:r>
              <a:rPr lang="es-AR" dirty="0" smtClean="0"/>
              <a:t>2-</a:t>
            </a:r>
            <a:r>
              <a:rPr lang="es-AR" sz="2800" dirty="0" smtClean="0"/>
              <a:t>Método de ensamble </a:t>
            </a:r>
            <a:r>
              <a:rPr lang="es-AR" sz="2800" b="1" dirty="0" err="1" smtClean="0"/>
              <a:t>AdaBoost</a:t>
            </a:r>
            <a:endParaRPr lang="es-AR" sz="2800" b="1" dirty="0"/>
          </a:p>
        </p:txBody>
      </p:sp>
      <p:sp>
        <p:nvSpPr>
          <p:cNvPr id="4" name="CuadroTexto 3"/>
          <p:cNvSpPr txBox="1"/>
          <p:nvPr/>
        </p:nvSpPr>
        <p:spPr>
          <a:xfrm>
            <a:off x="98923" y="3334629"/>
            <a:ext cx="2860531" cy="2554545"/>
          </a:xfrm>
          <a:prstGeom prst="rect">
            <a:avLst/>
          </a:prstGeom>
          <a:noFill/>
        </p:spPr>
        <p:txBody>
          <a:bodyPr wrap="square" rtlCol="0">
            <a:spAutoFit/>
          </a:bodyPr>
          <a:lstStyle/>
          <a:p>
            <a:pPr algn="ctr"/>
            <a:r>
              <a:rPr lang="es-AR" sz="2000" dirty="0" smtClean="0">
                <a:solidFill>
                  <a:schemeClr val="bg1"/>
                </a:solidFill>
              </a:rPr>
              <a:t>A partir de la comparación anterior decidí mantener el tratamiento de </a:t>
            </a:r>
            <a:r>
              <a:rPr lang="es-AR" sz="2000" dirty="0" err="1" smtClean="0">
                <a:solidFill>
                  <a:schemeClr val="bg1"/>
                </a:solidFill>
              </a:rPr>
              <a:t>Oversampling</a:t>
            </a:r>
            <a:r>
              <a:rPr lang="es-AR" sz="2000" dirty="0" smtClean="0">
                <a:solidFill>
                  <a:schemeClr val="bg1"/>
                </a:solidFill>
              </a:rPr>
              <a:t> para las clases y probar </a:t>
            </a:r>
            <a:r>
              <a:rPr lang="es-AR" sz="2000" dirty="0" smtClean="0">
                <a:solidFill>
                  <a:schemeClr val="bg1"/>
                </a:solidFill>
              </a:rPr>
              <a:t>otro modelo para </a:t>
            </a:r>
            <a:r>
              <a:rPr lang="es-AR" sz="2000" dirty="0" smtClean="0">
                <a:solidFill>
                  <a:schemeClr val="bg1"/>
                </a:solidFill>
              </a:rPr>
              <a:t>lograr mejores resultados</a:t>
            </a:r>
            <a:endParaRPr lang="es-AR" sz="2000" dirty="0">
              <a:solidFill>
                <a:schemeClr val="bg1"/>
              </a:solidFill>
            </a:endParaRPr>
          </a:p>
        </p:txBody>
      </p:sp>
      <p:pic>
        <p:nvPicPr>
          <p:cNvPr id="6" name="Imagen 5"/>
          <p:cNvPicPr>
            <a:picLocks noChangeAspect="1"/>
          </p:cNvPicPr>
          <p:nvPr/>
        </p:nvPicPr>
        <p:blipFill rotWithShape="1">
          <a:blip r:embed="rId3"/>
          <a:srcRect l="34677" t="46165" r="33307" b="30466"/>
          <a:stretch/>
        </p:blipFill>
        <p:spPr>
          <a:xfrm>
            <a:off x="6027174" y="409584"/>
            <a:ext cx="5338916" cy="2192050"/>
          </a:xfrm>
          <a:prstGeom prst="rect">
            <a:avLst/>
          </a:prstGeom>
        </p:spPr>
      </p:pic>
      <p:sp>
        <p:nvSpPr>
          <p:cNvPr id="7" name="Rectángulo 6"/>
          <p:cNvSpPr/>
          <p:nvPr/>
        </p:nvSpPr>
        <p:spPr>
          <a:xfrm>
            <a:off x="9704439" y="1740310"/>
            <a:ext cx="560438" cy="226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765458" y="820993"/>
            <a:ext cx="560438" cy="7325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8"/>
          <p:cNvSpPr/>
          <p:nvPr/>
        </p:nvSpPr>
        <p:spPr>
          <a:xfrm>
            <a:off x="7727462" y="4078223"/>
            <a:ext cx="3638627" cy="1477328"/>
          </a:xfrm>
          <a:prstGeom prst="rect">
            <a:avLst/>
          </a:prstGeom>
        </p:spPr>
        <p:txBody>
          <a:bodyPr wrap="square">
            <a:spAutoFit/>
          </a:bodyPr>
          <a:lstStyle/>
          <a:p>
            <a:r>
              <a:rPr lang="es-AR" b="0" i="0" dirty="0" smtClean="0">
                <a:solidFill>
                  <a:schemeClr val="accent1">
                    <a:lumMod val="75000"/>
                  </a:schemeClr>
                </a:solidFill>
                <a:effectLst/>
              </a:rPr>
              <a:t>El </a:t>
            </a:r>
            <a:r>
              <a:rPr lang="es-AR" b="0" i="0" dirty="0" err="1" smtClean="0">
                <a:solidFill>
                  <a:schemeClr val="accent1">
                    <a:lumMod val="75000"/>
                  </a:schemeClr>
                </a:solidFill>
                <a:effectLst/>
              </a:rPr>
              <a:t>accuracy</a:t>
            </a:r>
            <a:r>
              <a:rPr lang="es-AR" b="0" i="0" dirty="0" smtClean="0">
                <a:solidFill>
                  <a:schemeClr val="accent1">
                    <a:lumMod val="75000"/>
                  </a:schemeClr>
                </a:solidFill>
                <a:effectLst/>
              </a:rPr>
              <a:t> de este modelo es muy bueno. En este caso la sensibilidad y precisión de sospechosos y patológicos es buena.</a:t>
            </a:r>
          </a:p>
          <a:p>
            <a:r>
              <a:rPr lang="es-AR" dirty="0" smtClean="0">
                <a:solidFill>
                  <a:schemeClr val="accent1">
                    <a:lumMod val="75000"/>
                  </a:schemeClr>
                </a:solidFill>
              </a:rPr>
              <a:t>Gran mejora en sensibilidad.</a:t>
            </a:r>
            <a:endParaRPr lang="es-AR" dirty="0">
              <a:solidFill>
                <a:schemeClr val="accent1">
                  <a:lumMod val="75000"/>
                </a:schemeClr>
              </a:solidFill>
            </a:endParaRPr>
          </a:p>
        </p:txBody>
      </p:sp>
      <p:cxnSp>
        <p:nvCxnSpPr>
          <p:cNvPr id="11" name="Conector recto 10"/>
          <p:cNvCxnSpPr/>
          <p:nvPr/>
        </p:nvCxnSpPr>
        <p:spPr>
          <a:xfrm>
            <a:off x="4290920" y="4444409"/>
            <a:ext cx="12013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4290920" y="5648861"/>
            <a:ext cx="2153264" cy="118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7798582" y="2967335"/>
            <a:ext cx="3638627" cy="923330"/>
          </a:xfrm>
          <a:prstGeom prst="rect">
            <a:avLst/>
          </a:prstGeom>
        </p:spPr>
        <p:txBody>
          <a:bodyPr wrap="square">
            <a:spAutoFit/>
          </a:bodyPr>
          <a:lstStyle/>
          <a:p>
            <a:r>
              <a:rPr lang="es-AR" b="1" i="0" dirty="0" smtClean="0">
                <a:solidFill>
                  <a:schemeClr val="accent1">
                    <a:lumMod val="75000"/>
                  </a:schemeClr>
                </a:solidFill>
                <a:effectLst/>
              </a:rPr>
              <a:t>Médicamente es más relevante tener elevada sensibilidad tanto en casos S como P</a:t>
            </a:r>
            <a:endParaRPr lang="es-AR" b="1" dirty="0">
              <a:solidFill>
                <a:schemeClr val="accent1">
                  <a:lumMod val="75000"/>
                </a:schemeClr>
              </a:solidFill>
            </a:endParaRPr>
          </a:p>
        </p:txBody>
      </p:sp>
    </p:spTree>
    <p:extLst>
      <p:ext uri="{BB962C8B-B14F-4D97-AF65-F5344CB8AC3E}">
        <p14:creationId xmlns:p14="http://schemas.microsoft.com/office/powerpoint/2010/main" val="371797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Métricas obtenidas: </a:t>
            </a:r>
            <a:r>
              <a:rPr lang="es-AR" b="1" dirty="0" err="1" smtClean="0"/>
              <a:t>Accuracy</a:t>
            </a:r>
            <a:endParaRPr lang="es-AR" b="1"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090" y="1123837"/>
            <a:ext cx="6261100" cy="4889500"/>
          </a:xfrm>
          <a:prstGeom prst="rect">
            <a:avLst/>
          </a:prstGeom>
        </p:spPr>
      </p:pic>
      <p:cxnSp>
        <p:nvCxnSpPr>
          <p:cNvPr id="7" name="Conector recto 6"/>
          <p:cNvCxnSpPr/>
          <p:nvPr/>
        </p:nvCxnSpPr>
        <p:spPr>
          <a:xfrm flipV="1">
            <a:off x="8391525" y="4371975"/>
            <a:ext cx="971550" cy="10001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253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46" y="1871062"/>
            <a:ext cx="11248351" cy="4262846"/>
          </a:xfrm>
          <a:prstGeom prst="rect">
            <a:avLst/>
          </a:prstGeom>
        </p:spPr>
      </p:pic>
      <p:sp>
        <p:nvSpPr>
          <p:cNvPr id="2" name="Título 1"/>
          <p:cNvSpPr>
            <a:spLocks noGrp="1"/>
          </p:cNvSpPr>
          <p:nvPr>
            <p:ph type="title"/>
          </p:nvPr>
        </p:nvSpPr>
        <p:spPr>
          <a:xfrm>
            <a:off x="148144" y="-981188"/>
            <a:ext cx="2947482" cy="4601183"/>
          </a:xfrm>
        </p:spPr>
        <p:txBody>
          <a:bodyPr/>
          <a:lstStyle/>
          <a:p>
            <a:r>
              <a:rPr lang="es-AR" dirty="0" smtClean="0"/>
              <a:t>Resumen de métricas</a:t>
            </a:r>
            <a:endParaRPr lang="es-AR" dirty="0"/>
          </a:p>
        </p:txBody>
      </p:sp>
      <p:cxnSp>
        <p:nvCxnSpPr>
          <p:cNvPr id="9" name="Conector recto de flecha 8"/>
          <p:cNvCxnSpPr/>
          <p:nvPr/>
        </p:nvCxnSpPr>
        <p:spPr>
          <a:xfrm flipH="1">
            <a:off x="4485005" y="3007664"/>
            <a:ext cx="137795" cy="221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4500087" y="3519761"/>
            <a:ext cx="125412" cy="2004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H="1">
            <a:off x="8837930" y="4531360"/>
            <a:ext cx="214630" cy="2736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H="1">
            <a:off x="7986204" y="2461999"/>
            <a:ext cx="137795" cy="221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flipH="1">
            <a:off x="11576559" y="3118433"/>
            <a:ext cx="137795" cy="221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Conclusión</a:t>
            </a:r>
            <a:endParaRPr lang="es-AR" dirty="0"/>
          </a:p>
        </p:txBody>
      </p:sp>
      <p:sp>
        <p:nvSpPr>
          <p:cNvPr id="4" name="CuadroTexto 3"/>
          <p:cNvSpPr txBox="1"/>
          <p:nvPr/>
        </p:nvSpPr>
        <p:spPr>
          <a:xfrm>
            <a:off x="3781426" y="1409700"/>
            <a:ext cx="7467600" cy="3416320"/>
          </a:xfrm>
          <a:prstGeom prst="rect">
            <a:avLst/>
          </a:prstGeom>
          <a:noFill/>
        </p:spPr>
        <p:txBody>
          <a:bodyPr wrap="square" rtlCol="0">
            <a:spAutoFit/>
          </a:bodyPr>
          <a:lstStyle/>
          <a:p>
            <a:pPr algn="ctr">
              <a:lnSpc>
                <a:spcPct val="150000"/>
              </a:lnSpc>
            </a:pPr>
            <a:r>
              <a:rPr lang="es-AR" i="1" dirty="0"/>
              <a:t>Considero que el </a:t>
            </a:r>
            <a:r>
              <a:rPr lang="es-AR" b="1" i="1" dirty="0" err="1"/>
              <a:t>AdaBoost</a:t>
            </a:r>
            <a:r>
              <a:rPr lang="es-AR" i="1" dirty="0"/>
              <a:t> con el tratamiento </a:t>
            </a:r>
            <a:r>
              <a:rPr lang="es-AR" b="1" i="1" dirty="0" err="1"/>
              <a:t>Oversampling</a:t>
            </a:r>
            <a:r>
              <a:rPr lang="es-AR" i="1" dirty="0"/>
              <a:t> es el mejor camino para este data set ya que lo más importante en este trabajo de índole médica es obtener una </a:t>
            </a:r>
            <a:r>
              <a:rPr lang="es-AR" b="1" i="1" dirty="0"/>
              <a:t>elevada sensibilidad para clasificar casos patológicos y sospechosos</a:t>
            </a:r>
            <a:r>
              <a:rPr lang="es-AR" i="1" dirty="0"/>
              <a:t>, es decir, que de presentarse estos casos, el algoritmo no los pierda y los clasifique como normales. La sensibilidad en casos patológicos, que son los que definitivamente requieren intervención médica, es muy buena. </a:t>
            </a:r>
            <a:r>
              <a:rPr lang="es-AR" b="1" i="1" dirty="0"/>
              <a:t>Por lo tanto en el compromiso general, este modelo cumple el objetivo planteado inicialmente.</a:t>
            </a:r>
            <a:endParaRPr lang="es-AR" b="1" dirty="0"/>
          </a:p>
        </p:txBody>
      </p:sp>
    </p:spTree>
    <p:extLst>
      <p:ext uri="{BB962C8B-B14F-4D97-AF65-F5344CB8AC3E}">
        <p14:creationId xmlns:p14="http://schemas.microsoft.com/office/powerpoint/2010/main" val="3706324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44124" y="926987"/>
            <a:ext cx="2947482" cy="4601183"/>
          </a:xfrm>
        </p:spPr>
        <p:txBody>
          <a:bodyPr/>
          <a:lstStyle/>
          <a:p>
            <a:r>
              <a:rPr lang="es-AR" dirty="0" smtClean="0">
                <a:solidFill>
                  <a:schemeClr val="tx1"/>
                </a:solidFill>
              </a:rPr>
              <a:t>Gracias</a:t>
            </a:r>
            <a:endParaRPr lang="es-AR" dirty="0">
              <a:solidFill>
                <a:schemeClr val="tx1"/>
              </a:solidFill>
            </a:endParaRPr>
          </a:p>
        </p:txBody>
      </p:sp>
    </p:spTree>
    <p:extLst>
      <p:ext uri="{BB962C8B-B14F-4D97-AF65-F5344CB8AC3E}">
        <p14:creationId xmlns:p14="http://schemas.microsoft.com/office/powerpoint/2010/main" val="1572968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Descripción del contenido del trabajo</a:t>
            </a:r>
            <a:endParaRPr lang="es-AR" dirty="0"/>
          </a:p>
        </p:txBody>
      </p:sp>
      <p:sp>
        <p:nvSpPr>
          <p:cNvPr id="5" name="CuadroTexto 4"/>
          <p:cNvSpPr txBox="1"/>
          <p:nvPr/>
        </p:nvSpPr>
        <p:spPr>
          <a:xfrm>
            <a:off x="4383344" y="1349905"/>
            <a:ext cx="6487754"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AR" sz="2000" b="1" dirty="0"/>
              <a:t>Data set original y descripción</a:t>
            </a:r>
            <a:r>
              <a:rPr lang="es-AR" sz="2000" dirty="0"/>
              <a:t>: Explicación de las variables, objetivo del trabajo y análisis del caso a </a:t>
            </a:r>
            <a:r>
              <a:rPr lang="es-AR" sz="2000" dirty="0" smtClean="0"/>
              <a:t>estudiar.</a:t>
            </a:r>
            <a:endParaRPr lang="es-AR" sz="2000" dirty="0"/>
          </a:p>
          <a:p>
            <a:pPr marL="285750" indent="-285750">
              <a:lnSpc>
                <a:spcPct val="150000"/>
              </a:lnSpc>
              <a:buFont typeface="Arial" panose="020B0604020202020204" pitchFamily="34" charset="0"/>
              <a:buChar char="•"/>
            </a:pPr>
            <a:r>
              <a:rPr lang="es-AR" sz="2000" b="1" dirty="0"/>
              <a:t>Análisis exploratorio de </a:t>
            </a:r>
            <a:r>
              <a:rPr lang="es-AR" sz="2000" b="1" dirty="0" smtClean="0"/>
              <a:t>datos y limpieza de los mismos</a:t>
            </a:r>
            <a:endParaRPr lang="es-AR" sz="2000" dirty="0"/>
          </a:p>
          <a:p>
            <a:pPr marL="285750" indent="-285750">
              <a:lnSpc>
                <a:spcPct val="150000"/>
              </a:lnSpc>
              <a:buFont typeface="Arial" panose="020B0604020202020204" pitchFamily="34" charset="0"/>
              <a:buChar char="•"/>
            </a:pPr>
            <a:r>
              <a:rPr lang="es-AR" sz="2000" b="1" dirty="0" smtClean="0"/>
              <a:t>Tratamiento de datos: </a:t>
            </a:r>
            <a:r>
              <a:rPr lang="es-AR" sz="2000" dirty="0" smtClean="0"/>
              <a:t>Aplicación de distintos métodos</a:t>
            </a:r>
          </a:p>
          <a:p>
            <a:pPr marL="285750" indent="-285750">
              <a:lnSpc>
                <a:spcPct val="150000"/>
              </a:lnSpc>
              <a:buFont typeface="Arial" panose="020B0604020202020204" pitchFamily="34" charset="0"/>
              <a:buChar char="•"/>
            </a:pPr>
            <a:r>
              <a:rPr lang="es-AR" sz="2000" b="1" dirty="0" smtClean="0"/>
              <a:t>Modelo </a:t>
            </a:r>
            <a:r>
              <a:rPr lang="es-AR" sz="2000" b="1" dirty="0"/>
              <a:t>de clasificación</a:t>
            </a:r>
            <a:r>
              <a:rPr lang="es-AR" sz="2000" dirty="0"/>
              <a:t>: Implementación de los modelos de clasificación y </a:t>
            </a:r>
            <a:r>
              <a:rPr lang="es-AR" sz="2000" dirty="0" smtClean="0"/>
              <a:t>cálculo de métricas</a:t>
            </a:r>
            <a:r>
              <a:rPr lang="es-AR" sz="2000" dirty="0"/>
              <a:t>.</a:t>
            </a:r>
          </a:p>
          <a:p>
            <a:pPr marL="285750" indent="-285750">
              <a:lnSpc>
                <a:spcPct val="150000"/>
              </a:lnSpc>
              <a:buFont typeface="Arial" panose="020B0604020202020204" pitchFamily="34" charset="0"/>
              <a:buChar char="•"/>
            </a:pPr>
            <a:r>
              <a:rPr lang="es-AR" sz="2000" b="1" dirty="0"/>
              <a:t>Conclusión</a:t>
            </a:r>
            <a:endParaRPr lang="es-AR" sz="2000" dirty="0"/>
          </a:p>
          <a:p>
            <a:pPr>
              <a:lnSpc>
                <a:spcPct val="150000"/>
              </a:lnSpc>
            </a:pPr>
            <a:endParaRPr lang="es-AR" dirty="0"/>
          </a:p>
        </p:txBody>
      </p:sp>
    </p:spTree>
    <p:extLst>
      <p:ext uri="{BB962C8B-B14F-4D97-AF65-F5344CB8AC3E}">
        <p14:creationId xmlns:p14="http://schemas.microsoft.com/office/powerpoint/2010/main" val="1451920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EDA</a:t>
            </a: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1380" y="-182363"/>
            <a:ext cx="9925770" cy="8977114"/>
          </a:xfrm>
        </p:spPr>
      </p:pic>
      <p:sp>
        <p:nvSpPr>
          <p:cNvPr id="5" name="Rectángulo redondeado 4"/>
          <p:cNvSpPr/>
          <p:nvPr/>
        </p:nvSpPr>
        <p:spPr>
          <a:xfrm>
            <a:off x="6915150" y="114299"/>
            <a:ext cx="3267075" cy="2057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No hay una correlación significativa entre variables, a excepción de unas pocas que no brinda mucha información</a:t>
            </a:r>
          </a:p>
          <a:p>
            <a:pPr algn="ctr"/>
            <a:endParaRPr lang="es-AR" dirty="0"/>
          </a:p>
          <a:p>
            <a:pPr algn="ctr"/>
            <a:endParaRPr lang="es-AR" dirty="0"/>
          </a:p>
        </p:txBody>
      </p:sp>
    </p:spTree>
    <p:extLst>
      <p:ext uri="{BB962C8B-B14F-4D97-AF65-F5344CB8AC3E}">
        <p14:creationId xmlns:p14="http://schemas.microsoft.com/office/powerpoint/2010/main" val="1925718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EDA</a:t>
            </a: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6263" y="185737"/>
            <a:ext cx="7058226" cy="4738688"/>
          </a:xfrm>
        </p:spPr>
      </p:pic>
      <p:pic>
        <p:nvPicPr>
          <p:cNvPr id="5" name="Imagen 4"/>
          <p:cNvPicPr>
            <a:picLocks noChangeAspect="1"/>
          </p:cNvPicPr>
          <p:nvPr/>
        </p:nvPicPr>
        <p:blipFill rotWithShape="1">
          <a:blip r:embed="rId3"/>
          <a:srcRect l="35000" t="37917" r="38594" b="39583"/>
          <a:stretch/>
        </p:blipFill>
        <p:spPr>
          <a:xfrm>
            <a:off x="252919" y="4048124"/>
            <a:ext cx="4886206" cy="2341911"/>
          </a:xfrm>
          <a:prstGeom prst="rect">
            <a:avLst/>
          </a:prstGeom>
        </p:spPr>
      </p:pic>
      <p:sp>
        <p:nvSpPr>
          <p:cNvPr id="7" name="CuadroTexto 6"/>
          <p:cNvSpPr txBox="1"/>
          <p:nvPr/>
        </p:nvSpPr>
        <p:spPr>
          <a:xfrm>
            <a:off x="5801074" y="4991505"/>
            <a:ext cx="5457476" cy="1754326"/>
          </a:xfrm>
          <a:prstGeom prst="rect">
            <a:avLst/>
          </a:prstGeom>
          <a:noFill/>
        </p:spPr>
        <p:txBody>
          <a:bodyPr wrap="square" rtlCol="0">
            <a:spAutoFit/>
          </a:bodyPr>
          <a:lstStyle/>
          <a:p>
            <a:r>
              <a:rPr lang="es-AR" dirty="0" smtClean="0"/>
              <a:t>Se precisan 4 componentes para explicar recién el 61.4% de la variabilidad de los datos, como es de esperar por la matriz de correlación, no es posible reducir la dimensión de los datos. De todas maneras ya hay pocos atributos en el set.</a:t>
            </a:r>
          </a:p>
          <a:p>
            <a:endParaRPr lang="es-AR" dirty="0"/>
          </a:p>
        </p:txBody>
      </p:sp>
    </p:spTree>
    <p:extLst>
      <p:ext uri="{BB962C8B-B14F-4D97-AF65-F5344CB8AC3E}">
        <p14:creationId xmlns:p14="http://schemas.microsoft.com/office/powerpoint/2010/main" val="136823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Set de Datos</a:t>
            </a:r>
            <a:br>
              <a:rPr lang="es-AR" dirty="0" smtClean="0"/>
            </a:br>
            <a:endParaRPr lang="es-AR" dirty="0"/>
          </a:p>
        </p:txBody>
      </p:sp>
      <p:sp>
        <p:nvSpPr>
          <p:cNvPr id="5" name="CuadroTexto 4"/>
          <p:cNvSpPr txBox="1"/>
          <p:nvPr/>
        </p:nvSpPr>
        <p:spPr>
          <a:xfrm>
            <a:off x="0" y="6161933"/>
            <a:ext cx="8917856" cy="369332"/>
          </a:xfrm>
          <a:prstGeom prst="rect">
            <a:avLst/>
          </a:prstGeom>
          <a:noFill/>
        </p:spPr>
        <p:txBody>
          <a:bodyPr wrap="square" rtlCol="0">
            <a:spAutoFit/>
          </a:bodyPr>
          <a:lstStyle/>
          <a:p>
            <a:r>
              <a:rPr lang="es-AR" dirty="0" smtClean="0"/>
              <a:t>Fuente:</a:t>
            </a:r>
            <a:r>
              <a:rPr lang="es-AR" dirty="0"/>
              <a:t> </a:t>
            </a:r>
            <a:r>
              <a:rPr lang="es-AR" dirty="0">
                <a:hlinkClick r:id="rId2"/>
              </a:rPr>
              <a:t>https://www.kaggle.com/andrewmvd/fetal-health-classification</a:t>
            </a:r>
            <a:endParaRPr lang="es-AR" dirty="0"/>
          </a:p>
        </p:txBody>
      </p:sp>
      <p:sp>
        <p:nvSpPr>
          <p:cNvPr id="6" name="CuadroTexto 5"/>
          <p:cNvSpPr txBox="1"/>
          <p:nvPr/>
        </p:nvSpPr>
        <p:spPr>
          <a:xfrm>
            <a:off x="3640701" y="695940"/>
            <a:ext cx="7934631" cy="2862322"/>
          </a:xfrm>
          <a:prstGeom prst="rect">
            <a:avLst/>
          </a:prstGeom>
          <a:noFill/>
        </p:spPr>
        <p:txBody>
          <a:bodyPr wrap="square" rtlCol="0">
            <a:spAutoFit/>
          </a:bodyPr>
          <a:lstStyle/>
          <a:p>
            <a:pPr>
              <a:lnSpc>
                <a:spcPct val="150000"/>
              </a:lnSpc>
            </a:pPr>
            <a:r>
              <a:rPr lang="es-AR" dirty="0" smtClean="0"/>
              <a:t>El data set contiene información sobre </a:t>
            </a:r>
            <a:r>
              <a:rPr lang="es-AR" b="1" dirty="0" smtClean="0"/>
              <a:t>21 parámetros</a:t>
            </a:r>
            <a:r>
              <a:rPr lang="es-AR" dirty="0" smtClean="0"/>
              <a:t> que se obtienen al realizar un estudio llamado </a:t>
            </a:r>
            <a:r>
              <a:rPr lang="es-AR" b="1" dirty="0" err="1" smtClean="0"/>
              <a:t>tococardiograma</a:t>
            </a:r>
            <a:r>
              <a:rPr lang="es-AR" b="1" dirty="0" smtClean="0"/>
              <a:t> fetal (CTG) </a:t>
            </a:r>
            <a:r>
              <a:rPr lang="es-AR" dirty="0" smtClean="0"/>
              <a:t>en embarazadas durante su trabajo de parto. </a:t>
            </a:r>
          </a:p>
          <a:p>
            <a:endParaRPr lang="es-AR" dirty="0" smtClean="0"/>
          </a:p>
          <a:p>
            <a:pPr>
              <a:lnSpc>
                <a:spcPct val="150000"/>
              </a:lnSpc>
            </a:pPr>
            <a:r>
              <a:rPr lang="es-AR" dirty="0" smtClean="0"/>
              <a:t>Este estudio es de </a:t>
            </a:r>
            <a:r>
              <a:rPr lang="es-AR" b="1" dirty="0" smtClean="0"/>
              <a:t>bajo costo </a:t>
            </a:r>
            <a:r>
              <a:rPr lang="es-AR" dirty="0" smtClean="0"/>
              <a:t>y permite detectar posibles </a:t>
            </a:r>
            <a:r>
              <a:rPr lang="es-AR" b="1" dirty="0" smtClean="0"/>
              <a:t>riesgos en el feto en el momento del trabajo de parto</a:t>
            </a:r>
            <a:r>
              <a:rPr lang="es-AR" dirty="0" smtClean="0"/>
              <a:t>, por lo tanto poder interpretar los resultados de los mismos colabora en la toma de decisiones a la hora del parto.</a:t>
            </a:r>
            <a:endParaRPr lang="es-AR" dirty="0"/>
          </a:p>
        </p:txBody>
      </p:sp>
      <p:sp>
        <p:nvSpPr>
          <p:cNvPr id="7" name="Rectángulo 6"/>
          <p:cNvSpPr/>
          <p:nvPr/>
        </p:nvSpPr>
        <p:spPr>
          <a:xfrm>
            <a:off x="3640701" y="3533510"/>
            <a:ext cx="7934631" cy="923330"/>
          </a:xfrm>
          <a:prstGeom prst="rect">
            <a:avLst/>
          </a:prstGeom>
        </p:spPr>
        <p:txBody>
          <a:bodyPr wrap="square">
            <a:spAutoFit/>
          </a:bodyPr>
          <a:lstStyle/>
          <a:p>
            <a:pPr>
              <a:lnSpc>
                <a:spcPct val="150000"/>
              </a:lnSpc>
            </a:pPr>
            <a:r>
              <a:rPr lang="es-AR" dirty="0" smtClean="0"/>
              <a:t>Los datos provienen de </a:t>
            </a:r>
            <a:r>
              <a:rPr lang="es-AR" b="1" dirty="0" smtClean="0"/>
              <a:t>2126 mujeres embarazadas </a:t>
            </a:r>
            <a:r>
              <a:rPr lang="es-AR" dirty="0" smtClean="0"/>
              <a:t>que estaban en el tercer trimestre de embarazo.</a:t>
            </a:r>
            <a:endParaRPr lang="es-AR" dirty="0"/>
          </a:p>
        </p:txBody>
      </p:sp>
      <p:sp>
        <p:nvSpPr>
          <p:cNvPr id="8" name="Rectángulo 7"/>
          <p:cNvSpPr/>
          <p:nvPr/>
        </p:nvSpPr>
        <p:spPr>
          <a:xfrm>
            <a:off x="3640701" y="4622219"/>
            <a:ext cx="8046473" cy="1338828"/>
          </a:xfrm>
          <a:prstGeom prst="rect">
            <a:avLst/>
          </a:prstGeom>
          <a:ln>
            <a:solidFill>
              <a:schemeClr val="accent3">
                <a:lumMod val="75000"/>
              </a:schemeClr>
            </a:solidFill>
          </a:ln>
        </p:spPr>
        <p:txBody>
          <a:bodyPr wrap="square">
            <a:spAutoFit/>
          </a:bodyPr>
          <a:lstStyle/>
          <a:p>
            <a:pPr>
              <a:lnSpc>
                <a:spcPct val="150000"/>
              </a:lnSpc>
            </a:pPr>
            <a:r>
              <a:rPr lang="es-AR" dirty="0" smtClean="0"/>
              <a:t>Las CTG de las gestantes fueron </a:t>
            </a:r>
            <a:r>
              <a:rPr lang="es-AR" b="1" dirty="0" smtClean="0"/>
              <a:t>clasificadas por tres expertos especialistas </a:t>
            </a:r>
            <a:r>
              <a:rPr lang="es-AR" dirty="0" smtClean="0"/>
              <a:t>en obstetricia, estableciendo cuáles eran consideradas como </a:t>
            </a:r>
            <a:r>
              <a:rPr lang="es-AR" b="1" dirty="0" smtClean="0"/>
              <a:t>1- normales, 2- sospechosos y 3- patológicos</a:t>
            </a:r>
            <a:r>
              <a:rPr lang="es-AR" dirty="0" smtClean="0"/>
              <a:t>.</a:t>
            </a:r>
            <a:endParaRPr lang="es-AR" dirty="0"/>
          </a:p>
        </p:txBody>
      </p:sp>
    </p:spTree>
    <p:extLst>
      <p:ext uri="{BB962C8B-B14F-4D97-AF65-F5344CB8AC3E}">
        <p14:creationId xmlns:p14="http://schemas.microsoft.com/office/powerpoint/2010/main" val="39678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Objetivo del trabajo</a:t>
            </a:r>
            <a:endParaRPr lang="es-AR" dirty="0"/>
          </a:p>
        </p:txBody>
      </p:sp>
      <p:sp>
        <p:nvSpPr>
          <p:cNvPr id="4" name="Rectángulo 3"/>
          <p:cNvSpPr/>
          <p:nvPr/>
        </p:nvSpPr>
        <p:spPr>
          <a:xfrm>
            <a:off x="4400549" y="728186"/>
            <a:ext cx="7362825" cy="2814617"/>
          </a:xfrm>
          <a:prstGeom prst="rect">
            <a:avLst/>
          </a:prstGeom>
        </p:spPr>
        <p:txBody>
          <a:bodyPr wrap="square">
            <a:spAutoFit/>
          </a:bodyPr>
          <a:lstStyle/>
          <a:p>
            <a:pPr>
              <a:lnSpc>
                <a:spcPct val="150000"/>
              </a:lnSpc>
            </a:pPr>
            <a:r>
              <a:rPr lang="es-AR" sz="2000" b="0" i="0" dirty="0" smtClean="0">
                <a:effectLst/>
              </a:rPr>
              <a:t>El </a:t>
            </a:r>
            <a:r>
              <a:rPr lang="es-AR" sz="2000" b="1" i="0" dirty="0" smtClean="0">
                <a:effectLst/>
              </a:rPr>
              <a:t>objetivo</a:t>
            </a:r>
            <a:r>
              <a:rPr lang="es-AR" sz="2000" b="0" i="0" dirty="0" smtClean="0">
                <a:effectLst/>
              </a:rPr>
              <a:t> de este trabajo es emplear el set de datos para desarrollar un modelo de aprendizaje automático que pueda </a:t>
            </a:r>
            <a:r>
              <a:rPr lang="es-AR" sz="2000" b="1" i="0" dirty="0" smtClean="0">
                <a:effectLst/>
              </a:rPr>
              <a:t>clasificar fetos de alto riesgo (tanto sospechosos como patológicos) </a:t>
            </a:r>
            <a:r>
              <a:rPr lang="es-AR" sz="2000" b="0" i="0" dirty="0" smtClean="0">
                <a:effectLst/>
              </a:rPr>
              <a:t>con tanta precisión como profesionales médicos altamente capacitados.</a:t>
            </a:r>
          </a:p>
          <a:p>
            <a:pPr>
              <a:lnSpc>
                <a:spcPct val="150000"/>
              </a:lnSpc>
            </a:pPr>
            <a:endParaRPr lang="es-AR" sz="2000"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1" y="3077717"/>
            <a:ext cx="5371339" cy="3580893"/>
          </a:xfrm>
          <a:prstGeom prst="rect">
            <a:avLst/>
          </a:prstGeom>
        </p:spPr>
      </p:pic>
    </p:spTree>
    <p:extLst>
      <p:ext uri="{BB962C8B-B14F-4D97-AF65-F5344CB8AC3E}">
        <p14:creationId xmlns:p14="http://schemas.microsoft.com/office/powerpoint/2010/main" val="1109449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Objetivo del trabajo</a:t>
            </a:r>
          </a:p>
        </p:txBody>
      </p:sp>
      <p:sp>
        <p:nvSpPr>
          <p:cNvPr id="4" name="CuadroTexto 3"/>
          <p:cNvSpPr txBox="1"/>
          <p:nvPr/>
        </p:nvSpPr>
        <p:spPr>
          <a:xfrm>
            <a:off x="3860800" y="810831"/>
            <a:ext cx="7782560" cy="1711366"/>
          </a:xfrm>
          <a:prstGeom prst="rect">
            <a:avLst/>
          </a:prstGeom>
          <a:noFill/>
        </p:spPr>
        <p:txBody>
          <a:bodyPr wrap="square" rtlCol="0">
            <a:spAutoFit/>
          </a:bodyPr>
          <a:lstStyle/>
          <a:p>
            <a:pPr>
              <a:lnSpc>
                <a:spcPct val="150000"/>
              </a:lnSpc>
            </a:pPr>
            <a:r>
              <a:rPr lang="es-AR" dirty="0" smtClean="0"/>
              <a:t>Teniendo en cuenta el objetivo planteado:</a:t>
            </a:r>
          </a:p>
          <a:p>
            <a:pPr marL="285750" indent="-285750">
              <a:lnSpc>
                <a:spcPct val="150000"/>
              </a:lnSpc>
              <a:buFont typeface="Arial" panose="020B0604020202020204" pitchFamily="34" charset="0"/>
              <a:buChar char="•"/>
            </a:pPr>
            <a:r>
              <a:rPr lang="es-AR" dirty="0" smtClean="0"/>
              <a:t>Se eligieron dos modelos de clasificación: </a:t>
            </a:r>
            <a:r>
              <a:rPr lang="es-AR" dirty="0" err="1" smtClean="0"/>
              <a:t>Random</a:t>
            </a:r>
            <a:r>
              <a:rPr lang="es-AR" dirty="0" smtClean="0"/>
              <a:t> </a:t>
            </a:r>
            <a:r>
              <a:rPr lang="es-AR" dirty="0" err="1" smtClean="0"/>
              <a:t>Forest</a:t>
            </a:r>
            <a:r>
              <a:rPr lang="es-AR" dirty="0" smtClean="0"/>
              <a:t>, método de ensamble </a:t>
            </a:r>
            <a:r>
              <a:rPr lang="es-AR" dirty="0" err="1" smtClean="0"/>
              <a:t>AdaBoost</a:t>
            </a:r>
            <a:r>
              <a:rPr lang="es-AR" dirty="0" smtClean="0"/>
              <a:t>.</a:t>
            </a:r>
          </a:p>
          <a:p>
            <a:pPr marL="285750" indent="-285750">
              <a:lnSpc>
                <a:spcPct val="150000"/>
              </a:lnSpc>
              <a:buFont typeface="Arial" panose="020B0604020202020204" pitchFamily="34" charset="0"/>
              <a:buChar char="•"/>
            </a:pPr>
            <a:r>
              <a:rPr lang="es-AR" dirty="0" smtClean="0"/>
              <a:t>Se analizaron las métricas de </a:t>
            </a:r>
            <a:r>
              <a:rPr lang="es-AR" dirty="0" err="1" smtClean="0"/>
              <a:t>Accuracy</a:t>
            </a:r>
            <a:r>
              <a:rPr lang="es-AR" dirty="0" smtClean="0"/>
              <a:t>, Precisión y Sensibilidad.</a:t>
            </a:r>
            <a:endParaRPr lang="es-AR" dirty="0"/>
          </a:p>
        </p:txBody>
      </p:sp>
      <p:sp>
        <p:nvSpPr>
          <p:cNvPr id="5" name="CuadroTexto 4"/>
          <p:cNvSpPr txBox="1"/>
          <p:nvPr/>
        </p:nvSpPr>
        <p:spPr>
          <a:xfrm>
            <a:off x="4185920" y="2880361"/>
            <a:ext cx="6451600" cy="3416320"/>
          </a:xfrm>
          <a:prstGeom prst="rect">
            <a:avLst/>
          </a:prstGeom>
          <a:noFill/>
        </p:spPr>
        <p:txBody>
          <a:bodyPr wrap="square" rtlCol="0">
            <a:spAutoFit/>
          </a:bodyPr>
          <a:lstStyle/>
          <a:p>
            <a:pPr>
              <a:lnSpc>
                <a:spcPct val="150000"/>
              </a:lnSpc>
            </a:pPr>
            <a:r>
              <a:rPr lang="es-AR" dirty="0" smtClean="0"/>
              <a:t>Por ejemplo para la clase patológica: </a:t>
            </a:r>
          </a:p>
          <a:p>
            <a:pPr>
              <a:lnSpc>
                <a:spcPct val="150000"/>
              </a:lnSpc>
            </a:pPr>
            <a:r>
              <a:rPr lang="es-AR" b="1" dirty="0" err="1" smtClean="0"/>
              <a:t>Accuracy</a:t>
            </a:r>
            <a:r>
              <a:rPr lang="es-AR" dirty="0" smtClean="0"/>
              <a:t> =(VP+VN)/TOTAL</a:t>
            </a:r>
          </a:p>
          <a:p>
            <a:pPr>
              <a:lnSpc>
                <a:spcPct val="150000"/>
              </a:lnSpc>
            </a:pPr>
            <a:r>
              <a:rPr lang="es-AR" b="1" dirty="0" smtClean="0"/>
              <a:t>Precisión</a:t>
            </a:r>
            <a:r>
              <a:rPr lang="es-AR" dirty="0" smtClean="0"/>
              <a:t> =VP/(VP+FP): Si precisión es un poco baja, tendríamos casos clasificados como patológicos pero que en realidad son normales o sospechosos. No sería tan grave.</a:t>
            </a:r>
          </a:p>
          <a:p>
            <a:pPr>
              <a:lnSpc>
                <a:spcPct val="150000"/>
              </a:lnSpc>
            </a:pPr>
            <a:r>
              <a:rPr lang="es-AR" b="1" dirty="0" smtClean="0">
                <a:solidFill>
                  <a:srgbClr val="FF0000"/>
                </a:solidFill>
              </a:rPr>
              <a:t>Sensibilidad</a:t>
            </a:r>
            <a:r>
              <a:rPr lang="es-AR" dirty="0" smtClean="0">
                <a:solidFill>
                  <a:srgbClr val="FF0000"/>
                </a:solidFill>
              </a:rPr>
              <a:t> =VP/(VP+FN): </a:t>
            </a:r>
            <a:r>
              <a:rPr lang="es-AR" dirty="0" smtClean="0"/>
              <a:t>Esta es la métrica a la que más peso se le dio ya que ALTA SENSIBILIDAD PATOLOGICOS implicaría que habría menos FN (se predice normal pero era patológico)</a:t>
            </a:r>
            <a:endParaRPr lang="es-AR" dirty="0"/>
          </a:p>
        </p:txBody>
      </p:sp>
    </p:spTree>
    <p:extLst>
      <p:ext uri="{BB962C8B-B14F-4D97-AF65-F5344CB8AC3E}">
        <p14:creationId xmlns:p14="http://schemas.microsoft.com/office/powerpoint/2010/main" val="1618920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Variables</a:t>
            </a:r>
            <a:endParaRPr lang="es-AR" dirty="0"/>
          </a:p>
        </p:txBody>
      </p:sp>
      <p:sp>
        <p:nvSpPr>
          <p:cNvPr id="4" name="Rectángulo 3"/>
          <p:cNvSpPr/>
          <p:nvPr/>
        </p:nvSpPr>
        <p:spPr>
          <a:xfrm>
            <a:off x="3943350" y="117693"/>
            <a:ext cx="6838950" cy="6740307"/>
          </a:xfrm>
          <a:prstGeom prst="rect">
            <a:avLst/>
          </a:prstGeom>
        </p:spPr>
        <p:txBody>
          <a:bodyPr wrap="square" numCol="1">
            <a:spAutoFit/>
          </a:bodyPr>
          <a:lstStyle/>
          <a:p>
            <a:r>
              <a:rPr lang="es-AR" sz="1600" b="1" i="0" dirty="0" err="1" smtClean="0">
                <a:effectLst/>
              </a:rPr>
              <a:t>Baseline</a:t>
            </a:r>
            <a:r>
              <a:rPr lang="es-AR" sz="1600" b="1" i="0" dirty="0" smtClean="0">
                <a:effectLst/>
              </a:rPr>
              <a:t> </a:t>
            </a:r>
            <a:r>
              <a:rPr lang="es-AR" sz="1600" b="1" i="0" dirty="0" err="1" smtClean="0">
                <a:effectLst/>
              </a:rPr>
              <a:t>value</a:t>
            </a:r>
            <a:r>
              <a:rPr lang="es-AR" sz="1600" b="0" i="0" dirty="0" smtClean="0">
                <a:effectLst/>
              </a:rPr>
              <a:t>: </a:t>
            </a:r>
            <a:r>
              <a:rPr lang="es-AR" sz="1600" b="0" i="0" dirty="0" err="1" smtClean="0">
                <a:effectLst/>
              </a:rPr>
              <a:t>frecuancia</a:t>
            </a:r>
            <a:r>
              <a:rPr lang="es-AR" sz="1600" b="0" i="0" dirty="0" smtClean="0">
                <a:effectLst/>
              </a:rPr>
              <a:t> cardíaca fetal en latidos por minutos.</a:t>
            </a:r>
          </a:p>
          <a:p>
            <a:r>
              <a:rPr lang="es-AR" sz="1600" b="1" i="0" dirty="0" err="1" smtClean="0">
                <a:effectLst/>
              </a:rPr>
              <a:t>Accelerations</a:t>
            </a:r>
            <a:r>
              <a:rPr lang="es-AR" sz="1600" b="0" i="0" dirty="0" smtClean="0">
                <a:effectLst/>
              </a:rPr>
              <a:t>: número de aceleraciones por segundo.</a:t>
            </a:r>
          </a:p>
          <a:p>
            <a:r>
              <a:rPr lang="es-AR" sz="1600" b="1" i="0" dirty="0" err="1" smtClean="0">
                <a:effectLst/>
              </a:rPr>
              <a:t>Fetal_movement</a:t>
            </a:r>
            <a:r>
              <a:rPr lang="es-AR" sz="1600" b="0" i="0" dirty="0" smtClean="0">
                <a:effectLst/>
              </a:rPr>
              <a:t>: número de movimientos fetales por segundo.</a:t>
            </a:r>
          </a:p>
          <a:p>
            <a:r>
              <a:rPr lang="es-AR" sz="1600" b="1" i="0" dirty="0" err="1" smtClean="0">
                <a:effectLst/>
              </a:rPr>
              <a:t>Uterine_contractions</a:t>
            </a:r>
            <a:r>
              <a:rPr lang="es-AR" sz="1600" b="0" i="0" dirty="0" smtClean="0">
                <a:effectLst/>
              </a:rPr>
              <a:t>: número de contracciones uterinas por segundo.</a:t>
            </a:r>
          </a:p>
          <a:p>
            <a:r>
              <a:rPr lang="es-AR" sz="1600" b="1" i="0" dirty="0" err="1" smtClean="0">
                <a:effectLst/>
              </a:rPr>
              <a:t>Light_decelerations</a:t>
            </a:r>
            <a:r>
              <a:rPr lang="es-AR" sz="1600" b="0" i="0" dirty="0" smtClean="0">
                <a:effectLst/>
              </a:rPr>
              <a:t>: número de desaceleraciones de luz por segundo.</a:t>
            </a:r>
          </a:p>
          <a:p>
            <a:r>
              <a:rPr lang="es-AR" sz="1600" b="1" i="0" dirty="0" err="1" smtClean="0">
                <a:effectLst/>
              </a:rPr>
              <a:t>Severe_decelerations</a:t>
            </a:r>
            <a:r>
              <a:rPr lang="es-AR" sz="1600" b="0" i="0" dirty="0" smtClean="0">
                <a:effectLst/>
              </a:rPr>
              <a:t>: número de desaceleraciones severas por segundo.</a:t>
            </a:r>
          </a:p>
          <a:p>
            <a:r>
              <a:rPr lang="es-AR" sz="1600" b="1" i="0" dirty="0" err="1" smtClean="0">
                <a:effectLst/>
              </a:rPr>
              <a:t>Prolongued_decelerations</a:t>
            </a:r>
            <a:r>
              <a:rPr lang="es-AR" sz="1600" b="0" i="0" dirty="0" smtClean="0">
                <a:effectLst/>
              </a:rPr>
              <a:t>: número de desaceleraciones prolongadas por segundo.</a:t>
            </a:r>
          </a:p>
          <a:p>
            <a:r>
              <a:rPr lang="es-AR" sz="1600" b="1" i="0" dirty="0" err="1" smtClean="0">
                <a:effectLst/>
              </a:rPr>
              <a:t>Abnormal_short_term_varability</a:t>
            </a:r>
            <a:r>
              <a:rPr lang="es-AR" sz="1600" b="0" i="0" dirty="0" err="1" smtClean="0">
                <a:effectLst/>
              </a:rPr>
              <a:t>:porcentaje</a:t>
            </a:r>
            <a:r>
              <a:rPr lang="es-AR" sz="1600" b="0" i="0" dirty="0" smtClean="0">
                <a:effectLst/>
              </a:rPr>
              <a:t> de tiempo con variabilidad anormal.</a:t>
            </a:r>
          </a:p>
          <a:p>
            <a:r>
              <a:rPr lang="es-AR" sz="1600" b="1" i="0" dirty="0" err="1" smtClean="0">
                <a:effectLst/>
              </a:rPr>
              <a:t>Mean_value_of_short_term_variability</a:t>
            </a:r>
            <a:r>
              <a:rPr lang="es-AR" sz="1600" b="0" i="0" dirty="0" smtClean="0">
                <a:effectLst/>
              </a:rPr>
              <a:t>: Promedio de variabilidad de corto plazo.</a:t>
            </a:r>
          </a:p>
          <a:p>
            <a:r>
              <a:rPr lang="es-AR" sz="1600" b="1" i="0" dirty="0" smtClean="0">
                <a:effectLst/>
              </a:rPr>
              <a:t>Percentage_of_time_with_abnormal_long_term_variability</a:t>
            </a:r>
            <a:r>
              <a:rPr lang="es-AR" sz="1600" b="0" i="0" dirty="0" smtClean="0">
                <a:effectLst/>
              </a:rPr>
              <a:t>:Porcentaje de tiempo con variabilidad anormal de largo plazo.</a:t>
            </a:r>
          </a:p>
          <a:p>
            <a:r>
              <a:rPr lang="es-AR" sz="1600" b="1" i="0" dirty="0" err="1" smtClean="0">
                <a:effectLst/>
              </a:rPr>
              <a:t>Mean_value_of_long_term_variability</a:t>
            </a:r>
            <a:r>
              <a:rPr lang="es-AR" sz="1600" b="0" i="0" dirty="0" err="1" smtClean="0">
                <a:effectLst/>
              </a:rPr>
              <a:t>:Valor</a:t>
            </a:r>
            <a:r>
              <a:rPr lang="es-AR" sz="1600" b="0" i="0" dirty="0" smtClean="0">
                <a:effectLst/>
              </a:rPr>
              <a:t> promedio de variabilidad a largo plazo.</a:t>
            </a:r>
          </a:p>
          <a:p>
            <a:r>
              <a:rPr lang="es-AR" sz="1600" b="1" i="0" dirty="0" err="1" smtClean="0">
                <a:effectLst/>
              </a:rPr>
              <a:t>Histogram_width</a:t>
            </a:r>
            <a:r>
              <a:rPr lang="es-AR" sz="1600" b="0" i="0" dirty="0" smtClean="0">
                <a:effectLst/>
              </a:rPr>
              <a:t>: Ancho del histograma de FHR.</a:t>
            </a:r>
          </a:p>
          <a:p>
            <a:r>
              <a:rPr lang="es-AR" sz="1600" b="1" i="0" dirty="0" err="1" smtClean="0">
                <a:effectLst/>
              </a:rPr>
              <a:t>Histogram_min</a:t>
            </a:r>
            <a:r>
              <a:rPr lang="es-AR" sz="1600" b="0" i="0" dirty="0" err="1" smtClean="0">
                <a:effectLst/>
              </a:rPr>
              <a:t>:Mínimo</a:t>
            </a:r>
            <a:r>
              <a:rPr lang="es-AR" sz="1600" b="0" i="0" dirty="0" smtClean="0">
                <a:effectLst/>
              </a:rPr>
              <a:t> del histograma de FHR.</a:t>
            </a:r>
          </a:p>
          <a:p>
            <a:r>
              <a:rPr lang="es-AR" sz="1600" b="1" i="0" dirty="0" err="1" smtClean="0">
                <a:effectLst/>
              </a:rPr>
              <a:t>Histogram_max</a:t>
            </a:r>
            <a:r>
              <a:rPr lang="es-AR" sz="1600" b="0" i="0" dirty="0" smtClean="0">
                <a:effectLst/>
              </a:rPr>
              <a:t>: Máximo del histograma de FHR.</a:t>
            </a:r>
          </a:p>
          <a:p>
            <a:r>
              <a:rPr lang="es-AR" sz="1600" b="1" i="0" dirty="0" err="1" smtClean="0">
                <a:effectLst/>
              </a:rPr>
              <a:t>Histogram_number_of_peaks</a:t>
            </a:r>
            <a:r>
              <a:rPr lang="es-AR" sz="1600" b="0" i="0" dirty="0" smtClean="0">
                <a:effectLst/>
              </a:rPr>
              <a:t>: Número de picos del histograma.</a:t>
            </a:r>
          </a:p>
          <a:p>
            <a:r>
              <a:rPr lang="es-AR" sz="1600" b="1" i="0" dirty="0" err="1" smtClean="0">
                <a:effectLst/>
              </a:rPr>
              <a:t>Histogram_number_of_zeroes</a:t>
            </a:r>
            <a:r>
              <a:rPr lang="es-AR" sz="1600" b="0" i="0" dirty="0" smtClean="0">
                <a:effectLst/>
              </a:rPr>
              <a:t>: Número de ceros del histograma.</a:t>
            </a:r>
          </a:p>
          <a:p>
            <a:r>
              <a:rPr lang="es-AR" sz="1600" b="1" i="0" dirty="0" err="1" smtClean="0">
                <a:effectLst/>
              </a:rPr>
              <a:t>Histogram_mode</a:t>
            </a:r>
            <a:r>
              <a:rPr lang="es-AR" sz="1600" b="0" i="0" dirty="0" smtClean="0">
                <a:effectLst/>
              </a:rPr>
              <a:t>: Moda del histograma.</a:t>
            </a:r>
          </a:p>
          <a:p>
            <a:r>
              <a:rPr lang="es-AR" sz="1600" b="1" i="0" dirty="0" err="1" smtClean="0">
                <a:effectLst/>
              </a:rPr>
              <a:t>Histogram_mean</a:t>
            </a:r>
            <a:r>
              <a:rPr lang="es-AR" sz="1600" b="0" i="0" dirty="0" err="1" smtClean="0">
                <a:effectLst/>
              </a:rPr>
              <a:t>:Media</a:t>
            </a:r>
            <a:r>
              <a:rPr lang="es-AR" sz="1600" b="0" i="0" dirty="0" smtClean="0">
                <a:effectLst/>
              </a:rPr>
              <a:t> del histograma.</a:t>
            </a:r>
          </a:p>
          <a:p>
            <a:r>
              <a:rPr lang="es-AR" sz="1600" b="1" i="0" dirty="0" err="1" smtClean="0">
                <a:effectLst/>
              </a:rPr>
              <a:t>Histogram_median</a:t>
            </a:r>
            <a:r>
              <a:rPr lang="es-AR" sz="1600" b="0" i="0" dirty="0" smtClean="0">
                <a:effectLst/>
              </a:rPr>
              <a:t>: Mediana del histograma.</a:t>
            </a:r>
          </a:p>
          <a:p>
            <a:r>
              <a:rPr lang="es-AR" sz="1600" b="1" i="0" dirty="0" err="1" smtClean="0">
                <a:effectLst/>
              </a:rPr>
              <a:t>Histogram_variance</a:t>
            </a:r>
            <a:r>
              <a:rPr lang="es-AR" sz="1600" b="0" i="0" dirty="0" smtClean="0">
                <a:effectLst/>
              </a:rPr>
              <a:t>: Variancia del histograma.</a:t>
            </a:r>
          </a:p>
          <a:p>
            <a:r>
              <a:rPr lang="es-AR" sz="1600" b="1" i="0" dirty="0" err="1" smtClean="0">
                <a:effectLst/>
              </a:rPr>
              <a:t>Histogram_tendency</a:t>
            </a:r>
            <a:r>
              <a:rPr lang="es-AR" sz="1600" b="0" i="0" dirty="0" smtClean="0">
                <a:effectLst/>
              </a:rPr>
              <a:t>: Tendencia del histograma.</a:t>
            </a:r>
          </a:p>
          <a:p>
            <a:r>
              <a:rPr lang="es-AR" sz="1600" b="1" i="0" dirty="0" err="1" smtClean="0">
                <a:effectLst/>
              </a:rPr>
              <a:t>Fetal_health</a:t>
            </a:r>
            <a:r>
              <a:rPr lang="es-AR" sz="1600" b="0" i="0" dirty="0" smtClean="0">
                <a:effectLst/>
              </a:rPr>
              <a:t>: Clase según el estado fetal.</a:t>
            </a:r>
            <a:endParaRPr lang="es-AR" sz="1600" b="0" i="0" dirty="0">
              <a:effectLst/>
            </a:endParaRPr>
          </a:p>
        </p:txBody>
      </p:sp>
    </p:spTree>
    <p:extLst>
      <p:ext uri="{BB962C8B-B14F-4D97-AF65-F5344CB8AC3E}">
        <p14:creationId xmlns:p14="http://schemas.microsoft.com/office/powerpoint/2010/main" val="1126804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256" y="197558"/>
            <a:ext cx="10114671" cy="6022267"/>
          </a:xfrm>
        </p:spPr>
      </p:pic>
      <p:sp>
        <p:nvSpPr>
          <p:cNvPr id="2" name="Título 1"/>
          <p:cNvSpPr>
            <a:spLocks noGrp="1"/>
          </p:cNvSpPr>
          <p:nvPr>
            <p:ph type="title"/>
          </p:nvPr>
        </p:nvSpPr>
        <p:spPr>
          <a:xfrm>
            <a:off x="85728" y="-604894"/>
            <a:ext cx="2152650" cy="4200638"/>
          </a:xfrm>
        </p:spPr>
        <p:txBody>
          <a:bodyPr>
            <a:normAutofit/>
          </a:bodyPr>
          <a:lstStyle/>
          <a:p>
            <a:r>
              <a:rPr lang="es-AR" sz="2800" dirty="0">
                <a:solidFill>
                  <a:schemeClr val="bg1"/>
                </a:solidFill>
              </a:rPr>
              <a:t>Análisis exploratorio de datos</a:t>
            </a:r>
          </a:p>
        </p:txBody>
      </p:sp>
      <p:sp>
        <p:nvSpPr>
          <p:cNvPr id="5" name="Rectángulo redondeado 4"/>
          <p:cNvSpPr/>
          <p:nvPr/>
        </p:nvSpPr>
        <p:spPr>
          <a:xfrm>
            <a:off x="85726" y="2345558"/>
            <a:ext cx="2066926" cy="3255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 primer instancia se comprueba que no existen valores nulos en el set de datos.</a:t>
            </a:r>
          </a:p>
          <a:p>
            <a:pPr algn="ctr"/>
            <a:endParaRPr lang="es-AR" dirty="0" smtClean="0"/>
          </a:p>
          <a:p>
            <a:pPr algn="ctr"/>
            <a:r>
              <a:rPr lang="es-AR" dirty="0" smtClean="0"/>
              <a:t>Se eliminan registros duplicados, quedando 2113 registros únicos.</a:t>
            </a:r>
            <a:endParaRPr lang="es-AR" dirty="0"/>
          </a:p>
        </p:txBody>
      </p:sp>
      <p:cxnSp>
        <p:nvCxnSpPr>
          <p:cNvPr id="7" name="Conector recto 6"/>
          <p:cNvCxnSpPr/>
          <p:nvPr/>
        </p:nvCxnSpPr>
        <p:spPr>
          <a:xfrm flipH="1">
            <a:off x="10896600" y="1981200"/>
            <a:ext cx="361950" cy="36435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39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Análisis exploratorio de datos: </a:t>
            </a:r>
            <a:r>
              <a:rPr lang="es-AR" b="1" dirty="0" smtClean="0"/>
              <a:t>Cantidad de registros por clase</a:t>
            </a:r>
            <a:endParaRPr lang="es-AR"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774" y="1123837"/>
            <a:ext cx="5886450" cy="3868239"/>
          </a:xfrm>
          <a:prstGeom prst="rect">
            <a:avLst/>
          </a:prstGeom>
        </p:spPr>
      </p:pic>
      <p:sp>
        <p:nvSpPr>
          <p:cNvPr id="7" name="Rectángulo redondeado 6"/>
          <p:cNvSpPr/>
          <p:nvPr/>
        </p:nvSpPr>
        <p:spPr>
          <a:xfrm>
            <a:off x="7229474" y="2000681"/>
            <a:ext cx="22764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Se puede ver que hay un gran desbalance de clases</a:t>
            </a:r>
            <a:endParaRPr lang="es-AR" dirty="0"/>
          </a:p>
        </p:txBody>
      </p:sp>
      <p:cxnSp>
        <p:nvCxnSpPr>
          <p:cNvPr id="9" name="Conector angular 8"/>
          <p:cNvCxnSpPr>
            <a:stCxn id="7" idx="2"/>
            <a:endCxn id="10" idx="0"/>
          </p:cNvCxnSpPr>
          <p:nvPr/>
        </p:nvCxnSpPr>
        <p:spPr>
          <a:xfrm rot="16200000" flipH="1">
            <a:off x="9312662" y="2113006"/>
            <a:ext cx="519926" cy="24098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Elipse 9"/>
          <p:cNvSpPr/>
          <p:nvPr/>
        </p:nvSpPr>
        <p:spPr>
          <a:xfrm>
            <a:off x="9801224" y="3577882"/>
            <a:ext cx="1952627" cy="178469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dirty="0" smtClean="0">
                <a:solidFill>
                  <a:schemeClr val="accent1">
                    <a:lumMod val="75000"/>
                  </a:schemeClr>
                </a:solidFill>
              </a:rPr>
              <a:t>Se decide probar tres métodos de tratamiento de balanceo de clases</a:t>
            </a:r>
            <a:endParaRPr lang="es-AR" dirty="0">
              <a:solidFill>
                <a:schemeClr val="accent1">
                  <a:lumMod val="75000"/>
                </a:schemeClr>
              </a:solidFill>
            </a:endParaRPr>
          </a:p>
        </p:txBody>
      </p:sp>
    </p:spTree>
    <p:extLst>
      <p:ext uri="{BB962C8B-B14F-4D97-AF65-F5344CB8AC3E}">
        <p14:creationId xmlns:p14="http://schemas.microsoft.com/office/powerpoint/2010/main" val="132158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502" y="228600"/>
            <a:ext cx="2947482" cy="4601183"/>
          </a:xfrm>
        </p:spPr>
        <p:txBody>
          <a:bodyPr/>
          <a:lstStyle/>
          <a:p>
            <a:r>
              <a:rPr lang="es-AR" dirty="0"/>
              <a:t>Análisis exploratorio de </a:t>
            </a:r>
            <a:r>
              <a:rPr lang="es-AR" dirty="0" smtClean="0"/>
              <a:t>datos: </a:t>
            </a:r>
            <a:r>
              <a:rPr lang="es-AR" b="1" dirty="0" smtClean="0"/>
              <a:t>distribución de las variables por clase</a:t>
            </a:r>
            <a:endParaRPr lang="es-AR" b="1"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b="51944"/>
          <a:stretch/>
        </p:blipFill>
        <p:spPr>
          <a:xfrm>
            <a:off x="3887925" y="353090"/>
            <a:ext cx="7323000" cy="6009325"/>
          </a:xfrm>
          <a:prstGeom prst="rect">
            <a:avLst/>
          </a:prstGeom>
        </p:spPr>
      </p:pic>
      <p:sp>
        <p:nvSpPr>
          <p:cNvPr id="6" name="Elipse 5"/>
          <p:cNvSpPr/>
          <p:nvPr/>
        </p:nvSpPr>
        <p:spPr>
          <a:xfrm>
            <a:off x="7503975" y="219075"/>
            <a:ext cx="1943100" cy="1809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Elipse 6"/>
          <p:cNvSpPr/>
          <p:nvPr/>
        </p:nvSpPr>
        <p:spPr>
          <a:xfrm>
            <a:off x="5623650" y="2385870"/>
            <a:ext cx="1943100" cy="1809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redondeado 7"/>
          <p:cNvSpPr/>
          <p:nvPr/>
        </p:nvSpPr>
        <p:spPr>
          <a:xfrm>
            <a:off x="229363" y="4281060"/>
            <a:ext cx="3456811" cy="1033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Se analiza con más profundidad </a:t>
            </a:r>
            <a:r>
              <a:rPr lang="en-US" b="1" dirty="0" smtClean="0"/>
              <a:t>fetal movement</a:t>
            </a:r>
            <a:r>
              <a:rPr lang="en-US" dirty="0" smtClean="0"/>
              <a:t> y </a:t>
            </a:r>
            <a:r>
              <a:rPr lang="en-US" b="1" dirty="0" smtClean="0"/>
              <a:t>severe decelerations</a:t>
            </a:r>
            <a:endParaRPr lang="es-AR" dirty="0"/>
          </a:p>
        </p:txBody>
      </p:sp>
      <p:sp>
        <p:nvSpPr>
          <p:cNvPr id="9" name="Rectángulo redondeado 8"/>
          <p:cNvSpPr/>
          <p:nvPr/>
        </p:nvSpPr>
        <p:spPr>
          <a:xfrm>
            <a:off x="229363" y="5429250"/>
            <a:ext cx="3456811" cy="856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 verde: variables que parecerían relevantes para la clasificación objetivo</a:t>
            </a:r>
            <a:endParaRPr lang="es-AR" dirty="0"/>
          </a:p>
        </p:txBody>
      </p:sp>
      <p:sp>
        <p:nvSpPr>
          <p:cNvPr id="10" name="Elipse 9"/>
          <p:cNvSpPr/>
          <p:nvPr/>
        </p:nvSpPr>
        <p:spPr>
          <a:xfrm>
            <a:off x="5695950" y="219075"/>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9447075" y="228600"/>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p:cNvSpPr/>
          <p:nvPr/>
        </p:nvSpPr>
        <p:spPr>
          <a:xfrm>
            <a:off x="3794850" y="2286000"/>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Elipse 12"/>
          <p:cNvSpPr/>
          <p:nvPr/>
        </p:nvSpPr>
        <p:spPr>
          <a:xfrm>
            <a:off x="7553325" y="2286000"/>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p:cNvSpPr/>
          <p:nvPr/>
        </p:nvSpPr>
        <p:spPr>
          <a:xfrm>
            <a:off x="9496425" y="2196320"/>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p:cNvSpPr/>
          <p:nvPr/>
        </p:nvSpPr>
        <p:spPr>
          <a:xfrm>
            <a:off x="7566750" y="4343400"/>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p:cNvSpPr/>
          <p:nvPr/>
        </p:nvSpPr>
        <p:spPr>
          <a:xfrm>
            <a:off x="5695950" y="4448033"/>
            <a:ext cx="1943100" cy="18097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907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Marco">
  <a:themeElements>
    <a:clrScheme name="Marco">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TM03457475[[fn=Marco]]</Template>
  <TotalTime>5178</TotalTime>
  <Words>1100</Words>
  <Application>Microsoft Office PowerPoint</Application>
  <PresentationFormat>Panorámica</PresentationFormat>
  <Paragraphs>106</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Corbel</vt:lpstr>
      <vt:lpstr>Wingdings 2</vt:lpstr>
      <vt:lpstr>Marco</vt:lpstr>
      <vt:lpstr>Trabajo final Diplomatura en Ciencia de Datos EDN</vt:lpstr>
      <vt:lpstr>Descripción del contenido del trabajo</vt:lpstr>
      <vt:lpstr>Set de Datos </vt:lpstr>
      <vt:lpstr>Objetivo del trabajo</vt:lpstr>
      <vt:lpstr>Objetivo del trabajo</vt:lpstr>
      <vt:lpstr>Variables</vt:lpstr>
      <vt:lpstr>Análisis exploratorio de datos</vt:lpstr>
      <vt:lpstr>Análisis exploratorio de datos: Cantidad de registros por clase</vt:lpstr>
      <vt:lpstr>Análisis exploratorio de datos: distribución de las variables por clase</vt:lpstr>
      <vt:lpstr>Análisis exploratorio de datos: re escalado de variables mencionadas</vt:lpstr>
      <vt:lpstr>Análisis exploratorio de datos: distribución de las variables por clase</vt:lpstr>
      <vt:lpstr>Análisis exploratorio de datos: profundizar en la distribución de ciertas variables por clase</vt:lpstr>
      <vt:lpstr>Tratamiento de desbalance de clases</vt:lpstr>
      <vt:lpstr>Modelos de clasificación aplicados: 1-Random Forest</vt:lpstr>
      <vt:lpstr>Modelos de clasificación aplicados: 2-Método de ensamble AdaBoost</vt:lpstr>
      <vt:lpstr>Métricas obtenidas: Accuracy</vt:lpstr>
      <vt:lpstr>Resumen de métricas</vt:lpstr>
      <vt:lpstr>Conclusión</vt:lpstr>
      <vt:lpstr>Gracias</vt:lpstr>
      <vt:lpstr>EDA</vt:lpstr>
      <vt:lpstr>EDA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 Diplomatura en Ciencia de Datos EDN</dc:title>
  <dc:creator>Marina</dc:creator>
  <cp:lastModifiedBy>Marina</cp:lastModifiedBy>
  <cp:revision>32</cp:revision>
  <dcterms:created xsi:type="dcterms:W3CDTF">2021-10-03T20:52:11Z</dcterms:created>
  <dcterms:modified xsi:type="dcterms:W3CDTF">2021-10-07T20:27:55Z</dcterms:modified>
</cp:coreProperties>
</file>